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1" r:id="rId5"/>
    <p:sldId id="268" r:id="rId6"/>
    <p:sldId id="262" r:id="rId7"/>
    <p:sldId id="266" r:id="rId8"/>
    <p:sldId id="263" r:id="rId9"/>
    <p:sldId id="264" r:id="rId10"/>
    <p:sldId id="265" r:id="rId11"/>
    <p:sldId id="267" r:id="rId12"/>
    <p:sldId id="269" r:id="rId13"/>
    <p:sldId id="270" r:id="rId14"/>
    <p:sldId id="271" r:id="rId15"/>
    <p:sldId id="272" r:id="rId16"/>
    <p:sldId id="273" r:id="rId17"/>
    <p:sldId id="274" r:id="rId18"/>
    <p:sldId id="275" r:id="rId19"/>
    <p:sldId id="276" r:id="rId20"/>
    <p:sldId id="279" r:id="rId21"/>
    <p:sldId id="282" r:id="rId22"/>
    <p:sldId id="278" r:id="rId23"/>
    <p:sldId id="277" r:id="rId24"/>
    <p:sldId id="280" r:id="rId25"/>
    <p:sldId id="283" r:id="rId26"/>
    <p:sldId id="284" r:id="rId27"/>
    <p:sldId id="285" r:id="rId28"/>
    <p:sldId id="287" r:id="rId29"/>
    <p:sldId id="286" r:id="rId30"/>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1218" y="-9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F59ACBA8-FCD5-45B5-8688-BC971BE486A6}" type="datetimeFigureOut">
              <a:rPr lang="es-ES" smtClean="0"/>
              <a:pPr/>
              <a:t>23/04/2018</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A1494954-F3E7-433D-8343-02AA7F3F78D5}" type="slidenum">
              <a:rPr lang="es-ES" smtClean="0"/>
              <a:pPr/>
              <a:t>‹Nº›</a:t>
            </a:fld>
            <a:endParaRPr lang="es-ES"/>
          </a:p>
        </p:txBody>
      </p:sp>
    </p:spTree>
    <p:extLst>
      <p:ext uri="{BB962C8B-B14F-4D97-AF65-F5344CB8AC3E}">
        <p14:creationId xmlns:p14="http://schemas.microsoft.com/office/powerpoint/2010/main" xmlns="" val="41288576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F59ACBA8-FCD5-45B5-8688-BC971BE486A6}" type="datetimeFigureOut">
              <a:rPr lang="es-ES" smtClean="0"/>
              <a:pPr/>
              <a:t>23/04/2018</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A1494954-F3E7-433D-8343-02AA7F3F78D5}" type="slidenum">
              <a:rPr lang="es-ES" smtClean="0"/>
              <a:pPr/>
              <a:t>‹Nº›</a:t>
            </a:fld>
            <a:endParaRPr lang="es-ES"/>
          </a:p>
        </p:txBody>
      </p:sp>
    </p:spTree>
    <p:extLst>
      <p:ext uri="{BB962C8B-B14F-4D97-AF65-F5344CB8AC3E}">
        <p14:creationId xmlns:p14="http://schemas.microsoft.com/office/powerpoint/2010/main" xmlns="" val="6264857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F59ACBA8-FCD5-45B5-8688-BC971BE486A6}" type="datetimeFigureOut">
              <a:rPr lang="es-ES" smtClean="0"/>
              <a:pPr/>
              <a:t>23/04/2018</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A1494954-F3E7-433D-8343-02AA7F3F78D5}" type="slidenum">
              <a:rPr lang="es-ES" smtClean="0"/>
              <a:pPr/>
              <a:t>‹Nº›</a:t>
            </a:fld>
            <a:endParaRPr lang="es-ES"/>
          </a:p>
        </p:txBody>
      </p:sp>
    </p:spTree>
    <p:extLst>
      <p:ext uri="{BB962C8B-B14F-4D97-AF65-F5344CB8AC3E}">
        <p14:creationId xmlns:p14="http://schemas.microsoft.com/office/powerpoint/2010/main" xmlns="" val="8030377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F59ACBA8-FCD5-45B5-8688-BC971BE486A6}" type="datetimeFigureOut">
              <a:rPr lang="es-ES" smtClean="0"/>
              <a:pPr/>
              <a:t>23/04/2018</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A1494954-F3E7-433D-8343-02AA7F3F78D5}" type="slidenum">
              <a:rPr lang="es-ES" smtClean="0"/>
              <a:pPr/>
              <a:t>‹Nº›</a:t>
            </a:fld>
            <a:endParaRPr lang="es-ES"/>
          </a:p>
        </p:txBody>
      </p:sp>
    </p:spTree>
    <p:extLst>
      <p:ext uri="{BB962C8B-B14F-4D97-AF65-F5344CB8AC3E}">
        <p14:creationId xmlns:p14="http://schemas.microsoft.com/office/powerpoint/2010/main" xmlns="" val="25522045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F59ACBA8-FCD5-45B5-8688-BC971BE486A6}" type="datetimeFigureOut">
              <a:rPr lang="es-ES" smtClean="0"/>
              <a:pPr/>
              <a:t>23/04/2018</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A1494954-F3E7-433D-8343-02AA7F3F78D5}" type="slidenum">
              <a:rPr lang="es-ES" smtClean="0"/>
              <a:pPr/>
              <a:t>‹Nº›</a:t>
            </a:fld>
            <a:endParaRPr lang="es-ES"/>
          </a:p>
        </p:txBody>
      </p:sp>
    </p:spTree>
    <p:extLst>
      <p:ext uri="{BB962C8B-B14F-4D97-AF65-F5344CB8AC3E}">
        <p14:creationId xmlns:p14="http://schemas.microsoft.com/office/powerpoint/2010/main" xmlns="" val="2176676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F59ACBA8-FCD5-45B5-8688-BC971BE486A6}" type="datetimeFigureOut">
              <a:rPr lang="es-ES" smtClean="0"/>
              <a:pPr/>
              <a:t>23/04/2018</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A1494954-F3E7-433D-8343-02AA7F3F78D5}" type="slidenum">
              <a:rPr lang="es-ES" smtClean="0"/>
              <a:pPr/>
              <a:t>‹Nº›</a:t>
            </a:fld>
            <a:endParaRPr lang="es-ES"/>
          </a:p>
        </p:txBody>
      </p:sp>
    </p:spTree>
    <p:extLst>
      <p:ext uri="{BB962C8B-B14F-4D97-AF65-F5344CB8AC3E}">
        <p14:creationId xmlns:p14="http://schemas.microsoft.com/office/powerpoint/2010/main" xmlns="" val="28413107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F59ACBA8-FCD5-45B5-8688-BC971BE486A6}" type="datetimeFigureOut">
              <a:rPr lang="es-ES" smtClean="0"/>
              <a:pPr/>
              <a:t>23/04/2018</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A1494954-F3E7-433D-8343-02AA7F3F78D5}" type="slidenum">
              <a:rPr lang="es-ES" smtClean="0"/>
              <a:pPr/>
              <a:t>‹Nº›</a:t>
            </a:fld>
            <a:endParaRPr lang="es-ES"/>
          </a:p>
        </p:txBody>
      </p:sp>
    </p:spTree>
    <p:extLst>
      <p:ext uri="{BB962C8B-B14F-4D97-AF65-F5344CB8AC3E}">
        <p14:creationId xmlns:p14="http://schemas.microsoft.com/office/powerpoint/2010/main" xmlns="" val="35615968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F59ACBA8-FCD5-45B5-8688-BC971BE486A6}" type="datetimeFigureOut">
              <a:rPr lang="es-ES" smtClean="0"/>
              <a:pPr/>
              <a:t>23/04/2018</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A1494954-F3E7-433D-8343-02AA7F3F78D5}" type="slidenum">
              <a:rPr lang="es-ES" smtClean="0"/>
              <a:pPr/>
              <a:t>‹Nº›</a:t>
            </a:fld>
            <a:endParaRPr lang="es-ES"/>
          </a:p>
        </p:txBody>
      </p:sp>
    </p:spTree>
    <p:extLst>
      <p:ext uri="{BB962C8B-B14F-4D97-AF65-F5344CB8AC3E}">
        <p14:creationId xmlns:p14="http://schemas.microsoft.com/office/powerpoint/2010/main" xmlns="" val="20465915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F59ACBA8-FCD5-45B5-8688-BC971BE486A6}" type="datetimeFigureOut">
              <a:rPr lang="es-ES" smtClean="0"/>
              <a:pPr/>
              <a:t>23/04/2018</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A1494954-F3E7-433D-8343-02AA7F3F78D5}" type="slidenum">
              <a:rPr lang="es-ES" smtClean="0"/>
              <a:pPr/>
              <a:t>‹Nº›</a:t>
            </a:fld>
            <a:endParaRPr lang="es-ES"/>
          </a:p>
        </p:txBody>
      </p:sp>
    </p:spTree>
    <p:extLst>
      <p:ext uri="{BB962C8B-B14F-4D97-AF65-F5344CB8AC3E}">
        <p14:creationId xmlns:p14="http://schemas.microsoft.com/office/powerpoint/2010/main" xmlns="" val="40033868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F59ACBA8-FCD5-45B5-8688-BC971BE486A6}" type="datetimeFigureOut">
              <a:rPr lang="es-ES" smtClean="0"/>
              <a:pPr/>
              <a:t>23/04/2018</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A1494954-F3E7-433D-8343-02AA7F3F78D5}" type="slidenum">
              <a:rPr lang="es-ES" smtClean="0"/>
              <a:pPr/>
              <a:t>‹Nº›</a:t>
            </a:fld>
            <a:endParaRPr lang="es-ES"/>
          </a:p>
        </p:txBody>
      </p:sp>
    </p:spTree>
    <p:extLst>
      <p:ext uri="{BB962C8B-B14F-4D97-AF65-F5344CB8AC3E}">
        <p14:creationId xmlns:p14="http://schemas.microsoft.com/office/powerpoint/2010/main" xmlns="" val="7138218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F59ACBA8-FCD5-45B5-8688-BC971BE486A6}" type="datetimeFigureOut">
              <a:rPr lang="es-ES" smtClean="0"/>
              <a:pPr/>
              <a:t>23/04/2018</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A1494954-F3E7-433D-8343-02AA7F3F78D5}" type="slidenum">
              <a:rPr lang="es-ES" smtClean="0"/>
              <a:pPr/>
              <a:t>‹Nº›</a:t>
            </a:fld>
            <a:endParaRPr lang="es-ES"/>
          </a:p>
        </p:txBody>
      </p:sp>
    </p:spTree>
    <p:extLst>
      <p:ext uri="{BB962C8B-B14F-4D97-AF65-F5344CB8AC3E}">
        <p14:creationId xmlns:p14="http://schemas.microsoft.com/office/powerpoint/2010/main" xmlns="" val="32568767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9ACBA8-FCD5-45B5-8688-BC971BE486A6}" type="datetimeFigureOut">
              <a:rPr lang="es-ES" smtClean="0"/>
              <a:pPr/>
              <a:t>23/04/2018</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494954-F3E7-433D-8343-02AA7F3F78D5}" type="slidenum">
              <a:rPr lang="es-ES" smtClean="0"/>
              <a:pPr/>
              <a:t>‹Nº›</a:t>
            </a:fld>
            <a:endParaRPr lang="es-ES"/>
          </a:p>
        </p:txBody>
      </p:sp>
    </p:spTree>
    <p:extLst>
      <p:ext uri="{BB962C8B-B14F-4D97-AF65-F5344CB8AC3E}">
        <p14:creationId xmlns:p14="http://schemas.microsoft.com/office/powerpoint/2010/main" xmlns="" val="4698465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ensvgrisalesescobarnuevecuatro2014.blogspot.com.es/2014/11/43-ejerzo-mi-papel-de-ciudadano.html" TargetMode="External"/><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8.xml"/><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8.xm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hyperlink" Target="https://s-media-cache-ak0.pinimg.com/236x/9f/b2/45/9fb2456ae6101ae5825c85aae0cbb160.jpg" TargetMode="External"/><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jpe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862728" y="404664"/>
            <a:ext cx="7772400" cy="1470025"/>
          </a:xfrm>
        </p:spPr>
        <p:txBody>
          <a:bodyPr/>
          <a:lstStyle/>
          <a:p>
            <a:r>
              <a:rPr lang="es-ES" b="1" dirty="0" smtClean="0">
                <a:solidFill>
                  <a:srgbClr val="FF0000"/>
                </a:solidFill>
                <a:latin typeface="Aharoni" pitchFamily="2" charset="-79"/>
                <a:cs typeface="Aharoni" pitchFamily="2" charset="-79"/>
              </a:rPr>
              <a:t>DEBEMOS CONSERVAR NUESTRO PLANETA!!!</a:t>
            </a:r>
            <a:endParaRPr lang="es-ES" b="1" dirty="0">
              <a:solidFill>
                <a:srgbClr val="FF0000"/>
              </a:solidFill>
              <a:latin typeface="Aharoni" pitchFamily="2" charset="-79"/>
              <a:cs typeface="Aharoni" pitchFamily="2" charset="-79"/>
            </a:endParaRPr>
          </a:p>
        </p:txBody>
      </p:sp>
      <p:sp>
        <p:nvSpPr>
          <p:cNvPr id="3" name="2 Subtítulo"/>
          <p:cNvSpPr>
            <a:spLocks noGrp="1"/>
          </p:cNvSpPr>
          <p:nvPr>
            <p:ph type="subTitle" idx="1"/>
          </p:nvPr>
        </p:nvSpPr>
        <p:spPr/>
        <p:txBody>
          <a:bodyPr/>
          <a:lstStyle/>
          <a:p>
            <a:endParaRPr lang="es-ES" dirty="0"/>
          </a:p>
        </p:txBody>
      </p:sp>
      <p:pic>
        <p:nvPicPr>
          <p:cNvPr id="4" name="3 Imagen" descr="Resultado de imagen de ahorro de energía en el transporte"/>
          <p:cNvPicPr/>
          <p:nvPr/>
        </p:nvPicPr>
        <p:blipFill>
          <a:blip r:embed="rId2">
            <a:extLst>
              <a:ext uri="{28A0092B-C50C-407E-A947-70E740481C1C}">
                <a14:useLocalDpi xmlns:a14="http://schemas.microsoft.com/office/drawing/2010/main" xmlns="" val="0"/>
              </a:ext>
            </a:extLst>
          </a:blip>
          <a:srcRect/>
          <a:stretch>
            <a:fillRect/>
          </a:stretch>
        </p:blipFill>
        <p:spPr bwMode="auto">
          <a:xfrm>
            <a:off x="1112524" y="1844824"/>
            <a:ext cx="7272808" cy="3834284"/>
          </a:xfrm>
          <a:prstGeom prst="rect">
            <a:avLst/>
          </a:prstGeom>
          <a:noFill/>
          <a:ln>
            <a:noFill/>
          </a:ln>
        </p:spPr>
      </p:pic>
      <p:sp>
        <p:nvSpPr>
          <p:cNvPr id="5" name="4 Rectángulo"/>
          <p:cNvSpPr/>
          <p:nvPr/>
        </p:nvSpPr>
        <p:spPr>
          <a:xfrm>
            <a:off x="1140232" y="5679108"/>
            <a:ext cx="7608231" cy="246221"/>
          </a:xfrm>
          <a:prstGeom prst="rect">
            <a:avLst/>
          </a:prstGeom>
        </p:spPr>
        <p:txBody>
          <a:bodyPr wrap="square">
            <a:spAutoFit/>
          </a:bodyPr>
          <a:lstStyle/>
          <a:p>
            <a:r>
              <a:rPr lang="es-ES" sz="1000" u="sng" dirty="0">
                <a:hlinkClick r:id="rId3"/>
              </a:rPr>
              <a:t>http://ensvgrisalesescobarnuevecuatro2014.blogspot.com.es/2014/11/43-ejerzo-mi-papel-de-ciudadano.html</a:t>
            </a:r>
            <a:endParaRPr lang="es-ES" sz="1000" dirty="0"/>
          </a:p>
        </p:txBody>
      </p:sp>
    </p:spTree>
    <p:extLst>
      <p:ext uri="{BB962C8B-B14F-4D97-AF65-F5344CB8AC3E}">
        <p14:creationId xmlns:p14="http://schemas.microsoft.com/office/powerpoint/2010/main" xmlns="" val="15374794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8219256" cy="1162050"/>
          </a:xfrm>
        </p:spPr>
        <p:txBody>
          <a:bodyPr>
            <a:normAutofit/>
          </a:bodyPr>
          <a:lstStyle/>
          <a:p>
            <a:r>
              <a:rPr lang="es-ES" sz="3200" i="1" dirty="0" smtClean="0">
                <a:solidFill>
                  <a:srgbClr val="00B0F0"/>
                </a:solidFill>
              </a:rPr>
              <a:t>REDUCIR</a:t>
            </a:r>
            <a:r>
              <a:rPr lang="es-ES" sz="3200" dirty="0" smtClean="0"/>
              <a:t> EL GASTO DE PLÁSTICOS EN CASA</a:t>
            </a:r>
            <a:br>
              <a:rPr lang="es-ES" sz="3200" dirty="0" smtClean="0"/>
            </a:br>
            <a:r>
              <a:rPr lang="es-ES" sz="3200" dirty="0" smtClean="0"/>
              <a:t>  </a:t>
            </a:r>
            <a:r>
              <a:rPr lang="es-ES" sz="3200" i="1" dirty="0" smtClean="0">
                <a:solidFill>
                  <a:srgbClr val="7030A0"/>
                </a:solidFill>
              </a:rPr>
              <a:t>REUTILIZAR</a:t>
            </a:r>
            <a:r>
              <a:rPr lang="es-ES" sz="3200" dirty="0" smtClean="0">
                <a:solidFill>
                  <a:srgbClr val="7030A0"/>
                </a:solidFill>
              </a:rPr>
              <a:t> </a:t>
            </a:r>
            <a:r>
              <a:rPr lang="es-ES" sz="3200" dirty="0" smtClean="0"/>
              <a:t>EL VIDRIO POR EL </a:t>
            </a:r>
            <a:r>
              <a:rPr lang="es-ES" sz="3200" dirty="0"/>
              <a:t>P</a:t>
            </a:r>
            <a:r>
              <a:rPr lang="es-ES" sz="3200" dirty="0" smtClean="0"/>
              <a:t>LÁSTICO </a:t>
            </a:r>
            <a:endParaRPr lang="es-ES" sz="3200" dirty="0"/>
          </a:p>
        </p:txBody>
      </p:sp>
      <p:sp>
        <p:nvSpPr>
          <p:cNvPr id="4" name="3 Marcador de texto"/>
          <p:cNvSpPr>
            <a:spLocks noGrp="1"/>
          </p:cNvSpPr>
          <p:nvPr>
            <p:ph type="body" sz="half" idx="2"/>
          </p:nvPr>
        </p:nvSpPr>
        <p:spPr>
          <a:xfrm>
            <a:off x="457200" y="1435100"/>
            <a:ext cx="4834880" cy="5306268"/>
          </a:xfrm>
        </p:spPr>
        <p:txBody>
          <a:bodyPr>
            <a:noAutofit/>
          </a:bodyPr>
          <a:lstStyle/>
          <a:p>
            <a:pPr marL="285750" indent="-285750">
              <a:buFontTx/>
              <a:buChar char="-"/>
            </a:pPr>
            <a:r>
              <a:rPr lang="es-ES" sz="2400" dirty="0" smtClean="0"/>
              <a:t>Utiliza vasos de vidrio</a:t>
            </a:r>
          </a:p>
          <a:p>
            <a:pPr marL="285750" indent="-285750">
              <a:buFontTx/>
              <a:buChar char="-"/>
            </a:pPr>
            <a:r>
              <a:rPr lang="es-ES" sz="2400" dirty="0" smtClean="0"/>
              <a:t>Utiliza cantimploras metálicas</a:t>
            </a:r>
          </a:p>
          <a:p>
            <a:pPr marL="285750" indent="-285750">
              <a:buFontTx/>
              <a:buChar char="-"/>
            </a:pPr>
            <a:r>
              <a:rPr lang="es-ES" sz="2400" dirty="0" smtClean="0"/>
              <a:t>No utilices ni platos ni cubiertos de plásticos</a:t>
            </a:r>
          </a:p>
          <a:p>
            <a:pPr marL="285750" indent="-285750">
              <a:buFontTx/>
              <a:buChar char="-"/>
            </a:pPr>
            <a:r>
              <a:rPr lang="es-ES" sz="2400" dirty="0" smtClean="0"/>
              <a:t>No compres juguetes de plástico</a:t>
            </a:r>
          </a:p>
          <a:p>
            <a:pPr marL="285750" indent="-285750">
              <a:buFontTx/>
              <a:buChar char="-"/>
            </a:pPr>
            <a:r>
              <a:rPr lang="es-ES" sz="2400" dirty="0" smtClean="0"/>
              <a:t>No utilices bolsas de plásticos</a:t>
            </a:r>
          </a:p>
          <a:p>
            <a:pPr marL="285750" indent="-285750">
              <a:buFontTx/>
              <a:buChar char="-"/>
            </a:pPr>
            <a:r>
              <a:rPr lang="es-ES" sz="2400" dirty="0" smtClean="0"/>
              <a:t>Compra los productos que vengan en vidrio.</a:t>
            </a:r>
          </a:p>
          <a:p>
            <a:pPr marL="285750" indent="-285750">
              <a:buFontTx/>
              <a:buChar char="-"/>
            </a:pPr>
            <a:r>
              <a:rPr lang="es-ES" sz="2400" dirty="0" smtClean="0"/>
              <a:t>Reutiliza el vidrio y úsalo como recipientes de plásticos para conservar</a:t>
            </a:r>
            <a:endParaRPr lang="es-ES" sz="2400" dirty="0"/>
          </a:p>
        </p:txBody>
      </p:sp>
      <p:pic>
        <p:nvPicPr>
          <p:cNvPr id="5" name="Marcador de contenido 4" descr="Resultado de imagen de REDUCIR EL GASTO DE PAPEL"/>
          <p:cNvPicPr>
            <a:picLocks noGrp="1"/>
          </p:cNvPicPr>
          <p:nvPr>
            <p:ph idx="1"/>
          </p:nvPr>
        </p:nvPicPr>
        <p:blipFill rotWithShape="1">
          <a:blip r:embed="rId2">
            <a:extLst>
              <a:ext uri="{28A0092B-C50C-407E-A947-70E740481C1C}">
                <a14:useLocalDpi xmlns:a14="http://schemas.microsoft.com/office/drawing/2010/main" xmlns="" val="0"/>
              </a:ext>
            </a:extLst>
          </a:blip>
          <a:srcRect t="25551" r="4259" b="7377"/>
          <a:stretch/>
        </p:blipFill>
        <p:spPr bwMode="auto">
          <a:xfrm>
            <a:off x="5076056" y="3573016"/>
            <a:ext cx="3662208" cy="2592288"/>
          </a:xfrm>
          <a:prstGeom prst="rect">
            <a:avLst/>
          </a:prstGeom>
          <a:noFill/>
          <a:ln>
            <a:noFill/>
          </a:ln>
        </p:spPr>
      </p:pic>
    </p:spTree>
    <p:extLst>
      <p:ext uri="{BB962C8B-B14F-4D97-AF65-F5344CB8AC3E}">
        <p14:creationId xmlns:p14="http://schemas.microsoft.com/office/powerpoint/2010/main" xmlns="" val="40652704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7787208" cy="1162050"/>
          </a:xfrm>
        </p:spPr>
        <p:txBody>
          <a:bodyPr>
            <a:normAutofit/>
          </a:bodyPr>
          <a:lstStyle/>
          <a:p>
            <a:pPr algn="ctr"/>
            <a:r>
              <a:rPr lang="es-ES" sz="4000" dirty="0" smtClean="0">
                <a:solidFill>
                  <a:srgbClr val="7030A0"/>
                </a:solidFill>
              </a:rPr>
              <a:t>2. REUTILIZAR</a:t>
            </a:r>
            <a:endParaRPr lang="es-ES" sz="4000" dirty="0">
              <a:solidFill>
                <a:srgbClr val="7030A0"/>
              </a:solidFill>
            </a:endParaRPr>
          </a:p>
        </p:txBody>
      </p:sp>
      <p:sp>
        <p:nvSpPr>
          <p:cNvPr id="4" name="Marcador de texto 3"/>
          <p:cNvSpPr>
            <a:spLocks noGrp="1"/>
          </p:cNvSpPr>
          <p:nvPr>
            <p:ph type="body" sz="half" idx="2"/>
          </p:nvPr>
        </p:nvSpPr>
        <p:spPr>
          <a:xfrm>
            <a:off x="375227" y="1538811"/>
            <a:ext cx="3754760" cy="4874220"/>
          </a:xfrm>
        </p:spPr>
        <p:txBody>
          <a:bodyPr>
            <a:normAutofit fontScale="92500" lnSpcReduction="10000"/>
          </a:bodyPr>
          <a:lstStyle/>
          <a:p>
            <a:r>
              <a:rPr lang="es-ES" sz="2800" dirty="0" smtClean="0"/>
              <a:t>Consiste en volver a usar un determinado producto para darle una segunda vida, con el mismo uso u otro diferente</a:t>
            </a:r>
          </a:p>
          <a:p>
            <a:endParaRPr lang="es-ES" sz="2800" dirty="0"/>
          </a:p>
          <a:p>
            <a:endParaRPr lang="es-ES" sz="2800" dirty="0" smtClean="0"/>
          </a:p>
          <a:p>
            <a:r>
              <a:rPr lang="es-ES" sz="2800" b="1" i="1" dirty="0"/>
              <a:t>Cuantos más objetos reutilices, menos basura producirás y menos recursos agotables "gastarás".</a:t>
            </a:r>
            <a:endParaRPr lang="es-ES" sz="2800" dirty="0"/>
          </a:p>
          <a:p>
            <a:endParaRPr lang="es-ES" sz="2800" dirty="0"/>
          </a:p>
        </p:txBody>
      </p:sp>
      <p:pic>
        <p:nvPicPr>
          <p:cNvPr id="7" name="Marcador de contenido 6"/>
          <p:cNvPicPr>
            <a:picLocks noGrp="1" noChangeAspect="1"/>
          </p:cNvPicPr>
          <p:nvPr>
            <p:ph idx="1"/>
          </p:nvPr>
        </p:nvPicPr>
        <p:blipFill>
          <a:blip r:embed="rId2"/>
          <a:stretch>
            <a:fillRect/>
          </a:stretch>
        </p:blipFill>
        <p:spPr>
          <a:xfrm>
            <a:off x="6021077" y="169339"/>
            <a:ext cx="2619375" cy="1743075"/>
          </a:xfrm>
          <a:prstGeom prst="rect">
            <a:avLst/>
          </a:prstGeom>
        </p:spPr>
      </p:pic>
      <p:sp>
        <p:nvSpPr>
          <p:cNvPr id="9" name="Rectángulo 8"/>
          <p:cNvSpPr/>
          <p:nvPr/>
        </p:nvSpPr>
        <p:spPr>
          <a:xfrm>
            <a:off x="6516215" y="1987598"/>
            <a:ext cx="2241079" cy="415498"/>
          </a:xfrm>
          <a:prstGeom prst="rect">
            <a:avLst/>
          </a:prstGeom>
        </p:spPr>
        <p:txBody>
          <a:bodyPr wrap="square">
            <a:spAutoFit/>
          </a:bodyPr>
          <a:lstStyle/>
          <a:p>
            <a:r>
              <a:rPr lang="es-ES" sz="1050" dirty="0"/>
              <a:t>https://fundacionhombrenaturalezablog.wordpress.com/tag/reciclaje-2/</a:t>
            </a:r>
          </a:p>
        </p:txBody>
      </p:sp>
      <p:pic>
        <p:nvPicPr>
          <p:cNvPr id="1030" name="Picture 6" descr="Resultado de imagen de reutilizar residuos"/>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191536" y="2479603"/>
            <a:ext cx="2466975" cy="1847851"/>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Rectángulo 9"/>
          <p:cNvSpPr/>
          <p:nvPr/>
        </p:nvSpPr>
        <p:spPr>
          <a:xfrm rot="10800000" flipV="1">
            <a:off x="6218956" y="4330947"/>
            <a:ext cx="2745532" cy="738664"/>
          </a:xfrm>
          <a:prstGeom prst="rect">
            <a:avLst/>
          </a:prstGeom>
        </p:spPr>
        <p:txBody>
          <a:bodyPr wrap="square">
            <a:spAutoFit/>
          </a:bodyPr>
          <a:lstStyle/>
          <a:p>
            <a:r>
              <a:rPr lang="es-ES" sz="1050" dirty="0"/>
              <a:t>https://encrypted-tbn3.gstatic.com/images?q=tbn:ANd9GcSTo1gHRirniFt6VDfAWorOkSoYCY-stNT0meBX9j5rvex2QDfimw</a:t>
            </a:r>
          </a:p>
        </p:txBody>
      </p:sp>
      <p:pic>
        <p:nvPicPr>
          <p:cNvPr id="1032" name="Picture 8" descr="Resultado de imagen de reutilizar residuos"/>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028184" y="3437897"/>
            <a:ext cx="1857375" cy="1952625"/>
          </a:xfrm>
          <a:prstGeom prst="rect">
            <a:avLst/>
          </a:prstGeom>
          <a:noFill/>
          <a:extLst>
            <a:ext uri="{909E8E84-426E-40DD-AFC4-6F175D3DCCD1}">
              <a14:hiddenFill xmlns:a14="http://schemas.microsoft.com/office/drawing/2010/main" xmlns="">
                <a:solidFill>
                  <a:srgbClr val="FFFFFF"/>
                </a:solidFill>
              </a14:hiddenFill>
            </a:ext>
          </a:extLst>
        </p:spPr>
      </p:pic>
      <p:sp>
        <p:nvSpPr>
          <p:cNvPr id="11" name="Rectángulo 10"/>
          <p:cNvSpPr/>
          <p:nvPr/>
        </p:nvSpPr>
        <p:spPr>
          <a:xfrm>
            <a:off x="4464495" y="5390522"/>
            <a:ext cx="2051720" cy="900246"/>
          </a:xfrm>
          <a:prstGeom prst="rect">
            <a:avLst/>
          </a:prstGeom>
        </p:spPr>
        <p:txBody>
          <a:bodyPr wrap="square">
            <a:spAutoFit/>
          </a:bodyPr>
          <a:lstStyle/>
          <a:p>
            <a:r>
              <a:rPr lang="es-ES" sz="1050" dirty="0"/>
              <a:t>https://encrypted-tbn3.gstatic.com/images?q=tbn:ANd9GcTkSZnJdpuuMyVulZ6T3eBr4WRcgqan-5vKlGYhOD0UsTWLpuet</a:t>
            </a:r>
          </a:p>
        </p:txBody>
      </p:sp>
    </p:spTree>
    <p:extLst>
      <p:ext uri="{BB962C8B-B14F-4D97-AF65-F5344CB8AC3E}">
        <p14:creationId xmlns:p14="http://schemas.microsoft.com/office/powerpoint/2010/main" xmlns="" val="31790285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descr="Resultado de imagen de 10 razones para reciclar"/>
          <p:cNvPicPr>
            <a:picLocks noGrp="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5364088" y="0"/>
            <a:ext cx="3240360" cy="2852936"/>
          </a:xfrm>
          <a:prstGeom prst="rect">
            <a:avLst/>
          </a:prstGeom>
          <a:noFill/>
          <a:ln>
            <a:noFill/>
          </a:ln>
        </p:spPr>
      </p:pic>
      <p:sp>
        <p:nvSpPr>
          <p:cNvPr id="2" name="Título 1"/>
          <p:cNvSpPr>
            <a:spLocks noGrp="1"/>
          </p:cNvSpPr>
          <p:nvPr>
            <p:ph type="title"/>
          </p:nvPr>
        </p:nvSpPr>
        <p:spPr>
          <a:xfrm>
            <a:off x="457200" y="273050"/>
            <a:ext cx="8686800" cy="2219846"/>
          </a:xfrm>
        </p:spPr>
        <p:txBody>
          <a:bodyPr>
            <a:noAutofit/>
          </a:bodyPr>
          <a:lstStyle/>
          <a:p>
            <a:r>
              <a:rPr lang="es-ES" sz="3600" dirty="0" smtClean="0">
                <a:solidFill>
                  <a:srgbClr val="7030A0"/>
                </a:solidFill>
              </a:rPr>
              <a:t>REUTILIZAR</a:t>
            </a:r>
            <a:r>
              <a:rPr lang="es-ES" sz="3600" dirty="0" smtClean="0"/>
              <a:t> </a:t>
            </a:r>
            <a:br>
              <a:rPr lang="es-ES" sz="3600" dirty="0" smtClean="0"/>
            </a:br>
            <a:r>
              <a:rPr lang="es-ES" sz="3600" dirty="0" smtClean="0"/>
              <a:t>LA MATERIA ORGÁNICA: </a:t>
            </a:r>
            <a:br>
              <a:rPr lang="es-ES" sz="3600" dirty="0" smtClean="0"/>
            </a:br>
            <a:r>
              <a:rPr lang="es-ES" sz="3600" dirty="0" smtClean="0"/>
              <a:t>HACER COMPOST</a:t>
            </a:r>
            <a:endParaRPr lang="es-ES" sz="3600" dirty="0"/>
          </a:p>
        </p:txBody>
      </p:sp>
      <p:pic>
        <p:nvPicPr>
          <p:cNvPr id="4098" name="Picture 2" descr="Resultado de imagen de ¿QUE SE PUEDE COMPOSTA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5476" y="2715409"/>
            <a:ext cx="8799871" cy="411077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3069319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8229600" cy="851694"/>
          </a:xfrm>
        </p:spPr>
        <p:txBody>
          <a:bodyPr>
            <a:normAutofit/>
          </a:bodyPr>
          <a:lstStyle/>
          <a:p>
            <a:pPr algn="ctr"/>
            <a:r>
              <a:rPr lang="es-ES" sz="4400" dirty="0" smtClean="0">
                <a:solidFill>
                  <a:srgbClr val="00B050"/>
                </a:solidFill>
              </a:rPr>
              <a:t>3. RECICLAR</a:t>
            </a:r>
            <a:endParaRPr lang="es-ES" sz="4400" dirty="0">
              <a:solidFill>
                <a:srgbClr val="00B050"/>
              </a:solidFill>
            </a:endParaRPr>
          </a:p>
        </p:txBody>
      </p:sp>
      <p:sp>
        <p:nvSpPr>
          <p:cNvPr id="3" name="Marcador de contenido 2"/>
          <p:cNvSpPr>
            <a:spLocks noGrp="1"/>
          </p:cNvSpPr>
          <p:nvPr>
            <p:ph idx="1"/>
          </p:nvPr>
        </p:nvSpPr>
        <p:spPr>
          <a:xfrm>
            <a:off x="251520" y="5013176"/>
            <a:ext cx="8640960" cy="1425178"/>
          </a:xfrm>
        </p:spPr>
        <p:txBody>
          <a:bodyPr>
            <a:normAutofit fontScale="85000" lnSpcReduction="20000"/>
          </a:bodyPr>
          <a:lstStyle/>
          <a:p>
            <a:pPr marL="0" indent="0">
              <a:buNone/>
            </a:pPr>
            <a:r>
              <a:rPr lang="es-ES" b="1" i="1" dirty="0"/>
              <a:t>¿Sabías que al reciclar una tonelada de papel se salvan 17 árboles? ¿Sabías que reciclando una lata de aluminio se ahorra suficiente energía como para hacer funcionar un televisor 3.5 horas?</a:t>
            </a:r>
            <a:endParaRPr lang="es-ES" dirty="0"/>
          </a:p>
          <a:p>
            <a:endParaRPr lang="es-ES" dirty="0"/>
          </a:p>
        </p:txBody>
      </p:sp>
      <p:sp>
        <p:nvSpPr>
          <p:cNvPr id="4" name="Marcador de texto 3"/>
          <p:cNvSpPr>
            <a:spLocks noGrp="1"/>
          </p:cNvSpPr>
          <p:nvPr>
            <p:ph type="body" sz="half" idx="2"/>
          </p:nvPr>
        </p:nvSpPr>
        <p:spPr>
          <a:xfrm>
            <a:off x="179512" y="908720"/>
            <a:ext cx="5184576" cy="4104456"/>
          </a:xfrm>
        </p:spPr>
        <p:txBody>
          <a:bodyPr>
            <a:noAutofit/>
          </a:bodyPr>
          <a:lstStyle/>
          <a:p>
            <a:r>
              <a:rPr lang="es-ES" sz="2400" b="1" dirty="0"/>
              <a:t>Reciclar</a:t>
            </a:r>
            <a:endParaRPr lang="es-ES" sz="2400" dirty="0"/>
          </a:p>
          <a:p>
            <a:r>
              <a:rPr lang="es-ES" sz="2400" dirty="0"/>
              <a:t>Ésta es la </a:t>
            </a:r>
            <a:r>
              <a:rPr lang="es-ES" sz="2400" i="1" dirty="0"/>
              <a:t>erre</a:t>
            </a:r>
            <a:r>
              <a:rPr lang="es-ES" sz="2400" dirty="0"/>
              <a:t> más popular debido a que </a:t>
            </a:r>
            <a:r>
              <a:rPr lang="es-ES" sz="2400" dirty="0" smtClean="0"/>
              <a:t>se prefiere </a:t>
            </a:r>
            <a:r>
              <a:rPr lang="es-ES" sz="2400" dirty="0"/>
              <a:t>usar envases de materiales reciclables </a:t>
            </a:r>
            <a:r>
              <a:rPr lang="es-ES" sz="2400" dirty="0" smtClean="0"/>
              <a:t>pero </a:t>
            </a:r>
            <a:r>
              <a:rPr lang="es-ES" sz="2400" dirty="0"/>
              <a:t>no biodegradables</a:t>
            </a:r>
            <a:r>
              <a:rPr lang="es-ES" sz="2400" dirty="0" smtClean="0"/>
              <a:t>.</a:t>
            </a:r>
          </a:p>
          <a:p>
            <a:endParaRPr lang="es-ES" sz="2400" dirty="0"/>
          </a:p>
          <a:p>
            <a:r>
              <a:rPr lang="es-ES" sz="2400" b="1" dirty="0" smtClean="0"/>
              <a:t>Reciclar</a:t>
            </a:r>
            <a:r>
              <a:rPr lang="es-ES" sz="2400" dirty="0"/>
              <a:t> es cualquier proceso donde materiales de desperdicio son recolectados y transformados en nuevos </a:t>
            </a:r>
            <a:r>
              <a:rPr lang="es-ES" sz="2400" dirty="0" smtClean="0"/>
              <a:t>materiales. </a:t>
            </a:r>
          </a:p>
          <a:p>
            <a:endParaRPr lang="es-ES" sz="2400" dirty="0"/>
          </a:p>
        </p:txBody>
      </p:sp>
      <p:pic>
        <p:nvPicPr>
          <p:cNvPr id="7" name="Imagen 6" descr="Resultado de imagen de 3R"/>
          <p:cNvPicPr/>
          <p:nvPr/>
        </p:nvPicPr>
        <p:blipFill>
          <a:blip r:embed="rId2">
            <a:extLst>
              <a:ext uri="{28A0092B-C50C-407E-A947-70E740481C1C}">
                <a14:useLocalDpi xmlns:a14="http://schemas.microsoft.com/office/drawing/2010/main" xmlns="" val="0"/>
              </a:ext>
            </a:extLst>
          </a:blip>
          <a:srcRect/>
          <a:stretch>
            <a:fillRect/>
          </a:stretch>
        </p:blipFill>
        <p:spPr bwMode="auto">
          <a:xfrm>
            <a:off x="5291955" y="1557422"/>
            <a:ext cx="3816424" cy="2160240"/>
          </a:xfrm>
          <a:prstGeom prst="rect">
            <a:avLst/>
          </a:prstGeom>
          <a:noFill/>
          <a:ln>
            <a:noFill/>
          </a:ln>
        </p:spPr>
      </p:pic>
    </p:spTree>
    <p:extLst>
      <p:ext uri="{BB962C8B-B14F-4D97-AF65-F5344CB8AC3E}">
        <p14:creationId xmlns:p14="http://schemas.microsoft.com/office/powerpoint/2010/main" xmlns="" val="3509374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394720" cy="1162050"/>
          </a:xfrm>
        </p:spPr>
        <p:txBody>
          <a:bodyPr>
            <a:normAutofit fontScale="90000"/>
          </a:bodyPr>
          <a:lstStyle/>
          <a:p>
            <a:r>
              <a:rPr lang="es-ES" sz="3600" dirty="0" smtClean="0"/>
              <a:t>¿Por qué no reciclas?</a:t>
            </a:r>
            <a:endParaRPr lang="es-ES" sz="3600" dirty="0"/>
          </a:p>
        </p:txBody>
      </p:sp>
      <p:sp>
        <p:nvSpPr>
          <p:cNvPr id="4" name="3 Marcador de texto"/>
          <p:cNvSpPr>
            <a:spLocks noGrp="1"/>
          </p:cNvSpPr>
          <p:nvPr>
            <p:ph type="body" sz="half" idx="2"/>
          </p:nvPr>
        </p:nvSpPr>
        <p:spPr/>
        <p:txBody>
          <a:bodyPr>
            <a:normAutofit fontScale="92500"/>
          </a:bodyPr>
          <a:lstStyle/>
          <a:p>
            <a:r>
              <a:rPr lang="es-ES" sz="2400" dirty="0" smtClean="0"/>
              <a:t>No vale decir:</a:t>
            </a:r>
          </a:p>
          <a:p>
            <a:endParaRPr lang="es-ES" sz="2400" dirty="0" smtClean="0"/>
          </a:p>
          <a:p>
            <a:pPr lvl="0"/>
            <a:r>
              <a:rPr lang="es-ES" sz="2400" dirty="0" smtClean="0"/>
              <a:t>“</a:t>
            </a:r>
            <a:r>
              <a:rPr lang="es-ES" sz="2400" dirty="0"/>
              <a:t>Mi cocina es pequeña y no ha </a:t>
            </a:r>
            <a:r>
              <a:rPr lang="es-ES" sz="2400" dirty="0" smtClean="0"/>
              <a:t>espacio</a:t>
            </a:r>
            <a:r>
              <a:rPr lang="es-ES" sz="2400" dirty="0"/>
              <a:t>…</a:t>
            </a:r>
          </a:p>
          <a:p>
            <a:pPr lvl="0"/>
            <a:r>
              <a:rPr lang="es-ES" sz="2400" dirty="0"/>
              <a:t>“…Para qué? Si todo acaba en el mismo sitio</a:t>
            </a:r>
          </a:p>
          <a:p>
            <a:pPr lvl="0"/>
            <a:r>
              <a:rPr lang="es-ES" sz="2400" dirty="0"/>
              <a:t>“Los contenedores están muy lejos”</a:t>
            </a:r>
          </a:p>
          <a:p>
            <a:pPr lvl="0"/>
            <a:r>
              <a:rPr lang="es-ES" sz="2400" dirty="0"/>
              <a:t>“No reciclo porque quita puestos de trabajo”</a:t>
            </a:r>
          </a:p>
          <a:p>
            <a:pPr lvl="0"/>
            <a:r>
              <a:rPr lang="es-ES" sz="2400" dirty="0"/>
              <a:t>…</a:t>
            </a:r>
          </a:p>
          <a:p>
            <a:endParaRPr lang="es-ES" dirty="0"/>
          </a:p>
        </p:txBody>
      </p:sp>
      <p:pic>
        <p:nvPicPr>
          <p:cNvPr id="5" name="4 Marcador de contenido" descr="Resultado de imagen de 10 razones para reciclar"/>
          <p:cNvPicPr>
            <a:picLocks noGrp="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3779912" y="260648"/>
            <a:ext cx="5051425" cy="5776822"/>
          </a:xfrm>
          <a:prstGeom prst="rect">
            <a:avLst/>
          </a:prstGeom>
          <a:noFill/>
          <a:ln>
            <a:noFill/>
          </a:ln>
        </p:spPr>
      </p:pic>
    </p:spTree>
    <p:extLst>
      <p:ext uri="{BB962C8B-B14F-4D97-AF65-F5344CB8AC3E}">
        <p14:creationId xmlns:p14="http://schemas.microsoft.com/office/powerpoint/2010/main" xmlns="" val="29950706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7859216" cy="563662"/>
          </a:xfrm>
        </p:spPr>
        <p:txBody>
          <a:bodyPr>
            <a:normAutofit fontScale="90000"/>
          </a:bodyPr>
          <a:lstStyle/>
          <a:p>
            <a:r>
              <a:rPr lang="es-ES" dirty="0" smtClean="0"/>
              <a:t> </a:t>
            </a:r>
            <a:r>
              <a:rPr lang="es-ES" sz="5300" cap="small" dirty="0" smtClean="0"/>
              <a:t>motivos para reciclar:</a:t>
            </a:r>
            <a:endParaRPr lang="es-ES" sz="5300" cap="small" dirty="0"/>
          </a:p>
        </p:txBody>
      </p:sp>
      <p:sp>
        <p:nvSpPr>
          <p:cNvPr id="4" name="3 Marcador de texto"/>
          <p:cNvSpPr>
            <a:spLocks noGrp="1"/>
          </p:cNvSpPr>
          <p:nvPr>
            <p:ph type="body" sz="half" idx="2"/>
          </p:nvPr>
        </p:nvSpPr>
        <p:spPr>
          <a:xfrm>
            <a:off x="107504" y="764704"/>
            <a:ext cx="4821223" cy="6093296"/>
          </a:xfrm>
        </p:spPr>
        <p:txBody>
          <a:bodyPr>
            <a:normAutofit/>
          </a:bodyPr>
          <a:lstStyle/>
          <a:p>
            <a:pPr marL="285750" indent="-285750">
              <a:buFontTx/>
              <a:buChar char="-"/>
            </a:pPr>
            <a:r>
              <a:rPr lang="es-ES" sz="2400" dirty="0" smtClean="0"/>
              <a:t>Protegemos los recurso minerales y al medio ambiente</a:t>
            </a:r>
          </a:p>
          <a:p>
            <a:pPr marL="285750" indent="-285750">
              <a:buFontTx/>
              <a:buChar char="-"/>
            </a:pPr>
            <a:r>
              <a:rPr lang="es-ES" sz="2400" dirty="0" smtClean="0"/>
              <a:t> Reducimos la contaminación y combatimos el cambio climático</a:t>
            </a:r>
          </a:p>
          <a:p>
            <a:pPr marL="285750" indent="-285750">
              <a:buFontTx/>
              <a:buChar char="-"/>
            </a:pPr>
            <a:r>
              <a:rPr lang="es-ES" sz="2400" dirty="0" smtClean="0"/>
              <a:t>Permitimos la creación de nuevos productos</a:t>
            </a:r>
          </a:p>
          <a:p>
            <a:pPr marL="285750" indent="-285750">
              <a:buFontTx/>
              <a:buChar char="-"/>
            </a:pPr>
            <a:r>
              <a:rPr lang="es-ES" sz="2400" dirty="0" smtClean="0"/>
              <a:t>Al reciclar  una botella de plástico se ahorra la energía necesaria para mantener encendido un foco de 100 </a:t>
            </a:r>
            <a:r>
              <a:rPr lang="es-ES" sz="2400" dirty="0" err="1" smtClean="0"/>
              <a:t>watios</a:t>
            </a:r>
            <a:r>
              <a:rPr lang="es-ES" sz="2400" dirty="0" smtClean="0"/>
              <a:t> durante 4 horas.</a:t>
            </a:r>
          </a:p>
          <a:p>
            <a:pPr marL="285750" indent="-285750">
              <a:buFontTx/>
              <a:buChar char="-"/>
            </a:pPr>
            <a:r>
              <a:rPr lang="es-ES" sz="2400" dirty="0" smtClean="0"/>
              <a:t>Al reciclar se ahorra dinero y recursos</a:t>
            </a:r>
          </a:p>
          <a:p>
            <a:pPr marL="285750" indent="-285750">
              <a:buFontTx/>
              <a:buChar char="-"/>
            </a:pPr>
            <a:r>
              <a:rPr lang="es-ES" sz="2400" dirty="0" smtClean="0"/>
              <a:t>Reciclando papel se evita la deforestación</a:t>
            </a:r>
          </a:p>
          <a:p>
            <a:pPr marL="285750" indent="-285750">
              <a:buFontTx/>
              <a:buChar char="-"/>
            </a:pPr>
            <a:r>
              <a:rPr lang="es-ES" sz="2400" dirty="0" smtClean="0"/>
              <a:t>Se crea puestos de trabajo</a:t>
            </a:r>
          </a:p>
          <a:p>
            <a:pPr marL="285750" indent="-285750">
              <a:buFontTx/>
              <a:buChar char="-"/>
            </a:pPr>
            <a:endParaRPr lang="es-ES" dirty="0" smtClean="0"/>
          </a:p>
          <a:p>
            <a:pPr marL="285750" indent="-285750">
              <a:buFontTx/>
              <a:buChar char="-"/>
            </a:pPr>
            <a:endParaRPr lang="es-ES" dirty="0" smtClean="0"/>
          </a:p>
          <a:p>
            <a:pPr marL="285750" indent="-285750">
              <a:buFontTx/>
              <a:buChar char="-"/>
            </a:pPr>
            <a:endParaRPr lang="es-ES" dirty="0"/>
          </a:p>
        </p:txBody>
      </p:sp>
      <p:pic>
        <p:nvPicPr>
          <p:cNvPr id="6" name="4 Marcador de contenido" descr="Resultado de imagen de 10 razones para reciclar"/>
          <p:cNvPicPr>
            <a:picLocks/>
          </p:cNvPicPr>
          <p:nvPr/>
        </p:nvPicPr>
        <p:blipFill rotWithShape="1">
          <a:blip r:embed="rId2">
            <a:extLst>
              <a:ext uri="{28A0092B-C50C-407E-A947-70E740481C1C}">
                <a14:useLocalDpi xmlns:a14="http://schemas.microsoft.com/office/drawing/2010/main" xmlns="" val="0"/>
              </a:ext>
            </a:extLst>
          </a:blip>
          <a:srcRect l="62199" t="63211" r="5398" b="12292"/>
          <a:stretch/>
        </p:blipFill>
        <p:spPr bwMode="auto">
          <a:xfrm>
            <a:off x="7020272" y="4923971"/>
            <a:ext cx="1843314" cy="1415143"/>
          </a:xfrm>
          <a:prstGeom prst="rect">
            <a:avLst/>
          </a:prstGeom>
          <a:noFill/>
          <a:ln>
            <a:noFill/>
          </a:ln>
        </p:spPr>
      </p:pic>
      <p:pic>
        <p:nvPicPr>
          <p:cNvPr id="8" name="4 Marcador de contenido" descr="Resultado de imagen de 10 razones para reciclar"/>
          <p:cNvPicPr>
            <a:picLocks/>
          </p:cNvPicPr>
          <p:nvPr/>
        </p:nvPicPr>
        <p:blipFill rotWithShape="1">
          <a:blip r:embed="rId2">
            <a:extLst>
              <a:ext uri="{28A0092B-C50C-407E-A947-70E740481C1C}">
                <a14:useLocalDpi xmlns:a14="http://schemas.microsoft.com/office/drawing/2010/main" xmlns="" val="0"/>
              </a:ext>
            </a:extLst>
          </a:blip>
          <a:srcRect l="4313" t="24185" r="63295" b="45117"/>
          <a:stretch/>
        </p:blipFill>
        <p:spPr bwMode="auto">
          <a:xfrm>
            <a:off x="6876256" y="341263"/>
            <a:ext cx="1842656" cy="1773381"/>
          </a:xfrm>
          <a:prstGeom prst="rect">
            <a:avLst/>
          </a:prstGeom>
          <a:noFill/>
          <a:ln>
            <a:noFill/>
          </a:ln>
        </p:spPr>
      </p:pic>
      <p:pic>
        <p:nvPicPr>
          <p:cNvPr id="9" name="4 Marcador de contenido" descr="Resultado de imagen de 10 razones para reciclar"/>
          <p:cNvPicPr>
            <a:picLocks/>
          </p:cNvPicPr>
          <p:nvPr/>
        </p:nvPicPr>
        <p:blipFill rotWithShape="1">
          <a:blip r:embed="rId2">
            <a:extLst>
              <a:ext uri="{28A0092B-C50C-407E-A947-70E740481C1C}">
                <a14:useLocalDpi xmlns:a14="http://schemas.microsoft.com/office/drawing/2010/main" xmlns="" val="0"/>
              </a:ext>
            </a:extLst>
          </a:blip>
          <a:srcRect l="36811" t="44744" r="4505" b="37166"/>
          <a:stretch/>
        </p:blipFill>
        <p:spPr bwMode="auto">
          <a:xfrm>
            <a:off x="5207113" y="3068960"/>
            <a:ext cx="3338285" cy="1045029"/>
          </a:xfrm>
          <a:prstGeom prst="rect">
            <a:avLst/>
          </a:prstGeom>
          <a:noFill/>
          <a:ln>
            <a:noFill/>
          </a:ln>
        </p:spPr>
      </p:pic>
      <p:pic>
        <p:nvPicPr>
          <p:cNvPr id="10" name="4 Marcador de contenido" descr="Resultado de imagen de 10 razones para reciclar"/>
          <p:cNvPicPr>
            <a:picLocks/>
          </p:cNvPicPr>
          <p:nvPr/>
        </p:nvPicPr>
        <p:blipFill rotWithShape="1">
          <a:blip r:embed="rId2">
            <a:extLst>
              <a:ext uri="{28A0092B-C50C-407E-A947-70E740481C1C}">
                <a14:useLocalDpi xmlns:a14="http://schemas.microsoft.com/office/drawing/2010/main" xmlns="" val="0"/>
              </a:ext>
            </a:extLst>
          </a:blip>
          <a:srcRect l="5906" t="55642" r="65296" b="14439"/>
          <a:stretch/>
        </p:blipFill>
        <p:spPr bwMode="auto">
          <a:xfrm>
            <a:off x="4638632" y="4610741"/>
            <a:ext cx="1638195" cy="1728373"/>
          </a:xfrm>
          <a:prstGeom prst="rect">
            <a:avLst/>
          </a:prstGeom>
          <a:noFill/>
          <a:ln>
            <a:noFill/>
          </a:ln>
        </p:spPr>
      </p:pic>
      <p:pic>
        <p:nvPicPr>
          <p:cNvPr id="11" name="4 Marcador de contenido" descr="Resultado de imagen de 10 razones para reciclar"/>
          <p:cNvPicPr>
            <a:picLocks/>
          </p:cNvPicPr>
          <p:nvPr/>
        </p:nvPicPr>
        <p:blipFill rotWithShape="1">
          <a:blip r:embed="rId2">
            <a:extLst>
              <a:ext uri="{28A0092B-C50C-407E-A947-70E740481C1C}">
                <a14:useLocalDpi xmlns:a14="http://schemas.microsoft.com/office/drawing/2010/main" xmlns="" val="0"/>
              </a:ext>
            </a:extLst>
          </a:blip>
          <a:srcRect l="34499" t="22857" r="28767" b="57189"/>
          <a:stretch/>
        </p:blipFill>
        <p:spPr bwMode="auto">
          <a:xfrm>
            <a:off x="4655570" y="1340768"/>
            <a:ext cx="2089628" cy="1152715"/>
          </a:xfrm>
          <a:prstGeom prst="rect">
            <a:avLst/>
          </a:prstGeom>
          <a:noFill/>
          <a:ln>
            <a:noFill/>
          </a:ln>
        </p:spPr>
      </p:pic>
    </p:spTree>
    <p:extLst>
      <p:ext uri="{BB962C8B-B14F-4D97-AF65-F5344CB8AC3E}">
        <p14:creationId xmlns:p14="http://schemas.microsoft.com/office/powerpoint/2010/main" xmlns="" val="38469895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8147248" cy="851694"/>
          </a:xfrm>
        </p:spPr>
        <p:txBody>
          <a:bodyPr>
            <a:noAutofit/>
          </a:bodyPr>
          <a:lstStyle/>
          <a:p>
            <a:r>
              <a:rPr lang="es-ES" sz="3200" cap="small" dirty="0" smtClean="0"/>
              <a:t>También nos podemos preguntar si es rentable reciclar:</a:t>
            </a:r>
            <a:endParaRPr lang="es-ES" sz="3200" cap="small" dirty="0"/>
          </a:p>
        </p:txBody>
      </p:sp>
      <p:sp>
        <p:nvSpPr>
          <p:cNvPr id="4" name="3 Marcador de texto"/>
          <p:cNvSpPr>
            <a:spLocks noGrp="1"/>
          </p:cNvSpPr>
          <p:nvPr>
            <p:ph type="body" sz="half" idx="2"/>
          </p:nvPr>
        </p:nvSpPr>
        <p:spPr>
          <a:xfrm>
            <a:off x="179512" y="1052736"/>
            <a:ext cx="4968552" cy="5544616"/>
          </a:xfrm>
        </p:spPr>
        <p:txBody>
          <a:bodyPr>
            <a:normAutofit/>
          </a:bodyPr>
          <a:lstStyle/>
          <a:p>
            <a:r>
              <a:rPr lang="es-ES" sz="2000" b="1" dirty="0" smtClean="0"/>
              <a:t>Consumo medio de papel de una familia: </a:t>
            </a:r>
          </a:p>
          <a:p>
            <a:r>
              <a:rPr lang="es-ES" sz="2000" b="1" dirty="0"/>
              <a:t>	</a:t>
            </a:r>
            <a:r>
              <a:rPr lang="es-ES" sz="2000" b="1" dirty="0" smtClean="0"/>
              <a:t> 6 árboles</a:t>
            </a:r>
          </a:p>
          <a:p>
            <a:r>
              <a:rPr lang="es-ES" sz="2000" dirty="0"/>
              <a:t> </a:t>
            </a:r>
            <a:r>
              <a:rPr lang="es-ES" sz="2000" i="1" dirty="0" smtClean="0"/>
              <a:t>Reciclando se ahorra:</a:t>
            </a:r>
          </a:p>
          <a:p>
            <a:r>
              <a:rPr lang="es-ES" sz="2000" dirty="0"/>
              <a:t>	</a:t>
            </a:r>
            <a:r>
              <a:rPr lang="es-ES" sz="2000" dirty="0" smtClean="0"/>
              <a:t>3 árboles</a:t>
            </a:r>
          </a:p>
          <a:p>
            <a:r>
              <a:rPr lang="es-ES" sz="2000" dirty="0"/>
              <a:t>	</a:t>
            </a:r>
            <a:r>
              <a:rPr lang="es-ES" sz="2000" dirty="0" smtClean="0"/>
              <a:t> 340 000 l de H2O</a:t>
            </a:r>
          </a:p>
          <a:p>
            <a:r>
              <a:rPr lang="es-ES" sz="2000" dirty="0"/>
              <a:t>	</a:t>
            </a:r>
            <a:r>
              <a:rPr lang="es-ES" sz="2000" dirty="0" smtClean="0"/>
              <a:t>4 meses de electricidad</a:t>
            </a:r>
          </a:p>
          <a:p>
            <a:endParaRPr lang="es-ES" sz="2000" dirty="0" smtClean="0"/>
          </a:p>
          <a:p>
            <a:r>
              <a:rPr lang="es-ES" sz="2000" b="1" dirty="0" smtClean="0"/>
              <a:t>Consumo una botella</a:t>
            </a:r>
          </a:p>
          <a:p>
            <a:r>
              <a:rPr lang="es-ES" sz="2000" i="1" dirty="0" smtClean="0"/>
              <a:t>Reciclando se ahorra:</a:t>
            </a:r>
          </a:p>
          <a:p>
            <a:pPr lvl="1"/>
            <a:r>
              <a:rPr lang="es-ES" sz="1800" dirty="0" smtClean="0"/>
              <a:t>4 horas de gasto de una bombilla de 100 vatios</a:t>
            </a:r>
          </a:p>
          <a:p>
            <a:pPr lvl="1"/>
            <a:endParaRPr lang="es-ES" sz="1800" dirty="0" smtClean="0"/>
          </a:p>
          <a:p>
            <a:r>
              <a:rPr lang="es-ES" sz="2000" b="1" dirty="0" smtClean="0"/>
              <a:t>Genera empleo</a:t>
            </a:r>
          </a:p>
          <a:p>
            <a:r>
              <a:rPr lang="es-ES" sz="2000" dirty="0" smtClean="0"/>
              <a:t>Si el 70% de europeos reciclasen se genera:</a:t>
            </a:r>
          </a:p>
          <a:p>
            <a:r>
              <a:rPr lang="es-ES" sz="2000" dirty="0" smtClean="0"/>
              <a:t>500.000 puestos de trabajo</a:t>
            </a:r>
          </a:p>
        </p:txBody>
      </p:sp>
      <p:pic>
        <p:nvPicPr>
          <p:cNvPr id="5" name="4 Marcador de contenido" descr="Para tener en cuenta!!!  Reutiliza - Reduce - Recicla!"/>
          <p:cNvPicPr>
            <a:picLocks noGrp="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5253036" y="980728"/>
            <a:ext cx="3567435" cy="5107335"/>
          </a:xfrm>
          <a:prstGeom prst="rect">
            <a:avLst/>
          </a:prstGeom>
          <a:noFill/>
          <a:ln>
            <a:noFill/>
          </a:ln>
        </p:spPr>
      </p:pic>
    </p:spTree>
    <p:extLst>
      <p:ext uri="{BB962C8B-B14F-4D97-AF65-F5344CB8AC3E}">
        <p14:creationId xmlns:p14="http://schemas.microsoft.com/office/powerpoint/2010/main" xmlns="" val="389794950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5734472" cy="1427758"/>
          </a:xfrm>
        </p:spPr>
        <p:txBody>
          <a:bodyPr>
            <a:noAutofit/>
          </a:bodyPr>
          <a:lstStyle/>
          <a:p>
            <a:r>
              <a:rPr lang="es-ES" sz="3200" cap="small" dirty="0" smtClean="0"/>
              <a:t>Otro motivo para reciclar: </a:t>
            </a:r>
            <a:br>
              <a:rPr lang="es-ES" sz="3200" cap="small" dirty="0" smtClean="0"/>
            </a:br>
            <a:r>
              <a:rPr lang="es-ES" sz="3200" cap="small" dirty="0" smtClean="0"/>
              <a:t>tiempo que tarda en degradarse los residuos</a:t>
            </a:r>
            <a:endParaRPr lang="es-ES" sz="3200" cap="small" dirty="0"/>
          </a:p>
        </p:txBody>
      </p:sp>
      <p:sp>
        <p:nvSpPr>
          <p:cNvPr id="4" name="3 Marcador de texto"/>
          <p:cNvSpPr>
            <a:spLocks noGrp="1"/>
          </p:cNvSpPr>
          <p:nvPr>
            <p:ph type="body" sz="half" idx="2"/>
          </p:nvPr>
        </p:nvSpPr>
        <p:spPr>
          <a:xfrm>
            <a:off x="457201" y="2204864"/>
            <a:ext cx="1954560" cy="3921299"/>
          </a:xfrm>
        </p:spPr>
        <p:txBody>
          <a:bodyPr/>
          <a:lstStyle/>
          <a:p>
            <a:endParaRPr lang="es-ES" dirty="0"/>
          </a:p>
        </p:txBody>
      </p:sp>
      <p:pic>
        <p:nvPicPr>
          <p:cNvPr id="5" name="4 Marcador de contenido" descr="Para pensarselo 2 veces al tirar las cosas al campo"/>
          <p:cNvPicPr>
            <a:picLocks noGrp="1"/>
          </p:cNvPicPr>
          <p:nvPr>
            <p:ph idx="1"/>
          </p:nvPr>
        </p:nvPicPr>
        <p:blipFill rotWithShape="1">
          <a:blip r:embed="rId2">
            <a:extLst>
              <a:ext uri="{28A0092B-C50C-407E-A947-70E740481C1C}">
                <a14:useLocalDpi xmlns:a14="http://schemas.microsoft.com/office/drawing/2010/main" xmlns="" val="0"/>
              </a:ext>
            </a:extLst>
          </a:blip>
          <a:srcRect t="9809"/>
          <a:stretch/>
        </p:blipFill>
        <p:spPr bwMode="auto">
          <a:xfrm>
            <a:off x="899592" y="1916832"/>
            <a:ext cx="6912768" cy="4680520"/>
          </a:xfrm>
          <a:prstGeom prst="rect">
            <a:avLst/>
          </a:prstGeom>
          <a:noFill/>
          <a:ln>
            <a:noFill/>
          </a:ln>
        </p:spPr>
      </p:pic>
      <p:pic>
        <p:nvPicPr>
          <p:cNvPr id="6" name="5 Imagen" descr="¿Cuánto duran nuestros residuos en el medio ambiente?"/>
          <p:cNvPicPr/>
          <p:nvPr/>
        </p:nvPicPr>
        <p:blipFill>
          <a:blip r:embed="rId3">
            <a:extLst>
              <a:ext uri="{28A0092B-C50C-407E-A947-70E740481C1C}">
                <a14:useLocalDpi xmlns:a14="http://schemas.microsoft.com/office/drawing/2010/main" xmlns="" val="0"/>
              </a:ext>
            </a:extLst>
          </a:blip>
          <a:srcRect/>
          <a:stretch>
            <a:fillRect/>
          </a:stretch>
        </p:blipFill>
        <p:spPr bwMode="auto">
          <a:xfrm>
            <a:off x="5868144" y="116632"/>
            <a:ext cx="2952328" cy="1656184"/>
          </a:xfrm>
          <a:prstGeom prst="rect">
            <a:avLst/>
          </a:prstGeom>
          <a:noFill/>
          <a:ln>
            <a:noFill/>
          </a:ln>
        </p:spPr>
      </p:pic>
    </p:spTree>
    <p:extLst>
      <p:ext uri="{BB962C8B-B14F-4D97-AF65-F5344CB8AC3E}">
        <p14:creationId xmlns:p14="http://schemas.microsoft.com/office/powerpoint/2010/main" xmlns="" val="14299521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0"/>
            <a:ext cx="8003232" cy="1162050"/>
          </a:xfrm>
        </p:spPr>
        <p:txBody>
          <a:bodyPr>
            <a:normAutofit/>
          </a:bodyPr>
          <a:lstStyle/>
          <a:p>
            <a:r>
              <a:rPr lang="es-ES" sz="3200" dirty="0" smtClean="0"/>
              <a:t>Primer paso para reciclar: </a:t>
            </a:r>
            <a:br>
              <a:rPr lang="es-ES" sz="3200" dirty="0" smtClean="0"/>
            </a:br>
            <a:r>
              <a:rPr lang="es-ES" sz="3200" dirty="0" smtClean="0"/>
              <a:t>SEPARAR LOS RESIDUOS EN CASA</a:t>
            </a:r>
            <a:endParaRPr lang="es-ES" sz="3200" dirty="0"/>
          </a:p>
        </p:txBody>
      </p:sp>
      <p:sp>
        <p:nvSpPr>
          <p:cNvPr id="4" name="3 Marcador de texto"/>
          <p:cNvSpPr>
            <a:spLocks noGrp="1"/>
          </p:cNvSpPr>
          <p:nvPr>
            <p:ph type="body" sz="half" idx="2"/>
          </p:nvPr>
        </p:nvSpPr>
        <p:spPr>
          <a:xfrm>
            <a:off x="457200" y="1162050"/>
            <a:ext cx="4042792" cy="5695950"/>
          </a:xfrm>
        </p:spPr>
        <p:txBody>
          <a:bodyPr>
            <a:noAutofit/>
          </a:bodyPr>
          <a:lstStyle/>
          <a:p>
            <a:pPr marL="342900" indent="-342900">
              <a:buAutoNum type="arabicPeriod"/>
            </a:pPr>
            <a:r>
              <a:rPr lang="es-ES" sz="2400" dirty="0" smtClean="0"/>
              <a:t>Orgánica</a:t>
            </a:r>
          </a:p>
          <a:p>
            <a:pPr marL="342900" indent="-342900">
              <a:buAutoNum type="arabicPeriod"/>
            </a:pPr>
            <a:r>
              <a:rPr lang="es-ES" sz="2400" dirty="0" smtClean="0"/>
              <a:t>No orgánica:</a:t>
            </a:r>
          </a:p>
          <a:p>
            <a:pPr lvl="1"/>
            <a:r>
              <a:rPr lang="es-ES" sz="2200" dirty="0" smtClean="0"/>
              <a:t>2.1. plásticos </a:t>
            </a:r>
          </a:p>
          <a:p>
            <a:pPr lvl="1"/>
            <a:r>
              <a:rPr lang="es-ES" sz="2200" dirty="0" smtClean="0"/>
              <a:t>2.2. latas</a:t>
            </a:r>
          </a:p>
          <a:p>
            <a:pPr lvl="1"/>
            <a:r>
              <a:rPr lang="es-ES" sz="2200" dirty="0" smtClean="0"/>
              <a:t>2.3. tetrabrik</a:t>
            </a:r>
          </a:p>
          <a:p>
            <a:pPr lvl="1"/>
            <a:r>
              <a:rPr lang="es-ES" sz="2200" dirty="0" smtClean="0"/>
              <a:t>2.3. vidrios</a:t>
            </a:r>
          </a:p>
          <a:p>
            <a:pPr lvl="1"/>
            <a:r>
              <a:rPr lang="es-ES" sz="2200" dirty="0" smtClean="0"/>
              <a:t>2.4. Papel y  cartón</a:t>
            </a:r>
          </a:p>
          <a:p>
            <a:r>
              <a:rPr lang="es-ES" sz="2400" dirty="0" smtClean="0"/>
              <a:t>3. Residuos  especiales</a:t>
            </a:r>
          </a:p>
          <a:p>
            <a:pPr lvl="1"/>
            <a:r>
              <a:rPr lang="es-ES" sz="2200" dirty="0" smtClean="0"/>
              <a:t>3.1. </a:t>
            </a:r>
            <a:r>
              <a:rPr lang="es-ES" sz="2200" dirty="0"/>
              <a:t>P</a:t>
            </a:r>
            <a:r>
              <a:rPr lang="es-ES" sz="2200" dirty="0" smtClean="0"/>
              <a:t>ilas y baterías</a:t>
            </a:r>
          </a:p>
          <a:p>
            <a:pPr lvl="1"/>
            <a:r>
              <a:rPr lang="es-ES" sz="2200" dirty="0" smtClean="0"/>
              <a:t>3.2. Medicamentos</a:t>
            </a:r>
          </a:p>
          <a:p>
            <a:pPr lvl="1"/>
            <a:r>
              <a:rPr lang="es-ES" sz="2200" dirty="0" smtClean="0"/>
              <a:t>3.3. Pinturas</a:t>
            </a:r>
          </a:p>
          <a:p>
            <a:pPr lvl="1"/>
            <a:r>
              <a:rPr lang="es-ES" sz="2200" dirty="0" smtClean="0"/>
              <a:t>3.4. </a:t>
            </a:r>
            <a:r>
              <a:rPr lang="es-ES" sz="2200" dirty="0"/>
              <a:t>M</a:t>
            </a:r>
            <a:r>
              <a:rPr lang="es-ES" sz="2200" dirty="0" smtClean="0"/>
              <a:t>ateriales informáticos</a:t>
            </a:r>
          </a:p>
          <a:p>
            <a:pPr lvl="1"/>
            <a:r>
              <a:rPr lang="es-ES" sz="2200" dirty="0" smtClean="0"/>
              <a:t>3.5. Electrodomésticos</a:t>
            </a:r>
            <a:endParaRPr lang="es-ES" sz="2200" dirty="0"/>
          </a:p>
        </p:txBody>
      </p:sp>
      <p:pic>
        <p:nvPicPr>
          <p:cNvPr id="5" name="4 Marcador de contenido" descr="Como separar los residuos sólidos"/>
          <p:cNvPicPr>
            <a:picLocks noGrp="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5076056" y="1412776"/>
            <a:ext cx="3816424" cy="4799831"/>
          </a:xfrm>
          <a:prstGeom prst="rect">
            <a:avLst/>
          </a:prstGeom>
          <a:noFill/>
          <a:ln>
            <a:noFill/>
          </a:ln>
        </p:spPr>
      </p:pic>
    </p:spTree>
    <p:extLst>
      <p:ext uri="{BB962C8B-B14F-4D97-AF65-F5344CB8AC3E}">
        <p14:creationId xmlns:p14="http://schemas.microsoft.com/office/powerpoint/2010/main" xmlns="" val="15924364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8432790" cy="768211"/>
          </a:xfrm>
        </p:spPr>
        <p:txBody>
          <a:bodyPr>
            <a:normAutofit/>
          </a:bodyPr>
          <a:lstStyle/>
          <a:p>
            <a:r>
              <a:rPr lang="es-ES" sz="3600" dirty="0" smtClean="0"/>
              <a:t>En el Contenedor:</a:t>
            </a:r>
            <a:endParaRPr lang="es-ES" sz="3600" dirty="0"/>
          </a:p>
        </p:txBody>
      </p:sp>
      <p:sp>
        <p:nvSpPr>
          <p:cNvPr id="3" name="Marcador de contenido 2"/>
          <p:cNvSpPr>
            <a:spLocks noGrp="1"/>
          </p:cNvSpPr>
          <p:nvPr>
            <p:ph idx="1"/>
          </p:nvPr>
        </p:nvSpPr>
        <p:spPr>
          <a:xfrm>
            <a:off x="3995936" y="1556792"/>
            <a:ext cx="4690864" cy="4569371"/>
          </a:xfrm>
        </p:spPr>
        <p:txBody>
          <a:bodyPr/>
          <a:lstStyle/>
          <a:p>
            <a:endParaRPr lang="es-ES" dirty="0"/>
          </a:p>
        </p:txBody>
      </p:sp>
      <p:sp>
        <p:nvSpPr>
          <p:cNvPr id="4" name="Marcador de texto 3"/>
          <p:cNvSpPr>
            <a:spLocks noGrp="1"/>
          </p:cNvSpPr>
          <p:nvPr>
            <p:ph type="body" sz="half" idx="2"/>
          </p:nvPr>
        </p:nvSpPr>
        <p:spPr>
          <a:xfrm>
            <a:off x="752001" y="1700212"/>
            <a:ext cx="3008313" cy="4691063"/>
          </a:xfrm>
        </p:spPr>
        <p:txBody>
          <a:bodyPr>
            <a:normAutofit/>
          </a:bodyPr>
          <a:lstStyle/>
          <a:p>
            <a:r>
              <a:rPr lang="es-ES" sz="2000" dirty="0" smtClean="0"/>
              <a:t>-  Iglú verde:</a:t>
            </a:r>
          </a:p>
          <a:p>
            <a:r>
              <a:rPr lang="es-ES" sz="2000" dirty="0" smtClean="0"/>
              <a:t>Vidrio sin tapones</a:t>
            </a:r>
          </a:p>
          <a:p>
            <a:endParaRPr lang="es-ES" sz="2000" dirty="0"/>
          </a:p>
          <a:p>
            <a:pPr marL="285750" indent="-285750">
              <a:buFontTx/>
              <a:buChar char="-"/>
            </a:pPr>
            <a:r>
              <a:rPr lang="es-ES" sz="2000" dirty="0" smtClean="0"/>
              <a:t>Contenedor amarillo:</a:t>
            </a:r>
          </a:p>
          <a:p>
            <a:r>
              <a:rPr lang="es-ES" sz="2000" dirty="0"/>
              <a:t> </a:t>
            </a:r>
            <a:r>
              <a:rPr lang="es-ES" sz="2000" dirty="0" smtClean="0"/>
              <a:t>Plásticos, tetrabrik y metal</a:t>
            </a:r>
          </a:p>
          <a:p>
            <a:endParaRPr lang="es-ES" sz="2000" dirty="0"/>
          </a:p>
          <a:p>
            <a:pPr marL="285750" indent="-285750">
              <a:buFontTx/>
              <a:buChar char="-"/>
            </a:pPr>
            <a:r>
              <a:rPr lang="es-ES" sz="2000" dirty="0" smtClean="0"/>
              <a:t>Contenedor azul:</a:t>
            </a:r>
          </a:p>
          <a:p>
            <a:r>
              <a:rPr lang="es-ES" sz="2000" dirty="0" smtClean="0"/>
              <a:t>Papel y cartón</a:t>
            </a:r>
          </a:p>
          <a:p>
            <a:endParaRPr lang="es-ES" sz="2000" dirty="0"/>
          </a:p>
          <a:p>
            <a:pPr marL="285750" indent="-285750">
              <a:buFontTx/>
              <a:buChar char="-"/>
            </a:pPr>
            <a:r>
              <a:rPr lang="es-ES" sz="2000" dirty="0" smtClean="0"/>
              <a:t>Contenedor verde:</a:t>
            </a:r>
          </a:p>
          <a:p>
            <a:r>
              <a:rPr lang="es-ES" sz="2000" dirty="0" smtClean="0"/>
              <a:t>Orgánico</a:t>
            </a:r>
            <a:endParaRPr lang="es-ES" sz="2000" dirty="0"/>
          </a:p>
        </p:txBody>
      </p:sp>
      <p:pic>
        <p:nvPicPr>
          <p:cNvPr id="5" name="Imagen 4" descr="Resultado de imagen de recogida selectiva de residuos solidos urbanos"/>
          <p:cNvPicPr/>
          <p:nvPr/>
        </p:nvPicPr>
        <p:blipFill>
          <a:blip r:embed="rId2">
            <a:extLst>
              <a:ext uri="{28A0092B-C50C-407E-A947-70E740481C1C}">
                <a14:useLocalDpi xmlns:a14="http://schemas.microsoft.com/office/drawing/2010/main" xmlns="" val="0"/>
              </a:ext>
            </a:extLst>
          </a:blip>
          <a:srcRect/>
          <a:stretch>
            <a:fillRect/>
          </a:stretch>
        </p:blipFill>
        <p:spPr bwMode="auto">
          <a:xfrm>
            <a:off x="3851920" y="1709193"/>
            <a:ext cx="5038070" cy="4726469"/>
          </a:xfrm>
          <a:prstGeom prst="rect">
            <a:avLst/>
          </a:prstGeom>
          <a:noFill/>
          <a:ln>
            <a:noFill/>
          </a:ln>
        </p:spPr>
      </p:pic>
      <p:sp>
        <p:nvSpPr>
          <p:cNvPr id="6" name="AutoShape 2" descr="Resultado de imagen de contenedor organico color"/>
          <p:cNvSpPr>
            <a:spLocks noChangeAspect="1" noChangeArrowheads="1"/>
          </p:cNvSpPr>
          <p:nvPr/>
        </p:nvSpPr>
        <p:spPr bwMode="auto">
          <a:xfrm>
            <a:off x="450376" y="120649"/>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7" name="Imagen 6"/>
          <p:cNvPicPr>
            <a:picLocks noChangeAspect="1"/>
          </p:cNvPicPr>
          <p:nvPr/>
        </p:nvPicPr>
        <p:blipFill>
          <a:blip r:embed="rId3"/>
          <a:stretch>
            <a:fillRect/>
          </a:stretch>
        </p:blipFill>
        <p:spPr>
          <a:xfrm>
            <a:off x="1995175" y="5373216"/>
            <a:ext cx="1186433" cy="1090099"/>
          </a:xfrm>
          <a:prstGeom prst="rect">
            <a:avLst/>
          </a:prstGeom>
        </p:spPr>
      </p:pic>
      <p:pic>
        <p:nvPicPr>
          <p:cNvPr id="8" name="Imagen 7"/>
          <p:cNvPicPr>
            <a:picLocks noChangeAspect="1"/>
          </p:cNvPicPr>
          <p:nvPr/>
        </p:nvPicPr>
        <p:blipFill>
          <a:blip r:embed="rId4"/>
          <a:stretch>
            <a:fillRect/>
          </a:stretch>
        </p:blipFill>
        <p:spPr>
          <a:xfrm>
            <a:off x="4673595" y="114240"/>
            <a:ext cx="2160240" cy="1366351"/>
          </a:xfrm>
          <a:prstGeom prst="rect">
            <a:avLst/>
          </a:prstGeom>
        </p:spPr>
      </p:pic>
    </p:spTree>
    <p:extLst>
      <p:ext uri="{BB962C8B-B14F-4D97-AF65-F5344CB8AC3E}">
        <p14:creationId xmlns:p14="http://schemas.microsoft.com/office/powerpoint/2010/main" xmlns="" val="38823782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79512" y="-819472"/>
            <a:ext cx="8964488" cy="2376264"/>
          </a:xfrm>
        </p:spPr>
        <p:txBody>
          <a:bodyPr>
            <a:noAutofit/>
          </a:bodyPr>
          <a:lstStyle/>
          <a:p>
            <a:r>
              <a:rPr lang="es-ES" sz="3200" dirty="0" smtClean="0"/>
              <a:t>¿QUÉ PODEMOS HACER NOSOTROS</a:t>
            </a:r>
            <a:br>
              <a:rPr lang="es-ES" sz="3200" dirty="0" smtClean="0"/>
            </a:br>
            <a:r>
              <a:rPr lang="es-ES" sz="3200" dirty="0" smtClean="0"/>
              <a:t>PARA CONTRIBUIR A UN FUTURO MEJOR DEL PLANETA?</a:t>
            </a:r>
            <a:endParaRPr lang="es-ES" sz="3200" dirty="0">
              <a:solidFill>
                <a:srgbClr val="FF0000"/>
              </a:solidFill>
            </a:endParaRPr>
          </a:p>
        </p:txBody>
      </p:sp>
      <p:pic>
        <p:nvPicPr>
          <p:cNvPr id="4" name="3 Marcador de contenido" descr="Día de la tierra"/>
          <p:cNvPicPr>
            <a:picLocks noGrp="1"/>
          </p:cNvPicPr>
          <p:nvPr>
            <p:ph idx="1"/>
          </p:nvPr>
        </p:nvPicPr>
        <p:blipFill>
          <a:blip r:embed="rId2">
            <a:extLst>
              <a:ext uri="{28A0092B-C50C-407E-A947-70E740481C1C}">
                <a14:useLocalDpi xmlns:a14="http://schemas.microsoft.com/office/drawing/2010/main" xmlns="" val="0"/>
              </a:ext>
            </a:extLst>
          </a:blip>
          <a:stretch>
            <a:fillRect/>
          </a:stretch>
        </p:blipFill>
        <p:spPr bwMode="auto">
          <a:xfrm>
            <a:off x="5220072" y="1052736"/>
            <a:ext cx="3672408" cy="5040560"/>
          </a:xfrm>
          <a:prstGeom prst="rect">
            <a:avLst/>
          </a:prstGeom>
          <a:noFill/>
          <a:ln>
            <a:noFill/>
          </a:ln>
        </p:spPr>
      </p:pic>
      <p:sp>
        <p:nvSpPr>
          <p:cNvPr id="5" name="4 Marcador de texto"/>
          <p:cNvSpPr>
            <a:spLocks noGrp="1"/>
          </p:cNvSpPr>
          <p:nvPr>
            <p:ph type="body" sz="half" idx="2"/>
          </p:nvPr>
        </p:nvSpPr>
        <p:spPr>
          <a:xfrm>
            <a:off x="179512" y="1435100"/>
            <a:ext cx="4824536" cy="5422900"/>
          </a:xfrm>
        </p:spPr>
        <p:txBody>
          <a:bodyPr>
            <a:noAutofit/>
          </a:bodyPr>
          <a:lstStyle/>
          <a:p>
            <a:r>
              <a:rPr lang="es-ES" sz="2400" b="1" dirty="0" smtClean="0">
                <a:solidFill>
                  <a:srgbClr val="FF0000"/>
                </a:solidFill>
              </a:rPr>
              <a:t>POSIBLES ECOACCIONES:</a:t>
            </a:r>
            <a:endParaRPr lang="es-ES" sz="2400" b="1" i="1" dirty="0" smtClean="0"/>
          </a:p>
          <a:p>
            <a:pPr marL="285750" indent="-285750">
              <a:buFontTx/>
              <a:buChar char="-"/>
            </a:pPr>
            <a:r>
              <a:rPr lang="es-ES" sz="2200" i="1" dirty="0" smtClean="0"/>
              <a:t>Gastar menos papel </a:t>
            </a:r>
            <a:r>
              <a:rPr lang="es-ES" sz="2200" dirty="0" smtClean="0"/>
              <a:t>a la hora de imprimir,  se talarán menos árboles</a:t>
            </a:r>
          </a:p>
          <a:p>
            <a:pPr marL="285750" indent="-285750">
              <a:buFontTx/>
              <a:buChar char="-"/>
            </a:pPr>
            <a:r>
              <a:rPr lang="es-ES" sz="2200" i="1" dirty="0" smtClean="0"/>
              <a:t>Gastar menos agua </a:t>
            </a:r>
            <a:r>
              <a:rPr lang="es-ES" sz="2200" dirty="0" smtClean="0"/>
              <a:t>en casa, que es un </a:t>
            </a:r>
            <a:r>
              <a:rPr lang="es-ES" sz="2200" i="1" dirty="0" smtClean="0"/>
              <a:t>recurso limitado.</a:t>
            </a:r>
          </a:p>
          <a:p>
            <a:pPr marL="285750" indent="-285750">
              <a:buFontTx/>
              <a:buChar char="-"/>
            </a:pPr>
            <a:r>
              <a:rPr lang="es-ES" sz="2200" i="1" dirty="0" smtClean="0"/>
              <a:t>Gastar menos energía </a:t>
            </a:r>
            <a:r>
              <a:rPr lang="es-ES" sz="2200" dirty="0" smtClean="0"/>
              <a:t>en casa, que para producir energía se contamina el medio ambiente</a:t>
            </a:r>
          </a:p>
          <a:p>
            <a:pPr marL="285750" indent="-285750">
              <a:buFontTx/>
              <a:buChar char="-"/>
            </a:pPr>
            <a:r>
              <a:rPr lang="es-ES" sz="2200" i="1" dirty="0" smtClean="0"/>
              <a:t>Utilizar transportes públicos o bicicletas</a:t>
            </a:r>
          </a:p>
          <a:p>
            <a:pPr marL="285750" indent="-285750">
              <a:buFontTx/>
              <a:buChar char="-"/>
            </a:pPr>
            <a:r>
              <a:rPr lang="es-ES" sz="2200" i="1" dirty="0" smtClean="0"/>
              <a:t>Reciclar</a:t>
            </a:r>
            <a:r>
              <a:rPr lang="es-ES" sz="2200" dirty="0" smtClean="0"/>
              <a:t> objetos que podamos usar otra vez</a:t>
            </a:r>
          </a:p>
          <a:p>
            <a:pPr marL="285750" indent="-285750">
              <a:buFontTx/>
              <a:buChar char="-"/>
            </a:pPr>
            <a:r>
              <a:rPr lang="es-ES" sz="2200" i="1" dirty="0" smtClean="0"/>
              <a:t>Separar los distintos componentes de la basura </a:t>
            </a:r>
            <a:r>
              <a:rPr lang="es-ES" sz="2200" dirty="0" smtClean="0"/>
              <a:t>de casa</a:t>
            </a:r>
            <a:endParaRPr lang="es-ES" sz="2200" dirty="0"/>
          </a:p>
        </p:txBody>
      </p:sp>
      <p:sp>
        <p:nvSpPr>
          <p:cNvPr id="6" name="5 CuadroTexto"/>
          <p:cNvSpPr txBox="1"/>
          <p:nvPr/>
        </p:nvSpPr>
        <p:spPr>
          <a:xfrm>
            <a:off x="5436096" y="6054565"/>
            <a:ext cx="3600400" cy="577081"/>
          </a:xfrm>
          <a:prstGeom prst="rect">
            <a:avLst/>
          </a:prstGeom>
          <a:noFill/>
        </p:spPr>
        <p:txBody>
          <a:bodyPr wrap="square" rtlCol="0">
            <a:spAutoFit/>
          </a:bodyPr>
          <a:lstStyle/>
          <a:p>
            <a:r>
              <a:rPr lang="es-ES" sz="1050" u="sng" dirty="0">
                <a:hlinkClick r:id="rId3"/>
              </a:rPr>
              <a:t>https://</a:t>
            </a:r>
            <a:r>
              <a:rPr lang="es-ES" sz="1050" u="sng" dirty="0" smtClean="0">
                <a:hlinkClick r:id="rId3"/>
              </a:rPr>
              <a:t>s-media-cache-ak0.pinimg.com/236x/9f/b2/45/9fb2456ae6101ae5825c85aae0cbb160.jpg</a:t>
            </a:r>
            <a:endParaRPr lang="es-ES" sz="1050" dirty="0"/>
          </a:p>
        </p:txBody>
      </p:sp>
    </p:spTree>
    <p:extLst>
      <p:ext uri="{BB962C8B-B14F-4D97-AF65-F5344CB8AC3E}">
        <p14:creationId xmlns:p14="http://schemas.microsoft.com/office/powerpoint/2010/main" xmlns="" val="180786777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r>
              <a:rPr lang="es-ES" sz="3600" dirty="0" smtClean="0">
                <a:solidFill>
                  <a:srgbClr val="FFFF00"/>
                </a:solidFill>
                <a:effectLst>
                  <a:outerShdw blurRad="38100" dist="38100" dir="2700000" algn="tl">
                    <a:srgbClr val="000000">
                      <a:alpha val="43137"/>
                    </a:srgbClr>
                  </a:outerShdw>
                </a:effectLst>
              </a:rPr>
              <a:t>Contenedor amarillo</a:t>
            </a:r>
            <a:endParaRPr lang="es-ES" sz="3600" dirty="0">
              <a:solidFill>
                <a:srgbClr val="FFFF00"/>
              </a:solidFill>
              <a:effectLst>
                <a:outerShdw blurRad="38100" dist="38100" dir="2700000" algn="tl">
                  <a:srgbClr val="000000">
                    <a:alpha val="43137"/>
                  </a:srgbClr>
                </a:outerShdw>
              </a:effectLst>
            </a:endParaRPr>
          </a:p>
        </p:txBody>
      </p:sp>
      <p:sp>
        <p:nvSpPr>
          <p:cNvPr id="4" name="Marcador de texto 3"/>
          <p:cNvSpPr>
            <a:spLocks noGrp="1"/>
          </p:cNvSpPr>
          <p:nvPr>
            <p:ph type="body" sz="half" idx="2"/>
          </p:nvPr>
        </p:nvSpPr>
        <p:spPr/>
        <p:txBody>
          <a:bodyPr/>
          <a:lstStyle/>
          <a:p>
            <a:r>
              <a:rPr lang="es-ES" sz="3200" dirty="0"/>
              <a:t>¿Qué podemos tirar?</a:t>
            </a:r>
          </a:p>
          <a:p>
            <a:endParaRPr lang="es-ES" sz="3200" dirty="0"/>
          </a:p>
          <a:p>
            <a:pPr marL="285750" indent="-285750">
              <a:buFontTx/>
              <a:buChar char="-"/>
            </a:pPr>
            <a:r>
              <a:rPr lang="es-ES" sz="3200" dirty="0" smtClean="0"/>
              <a:t>Metales</a:t>
            </a:r>
          </a:p>
          <a:p>
            <a:pPr marL="285750" indent="-285750">
              <a:buFontTx/>
              <a:buChar char="-"/>
            </a:pPr>
            <a:r>
              <a:rPr lang="es-ES" sz="3200" dirty="0" smtClean="0"/>
              <a:t>Plásticos</a:t>
            </a:r>
          </a:p>
          <a:p>
            <a:pPr marL="285750" indent="-285750">
              <a:buFontTx/>
              <a:buChar char="-"/>
            </a:pPr>
            <a:r>
              <a:rPr lang="es-ES" sz="3200" dirty="0" smtClean="0"/>
              <a:t>mixtos</a:t>
            </a:r>
            <a:endParaRPr lang="es-ES" sz="3200" dirty="0"/>
          </a:p>
          <a:p>
            <a:endParaRPr lang="es-ES" dirty="0"/>
          </a:p>
          <a:p>
            <a:endParaRPr lang="es-ES" dirty="0"/>
          </a:p>
          <a:p>
            <a:endParaRPr lang="es-ES" dirty="0"/>
          </a:p>
          <a:p>
            <a:endParaRPr lang="es-ES" dirty="0"/>
          </a:p>
        </p:txBody>
      </p:sp>
      <p:pic>
        <p:nvPicPr>
          <p:cNvPr id="5" name="Marcador de contenido 4" descr="C:\Users\Profesor\Desktop\mural de reciclaje\IMG_5040.JPG"/>
          <p:cNvPicPr>
            <a:picLocks noGrp="1"/>
          </p:cNvPicPr>
          <p:nvPr>
            <p:ph idx="1"/>
          </p:nvPr>
        </p:nvPicPr>
        <p:blipFill rotWithShape="1">
          <a:blip r:embed="rId2" cstate="print">
            <a:extLst>
              <a:ext uri="{28A0092B-C50C-407E-A947-70E740481C1C}">
                <a14:useLocalDpi xmlns:a14="http://schemas.microsoft.com/office/drawing/2010/main" xmlns="" val="0"/>
              </a:ext>
            </a:extLst>
          </a:blip>
          <a:srcRect l="4586" t="6350"/>
          <a:stretch/>
        </p:blipFill>
        <p:spPr bwMode="auto">
          <a:xfrm rot="5400000">
            <a:off x="3815916" y="1232756"/>
            <a:ext cx="4536504" cy="3744416"/>
          </a:xfrm>
          <a:prstGeom prst="rect">
            <a:avLst/>
          </a:prstGeom>
          <a:noFill/>
          <a:ln>
            <a:noFill/>
          </a:ln>
          <a:extLst>
            <a:ext uri="{53640926-AAD7-44D8-BBD7-CCE9431645EC}">
              <a14:shadowObscured xmlns:a14="http://schemas.microsoft.com/office/drawing/2010/main" xmlns=""/>
            </a:ext>
          </a:extLst>
        </p:spPr>
      </p:pic>
    </p:spTree>
    <p:extLst>
      <p:ext uri="{BB962C8B-B14F-4D97-AF65-F5344CB8AC3E}">
        <p14:creationId xmlns:p14="http://schemas.microsoft.com/office/powerpoint/2010/main" xmlns="" val="42835263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r>
              <a:rPr lang="es-ES" sz="3600" dirty="0" smtClean="0">
                <a:solidFill>
                  <a:srgbClr val="FFFF00"/>
                </a:solidFill>
                <a:effectLst>
                  <a:outerShdw blurRad="38100" dist="38100" dir="2700000" algn="tl">
                    <a:srgbClr val="000000">
                      <a:alpha val="43137"/>
                    </a:srgbClr>
                  </a:outerShdw>
                </a:effectLst>
              </a:rPr>
              <a:t>Contenedor amarillo</a:t>
            </a:r>
            <a:endParaRPr lang="es-ES" sz="3600" dirty="0">
              <a:solidFill>
                <a:srgbClr val="FFFF00"/>
              </a:solidFill>
              <a:effectLst>
                <a:outerShdw blurRad="38100" dist="38100" dir="2700000" algn="tl">
                  <a:srgbClr val="000000">
                    <a:alpha val="43137"/>
                  </a:srgbClr>
                </a:outerShdw>
              </a:effectLst>
            </a:endParaRPr>
          </a:p>
        </p:txBody>
      </p:sp>
      <p:sp>
        <p:nvSpPr>
          <p:cNvPr id="4" name="Marcador de texto 3"/>
          <p:cNvSpPr>
            <a:spLocks noGrp="1"/>
          </p:cNvSpPr>
          <p:nvPr>
            <p:ph type="body" sz="half" idx="2"/>
          </p:nvPr>
        </p:nvSpPr>
        <p:spPr/>
        <p:txBody>
          <a:bodyPr>
            <a:normAutofit lnSpcReduction="10000"/>
          </a:bodyPr>
          <a:lstStyle/>
          <a:p>
            <a:r>
              <a:rPr lang="es-ES" sz="3200" dirty="0"/>
              <a:t>¿Qué </a:t>
            </a:r>
            <a:r>
              <a:rPr lang="es-ES" sz="3200" dirty="0" smtClean="0"/>
              <a:t>no podemos </a:t>
            </a:r>
            <a:r>
              <a:rPr lang="es-ES" sz="3200" dirty="0"/>
              <a:t>tirar?</a:t>
            </a:r>
          </a:p>
          <a:p>
            <a:endParaRPr lang="es-ES" sz="3200" dirty="0"/>
          </a:p>
          <a:p>
            <a:pPr marL="285750" indent="-285750">
              <a:buFontTx/>
              <a:buChar char="-"/>
            </a:pPr>
            <a:r>
              <a:rPr lang="es-ES" sz="3200" dirty="0" smtClean="0"/>
              <a:t>Ropa</a:t>
            </a:r>
          </a:p>
          <a:p>
            <a:pPr marL="285750" indent="-285750">
              <a:buFontTx/>
              <a:buChar char="-"/>
            </a:pPr>
            <a:r>
              <a:rPr lang="es-ES" sz="3200" dirty="0" smtClean="0"/>
              <a:t>vidrio</a:t>
            </a:r>
          </a:p>
          <a:p>
            <a:pPr marL="285750" indent="-285750">
              <a:buFontTx/>
              <a:buChar char="-"/>
            </a:pPr>
            <a:r>
              <a:rPr lang="es-ES" sz="3200" dirty="0" smtClean="0"/>
              <a:t>Cartón</a:t>
            </a:r>
          </a:p>
          <a:p>
            <a:pPr marL="285750" indent="-285750">
              <a:buFontTx/>
              <a:buChar char="-"/>
            </a:pPr>
            <a:r>
              <a:rPr lang="es-ES" sz="3200" dirty="0" smtClean="0"/>
              <a:t>Orgánico</a:t>
            </a:r>
          </a:p>
          <a:p>
            <a:pPr marL="285750" indent="-285750">
              <a:buFontTx/>
              <a:buChar char="-"/>
            </a:pPr>
            <a:r>
              <a:rPr lang="es-ES" sz="3200" dirty="0" smtClean="0"/>
              <a:t>Objetos que no son envases</a:t>
            </a:r>
          </a:p>
          <a:p>
            <a:endParaRPr lang="es-ES" sz="3200" dirty="0"/>
          </a:p>
          <a:p>
            <a:endParaRPr lang="es-ES" dirty="0"/>
          </a:p>
          <a:p>
            <a:endParaRPr lang="es-ES" dirty="0"/>
          </a:p>
          <a:p>
            <a:endParaRPr lang="es-ES" dirty="0"/>
          </a:p>
          <a:p>
            <a:endParaRPr lang="es-ES" dirty="0"/>
          </a:p>
        </p:txBody>
      </p:sp>
      <p:pic>
        <p:nvPicPr>
          <p:cNvPr id="6" name="Marcador de contenido 5" descr="C:\Users\Profesor\Downloads\IMG_5109.JPG"/>
          <p:cNvPicPr>
            <a:picLocks noGrp="1"/>
          </p:cNvPicPr>
          <p:nvPr>
            <p:ph idx="1"/>
          </p:nvPr>
        </p:nvPicPr>
        <p:blipFill rotWithShape="1">
          <a:blip r:embed="rId2" cstate="print">
            <a:extLst>
              <a:ext uri="{28A0092B-C50C-407E-A947-70E740481C1C}">
                <a14:useLocalDpi xmlns:a14="http://schemas.microsoft.com/office/drawing/2010/main" xmlns="" val="0"/>
              </a:ext>
            </a:extLst>
          </a:blip>
          <a:srcRect t="7936"/>
          <a:stretch/>
        </p:blipFill>
        <p:spPr bwMode="auto">
          <a:xfrm>
            <a:off x="3746804" y="273050"/>
            <a:ext cx="4768242" cy="5853113"/>
          </a:xfrm>
          <a:prstGeom prst="rect">
            <a:avLst/>
          </a:prstGeom>
          <a:noFill/>
          <a:ln>
            <a:noFill/>
          </a:ln>
          <a:extLst>
            <a:ext uri="{53640926-AAD7-44D8-BBD7-CCE9431645EC}">
              <a14:shadowObscured xmlns:a14="http://schemas.microsoft.com/office/drawing/2010/main" xmlns=""/>
            </a:ext>
          </a:extLst>
        </p:spPr>
      </p:pic>
    </p:spTree>
    <p:extLst>
      <p:ext uri="{BB962C8B-B14F-4D97-AF65-F5344CB8AC3E}">
        <p14:creationId xmlns:p14="http://schemas.microsoft.com/office/powerpoint/2010/main" xmlns="" val="397474798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r>
              <a:rPr lang="es-ES" sz="3600" dirty="0" smtClean="0">
                <a:solidFill>
                  <a:srgbClr val="0070C0"/>
                </a:solidFill>
                <a:effectLst>
                  <a:outerShdw blurRad="38100" dist="38100" dir="2700000" algn="tl">
                    <a:srgbClr val="000000">
                      <a:alpha val="43137"/>
                    </a:srgbClr>
                  </a:outerShdw>
                </a:effectLst>
              </a:rPr>
              <a:t>Contenedor azul</a:t>
            </a:r>
            <a:endParaRPr lang="es-ES" sz="3600" dirty="0">
              <a:solidFill>
                <a:srgbClr val="0070C0"/>
              </a:solidFill>
              <a:effectLst>
                <a:outerShdw blurRad="38100" dist="38100" dir="2700000" algn="tl">
                  <a:srgbClr val="000000">
                    <a:alpha val="43137"/>
                  </a:srgbClr>
                </a:outerShdw>
              </a:effectLst>
            </a:endParaRPr>
          </a:p>
        </p:txBody>
      </p:sp>
      <p:sp>
        <p:nvSpPr>
          <p:cNvPr id="4" name="Marcador de texto 3"/>
          <p:cNvSpPr>
            <a:spLocks noGrp="1"/>
          </p:cNvSpPr>
          <p:nvPr>
            <p:ph type="body" sz="half" idx="2"/>
          </p:nvPr>
        </p:nvSpPr>
        <p:spPr>
          <a:xfrm>
            <a:off x="457200" y="1435100"/>
            <a:ext cx="3610744" cy="5234260"/>
          </a:xfrm>
        </p:spPr>
        <p:txBody>
          <a:bodyPr>
            <a:normAutofit/>
          </a:bodyPr>
          <a:lstStyle/>
          <a:p>
            <a:r>
              <a:rPr lang="es-ES" sz="2400" dirty="0" smtClean="0"/>
              <a:t>¿Qué podemos tirar?</a:t>
            </a:r>
          </a:p>
          <a:p>
            <a:pPr marL="285750" indent="-285750">
              <a:buFontTx/>
              <a:buChar char="-"/>
            </a:pPr>
            <a:r>
              <a:rPr lang="es-ES" sz="2400" dirty="0" smtClean="0"/>
              <a:t>Papel usado</a:t>
            </a:r>
          </a:p>
          <a:p>
            <a:pPr marL="285750" indent="-285750">
              <a:buFontTx/>
              <a:buChar char="-"/>
            </a:pPr>
            <a:r>
              <a:rPr lang="es-ES" sz="2400" dirty="0" smtClean="0"/>
              <a:t>Propaganda</a:t>
            </a:r>
          </a:p>
          <a:p>
            <a:pPr marL="285750" indent="-285750">
              <a:buFontTx/>
              <a:buChar char="-"/>
            </a:pPr>
            <a:r>
              <a:rPr lang="es-ES" sz="2400" dirty="0" smtClean="0"/>
              <a:t>Revistas</a:t>
            </a:r>
          </a:p>
          <a:p>
            <a:pPr marL="285750" indent="-285750">
              <a:buFontTx/>
              <a:buChar char="-"/>
            </a:pPr>
            <a:r>
              <a:rPr lang="es-ES" sz="2400" dirty="0" smtClean="0"/>
              <a:t>Periódicos</a:t>
            </a:r>
          </a:p>
          <a:p>
            <a:pPr marL="285750" indent="-285750">
              <a:buFontTx/>
              <a:buChar char="-"/>
            </a:pPr>
            <a:r>
              <a:rPr lang="es-ES" sz="2400" dirty="0" smtClean="0"/>
              <a:t>Envases de cartón</a:t>
            </a:r>
          </a:p>
          <a:p>
            <a:pPr marL="285750" indent="-285750">
              <a:buFontTx/>
              <a:buChar char="-"/>
            </a:pPr>
            <a:r>
              <a:rPr lang="es-ES" sz="2400" dirty="0" smtClean="0"/>
              <a:t>Cajas de galletas</a:t>
            </a:r>
          </a:p>
          <a:p>
            <a:pPr marL="285750" indent="-285750">
              <a:buFontTx/>
              <a:buChar char="-"/>
            </a:pPr>
            <a:r>
              <a:rPr lang="es-ES" sz="2400" dirty="0" smtClean="0"/>
              <a:t>Cajas de cereales</a:t>
            </a:r>
          </a:p>
          <a:p>
            <a:pPr marL="285750" indent="-285750">
              <a:buFontTx/>
              <a:buChar char="-"/>
            </a:pPr>
            <a:r>
              <a:rPr lang="es-ES" sz="2400" dirty="0" smtClean="0"/>
              <a:t>Cajas de zapatos</a:t>
            </a:r>
          </a:p>
          <a:p>
            <a:pPr marL="285750" indent="-285750">
              <a:buFontTx/>
              <a:buChar char="-"/>
            </a:pPr>
            <a:r>
              <a:rPr lang="es-ES" sz="2400" dirty="0" smtClean="0"/>
              <a:t>Cajas de diferentes usos</a:t>
            </a:r>
          </a:p>
          <a:p>
            <a:pPr marL="285750" indent="-285750">
              <a:buFontTx/>
              <a:buChar char="-"/>
            </a:pPr>
            <a:r>
              <a:rPr lang="es-ES" sz="2400" dirty="0" smtClean="0"/>
              <a:t>Bolsas de papel</a:t>
            </a:r>
          </a:p>
          <a:p>
            <a:endParaRPr lang="es-ES" sz="2400" dirty="0"/>
          </a:p>
          <a:p>
            <a:endParaRPr lang="es-ES" sz="2400" dirty="0" smtClean="0"/>
          </a:p>
          <a:p>
            <a:endParaRPr lang="es-ES" dirty="0"/>
          </a:p>
          <a:p>
            <a:endParaRPr lang="es-ES" dirty="0"/>
          </a:p>
          <a:p>
            <a:endParaRPr lang="es-ES" dirty="0"/>
          </a:p>
        </p:txBody>
      </p:sp>
      <p:pic>
        <p:nvPicPr>
          <p:cNvPr id="5" name="Marcador de contenido 4" descr="C:\Users\Profesor\Downloads\IMG_5110.JPG"/>
          <p:cNvPicPr>
            <a:picLocks noGrp="1"/>
          </p:cNvPicPr>
          <p:nvPr>
            <p:ph idx="1"/>
          </p:nvPr>
        </p:nvPicPr>
        <p:blipFill rotWithShape="1">
          <a:blip r:embed="rId2" cstate="print">
            <a:extLst>
              <a:ext uri="{28A0092B-C50C-407E-A947-70E740481C1C}">
                <a14:useLocalDpi xmlns:a14="http://schemas.microsoft.com/office/drawing/2010/main" xmlns="" val="0"/>
              </a:ext>
            </a:extLst>
          </a:blip>
          <a:srcRect t="5423" r="11640"/>
          <a:stretch/>
        </p:blipFill>
        <p:spPr bwMode="auto">
          <a:xfrm>
            <a:off x="4499992" y="476672"/>
            <a:ext cx="4101269" cy="5853113"/>
          </a:xfrm>
          <a:prstGeom prst="rect">
            <a:avLst/>
          </a:prstGeom>
          <a:noFill/>
          <a:ln>
            <a:noFill/>
          </a:ln>
          <a:extLst>
            <a:ext uri="{53640926-AAD7-44D8-BBD7-CCE9431645EC}">
              <a14:shadowObscured xmlns:a14="http://schemas.microsoft.com/office/drawing/2010/main" xmlns=""/>
            </a:ext>
          </a:extLst>
        </p:spPr>
      </p:pic>
    </p:spTree>
    <p:extLst>
      <p:ext uri="{BB962C8B-B14F-4D97-AF65-F5344CB8AC3E}">
        <p14:creationId xmlns:p14="http://schemas.microsoft.com/office/powerpoint/2010/main" xmlns="" val="361582635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sz="3600" dirty="0" smtClean="0">
                <a:solidFill>
                  <a:srgbClr val="00B050"/>
                </a:solidFill>
                <a:effectLst>
                  <a:outerShdw blurRad="38100" dist="38100" dir="2700000" algn="tl">
                    <a:srgbClr val="000000">
                      <a:alpha val="43137"/>
                    </a:srgbClr>
                  </a:outerShdw>
                </a:effectLst>
              </a:rPr>
              <a:t>Iglú verde</a:t>
            </a:r>
            <a:endParaRPr lang="es-ES" sz="3600" dirty="0">
              <a:solidFill>
                <a:srgbClr val="00B050"/>
              </a:solidFill>
              <a:effectLst>
                <a:outerShdw blurRad="38100" dist="38100" dir="2700000" algn="tl">
                  <a:srgbClr val="000000">
                    <a:alpha val="43137"/>
                  </a:srgbClr>
                </a:outerShdw>
              </a:effectLst>
            </a:endParaRPr>
          </a:p>
        </p:txBody>
      </p:sp>
      <p:sp>
        <p:nvSpPr>
          <p:cNvPr id="4" name="Marcador de texto 3"/>
          <p:cNvSpPr>
            <a:spLocks noGrp="1"/>
          </p:cNvSpPr>
          <p:nvPr>
            <p:ph type="body" sz="half" idx="2"/>
          </p:nvPr>
        </p:nvSpPr>
        <p:spPr>
          <a:xfrm>
            <a:off x="457200" y="1435100"/>
            <a:ext cx="3682752" cy="5018236"/>
          </a:xfrm>
        </p:spPr>
        <p:txBody>
          <a:bodyPr>
            <a:noAutofit/>
          </a:bodyPr>
          <a:lstStyle/>
          <a:p>
            <a:r>
              <a:rPr lang="es-ES" sz="2400" dirty="0" smtClean="0"/>
              <a:t>¿Qué se puede tirar?</a:t>
            </a:r>
          </a:p>
          <a:p>
            <a:pPr marL="285750" indent="-285750">
              <a:buFontTx/>
              <a:buChar char="-"/>
            </a:pPr>
            <a:r>
              <a:rPr lang="es-ES" sz="2400" dirty="0" smtClean="0"/>
              <a:t>Botellas de vidrio (refrescos, vinos, licores, etc.)</a:t>
            </a:r>
          </a:p>
          <a:p>
            <a:pPr marL="285750" indent="-285750">
              <a:buFontTx/>
              <a:buChar char="-"/>
            </a:pPr>
            <a:r>
              <a:rPr lang="es-ES" sz="2400" dirty="0" smtClean="0"/>
              <a:t>Frascos de cosmética</a:t>
            </a:r>
          </a:p>
          <a:p>
            <a:pPr marL="285750" indent="-285750">
              <a:buFontTx/>
              <a:buChar char="-"/>
            </a:pPr>
            <a:r>
              <a:rPr lang="es-ES" sz="2400" dirty="0" smtClean="0"/>
              <a:t>Tarros de mermelada</a:t>
            </a:r>
          </a:p>
          <a:p>
            <a:pPr marL="285750" indent="-285750">
              <a:buFontTx/>
              <a:buChar char="-"/>
            </a:pPr>
            <a:r>
              <a:rPr lang="es-ES" sz="2400" dirty="0" smtClean="0"/>
              <a:t>Tarros de conservas</a:t>
            </a:r>
          </a:p>
          <a:p>
            <a:pPr marL="285750" indent="-285750">
              <a:buFontTx/>
              <a:buChar char="-"/>
            </a:pPr>
            <a:r>
              <a:rPr lang="es-ES" sz="2400" dirty="0" smtClean="0"/>
              <a:t>Tarros de diferentes usos</a:t>
            </a:r>
          </a:p>
          <a:p>
            <a:endParaRPr lang="es-ES" sz="2400" dirty="0"/>
          </a:p>
          <a:p>
            <a:r>
              <a:rPr lang="es-ES" sz="2400" i="1" dirty="0" smtClean="0"/>
              <a:t>Sin tapones ni tapaderas</a:t>
            </a:r>
            <a:endParaRPr lang="es-ES" sz="2400" i="1" dirty="0"/>
          </a:p>
        </p:txBody>
      </p:sp>
      <p:pic>
        <p:nvPicPr>
          <p:cNvPr id="5" name="Marcador de contenido 4" descr="C:\Users\Profesor\Downloads\IMG_5111.JPG"/>
          <p:cNvPicPr>
            <a:picLocks noGrp="1"/>
          </p:cNvPicPr>
          <p:nvPr>
            <p:ph idx="1"/>
          </p:nvPr>
        </p:nvPicPr>
        <p:blipFill rotWithShape="1">
          <a:blip r:embed="rId2">
            <a:extLst>
              <a:ext uri="{28A0092B-C50C-407E-A947-70E740481C1C}">
                <a14:useLocalDpi xmlns:a14="http://schemas.microsoft.com/office/drawing/2010/main" xmlns="" val="0"/>
              </a:ext>
            </a:extLst>
          </a:blip>
          <a:srcRect l="31041" r="13404"/>
          <a:stretch/>
        </p:blipFill>
        <p:spPr bwMode="auto">
          <a:xfrm>
            <a:off x="5292080" y="273050"/>
            <a:ext cx="3044837" cy="6180286"/>
          </a:xfrm>
          <a:prstGeom prst="rect">
            <a:avLst/>
          </a:prstGeom>
          <a:noFill/>
          <a:ln>
            <a:noFill/>
          </a:ln>
          <a:extLst>
            <a:ext uri="{53640926-AAD7-44D8-BBD7-CCE9431645EC}">
              <a14:shadowObscured xmlns:a14="http://schemas.microsoft.com/office/drawing/2010/main" xmlns=""/>
            </a:ext>
          </a:extLst>
        </p:spPr>
      </p:pic>
    </p:spTree>
    <p:extLst>
      <p:ext uri="{BB962C8B-B14F-4D97-AF65-F5344CB8AC3E}">
        <p14:creationId xmlns:p14="http://schemas.microsoft.com/office/powerpoint/2010/main" xmlns="" val="62106636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23528" y="273050"/>
            <a:ext cx="7992888" cy="995710"/>
          </a:xfrm>
        </p:spPr>
        <p:txBody>
          <a:bodyPr>
            <a:noAutofit/>
          </a:bodyPr>
          <a:lstStyle/>
          <a:p>
            <a:r>
              <a:rPr lang="es-ES" sz="3600" dirty="0" smtClean="0"/>
              <a:t>Y los otros residuos de casa???</a:t>
            </a:r>
            <a:br>
              <a:rPr lang="es-ES" sz="3600" dirty="0" smtClean="0"/>
            </a:br>
            <a:r>
              <a:rPr lang="es-ES" sz="3600" dirty="0" smtClean="0"/>
              <a:t> En los </a:t>
            </a:r>
            <a:r>
              <a:rPr lang="es-ES" sz="3600" i="1" dirty="0" smtClean="0">
                <a:effectLst>
                  <a:outerShdw blurRad="38100" dist="38100" dir="2700000" algn="tl">
                    <a:srgbClr val="000000">
                      <a:alpha val="43137"/>
                    </a:srgbClr>
                  </a:outerShdw>
                </a:effectLst>
              </a:rPr>
              <a:t>Puntos limpios</a:t>
            </a:r>
            <a:endParaRPr lang="es-ES" sz="3600" i="1" dirty="0">
              <a:effectLst>
                <a:outerShdw blurRad="38100" dist="38100" dir="2700000" algn="tl">
                  <a:srgbClr val="000000">
                    <a:alpha val="43137"/>
                  </a:srgbClr>
                </a:outerShdw>
              </a:effectLst>
            </a:endParaRPr>
          </a:p>
        </p:txBody>
      </p:sp>
      <p:sp>
        <p:nvSpPr>
          <p:cNvPr id="4" name="Marcador de texto 3"/>
          <p:cNvSpPr>
            <a:spLocks noGrp="1"/>
          </p:cNvSpPr>
          <p:nvPr>
            <p:ph type="body" sz="half" idx="2"/>
          </p:nvPr>
        </p:nvSpPr>
        <p:spPr>
          <a:xfrm>
            <a:off x="459022" y="1435100"/>
            <a:ext cx="3320890" cy="5018236"/>
          </a:xfrm>
        </p:spPr>
        <p:txBody>
          <a:bodyPr>
            <a:normAutofit/>
          </a:bodyPr>
          <a:lstStyle/>
          <a:p>
            <a:pPr marL="285750" indent="-285750">
              <a:buFontTx/>
              <a:buChar char="-"/>
            </a:pPr>
            <a:r>
              <a:rPr lang="es-ES" sz="2800" dirty="0" smtClean="0"/>
              <a:t>Pilas usadas</a:t>
            </a:r>
          </a:p>
          <a:p>
            <a:pPr marL="285750" indent="-285750">
              <a:buFontTx/>
              <a:buChar char="-"/>
            </a:pPr>
            <a:r>
              <a:rPr lang="es-ES" sz="2800" dirty="0" smtClean="0"/>
              <a:t>Medicamentos</a:t>
            </a:r>
          </a:p>
          <a:p>
            <a:pPr marL="285750" indent="-285750">
              <a:buFontTx/>
              <a:buChar char="-"/>
            </a:pPr>
            <a:r>
              <a:rPr lang="es-ES" sz="2800" dirty="0" smtClean="0"/>
              <a:t>Aceites</a:t>
            </a:r>
          </a:p>
          <a:p>
            <a:pPr marL="285750" indent="-285750">
              <a:buFontTx/>
              <a:buChar char="-"/>
            </a:pPr>
            <a:r>
              <a:rPr lang="es-ES" sz="2800" dirty="0" smtClean="0"/>
              <a:t>Baterías</a:t>
            </a:r>
          </a:p>
          <a:p>
            <a:pPr marL="285750" indent="-285750">
              <a:buFontTx/>
              <a:buChar char="-"/>
            </a:pPr>
            <a:r>
              <a:rPr lang="es-ES" sz="2800" dirty="0" smtClean="0"/>
              <a:t>Electrodomésticos</a:t>
            </a:r>
          </a:p>
          <a:p>
            <a:pPr marL="285750" indent="-285750">
              <a:buFontTx/>
              <a:buChar char="-"/>
            </a:pPr>
            <a:r>
              <a:rPr lang="es-ES" sz="2800" dirty="0" smtClean="0"/>
              <a:t>Pinturas y productos químicos</a:t>
            </a:r>
          </a:p>
          <a:p>
            <a:pPr marL="285750" indent="-285750">
              <a:buFontTx/>
              <a:buChar char="-"/>
            </a:pPr>
            <a:r>
              <a:rPr lang="es-ES" sz="2800" dirty="0" smtClean="0"/>
              <a:t>Desechos informáticos</a:t>
            </a:r>
          </a:p>
          <a:p>
            <a:pPr marL="285750" indent="-285750">
              <a:buFontTx/>
              <a:buChar char="-"/>
            </a:pPr>
            <a:endParaRPr lang="es-ES" dirty="0" smtClean="0"/>
          </a:p>
          <a:p>
            <a:pPr marL="285750" indent="-285750">
              <a:buFontTx/>
              <a:buChar char="-"/>
            </a:pPr>
            <a:endParaRPr lang="es-ES" dirty="0"/>
          </a:p>
        </p:txBody>
      </p:sp>
      <p:pic>
        <p:nvPicPr>
          <p:cNvPr id="5" name="Imagen 4"/>
          <p:cNvPicPr/>
          <p:nvPr/>
        </p:nvPicPr>
        <p:blipFill>
          <a:blip r:embed="rId2"/>
          <a:stretch>
            <a:fillRect/>
          </a:stretch>
        </p:blipFill>
        <p:spPr>
          <a:xfrm>
            <a:off x="6516216" y="83215"/>
            <a:ext cx="1923415" cy="2371090"/>
          </a:xfrm>
          <a:prstGeom prst="rect">
            <a:avLst/>
          </a:prstGeom>
        </p:spPr>
      </p:pic>
      <p:pic>
        <p:nvPicPr>
          <p:cNvPr id="8" name="Imagen 7"/>
          <p:cNvPicPr/>
          <p:nvPr/>
        </p:nvPicPr>
        <p:blipFill>
          <a:blip r:embed="rId3"/>
          <a:stretch>
            <a:fillRect/>
          </a:stretch>
        </p:blipFill>
        <p:spPr>
          <a:xfrm>
            <a:off x="4391980" y="2852936"/>
            <a:ext cx="4248472" cy="3384376"/>
          </a:xfrm>
          <a:prstGeom prst="rect">
            <a:avLst/>
          </a:prstGeom>
        </p:spPr>
      </p:pic>
    </p:spTree>
    <p:extLst>
      <p:ext uri="{BB962C8B-B14F-4D97-AF65-F5344CB8AC3E}">
        <p14:creationId xmlns:p14="http://schemas.microsoft.com/office/powerpoint/2010/main" xmlns="" val="371313889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23080" y="273050"/>
            <a:ext cx="8468582" cy="635670"/>
          </a:xfrm>
        </p:spPr>
        <p:txBody>
          <a:bodyPr>
            <a:noAutofit/>
          </a:bodyPr>
          <a:lstStyle/>
          <a:p>
            <a:r>
              <a:rPr lang="es-ES" sz="4000" dirty="0" smtClean="0"/>
              <a:t>¿Qué es un </a:t>
            </a:r>
            <a:r>
              <a:rPr lang="es-ES" sz="4000" i="1" dirty="0" smtClean="0">
                <a:effectLst>
                  <a:outerShdw blurRad="38100" dist="38100" dir="2700000" algn="tl">
                    <a:srgbClr val="000000">
                      <a:alpha val="43137"/>
                    </a:srgbClr>
                  </a:outerShdw>
                </a:effectLst>
              </a:rPr>
              <a:t>Punto </a:t>
            </a:r>
            <a:r>
              <a:rPr lang="es-ES" sz="4000" i="1" dirty="0">
                <a:effectLst>
                  <a:outerShdw blurRad="38100" dist="38100" dir="2700000" algn="tl">
                    <a:srgbClr val="000000">
                      <a:alpha val="43137"/>
                    </a:srgbClr>
                  </a:outerShdw>
                </a:effectLst>
              </a:rPr>
              <a:t>L</a:t>
            </a:r>
            <a:r>
              <a:rPr lang="es-ES" sz="4000" i="1" dirty="0" smtClean="0">
                <a:effectLst>
                  <a:outerShdw blurRad="38100" dist="38100" dir="2700000" algn="tl">
                    <a:srgbClr val="000000">
                      <a:alpha val="43137"/>
                    </a:srgbClr>
                  </a:outerShdw>
                </a:effectLst>
              </a:rPr>
              <a:t>impio</a:t>
            </a:r>
            <a:r>
              <a:rPr lang="es-ES" sz="4000" dirty="0" smtClean="0"/>
              <a:t>?</a:t>
            </a:r>
            <a:endParaRPr lang="es-ES" sz="4000" dirty="0"/>
          </a:p>
        </p:txBody>
      </p:sp>
      <p:sp>
        <p:nvSpPr>
          <p:cNvPr id="4" name="Marcador de texto 3"/>
          <p:cNvSpPr>
            <a:spLocks noGrp="1"/>
          </p:cNvSpPr>
          <p:nvPr>
            <p:ph type="body" sz="half" idx="2"/>
          </p:nvPr>
        </p:nvSpPr>
        <p:spPr>
          <a:xfrm>
            <a:off x="423080" y="908720"/>
            <a:ext cx="8468581" cy="5688632"/>
          </a:xfrm>
        </p:spPr>
        <p:txBody>
          <a:bodyPr>
            <a:normAutofit/>
          </a:bodyPr>
          <a:lstStyle/>
          <a:p>
            <a:endParaRPr lang="es-ES" sz="3200" dirty="0" smtClean="0"/>
          </a:p>
          <a:p>
            <a:r>
              <a:rPr lang="es-ES" sz="3200" dirty="0" smtClean="0"/>
              <a:t>Son </a:t>
            </a:r>
            <a:r>
              <a:rPr lang="es-ES" sz="3200" dirty="0"/>
              <a:t>lugares donde encontraremos varios </a:t>
            </a:r>
            <a:r>
              <a:rPr lang="es-ES" sz="3200" b="1" dirty="0"/>
              <a:t>contenedores </a:t>
            </a:r>
            <a:r>
              <a:rPr lang="es-ES" sz="3200" dirty="0"/>
              <a:t>donde podremos trasladar los </a:t>
            </a:r>
            <a:r>
              <a:rPr lang="es-ES" sz="3200" b="1" dirty="0" smtClean="0"/>
              <a:t>residuos</a:t>
            </a:r>
            <a:r>
              <a:rPr lang="es-ES" sz="3200" dirty="0" smtClean="0"/>
              <a:t> </a:t>
            </a:r>
            <a:r>
              <a:rPr lang="es-ES" sz="3200" dirty="0"/>
              <a:t>que por sus </a:t>
            </a:r>
            <a:r>
              <a:rPr lang="es-ES" sz="3200" b="1" dirty="0"/>
              <a:t>características</a:t>
            </a:r>
            <a:r>
              <a:rPr lang="es-ES" sz="3200" dirty="0"/>
              <a:t> no pueden mezclarse con el </a:t>
            </a:r>
            <a:r>
              <a:rPr lang="es-ES" sz="3200" dirty="0" smtClean="0"/>
              <a:t>resto.</a:t>
            </a:r>
          </a:p>
          <a:p>
            <a:endParaRPr lang="es-ES" dirty="0"/>
          </a:p>
          <a:p>
            <a:endParaRPr lang="es-ES" dirty="0"/>
          </a:p>
        </p:txBody>
      </p:sp>
      <p:pic>
        <p:nvPicPr>
          <p:cNvPr id="5" name="Marcador de contenido 4" descr="imag0107"/>
          <p:cNvPicPr>
            <a:picLocks noGrp="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1835696" y="3861048"/>
            <a:ext cx="4680520" cy="2736304"/>
          </a:xfrm>
          <a:prstGeom prst="rect">
            <a:avLst/>
          </a:prstGeom>
          <a:noFill/>
          <a:ln>
            <a:noFill/>
          </a:ln>
        </p:spPr>
      </p:pic>
    </p:spTree>
    <p:extLst>
      <p:ext uri="{BB962C8B-B14F-4D97-AF65-F5344CB8AC3E}">
        <p14:creationId xmlns:p14="http://schemas.microsoft.com/office/powerpoint/2010/main" xmlns="" val="361298835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33157" y="18757"/>
            <a:ext cx="8820472" cy="563662"/>
          </a:xfrm>
        </p:spPr>
        <p:txBody>
          <a:bodyPr>
            <a:noAutofit/>
          </a:bodyPr>
          <a:lstStyle/>
          <a:p>
            <a:r>
              <a:rPr lang="es-ES" sz="3200" dirty="0" smtClean="0">
                <a:effectLst>
                  <a:outerShdw blurRad="38100" dist="38100" dir="2700000" algn="tl">
                    <a:srgbClr val="000000">
                      <a:alpha val="43137"/>
                    </a:srgbClr>
                  </a:outerShdw>
                </a:effectLst>
              </a:rPr>
              <a:t>¿Qué podemos depositar en los </a:t>
            </a:r>
            <a:r>
              <a:rPr lang="es-ES" sz="3200" dirty="0">
                <a:effectLst>
                  <a:outerShdw blurRad="38100" dist="38100" dir="2700000" algn="tl">
                    <a:srgbClr val="000000">
                      <a:alpha val="43137"/>
                    </a:srgbClr>
                  </a:outerShdw>
                </a:effectLst>
              </a:rPr>
              <a:t>P</a:t>
            </a:r>
            <a:r>
              <a:rPr lang="es-ES" sz="3200" dirty="0" smtClean="0">
                <a:effectLst>
                  <a:outerShdw blurRad="38100" dist="38100" dir="2700000" algn="tl">
                    <a:srgbClr val="000000">
                      <a:alpha val="43137"/>
                    </a:srgbClr>
                  </a:outerShdw>
                </a:effectLst>
              </a:rPr>
              <a:t>untos </a:t>
            </a:r>
            <a:r>
              <a:rPr lang="es-ES" sz="3200" dirty="0">
                <a:effectLst>
                  <a:outerShdw blurRad="38100" dist="38100" dir="2700000" algn="tl">
                    <a:srgbClr val="000000">
                      <a:alpha val="43137"/>
                    </a:srgbClr>
                  </a:outerShdw>
                </a:effectLst>
              </a:rPr>
              <a:t>L</a:t>
            </a:r>
            <a:r>
              <a:rPr lang="es-ES" sz="3200" dirty="0" smtClean="0">
                <a:effectLst>
                  <a:outerShdw blurRad="38100" dist="38100" dir="2700000" algn="tl">
                    <a:srgbClr val="000000">
                      <a:alpha val="43137"/>
                    </a:srgbClr>
                  </a:outerShdw>
                </a:effectLst>
              </a:rPr>
              <a:t>impios?</a:t>
            </a:r>
            <a:endParaRPr lang="es-ES" sz="3200" dirty="0">
              <a:effectLst>
                <a:outerShdw blurRad="38100" dist="38100" dir="2700000" algn="tl">
                  <a:srgbClr val="000000">
                    <a:alpha val="43137"/>
                  </a:srgbClr>
                </a:outerShdw>
              </a:effectLst>
            </a:endParaRPr>
          </a:p>
        </p:txBody>
      </p:sp>
      <p:sp>
        <p:nvSpPr>
          <p:cNvPr id="4" name="Marcador de texto 3"/>
          <p:cNvSpPr>
            <a:spLocks noGrp="1"/>
          </p:cNvSpPr>
          <p:nvPr>
            <p:ph type="body" sz="half" idx="2"/>
          </p:nvPr>
        </p:nvSpPr>
        <p:spPr>
          <a:xfrm>
            <a:off x="107504" y="836712"/>
            <a:ext cx="5904656" cy="6021288"/>
          </a:xfrm>
        </p:spPr>
        <p:txBody>
          <a:bodyPr>
            <a:normAutofit/>
          </a:bodyPr>
          <a:lstStyle/>
          <a:p>
            <a:pPr lvl="0"/>
            <a:r>
              <a:rPr lang="es-ES" sz="1800" b="1" dirty="0"/>
              <a:t>Aceite usado de vehículos:</a:t>
            </a:r>
            <a:r>
              <a:rPr lang="es-ES" sz="1800" dirty="0"/>
              <a:t> alto poder contaminante, proceso complicado de reciclado.</a:t>
            </a:r>
          </a:p>
          <a:p>
            <a:pPr lvl="0"/>
            <a:r>
              <a:rPr lang="es-ES" sz="1800" b="1" dirty="0"/>
              <a:t>Aceite usado de cocina:</a:t>
            </a:r>
            <a:r>
              <a:rPr lang="es-ES" sz="1800" dirty="0"/>
              <a:t> no tirar por el fregadero, estropea las depuradoras.</a:t>
            </a:r>
          </a:p>
          <a:p>
            <a:pPr lvl="0"/>
            <a:r>
              <a:rPr lang="es-ES" sz="1800" b="1" dirty="0"/>
              <a:t>Baterías de coche y moto:</a:t>
            </a:r>
            <a:r>
              <a:rPr lang="es-ES" sz="1800" dirty="0"/>
              <a:t> muy contaminantes, líquidos corrosivos.</a:t>
            </a:r>
          </a:p>
          <a:p>
            <a:pPr lvl="0"/>
            <a:r>
              <a:rPr lang="es-ES" sz="1800" b="1" dirty="0"/>
              <a:t>Baterías de ordenadores, teléfonos móviles y otros dispositivos tecnológicos.</a:t>
            </a:r>
            <a:endParaRPr lang="es-ES" sz="1800" dirty="0"/>
          </a:p>
          <a:p>
            <a:pPr lvl="0"/>
            <a:r>
              <a:rPr lang="es-ES" sz="1800" b="1" dirty="0"/>
              <a:t>Fluorescentes.</a:t>
            </a:r>
            <a:endParaRPr lang="es-ES" sz="1800" dirty="0"/>
          </a:p>
          <a:p>
            <a:pPr lvl="0"/>
            <a:r>
              <a:rPr lang="es-ES" sz="1800" b="1" dirty="0"/>
              <a:t>Medicamentos.</a:t>
            </a:r>
            <a:endParaRPr lang="es-ES" sz="1800" dirty="0"/>
          </a:p>
          <a:p>
            <a:pPr lvl="0"/>
            <a:r>
              <a:rPr lang="es-ES" sz="1800" b="1" dirty="0"/>
              <a:t>Pilas.</a:t>
            </a:r>
            <a:endParaRPr lang="es-ES" sz="1800" dirty="0"/>
          </a:p>
          <a:p>
            <a:pPr lvl="0"/>
            <a:r>
              <a:rPr lang="es-ES" sz="1800" b="1" dirty="0"/>
              <a:t>Radiografías.</a:t>
            </a:r>
            <a:endParaRPr lang="es-ES" sz="1800" dirty="0"/>
          </a:p>
          <a:p>
            <a:pPr lvl="0"/>
            <a:r>
              <a:rPr lang="es-ES" sz="1800" b="1" dirty="0"/>
              <a:t>Aerosoles, insecticidas, aguarrás, líquidos de frenos, tintes, líquidos fotográficos, cartuchos de tinta de impresora</a:t>
            </a:r>
            <a:r>
              <a:rPr lang="es-ES" sz="1800" dirty="0"/>
              <a:t>…etc.</a:t>
            </a:r>
          </a:p>
          <a:p>
            <a:pPr lvl="0"/>
            <a:r>
              <a:rPr lang="es-ES" sz="1800" b="1" dirty="0"/>
              <a:t>Escombros de pequeñas obras.</a:t>
            </a:r>
            <a:endParaRPr lang="es-ES" sz="1800" dirty="0"/>
          </a:p>
          <a:p>
            <a:pPr lvl="0"/>
            <a:r>
              <a:rPr lang="es-ES" sz="1800" b="1" dirty="0"/>
              <a:t>Voluminosos:</a:t>
            </a:r>
            <a:r>
              <a:rPr lang="es-ES" sz="1800" dirty="0"/>
              <a:t> sofás, colchones, muebles…etc.</a:t>
            </a:r>
          </a:p>
          <a:p>
            <a:pPr lvl="0"/>
            <a:r>
              <a:rPr lang="es-ES" sz="1800" b="1" dirty="0"/>
              <a:t>Aparatos eléctricos y electrónicos.</a:t>
            </a:r>
            <a:endParaRPr lang="es-ES" sz="1800" dirty="0"/>
          </a:p>
          <a:p>
            <a:pPr lvl="0"/>
            <a:r>
              <a:rPr lang="es-ES" sz="1800" b="1" dirty="0"/>
              <a:t>Metales.</a:t>
            </a:r>
            <a:endParaRPr lang="es-ES" sz="1800" dirty="0"/>
          </a:p>
          <a:p>
            <a:pPr lvl="0"/>
            <a:r>
              <a:rPr lang="es-ES" sz="1800" b="1" dirty="0"/>
              <a:t>Restos de podas.</a:t>
            </a:r>
            <a:endParaRPr lang="es-ES" sz="1800" dirty="0"/>
          </a:p>
          <a:p>
            <a:endParaRPr lang="es-ES" dirty="0"/>
          </a:p>
          <a:p>
            <a:endParaRPr lang="es-ES" dirty="0"/>
          </a:p>
        </p:txBody>
      </p:sp>
      <p:pic>
        <p:nvPicPr>
          <p:cNvPr id="1026" name="Picture 2" descr="Resultado de imagen de puntos limpios dibujo"/>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5508104" y="1844824"/>
            <a:ext cx="3460839" cy="259228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12110076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7931224" cy="1162050"/>
          </a:xfrm>
        </p:spPr>
        <p:txBody>
          <a:bodyPr>
            <a:normAutofit/>
          </a:bodyPr>
          <a:lstStyle/>
          <a:p>
            <a:r>
              <a:rPr lang="es-ES" sz="4400" dirty="0" smtClean="0"/>
              <a:t>RECICLAR ES DE SABIO!!!</a:t>
            </a:r>
            <a:endParaRPr lang="es-ES" sz="4400" dirty="0"/>
          </a:p>
        </p:txBody>
      </p:sp>
      <p:sp>
        <p:nvSpPr>
          <p:cNvPr id="4" name="Marcador de texto 3"/>
          <p:cNvSpPr>
            <a:spLocks noGrp="1"/>
          </p:cNvSpPr>
          <p:nvPr>
            <p:ph type="body" sz="half" idx="2"/>
          </p:nvPr>
        </p:nvSpPr>
        <p:spPr/>
        <p:txBody>
          <a:bodyPr/>
          <a:lstStyle/>
          <a:p>
            <a:endParaRPr lang="es-ES" dirty="0"/>
          </a:p>
        </p:txBody>
      </p:sp>
      <p:pic>
        <p:nvPicPr>
          <p:cNvPr id="2050" name="Picture 2" descr="Resultado de imagen de puntos limpios dibujo"/>
          <p:cNvPicPr>
            <a:picLocks noGrp="1" noChangeAspect="1" noChangeArrowheads="1"/>
          </p:cNvPicPr>
          <p:nvPr>
            <p:ph idx="1"/>
          </p:nvPr>
        </p:nvPicPr>
        <p:blipFill rotWithShape="1">
          <a:blip r:embed="rId2">
            <a:extLst>
              <a:ext uri="{28A0092B-C50C-407E-A947-70E740481C1C}">
                <a14:useLocalDpi xmlns:a14="http://schemas.microsoft.com/office/drawing/2010/main" xmlns="" val="0"/>
              </a:ext>
            </a:extLst>
          </a:blip>
          <a:srcRect b="16862"/>
          <a:stretch/>
        </p:blipFill>
        <p:spPr bwMode="auto">
          <a:xfrm>
            <a:off x="503703" y="3212976"/>
            <a:ext cx="7838217" cy="3136105"/>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Imagen 5" descr="Imagen relacionada"/>
          <p:cNvPicPr/>
          <p:nvPr/>
        </p:nvPicPr>
        <p:blipFill>
          <a:blip r:embed="rId3">
            <a:extLst>
              <a:ext uri="{28A0092B-C50C-407E-A947-70E740481C1C}">
                <a14:useLocalDpi xmlns:a14="http://schemas.microsoft.com/office/drawing/2010/main" xmlns="" val="0"/>
              </a:ext>
            </a:extLst>
          </a:blip>
          <a:srcRect/>
          <a:stretch>
            <a:fillRect/>
          </a:stretch>
        </p:blipFill>
        <p:spPr bwMode="auto">
          <a:xfrm>
            <a:off x="6156176" y="273050"/>
            <a:ext cx="2880320" cy="2721719"/>
          </a:xfrm>
          <a:prstGeom prst="rect">
            <a:avLst/>
          </a:prstGeom>
          <a:noFill/>
          <a:ln>
            <a:noFill/>
          </a:ln>
        </p:spPr>
      </p:pic>
    </p:spTree>
    <p:extLst>
      <p:ext uri="{BB962C8B-B14F-4D97-AF65-F5344CB8AC3E}">
        <p14:creationId xmlns:p14="http://schemas.microsoft.com/office/powerpoint/2010/main" xmlns="" val="344865192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178696" cy="851694"/>
          </a:xfrm>
        </p:spPr>
        <p:txBody>
          <a:bodyPr>
            <a:noAutofit/>
          </a:bodyPr>
          <a:lstStyle/>
          <a:p>
            <a:r>
              <a:rPr lang="es-ES" sz="4000" dirty="0" smtClean="0">
                <a:solidFill>
                  <a:srgbClr val="FF0000"/>
                </a:solidFill>
                <a:effectLst>
                  <a:outerShdw blurRad="38100" dist="38100" dir="2700000" algn="tl">
                    <a:srgbClr val="000000">
                      <a:alpha val="43137"/>
                    </a:srgbClr>
                  </a:outerShdw>
                </a:effectLst>
              </a:rPr>
              <a:t>RECUERDA:</a:t>
            </a:r>
            <a:r>
              <a:rPr lang="es-ES" sz="4000" dirty="0" smtClean="0"/>
              <a:t/>
            </a:r>
            <a:br>
              <a:rPr lang="es-ES" sz="4000" dirty="0" smtClean="0"/>
            </a:br>
            <a:endParaRPr lang="es-ES" sz="4000" dirty="0"/>
          </a:p>
        </p:txBody>
      </p:sp>
      <p:sp>
        <p:nvSpPr>
          <p:cNvPr id="4" name="Marcador de texto 3"/>
          <p:cNvSpPr>
            <a:spLocks noGrp="1"/>
          </p:cNvSpPr>
          <p:nvPr>
            <p:ph type="body" sz="half" idx="2"/>
          </p:nvPr>
        </p:nvSpPr>
        <p:spPr>
          <a:xfrm>
            <a:off x="-1" y="404664"/>
            <a:ext cx="5170745" cy="6336704"/>
          </a:xfrm>
        </p:spPr>
        <p:txBody>
          <a:bodyPr/>
          <a:lstStyle/>
          <a:p>
            <a:pPr marL="285750" indent="-285750">
              <a:buFontTx/>
              <a:buChar char="-"/>
            </a:pPr>
            <a:r>
              <a:rPr lang="es-ES" sz="2400" dirty="0" smtClean="0"/>
              <a:t>Ahorra energía en casa, desconecta y apagas</a:t>
            </a:r>
          </a:p>
          <a:p>
            <a:pPr marL="285750" indent="-285750">
              <a:buFontTx/>
              <a:buChar char="-"/>
            </a:pPr>
            <a:r>
              <a:rPr lang="es-ES" sz="2400" dirty="0" smtClean="0"/>
              <a:t>Ahorra agua en casa</a:t>
            </a:r>
          </a:p>
          <a:p>
            <a:pPr marL="285750" indent="-285750">
              <a:buFontTx/>
              <a:buChar char="-"/>
            </a:pPr>
            <a:r>
              <a:rPr lang="es-ES" sz="2400" dirty="0" smtClean="0"/>
              <a:t>Usa la bicicleta</a:t>
            </a:r>
          </a:p>
          <a:p>
            <a:pPr marL="285750" indent="-285750">
              <a:buFontTx/>
              <a:buChar char="-"/>
            </a:pPr>
            <a:r>
              <a:rPr lang="es-ES" sz="2400" dirty="0" smtClean="0"/>
              <a:t>Reutiliza las bolsas</a:t>
            </a:r>
          </a:p>
          <a:p>
            <a:pPr marL="285750" indent="-285750">
              <a:buFontTx/>
              <a:buChar char="-"/>
            </a:pPr>
            <a:r>
              <a:rPr lang="es-ES" sz="2400" dirty="0" smtClean="0"/>
              <a:t>Usa pilas recargable</a:t>
            </a:r>
          </a:p>
          <a:p>
            <a:pPr marL="285750" indent="-285750">
              <a:buFontTx/>
              <a:buChar char="-"/>
            </a:pPr>
            <a:r>
              <a:rPr lang="es-ES" sz="2400" dirty="0" smtClean="0"/>
              <a:t>Separa los residuos</a:t>
            </a:r>
          </a:p>
          <a:p>
            <a:pPr marL="285750" indent="-285750">
              <a:buFontTx/>
              <a:buChar char="-"/>
            </a:pPr>
            <a:endParaRPr lang="es-ES" dirty="0"/>
          </a:p>
          <a:p>
            <a:r>
              <a:rPr lang="es-ES" sz="4400" b="1" dirty="0" smtClean="0">
                <a:solidFill>
                  <a:srgbClr val="00B050"/>
                </a:solidFill>
              </a:rPr>
              <a:t>Y conseguirás:</a:t>
            </a:r>
          </a:p>
          <a:p>
            <a:pPr marL="285750" indent="-285750">
              <a:buFontTx/>
              <a:buChar char="-"/>
            </a:pPr>
            <a:r>
              <a:rPr lang="es-ES" sz="2000" dirty="0" smtClean="0"/>
              <a:t>1 año de ahorro de luz (1.345 </a:t>
            </a:r>
            <a:r>
              <a:rPr lang="es-ES" sz="2000" dirty="0" err="1" smtClean="0"/>
              <a:t>KWh</a:t>
            </a:r>
            <a:r>
              <a:rPr lang="es-ES" sz="2000" dirty="0" smtClean="0"/>
              <a:t>)</a:t>
            </a:r>
          </a:p>
          <a:p>
            <a:pPr marL="285750" indent="-285750">
              <a:buFontTx/>
              <a:buChar char="-"/>
            </a:pPr>
            <a:r>
              <a:rPr lang="es-ES" sz="2000" dirty="0" smtClean="0"/>
              <a:t> 1 año de ahorro de agua (54.750 l)</a:t>
            </a:r>
          </a:p>
          <a:p>
            <a:pPr marL="285750" indent="-285750">
              <a:buFontTx/>
              <a:buChar char="-"/>
            </a:pPr>
            <a:r>
              <a:rPr lang="es-ES" sz="2000" dirty="0" smtClean="0"/>
              <a:t> Reducir 255 Kg de basura</a:t>
            </a:r>
          </a:p>
          <a:p>
            <a:pPr marL="285750" indent="-285750">
              <a:buFontTx/>
              <a:buChar char="-"/>
            </a:pPr>
            <a:r>
              <a:rPr lang="es-ES" sz="2000" dirty="0" smtClean="0"/>
              <a:t>Salvar por lo menos 1</a:t>
            </a:r>
          </a:p>
          <a:p>
            <a:r>
              <a:rPr lang="es-ES" sz="2000" dirty="0" smtClean="0"/>
              <a:t> árbol!!!</a:t>
            </a:r>
            <a:endParaRPr lang="es-ES" sz="2000" dirty="0"/>
          </a:p>
        </p:txBody>
      </p:sp>
      <p:pic>
        <p:nvPicPr>
          <p:cNvPr id="5" name="Marcador de contenido 4" descr="#INFOGRAFÍA: ¿Cómo cuidar el medio ambiente? | Sexenio"/>
          <p:cNvPicPr>
            <a:picLocks noGrp="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5170745" y="404664"/>
            <a:ext cx="3811284" cy="5904656"/>
          </a:xfrm>
          <a:prstGeom prst="rect">
            <a:avLst/>
          </a:prstGeom>
          <a:noFill/>
          <a:ln>
            <a:noFill/>
          </a:ln>
        </p:spPr>
      </p:pic>
      <p:sp>
        <p:nvSpPr>
          <p:cNvPr id="6" name="AutoShape 2" descr="Resultado de imagen de arbol dibuj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7" name="Imagen 6"/>
          <p:cNvPicPr>
            <a:picLocks noChangeAspect="1"/>
          </p:cNvPicPr>
          <p:nvPr/>
        </p:nvPicPr>
        <p:blipFill>
          <a:blip r:embed="rId3"/>
          <a:stretch>
            <a:fillRect/>
          </a:stretch>
        </p:blipFill>
        <p:spPr>
          <a:xfrm>
            <a:off x="2991949" y="5541913"/>
            <a:ext cx="1287894" cy="1199455"/>
          </a:xfrm>
          <a:prstGeom prst="rect">
            <a:avLst/>
          </a:prstGeom>
        </p:spPr>
      </p:pic>
    </p:spTree>
    <p:extLst>
      <p:ext uri="{BB962C8B-B14F-4D97-AF65-F5344CB8AC3E}">
        <p14:creationId xmlns:p14="http://schemas.microsoft.com/office/powerpoint/2010/main" xmlns="" val="44199281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7871048" cy="2363862"/>
          </a:xfrm>
        </p:spPr>
        <p:txBody>
          <a:bodyPr>
            <a:noAutofit/>
          </a:bodyPr>
          <a:lstStyle/>
          <a:p>
            <a:r>
              <a:rPr lang="es-ES" sz="4400" dirty="0" smtClean="0">
                <a:solidFill>
                  <a:srgbClr val="FF0000"/>
                </a:solidFill>
                <a:effectLst>
                  <a:outerShdw blurRad="38100" dist="38100" dir="2700000" algn="tl">
                    <a:srgbClr val="000000">
                      <a:alpha val="43137"/>
                    </a:srgbClr>
                  </a:outerShdw>
                </a:effectLst>
              </a:rPr>
              <a:t/>
            </a:r>
            <a:br>
              <a:rPr lang="es-ES" sz="4400" dirty="0" smtClean="0">
                <a:solidFill>
                  <a:srgbClr val="FF0000"/>
                </a:solidFill>
                <a:effectLst>
                  <a:outerShdw blurRad="38100" dist="38100" dir="2700000" algn="tl">
                    <a:srgbClr val="000000">
                      <a:alpha val="43137"/>
                    </a:srgbClr>
                  </a:outerShdw>
                </a:effectLst>
              </a:rPr>
            </a:br>
            <a:r>
              <a:rPr lang="es-ES" sz="4400" dirty="0">
                <a:solidFill>
                  <a:srgbClr val="FF0000"/>
                </a:solidFill>
                <a:effectLst>
                  <a:outerShdw blurRad="38100" dist="38100" dir="2700000" algn="tl">
                    <a:srgbClr val="000000">
                      <a:alpha val="43137"/>
                    </a:srgbClr>
                  </a:outerShdw>
                </a:effectLst>
              </a:rPr>
              <a:t/>
            </a:r>
            <a:br>
              <a:rPr lang="es-ES" sz="4400" dirty="0">
                <a:solidFill>
                  <a:srgbClr val="FF0000"/>
                </a:solidFill>
                <a:effectLst>
                  <a:outerShdw blurRad="38100" dist="38100" dir="2700000" algn="tl">
                    <a:srgbClr val="000000">
                      <a:alpha val="43137"/>
                    </a:srgbClr>
                  </a:outerShdw>
                </a:effectLst>
              </a:rPr>
            </a:br>
            <a:r>
              <a:rPr lang="es-ES" sz="4400" dirty="0" smtClean="0">
                <a:solidFill>
                  <a:srgbClr val="FF0000"/>
                </a:solidFill>
                <a:effectLst>
                  <a:outerShdw blurRad="38100" dist="38100" dir="2700000" algn="tl">
                    <a:srgbClr val="000000">
                      <a:alpha val="43137"/>
                    </a:srgbClr>
                  </a:outerShdw>
                </a:effectLst>
              </a:rPr>
              <a:t/>
            </a:r>
            <a:br>
              <a:rPr lang="es-ES" sz="4400" dirty="0" smtClean="0">
                <a:solidFill>
                  <a:srgbClr val="FF0000"/>
                </a:solidFill>
                <a:effectLst>
                  <a:outerShdw blurRad="38100" dist="38100" dir="2700000" algn="tl">
                    <a:srgbClr val="000000">
                      <a:alpha val="43137"/>
                    </a:srgbClr>
                  </a:outerShdw>
                </a:effectLst>
              </a:rPr>
            </a:br>
            <a:r>
              <a:rPr lang="es-ES" sz="4400" dirty="0">
                <a:solidFill>
                  <a:srgbClr val="FF0000"/>
                </a:solidFill>
                <a:effectLst>
                  <a:outerShdw blurRad="38100" dist="38100" dir="2700000" algn="tl">
                    <a:srgbClr val="000000">
                      <a:alpha val="43137"/>
                    </a:srgbClr>
                  </a:outerShdw>
                </a:effectLst>
              </a:rPr>
              <a:t/>
            </a:r>
            <a:br>
              <a:rPr lang="es-ES" sz="4400" dirty="0">
                <a:solidFill>
                  <a:srgbClr val="FF0000"/>
                </a:solidFill>
                <a:effectLst>
                  <a:outerShdw blurRad="38100" dist="38100" dir="2700000" algn="tl">
                    <a:srgbClr val="000000">
                      <a:alpha val="43137"/>
                    </a:srgbClr>
                  </a:outerShdw>
                </a:effectLst>
              </a:rPr>
            </a:br>
            <a:r>
              <a:rPr lang="es-ES" sz="4400" dirty="0" smtClean="0">
                <a:solidFill>
                  <a:srgbClr val="FF0000"/>
                </a:solidFill>
                <a:effectLst>
                  <a:outerShdw blurRad="38100" dist="38100" dir="2700000" algn="tl">
                    <a:srgbClr val="000000">
                      <a:alpha val="43137"/>
                    </a:srgbClr>
                  </a:outerShdw>
                </a:effectLst>
              </a:rPr>
              <a:t>No queremos </a:t>
            </a:r>
            <a:br>
              <a:rPr lang="es-ES" sz="4400" dirty="0" smtClean="0">
                <a:solidFill>
                  <a:srgbClr val="FF0000"/>
                </a:solidFill>
                <a:effectLst>
                  <a:outerShdw blurRad="38100" dist="38100" dir="2700000" algn="tl">
                    <a:srgbClr val="000000">
                      <a:alpha val="43137"/>
                    </a:srgbClr>
                  </a:outerShdw>
                </a:effectLst>
              </a:rPr>
            </a:br>
            <a:r>
              <a:rPr lang="es-ES" sz="4400" dirty="0" smtClean="0">
                <a:solidFill>
                  <a:srgbClr val="FF0000"/>
                </a:solidFill>
                <a:effectLst>
                  <a:outerShdw blurRad="38100" dist="38100" dir="2700000" algn="tl">
                    <a:srgbClr val="000000">
                      <a:alpha val="43137"/>
                    </a:srgbClr>
                  </a:outerShdw>
                </a:effectLst>
              </a:rPr>
              <a:t>acabar con el</a:t>
            </a:r>
            <a:br>
              <a:rPr lang="es-ES" sz="4400" dirty="0" smtClean="0">
                <a:solidFill>
                  <a:srgbClr val="FF0000"/>
                </a:solidFill>
                <a:effectLst>
                  <a:outerShdw blurRad="38100" dist="38100" dir="2700000" algn="tl">
                    <a:srgbClr val="000000">
                      <a:alpha val="43137"/>
                    </a:srgbClr>
                  </a:outerShdw>
                </a:effectLst>
              </a:rPr>
            </a:br>
            <a:r>
              <a:rPr lang="es-ES" sz="4400" dirty="0" smtClean="0">
                <a:solidFill>
                  <a:srgbClr val="FF0000"/>
                </a:solidFill>
                <a:effectLst>
                  <a:outerShdw blurRad="38100" dist="38100" dir="2700000" algn="tl">
                    <a:srgbClr val="000000">
                      <a:alpha val="43137"/>
                    </a:srgbClr>
                  </a:outerShdw>
                </a:effectLst>
              </a:rPr>
              <a:t> planeta…</a:t>
            </a:r>
            <a:endParaRPr lang="es-ES" sz="4400" dirty="0">
              <a:solidFill>
                <a:srgbClr val="FF0000"/>
              </a:solidFill>
              <a:effectLst>
                <a:outerShdw blurRad="38100" dist="38100" dir="2700000" algn="tl">
                  <a:srgbClr val="000000">
                    <a:alpha val="43137"/>
                  </a:srgbClr>
                </a:outerShdw>
              </a:effectLst>
            </a:endParaRPr>
          </a:p>
        </p:txBody>
      </p:sp>
      <p:sp>
        <p:nvSpPr>
          <p:cNvPr id="4" name="Marcador de texto 3"/>
          <p:cNvSpPr>
            <a:spLocks noGrp="1"/>
          </p:cNvSpPr>
          <p:nvPr>
            <p:ph type="body" sz="half" idx="2"/>
          </p:nvPr>
        </p:nvSpPr>
        <p:spPr>
          <a:xfrm>
            <a:off x="-108520" y="3876948"/>
            <a:ext cx="9396536" cy="1597645"/>
          </a:xfrm>
        </p:spPr>
        <p:txBody>
          <a:bodyPr>
            <a:noAutofit/>
          </a:bodyPr>
          <a:lstStyle/>
          <a:p>
            <a:pPr algn="ctr"/>
            <a:r>
              <a:rPr lang="es-ES" sz="5400" b="1" dirty="0">
                <a:solidFill>
                  <a:srgbClr val="FF0000"/>
                </a:solidFill>
                <a:effectLst>
                  <a:outerShdw blurRad="38100" dist="38100" dir="2700000" algn="tl">
                    <a:srgbClr val="000000">
                      <a:alpha val="43137"/>
                    </a:srgbClr>
                  </a:outerShdw>
                </a:effectLst>
              </a:rPr>
              <a:t>MUCHAS GRACIAS POR SU ATENCIÓN!!!</a:t>
            </a:r>
            <a:r>
              <a:rPr lang="es-ES" sz="4400" dirty="0"/>
              <a:t/>
            </a:r>
            <a:br>
              <a:rPr lang="es-ES" sz="4400" dirty="0"/>
            </a:br>
            <a:endParaRPr lang="es-ES" sz="4400" dirty="0"/>
          </a:p>
        </p:txBody>
      </p:sp>
      <p:pic>
        <p:nvPicPr>
          <p:cNvPr id="5" name="Imagen 4" descr="Las huellas del hombre."/>
          <p:cNvPicPr/>
          <p:nvPr/>
        </p:nvPicPr>
        <p:blipFill>
          <a:blip r:embed="rId2">
            <a:extLst>
              <a:ext uri="{28A0092B-C50C-407E-A947-70E740481C1C}">
                <a14:useLocalDpi xmlns:a14="http://schemas.microsoft.com/office/drawing/2010/main" xmlns="" val="0"/>
              </a:ext>
            </a:extLst>
          </a:blip>
          <a:srcRect/>
          <a:stretch>
            <a:fillRect/>
          </a:stretch>
        </p:blipFill>
        <p:spPr bwMode="auto">
          <a:xfrm>
            <a:off x="5076056" y="84781"/>
            <a:ext cx="3563652" cy="3603898"/>
          </a:xfrm>
          <a:prstGeom prst="rect">
            <a:avLst/>
          </a:prstGeom>
          <a:noFill/>
          <a:ln>
            <a:noFill/>
          </a:ln>
        </p:spPr>
      </p:pic>
    </p:spTree>
    <p:extLst>
      <p:ext uri="{BB962C8B-B14F-4D97-AF65-F5344CB8AC3E}">
        <p14:creationId xmlns:p14="http://schemas.microsoft.com/office/powerpoint/2010/main" xmlns="" val="15610930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8507288" cy="1162050"/>
          </a:xfrm>
        </p:spPr>
        <p:txBody>
          <a:bodyPr>
            <a:noAutofit/>
          </a:bodyPr>
          <a:lstStyle/>
          <a:p>
            <a:r>
              <a:rPr lang="es-ES" sz="4000" dirty="0" smtClean="0"/>
              <a:t>LAS ECOACCIONES NOS LLEVA A:</a:t>
            </a:r>
            <a:br>
              <a:rPr lang="es-ES" sz="4000" dirty="0" smtClean="0"/>
            </a:br>
            <a:r>
              <a:rPr lang="es-ES" sz="4000" dirty="0" smtClean="0"/>
              <a:t> </a:t>
            </a:r>
            <a:r>
              <a:rPr lang="es-ES" sz="3600" i="1" dirty="0" smtClean="0"/>
              <a:t>REGLA DE LAS 3 R </a:t>
            </a:r>
            <a:r>
              <a:rPr lang="es-ES" sz="2800" dirty="0" smtClean="0"/>
              <a:t>(Propuesta por Greenpeace) </a:t>
            </a:r>
            <a:endParaRPr lang="es-ES" sz="2800" dirty="0"/>
          </a:p>
        </p:txBody>
      </p:sp>
      <p:sp>
        <p:nvSpPr>
          <p:cNvPr id="4" name="3 Marcador de texto"/>
          <p:cNvSpPr>
            <a:spLocks noGrp="1"/>
          </p:cNvSpPr>
          <p:nvPr>
            <p:ph type="body" sz="half" idx="2"/>
          </p:nvPr>
        </p:nvSpPr>
        <p:spPr>
          <a:xfrm>
            <a:off x="251520" y="1435100"/>
            <a:ext cx="5328592" cy="5306268"/>
          </a:xfrm>
        </p:spPr>
        <p:txBody>
          <a:bodyPr>
            <a:normAutofit/>
          </a:bodyPr>
          <a:lstStyle/>
          <a:p>
            <a:r>
              <a:rPr lang="es-ES" sz="1800" b="1" i="1" dirty="0" smtClean="0">
                <a:solidFill>
                  <a:srgbClr val="0070C0"/>
                </a:solidFill>
              </a:rPr>
              <a:t>Reducir: </a:t>
            </a:r>
          </a:p>
          <a:p>
            <a:r>
              <a:rPr lang="es-ES" sz="1800" dirty="0" smtClean="0"/>
              <a:t>Al  reducir se disminuye el Impacto Medioambiental. Hay que realizarlo a dos niveles: </a:t>
            </a:r>
          </a:p>
          <a:p>
            <a:pPr marL="285750" indent="-285750">
              <a:buFontTx/>
              <a:buChar char="-"/>
            </a:pPr>
            <a:r>
              <a:rPr lang="es-ES" sz="1800" dirty="0" smtClean="0"/>
              <a:t>reducción </a:t>
            </a:r>
            <a:r>
              <a:rPr lang="es-ES" sz="1800" dirty="0"/>
              <a:t>del </a:t>
            </a:r>
            <a:r>
              <a:rPr lang="es-ES" sz="1800" dirty="0" smtClean="0"/>
              <a:t>consumo de </a:t>
            </a:r>
            <a:r>
              <a:rPr lang="es-ES" sz="1800" dirty="0"/>
              <a:t>bienes </a:t>
            </a:r>
          </a:p>
          <a:p>
            <a:pPr marL="285750" indent="-285750">
              <a:buFontTx/>
              <a:buChar char="-"/>
            </a:pPr>
            <a:r>
              <a:rPr lang="es-ES" sz="1800" dirty="0" smtClean="0"/>
              <a:t>Reducción de</a:t>
            </a:r>
            <a:r>
              <a:rPr lang="es-ES" sz="1800" dirty="0"/>
              <a:t> </a:t>
            </a:r>
            <a:r>
              <a:rPr lang="es-ES" sz="1800" dirty="0" smtClean="0"/>
              <a:t>Energía.</a:t>
            </a:r>
          </a:p>
          <a:p>
            <a:endParaRPr lang="es-ES" sz="1800" dirty="0"/>
          </a:p>
          <a:p>
            <a:r>
              <a:rPr lang="es-ES" sz="1800" b="1" i="1" dirty="0">
                <a:solidFill>
                  <a:srgbClr val="7030A0"/>
                </a:solidFill>
              </a:rPr>
              <a:t>Reutilizar</a:t>
            </a:r>
            <a:endParaRPr lang="es-ES" sz="1800" i="1" dirty="0">
              <a:solidFill>
                <a:srgbClr val="7030A0"/>
              </a:solidFill>
            </a:endParaRPr>
          </a:p>
          <a:p>
            <a:r>
              <a:rPr lang="es-ES" sz="1800" dirty="0"/>
              <a:t>Reutilizar un objeto para darle una segunda vida útil</a:t>
            </a:r>
            <a:r>
              <a:rPr lang="es-ES" sz="1800" dirty="0" smtClean="0"/>
              <a:t>.</a:t>
            </a:r>
          </a:p>
          <a:p>
            <a:endParaRPr lang="es-ES" sz="1800" b="1" dirty="0" smtClean="0"/>
          </a:p>
          <a:p>
            <a:r>
              <a:rPr lang="es-ES" sz="1800" b="1" i="1" dirty="0" smtClean="0">
                <a:solidFill>
                  <a:srgbClr val="00B050"/>
                </a:solidFill>
              </a:rPr>
              <a:t>Reciclar</a:t>
            </a:r>
            <a:endParaRPr lang="es-ES" sz="1800" i="1" dirty="0">
              <a:solidFill>
                <a:srgbClr val="00B050"/>
              </a:solidFill>
            </a:endParaRPr>
          </a:p>
          <a:p>
            <a:r>
              <a:rPr lang="es-ES" sz="1800" dirty="0" smtClean="0"/>
              <a:t>El</a:t>
            </a:r>
            <a:r>
              <a:rPr lang="es-ES" sz="1800" dirty="0"/>
              <a:t> sistema de consumo actual ha preferido usar envases de materiales reciclables (plásticos y </a:t>
            </a:r>
            <a:r>
              <a:rPr lang="es-ES" sz="1800" i="1" dirty="0" err="1"/>
              <a:t>bricks</a:t>
            </a:r>
            <a:r>
              <a:rPr lang="es-ES" sz="1800" i="1" dirty="0"/>
              <a:t>,</a:t>
            </a:r>
            <a:r>
              <a:rPr lang="es-ES" sz="1800" dirty="0"/>
              <a:t> sobre todo), pero no biodegradables. De esta forma se genera empleo en el proceso.</a:t>
            </a:r>
          </a:p>
          <a:p>
            <a:r>
              <a:rPr lang="es-ES" sz="1800" dirty="0"/>
              <a:t>Reciclar es cualquier proceso </a:t>
            </a:r>
            <a:r>
              <a:rPr lang="es-ES" sz="1800" dirty="0" smtClean="0"/>
              <a:t> que transforma en materiales nuevos o materias primas. </a:t>
            </a:r>
            <a:endParaRPr lang="es-ES" sz="1800" dirty="0"/>
          </a:p>
          <a:p>
            <a:endParaRPr lang="es-ES" dirty="0"/>
          </a:p>
          <a:p>
            <a:endParaRPr lang="es-ES" dirty="0"/>
          </a:p>
          <a:p>
            <a:endParaRPr lang="es-ES" dirty="0" smtClean="0"/>
          </a:p>
          <a:p>
            <a:endParaRPr lang="es-ES" dirty="0"/>
          </a:p>
        </p:txBody>
      </p:sp>
      <p:pic>
        <p:nvPicPr>
          <p:cNvPr id="5" name="4 Marcador de contenido" descr="Resultado de imagen de 3R"/>
          <p:cNvPicPr>
            <a:picLocks noGrp="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5724128" y="1340768"/>
            <a:ext cx="2952328" cy="3096343"/>
          </a:xfrm>
          <a:prstGeom prst="rect">
            <a:avLst/>
          </a:prstGeom>
          <a:noFill/>
          <a:ln>
            <a:noFill/>
          </a:ln>
        </p:spPr>
      </p:pic>
      <p:pic>
        <p:nvPicPr>
          <p:cNvPr id="6" name="5 Imagen" descr="Resultado de imagen de 3R"/>
          <p:cNvPicPr/>
          <p:nvPr/>
        </p:nvPicPr>
        <p:blipFill>
          <a:blip r:embed="rId3">
            <a:extLst>
              <a:ext uri="{28A0092B-C50C-407E-A947-70E740481C1C}">
                <a14:useLocalDpi xmlns:a14="http://schemas.microsoft.com/office/drawing/2010/main" xmlns="" val="0"/>
              </a:ext>
            </a:extLst>
          </a:blip>
          <a:srcRect/>
          <a:stretch>
            <a:fillRect/>
          </a:stretch>
        </p:blipFill>
        <p:spPr bwMode="auto">
          <a:xfrm>
            <a:off x="5580112" y="4797152"/>
            <a:ext cx="3312368" cy="1800200"/>
          </a:xfrm>
          <a:prstGeom prst="rect">
            <a:avLst/>
          </a:prstGeom>
          <a:noFill/>
          <a:ln>
            <a:noFill/>
          </a:ln>
        </p:spPr>
      </p:pic>
    </p:spTree>
    <p:extLst>
      <p:ext uri="{BB962C8B-B14F-4D97-AF65-F5344CB8AC3E}">
        <p14:creationId xmlns:p14="http://schemas.microsoft.com/office/powerpoint/2010/main" xmlns="" val="18059932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endParaRPr lang="es-ES"/>
          </a:p>
        </p:txBody>
      </p:sp>
      <p:sp>
        <p:nvSpPr>
          <p:cNvPr id="4" name="3 Marcador de texto"/>
          <p:cNvSpPr>
            <a:spLocks noGrp="1"/>
          </p:cNvSpPr>
          <p:nvPr>
            <p:ph type="body" sz="half" idx="2"/>
          </p:nvPr>
        </p:nvSpPr>
        <p:spPr/>
        <p:txBody>
          <a:bodyPr/>
          <a:lstStyle/>
          <a:p>
            <a:endParaRPr lang="es-ES" dirty="0"/>
          </a:p>
        </p:txBody>
      </p:sp>
      <p:pic>
        <p:nvPicPr>
          <p:cNvPr id="5" name="4 Imagen" descr="Resultado de imagen de 3R"/>
          <p:cNvPicPr/>
          <p:nvPr/>
        </p:nvPicPr>
        <p:blipFill>
          <a:blip r:embed="rId2">
            <a:extLst>
              <a:ext uri="{28A0092B-C50C-407E-A947-70E740481C1C}">
                <a14:useLocalDpi xmlns:a14="http://schemas.microsoft.com/office/drawing/2010/main" xmlns="" val="0"/>
              </a:ext>
            </a:extLst>
          </a:blip>
          <a:srcRect/>
          <a:stretch>
            <a:fillRect/>
          </a:stretch>
        </p:blipFill>
        <p:spPr bwMode="auto">
          <a:xfrm>
            <a:off x="555607" y="1340768"/>
            <a:ext cx="8136904" cy="4320480"/>
          </a:xfrm>
          <a:prstGeom prst="rect">
            <a:avLst/>
          </a:prstGeom>
          <a:noFill/>
          <a:ln>
            <a:noFill/>
          </a:ln>
        </p:spPr>
      </p:pic>
    </p:spTree>
    <p:extLst>
      <p:ext uri="{BB962C8B-B14F-4D97-AF65-F5344CB8AC3E}">
        <p14:creationId xmlns:p14="http://schemas.microsoft.com/office/powerpoint/2010/main" xmlns="" val="2393693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8229600" cy="923702"/>
          </a:xfrm>
        </p:spPr>
        <p:txBody>
          <a:bodyPr>
            <a:normAutofit/>
          </a:bodyPr>
          <a:lstStyle/>
          <a:p>
            <a:pPr algn="ctr"/>
            <a:r>
              <a:rPr lang="es-ES" sz="4000" dirty="0" smtClean="0">
                <a:solidFill>
                  <a:srgbClr val="0070C0"/>
                </a:solidFill>
              </a:rPr>
              <a:t>1. REDUCIR</a:t>
            </a:r>
            <a:endParaRPr lang="es-ES" sz="4000" dirty="0">
              <a:solidFill>
                <a:srgbClr val="0070C0"/>
              </a:solidFill>
            </a:endParaRPr>
          </a:p>
        </p:txBody>
      </p:sp>
      <p:sp>
        <p:nvSpPr>
          <p:cNvPr id="4" name="Marcador de texto 3"/>
          <p:cNvSpPr>
            <a:spLocks noGrp="1"/>
          </p:cNvSpPr>
          <p:nvPr>
            <p:ph type="body" sz="half" idx="2"/>
          </p:nvPr>
        </p:nvSpPr>
        <p:spPr>
          <a:xfrm>
            <a:off x="457200" y="1435100"/>
            <a:ext cx="4402832" cy="5422900"/>
          </a:xfrm>
        </p:spPr>
        <p:txBody>
          <a:bodyPr>
            <a:normAutofit fontScale="92500" lnSpcReduction="10000"/>
          </a:bodyPr>
          <a:lstStyle/>
          <a:p>
            <a:r>
              <a:rPr lang="es-ES" sz="3200" b="1" i="1" dirty="0" smtClean="0"/>
              <a:t>1. Hay que Reducir </a:t>
            </a:r>
            <a:r>
              <a:rPr lang="es-ES" sz="3200" b="1" i="1" dirty="0"/>
              <a:t>en el consumo Energético</a:t>
            </a:r>
            <a:endParaRPr lang="es-ES" sz="3200" dirty="0"/>
          </a:p>
          <a:p>
            <a:endParaRPr lang="es-ES" sz="3200" b="1" i="1" dirty="0" smtClean="0"/>
          </a:p>
          <a:p>
            <a:pPr marL="514350" indent="-514350">
              <a:buAutoNum type="arabicPeriod" startAt="2"/>
            </a:pPr>
            <a:r>
              <a:rPr lang="es-ES" sz="3200" b="1" i="1" dirty="0" smtClean="0"/>
              <a:t>Hay que Reducir el gasto: </a:t>
            </a:r>
          </a:p>
          <a:p>
            <a:r>
              <a:rPr lang="es-ES" sz="3200" b="1" i="1" dirty="0" smtClean="0"/>
              <a:t>Todo </a:t>
            </a:r>
            <a:r>
              <a:rPr lang="es-ES" sz="3200" b="1" i="1" dirty="0"/>
              <a:t>aquello que </a:t>
            </a:r>
            <a:r>
              <a:rPr lang="es-ES" sz="3200" b="1" i="1" dirty="0" smtClean="0"/>
              <a:t>se compras </a:t>
            </a:r>
            <a:r>
              <a:rPr lang="es-ES" sz="3200" b="1" i="1" dirty="0"/>
              <a:t>y </a:t>
            </a:r>
            <a:r>
              <a:rPr lang="es-ES" sz="3200" b="1" i="1" dirty="0" smtClean="0"/>
              <a:t>se consume tiene </a:t>
            </a:r>
            <a:r>
              <a:rPr lang="es-ES" sz="3200" b="1" i="1" dirty="0"/>
              <a:t>una relación directa con lo que </a:t>
            </a:r>
            <a:r>
              <a:rPr lang="es-ES" sz="3200" b="1" i="1" dirty="0" smtClean="0"/>
              <a:t>se tira. </a:t>
            </a:r>
          </a:p>
          <a:p>
            <a:r>
              <a:rPr lang="es-ES" sz="3200" b="1" i="1" dirty="0" smtClean="0"/>
              <a:t>Por </a:t>
            </a:r>
            <a:r>
              <a:rPr lang="es-ES" sz="3200" b="1" i="1" dirty="0"/>
              <a:t>ello,</a:t>
            </a:r>
            <a:r>
              <a:rPr lang="es-ES" sz="3200" i="1" dirty="0"/>
              <a:t> </a:t>
            </a:r>
            <a:r>
              <a:rPr lang="es-ES" sz="3200" b="1" i="1" dirty="0"/>
              <a:t>consume racionalmente</a:t>
            </a:r>
            <a:r>
              <a:rPr lang="es-ES" sz="3200" i="1" dirty="0"/>
              <a:t> </a:t>
            </a:r>
            <a:r>
              <a:rPr lang="es-ES" sz="3200" b="1" i="1" dirty="0"/>
              <a:t>y</a:t>
            </a:r>
            <a:r>
              <a:rPr lang="es-ES" sz="3200" i="1" dirty="0"/>
              <a:t> </a:t>
            </a:r>
            <a:r>
              <a:rPr lang="es-ES" sz="3200" b="1" i="1" dirty="0"/>
              <a:t>evita el derroche</a:t>
            </a:r>
            <a:r>
              <a:rPr lang="es-ES" sz="3200" b="1" i="1" dirty="0" smtClean="0"/>
              <a:t>.</a:t>
            </a:r>
          </a:p>
          <a:p>
            <a:endParaRPr lang="es-ES" dirty="0"/>
          </a:p>
        </p:txBody>
      </p:sp>
      <p:pic>
        <p:nvPicPr>
          <p:cNvPr id="7" name="Imagen 6" descr="Resultado de imagen de reducir residuos"/>
          <p:cNvPicPr/>
          <p:nvPr/>
        </p:nvPicPr>
        <p:blipFill>
          <a:blip r:embed="rId2">
            <a:extLst>
              <a:ext uri="{28A0092B-C50C-407E-A947-70E740481C1C}">
                <a14:useLocalDpi xmlns:a14="http://schemas.microsoft.com/office/drawing/2010/main" xmlns="" val="0"/>
              </a:ext>
            </a:extLst>
          </a:blip>
          <a:srcRect/>
          <a:stretch>
            <a:fillRect/>
          </a:stretch>
        </p:blipFill>
        <p:spPr bwMode="auto">
          <a:xfrm>
            <a:off x="5004048" y="2060848"/>
            <a:ext cx="3977034" cy="3313072"/>
          </a:xfrm>
          <a:prstGeom prst="rect">
            <a:avLst/>
          </a:prstGeom>
          <a:noFill/>
          <a:ln>
            <a:noFill/>
          </a:ln>
        </p:spPr>
      </p:pic>
    </p:spTree>
    <p:extLst>
      <p:ext uri="{BB962C8B-B14F-4D97-AF65-F5344CB8AC3E}">
        <p14:creationId xmlns:p14="http://schemas.microsoft.com/office/powerpoint/2010/main" xmlns="" val="12233933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260648"/>
            <a:ext cx="8280920" cy="598388"/>
          </a:xfrm>
        </p:spPr>
        <p:txBody>
          <a:bodyPr>
            <a:normAutofit fontScale="90000"/>
          </a:bodyPr>
          <a:lstStyle/>
          <a:p>
            <a:r>
              <a:rPr lang="es-ES" sz="3600" i="1" dirty="0" smtClean="0">
                <a:solidFill>
                  <a:srgbClr val="00B0F0"/>
                </a:solidFill>
              </a:rPr>
              <a:t>REDUCIR</a:t>
            </a:r>
            <a:r>
              <a:rPr lang="es-ES" sz="3600" dirty="0" smtClean="0"/>
              <a:t> EN CONSUMO ELÉCTRICO EN CASA</a:t>
            </a:r>
            <a:endParaRPr lang="es-ES" sz="3600" dirty="0"/>
          </a:p>
        </p:txBody>
      </p:sp>
      <p:sp>
        <p:nvSpPr>
          <p:cNvPr id="4" name="3 Marcador de texto"/>
          <p:cNvSpPr>
            <a:spLocks noGrp="1"/>
          </p:cNvSpPr>
          <p:nvPr>
            <p:ph type="body" sz="half" idx="2"/>
          </p:nvPr>
        </p:nvSpPr>
        <p:spPr>
          <a:xfrm>
            <a:off x="179512" y="1052736"/>
            <a:ext cx="4032448" cy="5472608"/>
          </a:xfrm>
        </p:spPr>
        <p:txBody>
          <a:bodyPr>
            <a:normAutofit/>
          </a:bodyPr>
          <a:lstStyle/>
          <a:p>
            <a:pPr marL="285750" indent="-285750">
              <a:buFontTx/>
              <a:buChar char="-"/>
            </a:pPr>
            <a:r>
              <a:rPr lang="es-ES" sz="2800" dirty="0" smtClean="0"/>
              <a:t>No enciendas todas las luces</a:t>
            </a:r>
          </a:p>
          <a:p>
            <a:pPr marL="285750" indent="-285750">
              <a:buFontTx/>
              <a:buChar char="-"/>
            </a:pPr>
            <a:r>
              <a:rPr lang="es-ES" sz="2800" dirty="0" smtClean="0"/>
              <a:t>Regula la calefacción</a:t>
            </a:r>
          </a:p>
          <a:p>
            <a:pPr marL="285750" indent="-285750">
              <a:buFontTx/>
              <a:buChar char="-"/>
            </a:pPr>
            <a:r>
              <a:rPr lang="es-ES" sz="2800" dirty="0" smtClean="0"/>
              <a:t>Apaga la luz cuando no estés.</a:t>
            </a:r>
          </a:p>
          <a:p>
            <a:pPr marL="285750" indent="-285750">
              <a:buFontTx/>
              <a:buChar char="-"/>
            </a:pPr>
            <a:r>
              <a:rPr lang="es-ES" sz="2800" dirty="0" smtClean="0"/>
              <a:t>Apaga la tele si no la ves</a:t>
            </a:r>
          </a:p>
          <a:p>
            <a:pPr marL="285750" indent="-285750">
              <a:buFontTx/>
              <a:buChar char="-"/>
            </a:pPr>
            <a:r>
              <a:rPr lang="es-ES" sz="2800" dirty="0" smtClean="0"/>
              <a:t>Usa electrodomésticos  eficientes</a:t>
            </a:r>
          </a:p>
          <a:p>
            <a:pPr marL="285750" indent="-285750">
              <a:buFontTx/>
              <a:buChar char="-"/>
            </a:pPr>
            <a:r>
              <a:rPr lang="es-ES" sz="2800" dirty="0" smtClean="0"/>
              <a:t>Desenchufa los aparatos que no estés utilizando</a:t>
            </a:r>
          </a:p>
          <a:p>
            <a:pPr marL="285750" indent="-285750">
              <a:buFontTx/>
              <a:buChar char="-"/>
            </a:pPr>
            <a:endParaRPr lang="es-ES" dirty="0"/>
          </a:p>
        </p:txBody>
      </p:sp>
      <p:pic>
        <p:nvPicPr>
          <p:cNvPr id="5" name="4 Marcador de contenido" descr="Ahorro comunidad de vecinos, trucos para ahorrar energía, eficiencia energética en casa, ahorro energético en el hogar, medio ambiente."/>
          <p:cNvPicPr>
            <a:picLocks noGrp="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4355976" y="1628800"/>
            <a:ext cx="4392488" cy="4464496"/>
          </a:xfrm>
          <a:prstGeom prst="rect">
            <a:avLst/>
          </a:prstGeom>
          <a:noFill/>
          <a:ln>
            <a:noFill/>
          </a:ln>
        </p:spPr>
      </p:pic>
    </p:spTree>
    <p:extLst>
      <p:ext uri="{BB962C8B-B14F-4D97-AF65-F5344CB8AC3E}">
        <p14:creationId xmlns:p14="http://schemas.microsoft.com/office/powerpoint/2010/main" xmlns="" val="35287038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23528" y="643012"/>
            <a:ext cx="8568952" cy="792088"/>
          </a:xfrm>
        </p:spPr>
        <p:txBody>
          <a:bodyPr>
            <a:normAutofit fontScale="90000"/>
          </a:bodyPr>
          <a:lstStyle/>
          <a:p>
            <a:r>
              <a:rPr lang="es-ES" sz="3200" i="1" dirty="0">
                <a:solidFill>
                  <a:srgbClr val="00B0F0"/>
                </a:solidFill>
              </a:rPr>
              <a:t>REDUCIR</a:t>
            </a:r>
            <a:r>
              <a:rPr lang="es-ES" sz="3200" dirty="0"/>
              <a:t> </a:t>
            </a:r>
            <a:r>
              <a:rPr lang="es-ES" sz="3200" dirty="0" smtClean="0"/>
              <a:t>EL GASTO ENERGÉTICO EN LA CIUDAD Y ASÍ SE DISMINUYE LA CONTAMINACIÓN</a:t>
            </a:r>
            <a:r>
              <a:rPr lang="es-ES" dirty="0"/>
              <a:t/>
            </a:r>
            <a:br>
              <a:rPr lang="es-ES" dirty="0"/>
            </a:br>
            <a:endParaRPr lang="es-ES" dirty="0"/>
          </a:p>
        </p:txBody>
      </p:sp>
      <p:sp>
        <p:nvSpPr>
          <p:cNvPr id="4" name="Marcador de texto 3"/>
          <p:cNvSpPr>
            <a:spLocks noGrp="1"/>
          </p:cNvSpPr>
          <p:nvPr>
            <p:ph type="body" sz="half" idx="2"/>
          </p:nvPr>
        </p:nvSpPr>
        <p:spPr>
          <a:xfrm>
            <a:off x="539552" y="1844824"/>
            <a:ext cx="3466728" cy="4730204"/>
          </a:xfrm>
        </p:spPr>
        <p:txBody>
          <a:bodyPr>
            <a:normAutofit/>
          </a:bodyPr>
          <a:lstStyle/>
          <a:p>
            <a:pPr marL="285750" indent="-285750">
              <a:buFontTx/>
              <a:buChar char="-"/>
            </a:pPr>
            <a:r>
              <a:rPr lang="es-ES" sz="2400" dirty="0" smtClean="0"/>
              <a:t>Utilizar los transportes público</a:t>
            </a:r>
          </a:p>
          <a:p>
            <a:endParaRPr lang="es-ES" sz="2400" dirty="0" smtClean="0"/>
          </a:p>
          <a:p>
            <a:pPr marL="285750" indent="-285750">
              <a:buFontTx/>
              <a:buChar char="-"/>
            </a:pPr>
            <a:r>
              <a:rPr lang="es-ES" sz="2400" dirty="0" smtClean="0"/>
              <a:t>Utilizar bicicleta como medio de transporte</a:t>
            </a:r>
          </a:p>
          <a:p>
            <a:endParaRPr lang="es-ES" sz="2400" dirty="0" smtClean="0"/>
          </a:p>
          <a:p>
            <a:pPr marL="285750" indent="-285750">
              <a:buFontTx/>
              <a:buChar char="-"/>
            </a:pPr>
            <a:r>
              <a:rPr lang="es-ES" sz="2400" dirty="0" smtClean="0"/>
              <a:t>Si la distancia es corta, puedes ir andando</a:t>
            </a:r>
            <a:endParaRPr lang="es-ES" sz="2400" dirty="0"/>
          </a:p>
        </p:txBody>
      </p:sp>
      <p:pic>
        <p:nvPicPr>
          <p:cNvPr id="5" name="Marcador de contenido 4" descr="Resultado de imagen de tipos de transportes urbanos"/>
          <p:cNvPicPr>
            <a:picLocks noGrp="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4211960" y="2276872"/>
            <a:ext cx="4402137" cy="3284133"/>
          </a:xfrm>
          <a:prstGeom prst="rect">
            <a:avLst/>
          </a:prstGeom>
          <a:noFill/>
          <a:ln>
            <a:noFill/>
          </a:ln>
        </p:spPr>
      </p:pic>
    </p:spTree>
    <p:extLst>
      <p:ext uri="{BB962C8B-B14F-4D97-AF65-F5344CB8AC3E}">
        <p14:creationId xmlns:p14="http://schemas.microsoft.com/office/powerpoint/2010/main" xmlns="" val="10455908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8136904" cy="648072"/>
          </a:xfrm>
        </p:spPr>
        <p:txBody>
          <a:bodyPr>
            <a:noAutofit/>
          </a:bodyPr>
          <a:lstStyle/>
          <a:p>
            <a:r>
              <a:rPr lang="es-ES" sz="3200" i="1" dirty="0" smtClean="0">
                <a:solidFill>
                  <a:srgbClr val="00B0F0"/>
                </a:solidFill>
              </a:rPr>
              <a:t>REDUCIR</a:t>
            </a:r>
            <a:r>
              <a:rPr lang="es-ES" sz="3200" dirty="0" smtClean="0"/>
              <a:t>  EL GASTO DE AGUA EN CASA</a:t>
            </a:r>
            <a:endParaRPr lang="es-ES" sz="3200" dirty="0"/>
          </a:p>
        </p:txBody>
      </p:sp>
      <p:sp>
        <p:nvSpPr>
          <p:cNvPr id="4" name="3 Marcador de texto"/>
          <p:cNvSpPr>
            <a:spLocks noGrp="1"/>
          </p:cNvSpPr>
          <p:nvPr>
            <p:ph type="body" sz="half" idx="2"/>
          </p:nvPr>
        </p:nvSpPr>
        <p:spPr>
          <a:xfrm>
            <a:off x="251520" y="692696"/>
            <a:ext cx="5112568" cy="6048672"/>
          </a:xfrm>
        </p:spPr>
        <p:txBody>
          <a:bodyPr>
            <a:noAutofit/>
          </a:bodyPr>
          <a:lstStyle/>
          <a:p>
            <a:pPr marL="285750" indent="-285750">
              <a:buFontTx/>
              <a:buChar char="-"/>
            </a:pPr>
            <a:r>
              <a:rPr lang="es-ES" sz="2400" dirty="0" smtClean="0"/>
              <a:t>No dejes que goteen los grifos</a:t>
            </a:r>
          </a:p>
          <a:p>
            <a:pPr marL="285750" indent="-285750">
              <a:buFontTx/>
              <a:buChar char="-"/>
            </a:pPr>
            <a:r>
              <a:rPr lang="es-ES" sz="2400" dirty="0" smtClean="0"/>
              <a:t>No dejes abierto el grifo mientras te lavas los dientes</a:t>
            </a:r>
          </a:p>
          <a:p>
            <a:pPr marL="285750" indent="-285750">
              <a:buFontTx/>
              <a:buChar char="-"/>
            </a:pPr>
            <a:r>
              <a:rPr lang="es-ES" sz="2400" dirty="0" smtClean="0"/>
              <a:t>No dejes correr el agua de ducha mientras te lavas  la cabeza</a:t>
            </a:r>
          </a:p>
          <a:p>
            <a:pPr marL="285750" indent="-285750">
              <a:buFontTx/>
              <a:buChar char="-"/>
            </a:pPr>
            <a:r>
              <a:rPr lang="es-ES" sz="2400" dirty="0" smtClean="0"/>
              <a:t>No utilizar la lavadora o friegaplatos hasta que no estén llenos.</a:t>
            </a:r>
          </a:p>
          <a:p>
            <a:pPr marL="285750" indent="-285750">
              <a:buFontTx/>
              <a:buChar char="-"/>
            </a:pPr>
            <a:r>
              <a:rPr lang="es-ES" sz="2400" dirty="0" smtClean="0"/>
              <a:t>Lava el coche con cubo y no uses mangueras</a:t>
            </a:r>
          </a:p>
          <a:p>
            <a:pPr marL="285750" indent="-285750">
              <a:buFontTx/>
              <a:buChar char="-"/>
            </a:pPr>
            <a:r>
              <a:rPr lang="es-ES" sz="2400" dirty="0" smtClean="0"/>
              <a:t>Riega las plantas  del jardín con regaderas y no con la manguera</a:t>
            </a:r>
          </a:p>
          <a:p>
            <a:pPr marL="285750" indent="-285750">
              <a:buFontTx/>
              <a:buChar char="-"/>
            </a:pPr>
            <a:r>
              <a:rPr lang="es-ES" sz="2400" dirty="0" smtClean="0"/>
              <a:t>No utilices el inodoro como el cubo de la basura.</a:t>
            </a:r>
          </a:p>
          <a:p>
            <a:pPr marL="285750" indent="-285750">
              <a:buFontTx/>
              <a:buChar char="-"/>
            </a:pPr>
            <a:r>
              <a:rPr lang="es-ES" sz="2400" b="1" i="1" dirty="0" smtClean="0">
                <a:solidFill>
                  <a:srgbClr val="7030A0"/>
                </a:solidFill>
              </a:rPr>
              <a:t>Reutiliza</a:t>
            </a:r>
            <a:r>
              <a:rPr lang="es-ES" sz="2400" i="1" dirty="0" smtClean="0"/>
              <a:t> </a:t>
            </a:r>
            <a:r>
              <a:rPr lang="es-ES" sz="2400" dirty="0" smtClean="0"/>
              <a:t>el agua  de la lavar la fruta para regar</a:t>
            </a:r>
            <a:endParaRPr lang="es-ES" sz="2400" dirty="0"/>
          </a:p>
        </p:txBody>
      </p:sp>
      <p:pic>
        <p:nvPicPr>
          <p:cNvPr id="5" name="4 Marcador de contenido" descr="Resultado de imagen de ahorro de agua en casa"/>
          <p:cNvPicPr>
            <a:picLocks noGrp="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5144616" y="1916832"/>
            <a:ext cx="3995936" cy="3060361"/>
          </a:xfrm>
          <a:prstGeom prst="rect">
            <a:avLst/>
          </a:prstGeom>
          <a:noFill/>
          <a:ln>
            <a:noFill/>
          </a:ln>
        </p:spPr>
      </p:pic>
    </p:spTree>
    <p:extLst>
      <p:ext uri="{BB962C8B-B14F-4D97-AF65-F5344CB8AC3E}">
        <p14:creationId xmlns:p14="http://schemas.microsoft.com/office/powerpoint/2010/main" xmlns="" val="15327759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1520" y="116632"/>
            <a:ext cx="8280920" cy="936104"/>
          </a:xfrm>
        </p:spPr>
        <p:txBody>
          <a:bodyPr>
            <a:noAutofit/>
          </a:bodyPr>
          <a:lstStyle/>
          <a:p>
            <a:r>
              <a:rPr lang="es-ES" sz="3200" i="1" dirty="0" smtClean="0">
                <a:solidFill>
                  <a:srgbClr val="00B0F0"/>
                </a:solidFill>
              </a:rPr>
              <a:t>REDUCIR</a:t>
            </a:r>
            <a:r>
              <a:rPr lang="es-ES" sz="3200" dirty="0" smtClean="0"/>
              <a:t> </a:t>
            </a:r>
            <a:r>
              <a:rPr lang="es-ES" sz="3100" dirty="0" smtClean="0"/>
              <a:t>EL GASTO DE PAPEL EN CASA </a:t>
            </a:r>
            <a:r>
              <a:rPr lang="es-ES" sz="3200" dirty="0" smtClean="0"/>
              <a:t> </a:t>
            </a:r>
            <a:r>
              <a:rPr lang="es-ES" sz="3200" i="1" dirty="0" smtClean="0">
                <a:solidFill>
                  <a:srgbClr val="7030A0"/>
                </a:solidFill>
              </a:rPr>
              <a:t>REUTILIZAR</a:t>
            </a:r>
            <a:r>
              <a:rPr lang="es-ES" sz="3200" dirty="0" smtClean="0">
                <a:solidFill>
                  <a:srgbClr val="7030A0"/>
                </a:solidFill>
              </a:rPr>
              <a:t> </a:t>
            </a:r>
            <a:r>
              <a:rPr lang="es-ES" sz="3200" dirty="0" smtClean="0"/>
              <a:t>EL PAPEL EN CASA</a:t>
            </a:r>
            <a:endParaRPr lang="es-ES" sz="3200" dirty="0"/>
          </a:p>
        </p:txBody>
      </p:sp>
      <p:sp>
        <p:nvSpPr>
          <p:cNvPr id="4" name="3 Marcador de texto"/>
          <p:cNvSpPr>
            <a:spLocks noGrp="1"/>
          </p:cNvSpPr>
          <p:nvPr>
            <p:ph type="body" sz="half" idx="2"/>
          </p:nvPr>
        </p:nvSpPr>
        <p:spPr>
          <a:xfrm>
            <a:off x="323528" y="1618083"/>
            <a:ext cx="8496944" cy="3827141"/>
          </a:xfrm>
        </p:spPr>
        <p:txBody>
          <a:bodyPr>
            <a:noAutofit/>
          </a:bodyPr>
          <a:lstStyle/>
          <a:p>
            <a:pPr marL="285750" indent="-285750">
              <a:buFontTx/>
              <a:buChar char="-"/>
            </a:pPr>
            <a:r>
              <a:rPr lang="es-ES" sz="2800" dirty="0" smtClean="0"/>
              <a:t>Evitar hacer impresiones y enviarlos de forma digital</a:t>
            </a:r>
          </a:p>
          <a:p>
            <a:pPr marL="285750" indent="-285750">
              <a:buFontTx/>
              <a:buChar char="-"/>
            </a:pPr>
            <a:r>
              <a:rPr lang="es-ES" sz="2800" dirty="0" smtClean="0"/>
              <a:t>No imprimir transacciones de los cajeros</a:t>
            </a:r>
          </a:p>
          <a:p>
            <a:pPr marL="285750" indent="-285750">
              <a:buFontTx/>
              <a:buChar char="-"/>
            </a:pPr>
            <a:r>
              <a:rPr lang="es-ES" sz="2800" dirty="0" smtClean="0"/>
              <a:t>Elegir recibir información vía digital</a:t>
            </a:r>
          </a:p>
          <a:p>
            <a:pPr marL="285750" indent="-285750">
              <a:buFontTx/>
              <a:buChar char="-"/>
            </a:pPr>
            <a:r>
              <a:rPr lang="es-ES" sz="2800" dirty="0" smtClean="0"/>
              <a:t>Leer periódicos digital</a:t>
            </a:r>
          </a:p>
          <a:p>
            <a:pPr marL="285750" indent="-285750">
              <a:buFontTx/>
              <a:buChar char="-"/>
            </a:pPr>
            <a:r>
              <a:rPr lang="es-ES" sz="2800" dirty="0" smtClean="0"/>
              <a:t>Pedir tiques electrónicos</a:t>
            </a:r>
          </a:p>
          <a:p>
            <a:pPr marL="285750" indent="-285750">
              <a:buFontTx/>
              <a:buChar char="-"/>
            </a:pPr>
            <a:r>
              <a:rPr lang="es-ES" sz="2800" dirty="0" smtClean="0"/>
              <a:t>Utilizar papel </a:t>
            </a:r>
            <a:r>
              <a:rPr lang="es-ES" sz="2800" i="1" dirty="0" smtClean="0">
                <a:solidFill>
                  <a:srgbClr val="00B050"/>
                </a:solidFill>
              </a:rPr>
              <a:t>reciclado</a:t>
            </a:r>
          </a:p>
          <a:p>
            <a:pPr marL="285750" indent="-285750">
              <a:buFontTx/>
              <a:buChar char="-"/>
            </a:pPr>
            <a:r>
              <a:rPr lang="es-ES" sz="2800" i="1" dirty="0" smtClean="0">
                <a:solidFill>
                  <a:srgbClr val="7030A0"/>
                </a:solidFill>
              </a:rPr>
              <a:t>Reutiliza</a:t>
            </a:r>
            <a:r>
              <a:rPr lang="es-ES" sz="2800" dirty="0" smtClean="0"/>
              <a:t> el papel para notas</a:t>
            </a:r>
            <a:endParaRPr lang="es-ES" sz="28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732240" y="116632"/>
            <a:ext cx="2335591" cy="150145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 name="5 Marcador de contenido" descr="Resultado de imagen de CONSEJOS PARA REDUCIR EL GASTO DE PAPEL"/>
          <p:cNvPicPr>
            <a:picLocks noGrp="1"/>
          </p:cNvPicPr>
          <p:nvPr>
            <p:ph idx="1"/>
          </p:nvPr>
        </p:nvPicPr>
        <p:blipFill rotWithShape="1">
          <a:blip r:embed="rId3">
            <a:extLst>
              <a:ext uri="{28A0092B-C50C-407E-A947-70E740481C1C}">
                <a14:useLocalDpi xmlns:a14="http://schemas.microsoft.com/office/drawing/2010/main" xmlns="" val="0"/>
              </a:ext>
            </a:extLst>
          </a:blip>
          <a:srcRect l="868" t="27262" r="-1" b="33319"/>
          <a:stretch/>
        </p:blipFill>
        <p:spPr bwMode="auto">
          <a:xfrm>
            <a:off x="467544" y="5290412"/>
            <a:ext cx="8280919" cy="1598776"/>
          </a:xfrm>
          <a:prstGeom prst="rect">
            <a:avLst/>
          </a:prstGeom>
          <a:noFill/>
          <a:ln>
            <a:noFill/>
          </a:ln>
        </p:spPr>
      </p:pic>
    </p:spTree>
    <p:extLst>
      <p:ext uri="{BB962C8B-B14F-4D97-AF65-F5344CB8AC3E}">
        <p14:creationId xmlns:p14="http://schemas.microsoft.com/office/powerpoint/2010/main" xmlns="" val="3950265632"/>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275</TotalTime>
  <Words>923</Words>
  <Application>Microsoft Office PowerPoint</Application>
  <PresentationFormat>Presentación en pantalla (4:3)</PresentationFormat>
  <Paragraphs>229</Paragraphs>
  <Slides>29</Slides>
  <Notes>0</Notes>
  <HiddenSlides>0</HiddenSlides>
  <MMClips>0</MMClips>
  <ScaleCrop>false</ScaleCrop>
  <HeadingPairs>
    <vt:vector size="4" baseType="variant">
      <vt:variant>
        <vt:lpstr>Tema</vt:lpstr>
      </vt:variant>
      <vt:variant>
        <vt:i4>1</vt:i4>
      </vt:variant>
      <vt:variant>
        <vt:lpstr>Títulos de diapositiva</vt:lpstr>
      </vt:variant>
      <vt:variant>
        <vt:i4>29</vt:i4>
      </vt:variant>
    </vt:vector>
  </HeadingPairs>
  <TitlesOfParts>
    <vt:vector size="30" baseType="lpstr">
      <vt:lpstr>Tema de Office</vt:lpstr>
      <vt:lpstr>DEBEMOS CONSERVAR NUESTRO PLANETA!!!</vt:lpstr>
      <vt:lpstr>¿QUÉ PODEMOS HACER NOSOTROS PARA CONTRIBUIR A UN FUTURO MEJOR DEL PLANETA?</vt:lpstr>
      <vt:lpstr>LAS ECOACCIONES NOS LLEVA A:  REGLA DE LAS 3 R (Propuesta por Greenpeace) </vt:lpstr>
      <vt:lpstr>Diapositiva 4</vt:lpstr>
      <vt:lpstr>1. REDUCIR</vt:lpstr>
      <vt:lpstr>REDUCIR EN CONSUMO ELÉCTRICO EN CASA</vt:lpstr>
      <vt:lpstr>REDUCIR EL GASTO ENERGÉTICO EN LA CIUDAD Y ASÍ SE DISMINUYE LA CONTAMINACIÓN </vt:lpstr>
      <vt:lpstr>REDUCIR  EL GASTO DE AGUA EN CASA</vt:lpstr>
      <vt:lpstr>REDUCIR EL GASTO DE PAPEL EN CASA  REUTILIZAR EL PAPEL EN CASA</vt:lpstr>
      <vt:lpstr>REDUCIR EL GASTO DE PLÁSTICOS EN CASA   REUTILIZAR EL VIDRIO POR EL PLÁSTICO </vt:lpstr>
      <vt:lpstr>2. REUTILIZAR</vt:lpstr>
      <vt:lpstr>REUTILIZAR  LA MATERIA ORGÁNICA:  HACER COMPOST</vt:lpstr>
      <vt:lpstr>3. RECICLAR</vt:lpstr>
      <vt:lpstr>¿Por qué no reciclas?</vt:lpstr>
      <vt:lpstr> motivos para reciclar:</vt:lpstr>
      <vt:lpstr>También nos podemos preguntar si es rentable reciclar:</vt:lpstr>
      <vt:lpstr>Otro motivo para reciclar:  tiempo que tarda en degradarse los residuos</vt:lpstr>
      <vt:lpstr>Primer paso para reciclar:  SEPARAR LOS RESIDUOS EN CASA</vt:lpstr>
      <vt:lpstr>En el Contenedor:</vt:lpstr>
      <vt:lpstr>Contenedor amarillo</vt:lpstr>
      <vt:lpstr>Contenedor amarillo</vt:lpstr>
      <vt:lpstr>Contenedor azul</vt:lpstr>
      <vt:lpstr>Iglú verde</vt:lpstr>
      <vt:lpstr>Y los otros residuos de casa???  En los Puntos limpios</vt:lpstr>
      <vt:lpstr>¿Qué es un Punto Limpio?</vt:lpstr>
      <vt:lpstr>¿Qué podemos depositar en los Puntos Limpios?</vt:lpstr>
      <vt:lpstr>RECICLAR ES DE SABIO!!!</vt:lpstr>
      <vt:lpstr>RECUERDA: </vt:lpstr>
      <vt:lpstr>    No queremos  acabar con el  planeta…</vt:lpstr>
    </vt:vector>
  </TitlesOfParts>
  <Company>GP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…POR UN MUNDO MEJOR!!!</dc:title>
  <dc:creator>Profesor</dc:creator>
  <cp:lastModifiedBy>Profesor</cp:lastModifiedBy>
  <cp:revision>30</cp:revision>
  <dcterms:created xsi:type="dcterms:W3CDTF">2017-04-17T17:45:23Z</dcterms:created>
  <dcterms:modified xsi:type="dcterms:W3CDTF">2018-04-23T09:44:03Z</dcterms:modified>
</cp:coreProperties>
</file>