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3" r:id="rId5"/>
    <p:sldId id="264" r:id="rId6"/>
    <p:sldId id="257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7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44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50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8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4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80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0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38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41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99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7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83EC-B042-45A0-AF7E-FAEAB09411C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ACE0-3EC7-4933-BB9E-A930964BB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4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o.org/ave/espatula-comun/" TargetMode="External"/><Relationship Id="rId5" Type="http://schemas.openxmlformats.org/officeDocument/2006/relationships/hyperlink" Target="https://es.123rf.com/photo_51632175_esp%C3%A1tula-com%C3%BAn-platalea-leucorodia-sentado-en-el-nido-detalle-retrato-de-ave-con-pico-largo-y-plano.html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546" y="1389929"/>
            <a:ext cx="8989454" cy="2490638"/>
          </a:xfrm>
        </p:spPr>
        <p:txBody>
          <a:bodyPr>
            <a:noAutofit/>
          </a:bodyPr>
          <a:lstStyle/>
          <a:p>
            <a:r>
              <a:rPr lang="es-E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Avifauna </a:t>
            </a:r>
            <a:br>
              <a:rPr lang="es-E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Marismas del Odiel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80127" y="5081521"/>
            <a:ext cx="6858000" cy="755829"/>
          </a:xfrm>
        </p:spPr>
        <p:txBody>
          <a:bodyPr>
            <a:noAutofit/>
          </a:bodyPr>
          <a:lstStyle/>
          <a:p>
            <a:pPr algn="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Realizado: 1º de ESO</a:t>
            </a:r>
          </a:p>
          <a:p>
            <a:pPr algn="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San Sebastián (Huelva)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7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78" y="171944"/>
            <a:ext cx="3531226" cy="112882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Nombre vulgar</a:t>
            </a:r>
            <a:br>
              <a:rPr lang="es-ES" dirty="0" smtClean="0"/>
            </a:br>
            <a:r>
              <a:rPr lang="es-ES" sz="3600" i="1" dirty="0" smtClean="0"/>
              <a:t>Nombre científico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093" y="1300766"/>
            <a:ext cx="3852090" cy="1493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 smtClean="0"/>
              <a:t>Clasificación:</a:t>
            </a:r>
          </a:p>
          <a:p>
            <a:pPr marL="0" indent="0">
              <a:buNone/>
            </a:pPr>
            <a:r>
              <a:rPr lang="es-ES" sz="2400" dirty="0" smtClean="0"/>
              <a:t>Orden </a:t>
            </a:r>
          </a:p>
          <a:p>
            <a:pPr marL="0" indent="0">
              <a:buNone/>
            </a:pPr>
            <a:r>
              <a:rPr lang="es-ES" sz="2400" dirty="0" smtClean="0"/>
              <a:t>Familia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447763" y="178492"/>
            <a:ext cx="3593205" cy="35394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Foto </a:t>
            </a:r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dirty="0" smtClean="0"/>
              <a:t>del 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ave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6156" y="3741106"/>
            <a:ext cx="399666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b="1" dirty="0" smtClean="0"/>
              <a:t>Descripción: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b="1" dirty="0" smtClean="0"/>
          </a:p>
          <a:p>
            <a:r>
              <a:rPr lang="es-ES" b="1" dirty="0" smtClean="0"/>
              <a:t>Especies similares:</a:t>
            </a:r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3634" y="2794592"/>
            <a:ext cx="4291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Presencia en Marismas del Odiel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156156" y="3203339"/>
          <a:ext cx="49970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Ene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Feb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Mar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Abr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May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Jun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Jul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Ago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Sep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Oct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Nov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Dic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3419338" y="902398"/>
          <a:ext cx="19575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398"/>
                <a:gridCol w="489398"/>
                <a:gridCol w="489398"/>
                <a:gridCol w="48939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smtClean="0"/>
                        <a:t>M</a:t>
                      </a:r>
                      <a:endParaRPr lang="es-ES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</a:t>
                      </a:r>
                      <a:endParaRPr lang="es-E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ER</a:t>
                      </a:r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4447236" y="3810255"/>
            <a:ext cx="4130094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Estatus:</a:t>
            </a:r>
          </a:p>
          <a:p>
            <a:endParaRPr lang="es-ES" b="1" dirty="0" smtClean="0"/>
          </a:p>
          <a:p>
            <a:r>
              <a:rPr lang="es-ES" b="1" dirty="0" smtClean="0"/>
              <a:t>Datos de campo</a:t>
            </a:r>
            <a:r>
              <a:rPr lang="es-ES" b="1" dirty="0" smtClean="0"/>
              <a:t>:</a:t>
            </a:r>
          </a:p>
          <a:p>
            <a:endParaRPr lang="es-ES" b="1" dirty="0"/>
          </a:p>
          <a:p>
            <a:endParaRPr lang="es-ES" b="1" dirty="0" smtClean="0"/>
          </a:p>
        </p:txBody>
      </p:sp>
      <p:grpSp>
        <p:nvGrpSpPr>
          <p:cNvPr id="11" name="Grupo 10"/>
          <p:cNvGrpSpPr/>
          <p:nvPr/>
        </p:nvGrpSpPr>
        <p:grpSpPr>
          <a:xfrm>
            <a:off x="4809869" y="5287583"/>
            <a:ext cx="3605565" cy="1552351"/>
            <a:chOff x="4809869" y="5287583"/>
            <a:chExt cx="3605565" cy="1552351"/>
          </a:xfrm>
        </p:grpSpPr>
        <p:pic>
          <p:nvPicPr>
            <p:cNvPr id="1026" name="Picture 2" descr="https://www.seo.org/wp-content/uploads/2013/11/F126_Map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4427" y="5287583"/>
              <a:ext cx="1751007" cy="1552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uadroTexto 9"/>
            <p:cNvSpPr txBox="1"/>
            <p:nvPr/>
          </p:nvSpPr>
          <p:spPr>
            <a:xfrm>
              <a:off x="4809869" y="5997172"/>
              <a:ext cx="1854558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Distribución: 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79801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405" y="146184"/>
            <a:ext cx="3119102" cy="335437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Silueta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99268" y="259299"/>
            <a:ext cx="5344733" cy="6476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Pico - Pata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Nido: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1600" dirty="0"/>
              <a:t>Nº Huevos: </a:t>
            </a:r>
          </a:p>
          <a:p>
            <a:pPr marL="0" indent="0">
              <a:buNone/>
            </a:pPr>
            <a:r>
              <a:rPr lang="es-ES" sz="1600" dirty="0"/>
              <a:t>Tiempo de incubación: </a:t>
            </a:r>
          </a:p>
          <a:p>
            <a:pPr marL="0" indent="0">
              <a:buNone/>
            </a:pPr>
            <a:r>
              <a:rPr lang="es-ES" sz="1600" dirty="0"/>
              <a:t>Época de </a:t>
            </a:r>
            <a:r>
              <a:rPr lang="es-ES" sz="1600" dirty="0" smtClean="0"/>
              <a:t>reproducción</a:t>
            </a:r>
          </a:p>
          <a:p>
            <a:pPr marL="0" indent="0">
              <a:buNone/>
            </a:pPr>
            <a:r>
              <a:rPr lang="es-ES" dirty="0" smtClean="0"/>
              <a:t>Alimentación: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Canto: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14701" y="3778704"/>
            <a:ext cx="3412901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Longitud:</a:t>
            </a:r>
          </a:p>
          <a:p>
            <a:r>
              <a:rPr lang="es-ES" b="1" dirty="0" smtClean="0"/>
              <a:t>Envergadura:</a:t>
            </a:r>
          </a:p>
          <a:p>
            <a:r>
              <a:rPr lang="es-ES" b="1" dirty="0" smtClean="0"/>
              <a:t>Peso:</a:t>
            </a:r>
          </a:p>
          <a:p>
            <a:r>
              <a:rPr lang="es-ES" b="1" dirty="0" smtClean="0"/>
              <a:t>Longevidad:</a:t>
            </a:r>
          </a:p>
          <a:p>
            <a:r>
              <a:rPr lang="es-ES" b="1" dirty="0" smtClean="0"/>
              <a:t>Estado de protección:</a:t>
            </a:r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29404" y="5811175"/>
            <a:ext cx="881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Bibliografía: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9971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7200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Dibujo del ave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0563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488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Cuento del ave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84856"/>
            <a:ext cx="7886700" cy="4953471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28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78" y="171944"/>
            <a:ext cx="3531226" cy="112882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Espátula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i="1" dirty="0"/>
              <a:t>Platalea </a:t>
            </a:r>
            <a:r>
              <a:rPr lang="es-ES" sz="3100" i="1" dirty="0" err="1"/>
              <a:t>leucorodia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156" y="1017431"/>
            <a:ext cx="4158558" cy="1229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 smtClean="0"/>
              <a:t>Clasificación:</a:t>
            </a:r>
          </a:p>
          <a:p>
            <a:pPr marL="0" indent="0">
              <a:buNone/>
            </a:pPr>
            <a:r>
              <a:rPr lang="es-ES" sz="1800" dirty="0" smtClean="0"/>
              <a:t>Orden  </a:t>
            </a:r>
            <a:r>
              <a:rPr lang="es-ES" sz="1800" i="1" dirty="0" err="1" smtClean="0"/>
              <a:t>Ciconiiformes</a:t>
            </a:r>
            <a:r>
              <a:rPr lang="es-ES" sz="1800" i="1" dirty="0" smtClean="0"/>
              <a:t> </a:t>
            </a:r>
          </a:p>
          <a:p>
            <a:pPr marL="0" indent="0">
              <a:buNone/>
            </a:pPr>
            <a:r>
              <a:rPr lang="es-ES" sz="1800" dirty="0" smtClean="0"/>
              <a:t>Familia </a:t>
            </a:r>
            <a:r>
              <a:rPr lang="es-ES" sz="1800" i="1" dirty="0" err="1" smtClean="0"/>
              <a:t>Threskiornithidae</a:t>
            </a:r>
            <a:endParaRPr lang="es-ES" sz="1800" i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177307" y="171944"/>
            <a:ext cx="3618962" cy="310854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Foto </a:t>
            </a:r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del 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ave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6156" y="3092768"/>
            <a:ext cx="4402964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Descripción:</a:t>
            </a:r>
          </a:p>
          <a:p>
            <a:r>
              <a:rPr lang="es-ES" dirty="0"/>
              <a:t> </a:t>
            </a:r>
            <a:r>
              <a:rPr lang="es-ES" sz="1400" dirty="0" smtClean="0"/>
              <a:t>Ave </a:t>
            </a:r>
            <a:r>
              <a:rPr lang="es-ES" sz="1400" dirty="0"/>
              <a:t>zancuda inconfundible por su gran tamaño y coloración general blanca. Destaca en ella su peculiar pico, largo y aplanado en su extremo a modo de espátula, rasgo que ha dado origen a su nombre vulgar. Durante el periodo reproductor, los adultos desarrollan un penacho de plumas colgantes en la nuca y un collar amarillento en el pecho. Igualmente, la mancha amarilla del pico se intensifica y se hace más </a:t>
            </a:r>
            <a:r>
              <a:rPr lang="es-ES" sz="1400" dirty="0" err="1" smtClean="0"/>
              <a:t>extensa.Los</a:t>
            </a:r>
            <a:r>
              <a:rPr lang="es-ES" sz="1400" dirty="0" smtClean="0"/>
              <a:t> </a:t>
            </a:r>
            <a:r>
              <a:rPr lang="es-ES" sz="1400" dirty="0"/>
              <a:t>jóvenes son totalmente blancos, con patas y pico rosáceos y las puntas de las primarias más externas de color negro. En vuelo muestran una silueta estilizada al llevar el cuello </a:t>
            </a:r>
            <a:r>
              <a:rPr lang="es-ES" sz="1400" dirty="0" smtClean="0"/>
              <a:t>estirado</a:t>
            </a:r>
          </a:p>
          <a:p>
            <a:endParaRPr lang="es-ES" sz="1400" dirty="0"/>
          </a:p>
          <a:p>
            <a:r>
              <a:rPr lang="es-ES" b="1" dirty="0" smtClean="0"/>
              <a:t>Especies similares: </a:t>
            </a:r>
            <a:r>
              <a:rPr lang="es-ES" sz="1400" dirty="0" smtClean="0"/>
              <a:t>Garceta común</a:t>
            </a:r>
            <a:endParaRPr lang="es-ES" sz="1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2146253"/>
            <a:ext cx="4291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Presencia en Marismas del Odiel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99971"/>
              </p:ext>
            </p:extLst>
          </p:nvPr>
        </p:nvGraphicFramePr>
        <p:xfrm>
          <a:off x="14487" y="2551345"/>
          <a:ext cx="49970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  <a:gridCol w="416417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Ene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Feb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Mar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Abr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May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Jun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Jul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Ago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err="1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Sep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Oct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Nov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latin typeface="Adobe Arabic" panose="02040503050201020203" pitchFamily="18" charset="-78"/>
                          <a:cs typeface="Adobe Arabic" panose="02040503050201020203" pitchFamily="18" charset="-78"/>
                        </a:rPr>
                        <a:t>Dic</a:t>
                      </a:r>
                      <a:endParaRPr lang="es-ES" sz="1200" b="0" dirty="0"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34498"/>
              </p:ext>
            </p:extLst>
          </p:nvPr>
        </p:nvGraphicFramePr>
        <p:xfrm>
          <a:off x="3663420" y="178492"/>
          <a:ext cx="4893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39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</a:t>
                      </a:r>
                      <a:endParaRPr lang="es-E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4842456" y="3789311"/>
            <a:ext cx="2244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  <p:sp>
        <p:nvSpPr>
          <p:cNvPr id="14" name="CuadroTexto 13"/>
          <p:cNvSpPr txBox="1"/>
          <p:nvPr/>
        </p:nvSpPr>
        <p:spPr>
          <a:xfrm>
            <a:off x="5052801" y="3458366"/>
            <a:ext cx="3670479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Estatus: </a:t>
            </a:r>
            <a:r>
              <a:rPr lang="es-ES" dirty="0" smtClean="0"/>
              <a:t>Reproductora, de presencia regular. Abundante. </a:t>
            </a:r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Datos </a:t>
            </a:r>
            <a:r>
              <a:rPr lang="es-ES" b="1" dirty="0" smtClean="0"/>
              <a:t>de campo</a:t>
            </a:r>
            <a:r>
              <a:rPr lang="es-ES" b="1" dirty="0" smtClean="0"/>
              <a:t>:</a:t>
            </a:r>
          </a:p>
          <a:p>
            <a:endParaRPr lang="es-ES" b="1" dirty="0" smtClean="0"/>
          </a:p>
        </p:txBody>
      </p:sp>
      <p:pic>
        <p:nvPicPr>
          <p:cNvPr id="1032" name="Picture 8" descr="Espátula común, Platalea leucorodia, en el agua, detalle retrato de ave con pico largo y plano, Camargue, Francia Foto de archivo - 516318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862" y="171943"/>
            <a:ext cx="3869851" cy="31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o 11"/>
          <p:cNvGrpSpPr/>
          <p:nvPr/>
        </p:nvGrpSpPr>
        <p:grpSpPr>
          <a:xfrm>
            <a:off x="5033483" y="5081973"/>
            <a:ext cx="3605565" cy="1552351"/>
            <a:chOff x="4809869" y="5287583"/>
            <a:chExt cx="3605565" cy="1552351"/>
          </a:xfrm>
        </p:grpSpPr>
        <p:pic>
          <p:nvPicPr>
            <p:cNvPr id="13" name="Picture 2" descr="https://www.seo.org/wp-content/uploads/2013/11/F126_Map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4427" y="5287583"/>
              <a:ext cx="1751007" cy="1552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/>
            <p:cNvSpPr txBox="1"/>
            <p:nvPr/>
          </p:nvSpPr>
          <p:spPr>
            <a:xfrm>
              <a:off x="4809869" y="5997172"/>
              <a:ext cx="1854558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Distribución: </a:t>
              </a:r>
              <a:endParaRPr lang="es-E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7625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013" y="193469"/>
            <a:ext cx="4391696" cy="329247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Silueta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3821" y="1"/>
            <a:ext cx="4340180" cy="59886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600" b="1" dirty="0" smtClean="0"/>
              <a:t>Pico y Pata: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600" b="1" dirty="0" smtClean="0"/>
              <a:t>Nido: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457200" lvl="1" indent="0">
              <a:buNone/>
            </a:pPr>
            <a:r>
              <a:rPr lang="es-ES" sz="1500" dirty="0" smtClean="0"/>
              <a:t>Nº Huevos: 3-4 </a:t>
            </a:r>
          </a:p>
          <a:p>
            <a:pPr marL="457200" lvl="1" indent="0">
              <a:buNone/>
            </a:pPr>
            <a:r>
              <a:rPr lang="es-ES" sz="1500" dirty="0" smtClean="0"/>
              <a:t>Tiempo de incubación: 25 días</a:t>
            </a:r>
          </a:p>
          <a:p>
            <a:pPr marL="457200" lvl="1" indent="0">
              <a:buNone/>
            </a:pPr>
            <a:r>
              <a:rPr lang="es-ES" sz="1500" dirty="0" smtClean="0"/>
              <a:t>Época de reproducción: </a:t>
            </a:r>
            <a:r>
              <a:rPr lang="es-ES" sz="1500" dirty="0" smtClean="0"/>
              <a:t>Enero-julio</a:t>
            </a:r>
          </a:p>
          <a:p>
            <a:pPr marL="457200" lvl="1" indent="0">
              <a:buNone/>
            </a:pPr>
            <a:endParaRPr lang="es-ES" sz="1500" dirty="0" smtClean="0"/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2600" b="1" dirty="0"/>
              <a:t>Alimentación</a:t>
            </a:r>
            <a:r>
              <a:rPr lang="es-ES" sz="1700" b="1" dirty="0"/>
              <a:t>: </a:t>
            </a:r>
            <a:r>
              <a:rPr lang="es-ES" sz="1700" dirty="0"/>
              <a:t>Su dieta se compone de invertebrados acuáticos (crustáceos, moluscos, anélidos e insectos acuáticos y sus larvas) y también de anfibios o pequeños </a:t>
            </a:r>
            <a:r>
              <a:rPr lang="es-ES" sz="1700" dirty="0" smtClean="0"/>
              <a:t>peces.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endParaRPr lang="es-ES" sz="1700" b="1" dirty="0"/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2600" b="1" dirty="0" smtClean="0"/>
              <a:t>Canto</a:t>
            </a:r>
            <a:r>
              <a:rPr lang="es-ES" sz="2600" b="1" dirty="0" smtClean="0"/>
              <a:t>: </a:t>
            </a:r>
            <a:r>
              <a:rPr lang="es-ES" sz="1700" dirty="0" smtClean="0"/>
              <a:t>Fuera </a:t>
            </a:r>
            <a:r>
              <a:rPr lang="es-ES" sz="1700" dirty="0"/>
              <a:t>de las colonias de cría es, por lo general, silenciosa y solamente emite suaves murmullos, casi inaudibles</a:t>
            </a:r>
            <a:r>
              <a:rPr lang="es-ES" dirty="0"/>
              <a:t>.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83338" y="3623475"/>
            <a:ext cx="368335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Longitud: </a:t>
            </a:r>
            <a:r>
              <a:rPr lang="es-ES" dirty="0" smtClean="0"/>
              <a:t>80-93 cm</a:t>
            </a:r>
            <a:endParaRPr lang="es-ES" b="1" dirty="0" smtClean="0"/>
          </a:p>
          <a:p>
            <a:r>
              <a:rPr lang="es-ES" b="1" dirty="0" smtClean="0"/>
              <a:t>Envergadura: </a:t>
            </a:r>
            <a:r>
              <a:rPr lang="es-ES" dirty="0" smtClean="0"/>
              <a:t>1,2 – 1,35 m</a:t>
            </a:r>
          </a:p>
          <a:p>
            <a:r>
              <a:rPr lang="es-ES" b="1" dirty="0" smtClean="0"/>
              <a:t>Peso: </a:t>
            </a:r>
            <a:r>
              <a:rPr lang="es-ES" dirty="0" smtClean="0"/>
              <a:t>1-2 Kg</a:t>
            </a:r>
          </a:p>
          <a:p>
            <a:r>
              <a:rPr lang="es-ES" b="1" dirty="0" smtClean="0"/>
              <a:t>Longevidad: </a:t>
            </a:r>
            <a:r>
              <a:rPr lang="es-ES" dirty="0" smtClean="0"/>
              <a:t>25-30 años</a:t>
            </a:r>
          </a:p>
          <a:p>
            <a:r>
              <a:rPr lang="es-ES" b="1" dirty="0" smtClean="0"/>
              <a:t>Estado de protección: VU</a:t>
            </a: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1972" t="52289" r="52753" b="24189"/>
          <a:stretch/>
        </p:blipFill>
        <p:spPr>
          <a:xfrm>
            <a:off x="5601362" y="1521731"/>
            <a:ext cx="1700960" cy="14726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31589" t="29709" r="32876" b="27509"/>
          <a:stretch/>
        </p:blipFill>
        <p:spPr>
          <a:xfrm>
            <a:off x="276897" y="418820"/>
            <a:ext cx="4089042" cy="2719846"/>
          </a:xfrm>
          <a:prstGeom prst="rect">
            <a:avLst/>
          </a:prstGeom>
        </p:spPr>
      </p:pic>
      <p:pic>
        <p:nvPicPr>
          <p:cNvPr id="9" name="Picture 2" descr="Resultado de imagen de pico  de espatula comu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2" t="14208" r="20285" b="14119"/>
          <a:stretch/>
        </p:blipFill>
        <p:spPr bwMode="auto">
          <a:xfrm>
            <a:off x="6554398" y="81712"/>
            <a:ext cx="156076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" y="5828428"/>
            <a:ext cx="9144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u="sng" dirty="0" err="1" smtClean="0">
                <a:hlinkClick r:id="rId5"/>
              </a:rPr>
              <a:t>Gacio</a:t>
            </a:r>
            <a:r>
              <a:rPr lang="es-ES" sz="1100" u="sng" dirty="0" smtClean="0">
                <a:hlinkClick r:id="rId5"/>
              </a:rPr>
              <a:t>  </a:t>
            </a:r>
            <a:r>
              <a:rPr lang="es-ES" sz="1100" u="sng" dirty="0" err="1" smtClean="0">
                <a:hlinkClick r:id="rId5"/>
              </a:rPr>
              <a:t>Lovino</a:t>
            </a:r>
            <a:r>
              <a:rPr lang="es-ES" sz="1100" u="sng" dirty="0" smtClean="0">
                <a:hlinkClick r:id="rId5"/>
              </a:rPr>
              <a:t>, H y J. M. Sayago Robles. Guía de las aves del Paraje Natural Marismas del Odiel (Huelva). 2011. Puerto de Huelva. ISBN 978-84-614-6201-8</a:t>
            </a:r>
          </a:p>
          <a:p>
            <a:endParaRPr lang="es-ES" sz="1100" dirty="0" smtClean="0">
              <a:hlinkClick r:id="rId5"/>
            </a:endParaRPr>
          </a:p>
          <a:p>
            <a:r>
              <a:rPr lang="es-ES" sz="1100" dirty="0" smtClean="0">
                <a:hlinkClick r:id="rId6"/>
              </a:rPr>
              <a:t>https://www.seo.org/ave/espatula-comun/</a:t>
            </a:r>
            <a:endParaRPr lang="es-ES" sz="1100" dirty="0" smtClean="0"/>
          </a:p>
          <a:p>
            <a:endParaRPr lang="es-ES" sz="1100" dirty="0" smtClean="0">
              <a:hlinkClick r:id="rId5"/>
            </a:endParaRPr>
          </a:p>
          <a:p>
            <a:r>
              <a:rPr lang="es-ES" sz="1100" dirty="0" smtClean="0">
                <a:hlinkClick r:id="rId5"/>
              </a:rPr>
              <a:t>https://es.123rf.com/photo_51632175_esp%C3%A1tula-com%C3%BAn-platalea-leucorodia-sentado-en-el-nido-detalle-retrato-de-ave-con-pico-largo-y-plano.html</a:t>
            </a:r>
            <a:endParaRPr lang="es-ES" sz="1100" dirty="0" smtClean="0"/>
          </a:p>
          <a:p>
            <a:endParaRPr lang="es-ES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31823" y="5538530"/>
            <a:ext cx="220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Bibliografía: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7701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7200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Dibujo del ave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5907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488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Cuento del ave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84856"/>
            <a:ext cx="7886700" cy="4953471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0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293</Words>
  <Application>Microsoft Office PowerPoint</Application>
  <PresentationFormat>Presentación en pantalla (4:3)</PresentationFormat>
  <Paragraphs>136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Adobe Arabic</vt:lpstr>
      <vt:lpstr>Aharoni</vt:lpstr>
      <vt:lpstr>Arial</vt:lpstr>
      <vt:lpstr>Calibri</vt:lpstr>
      <vt:lpstr>Calibri Light</vt:lpstr>
      <vt:lpstr>Tema de Office</vt:lpstr>
      <vt:lpstr>La Avifauna  de Marismas del Odiel</vt:lpstr>
      <vt:lpstr>Nombre vulgar Nombre científico </vt:lpstr>
      <vt:lpstr>Silueta</vt:lpstr>
      <vt:lpstr>Dibujo del ave</vt:lpstr>
      <vt:lpstr>Cuento del ave:</vt:lpstr>
      <vt:lpstr>Espátula Platalea leucorodia </vt:lpstr>
      <vt:lpstr>Silueta</vt:lpstr>
      <vt:lpstr>Dibujo del ave</vt:lpstr>
      <vt:lpstr>Cuento del ave: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Avifauna  de Marismas del Odiel</dc:title>
  <dc:creator>Pepe Zamora Carmona</dc:creator>
  <cp:lastModifiedBy>Pepe Zamora Carmona</cp:lastModifiedBy>
  <cp:revision>14</cp:revision>
  <dcterms:created xsi:type="dcterms:W3CDTF">2019-11-11T15:56:15Z</dcterms:created>
  <dcterms:modified xsi:type="dcterms:W3CDTF">2019-11-11T17:48:14Z</dcterms:modified>
</cp:coreProperties>
</file>