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68" r:id="rId14"/>
    <p:sldId id="269" r:id="rId15"/>
    <p:sldId id="273" r:id="rId16"/>
    <p:sldId id="271" r:id="rId17"/>
    <p:sldId id="274" r:id="rId18"/>
    <p:sldId id="281" r:id="rId19"/>
    <p:sldId id="286" r:id="rId20"/>
    <p:sldId id="287" r:id="rId21"/>
    <p:sldId id="282" r:id="rId22"/>
    <p:sldId id="285" r:id="rId23"/>
    <p:sldId id="284" r:id="rId24"/>
    <p:sldId id="275" r:id="rId25"/>
    <p:sldId id="288" r:id="rId26"/>
    <p:sldId id="289" r:id="rId27"/>
  </p:sldIdLst>
  <p:sldSz cx="9144000" cy="6858000" type="overhead"/>
  <p:notesSz cx="6735445" cy="986599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E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>
        <p:scale>
          <a:sx n="71" d="100"/>
          <a:sy n="71" d="100"/>
        </p:scale>
        <p:origin x="-138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9140C-C132-4FAC-A15E-B1F8C867840E}" type="datetimeFigureOut">
              <a:rPr lang="es-ES" smtClean="0"/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5DCED-1839-43A6-ADD9-D865F2599FB1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5DCED-1839-43A6-ADD9-D865F2599FB1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5DCED-1839-43A6-ADD9-D865F2599FB1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5DCED-1839-43A6-ADD9-D865F2599FB1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D947-FA6C-4044-A3EF-06B307D50FAC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793-14BE-4F36-9F5A-FF50EE51213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D947-FA6C-4044-A3EF-06B307D50FAC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793-14BE-4F36-9F5A-FF50EE51213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D947-FA6C-4044-A3EF-06B307D50FAC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793-14BE-4F36-9F5A-FF50EE51213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D947-FA6C-4044-A3EF-06B307D50FAC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793-14BE-4F36-9F5A-FF50EE51213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D947-FA6C-4044-A3EF-06B307D50FAC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793-14BE-4F36-9F5A-FF50EE51213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D947-FA6C-4044-A3EF-06B307D50FAC}" type="datetimeFigureOut">
              <a:rPr lang="es-ES" smtClean="0"/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793-14BE-4F36-9F5A-FF50EE51213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D947-FA6C-4044-A3EF-06B307D50FAC}" type="datetimeFigureOut">
              <a:rPr lang="es-ES" smtClean="0"/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793-14BE-4F36-9F5A-FF50EE51213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D947-FA6C-4044-A3EF-06B307D50FAC}" type="datetimeFigureOut">
              <a:rPr lang="es-ES" smtClean="0"/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793-14BE-4F36-9F5A-FF50EE51213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D947-FA6C-4044-A3EF-06B307D50FAC}" type="datetimeFigureOut">
              <a:rPr lang="es-ES" smtClean="0"/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793-14BE-4F36-9F5A-FF50EE51213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D947-FA6C-4044-A3EF-06B307D50FAC}" type="datetimeFigureOut">
              <a:rPr lang="es-ES" smtClean="0"/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793-14BE-4F36-9F5A-FF50EE51213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D947-FA6C-4044-A3EF-06B307D50FAC}" type="datetimeFigureOut">
              <a:rPr lang="es-ES" smtClean="0"/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793-14BE-4F36-9F5A-FF50EE51213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ED947-FA6C-4044-A3EF-06B307D50FAC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C3793-14BE-4F36-9F5A-FF50EE512136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t="-691" b="-1"/>
          <a:stretch>
            <a:fillRect/>
          </a:stretch>
        </p:blipFill>
        <p:spPr bwMode="auto">
          <a:xfrm>
            <a:off x="0" y="-97765"/>
            <a:ext cx="9144000" cy="700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316164"/>
            <a:ext cx="8841545" cy="1642403"/>
          </a:xfrm>
        </p:spPr>
        <p:txBody>
          <a:bodyPr>
            <a:normAutofit fontScale="70000" lnSpcReduction="20000"/>
          </a:bodyPr>
          <a:lstStyle/>
          <a:p>
            <a:r>
              <a:rPr lang="es-E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LA ZONA LITORAL</a:t>
            </a:r>
            <a:endParaRPr lang="es-E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09632"/>
            <a:ext cx="9143999" cy="16115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del Perfila actual de la Costa de Huelva</a:t>
            </a:r>
            <a:b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(Rodríguez Ramírez </a:t>
            </a:r>
            <a:r>
              <a:rPr lang="es-ES" b="1" i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al., </a:t>
            </a: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1997)</a:t>
            </a:r>
            <a:endParaRPr lang="es-ES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26476" t="28720" r="48411" b="37528"/>
          <a:stretch>
            <a:fillRect/>
          </a:stretch>
        </p:blipFill>
        <p:spPr>
          <a:xfrm>
            <a:off x="52107" y="2112985"/>
            <a:ext cx="2953312" cy="316005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4073" y="5343871"/>
            <a:ext cx="215528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Primer estadio de la costa onubense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47175" t="31801" r="28125" b="34559"/>
          <a:stretch>
            <a:fillRect/>
          </a:stretch>
        </p:blipFill>
        <p:spPr>
          <a:xfrm>
            <a:off x="3075616" y="2112984"/>
            <a:ext cx="3095303" cy="316005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176028" y="5343870"/>
            <a:ext cx="260284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Aparecen las primeras barras e islas de arenas, cerrando las desembocaduras.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6815" t="47978" r="48385" b="18382"/>
          <a:stretch>
            <a:fillRect/>
          </a:stretch>
        </p:blipFill>
        <p:spPr>
          <a:xfrm>
            <a:off x="6212100" y="2112984"/>
            <a:ext cx="2890370" cy="31600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342768" y="5353287"/>
            <a:ext cx="214816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Marismas y estuarios avanzan hacia la costa y colapsan Las redes fluviales.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607" y="94130"/>
            <a:ext cx="4780428" cy="9950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el litoral?</a:t>
            </a:r>
            <a:b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0854" y="1314636"/>
            <a:ext cx="4740087" cy="55433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distinguen </a:t>
            </a:r>
            <a:r>
              <a:rPr lang="es-ES" b="1" dirty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zonas marinas:</a:t>
            </a:r>
            <a:endParaRPr lang="es-ES" b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litoral: </a:t>
            </a:r>
            <a:r>
              <a:rPr lang="es-ES" b="1" dirty="0" smtClean="0"/>
              <a:t>Plataforma continental</a:t>
            </a:r>
            <a:endParaRPr lang="es-ES" b="1" dirty="0" smtClean="0"/>
          </a:p>
          <a:p>
            <a:pPr marL="0" indent="0">
              <a:buNone/>
            </a:pPr>
            <a:endParaRPr lang="es-ES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batial: </a:t>
            </a:r>
            <a:r>
              <a:rPr lang="es-ES" b="1" dirty="0" smtClean="0"/>
              <a:t>Talud continental</a:t>
            </a:r>
            <a:endParaRPr lang="es-ES" b="1" dirty="0" smtClean="0"/>
          </a:p>
          <a:p>
            <a:pPr marL="0" indent="0">
              <a:buNone/>
            </a:pPr>
            <a:endParaRPr lang="es-ES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abisal: </a:t>
            </a:r>
            <a:r>
              <a:rPr lang="es-ES" b="1" dirty="0" smtClean="0"/>
              <a:t>Llanuras abisal</a:t>
            </a:r>
            <a:endParaRPr lang="es-ES" b="1" dirty="0" smtClean="0"/>
          </a:p>
          <a:p>
            <a:pPr marL="0" indent="0">
              <a:buNone/>
            </a:pPr>
            <a:endParaRPr lang="es-ES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</a:t>
            </a:r>
            <a:r>
              <a:rPr lang="es-ES" b="1" dirty="0" err="1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hadal</a:t>
            </a: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b="1" dirty="0" smtClean="0"/>
              <a:t>Fosas oceánicas</a:t>
            </a:r>
            <a:endParaRPr lang="es-ES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4586392" y="2017059"/>
            <a:ext cx="4799654" cy="4312605"/>
            <a:chOff x="3335816" y="1405174"/>
            <a:chExt cx="5932550" cy="5062146"/>
          </a:xfrm>
        </p:grpSpPr>
        <p:pic>
          <p:nvPicPr>
            <p:cNvPr id="8202" name="Picture 10" descr="Resultado de imagen de zonaciÃ³n del lecho marino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6"/>
            <a:stretch>
              <a:fillRect/>
            </a:stretch>
          </p:blipFill>
          <p:spPr bwMode="auto">
            <a:xfrm>
              <a:off x="3335816" y="1774507"/>
              <a:ext cx="5568553" cy="4212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>
              <a:off x="3583964" y="1405174"/>
              <a:ext cx="1226721" cy="758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Z. Litoral</a:t>
              </a:r>
              <a:endParaRPr lang="es-ES" b="1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530099" y="3142272"/>
              <a:ext cx="1095518" cy="758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Z. Batial</a:t>
              </a:r>
              <a:endParaRPr lang="es-ES" b="1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7163920" y="3511603"/>
              <a:ext cx="1007455" cy="758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Z. Abisal</a:t>
              </a:r>
              <a:endParaRPr lang="es-ES" b="1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8152278" y="5708655"/>
              <a:ext cx="1116088" cy="758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Z. </a:t>
              </a:r>
              <a:r>
                <a:rPr lang="es-ES" b="1" dirty="0" err="1" smtClean="0"/>
                <a:t>Hadal</a:t>
              </a:r>
              <a:endParaRPr lang="es-ES" b="1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76867"/>
            <a:ext cx="3768538" cy="8988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Zonación Litoral</a:t>
            </a:r>
            <a:endParaRPr lang="es-ES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5834" y="1339942"/>
            <a:ext cx="4383741" cy="53566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Z. </a:t>
            </a:r>
            <a:r>
              <a:rPr lang="es-ES" b="1" dirty="0" err="1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Supralitoral</a:t>
            </a:r>
            <a:r>
              <a:rPr lang="es-ES" dirty="0" smtClean="0"/>
              <a:t>: </a:t>
            </a:r>
            <a:r>
              <a:rPr lang="es-ES" dirty="0"/>
              <a:t>situada </a:t>
            </a:r>
            <a:r>
              <a:rPr lang="es-ES" dirty="0" smtClean="0"/>
              <a:t>por </a:t>
            </a:r>
            <a:r>
              <a:rPr lang="es-ES" dirty="0"/>
              <a:t>encima de la altura de la marea máxima</a:t>
            </a:r>
            <a:endParaRPr lang="es-ES" dirty="0" smtClean="0"/>
          </a:p>
          <a:p>
            <a:endParaRPr lang="es-ES" dirty="0"/>
          </a:p>
          <a:p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Z. </a:t>
            </a:r>
            <a:r>
              <a:rPr lang="es-ES" b="1" dirty="0" err="1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Intermareal</a:t>
            </a: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(= </a:t>
            </a:r>
            <a:r>
              <a:rPr lang="es-ES" b="1" dirty="0" err="1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Mesolitoral</a:t>
            </a: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ES" dirty="0" smtClean="0"/>
              <a:t>:  </a:t>
            </a:r>
            <a:r>
              <a:rPr lang="es-ES" dirty="0"/>
              <a:t>zona entre el nivel máximo y mínimo de la marea.</a:t>
            </a:r>
            <a:endParaRPr lang="es-ES" dirty="0" smtClean="0"/>
          </a:p>
          <a:p>
            <a:endParaRPr lang="es-ES" dirty="0"/>
          </a:p>
          <a:p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Z. </a:t>
            </a:r>
            <a:r>
              <a:rPr lang="es-ES" b="1" dirty="0" err="1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Infralitoral</a:t>
            </a:r>
            <a:r>
              <a:rPr lang="es-ES" dirty="0" smtClean="0"/>
              <a:t>: zona de inmersión permanente</a:t>
            </a:r>
            <a:endParaRPr lang="es-ES" dirty="0"/>
          </a:p>
        </p:txBody>
      </p:sp>
      <p:pic>
        <p:nvPicPr>
          <p:cNvPr id="10242" name="Picture 2" descr="ZonaciÃ³n de la zona intermareal (Foto: Diccionario Medio Ambiente)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20" y="1164199"/>
            <a:ext cx="4251880" cy="486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8495" y="96185"/>
            <a:ext cx="6293224" cy="12081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Ecosistema </a:t>
            </a:r>
            <a:r>
              <a:rPr lang="es-ES" b="1" dirty="0" err="1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Intermareal</a:t>
            </a:r>
            <a:endParaRPr lang="es-ES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684" y="1585282"/>
            <a:ext cx="3592045" cy="46138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Biotopo:</a:t>
            </a:r>
            <a:endParaRPr lang="es-ES" b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s-ES" dirty="0"/>
              <a:t>Zona </a:t>
            </a:r>
            <a:r>
              <a:rPr lang="es-ES" dirty="0" err="1" smtClean="0"/>
              <a:t>Intermareal</a:t>
            </a:r>
            <a:endParaRPr lang="es-ES" dirty="0" smtClean="0"/>
          </a:p>
          <a:p>
            <a:pPr lvl="2"/>
            <a:r>
              <a:rPr lang="es-ES" dirty="0" smtClean="0"/>
              <a:t>Características Físico- químicas del medio</a:t>
            </a:r>
            <a:endParaRPr lang="es-ES" dirty="0" smtClean="0"/>
          </a:p>
          <a:p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Biocenosis:</a:t>
            </a:r>
            <a:endParaRPr lang="es-ES" b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s-ES" dirty="0" smtClean="0"/>
              <a:t>Poblaciones de organismos bentónicos</a:t>
            </a:r>
            <a:endParaRPr lang="es-ES" dirty="0" smtClean="0"/>
          </a:p>
          <a:p>
            <a:endParaRPr lang="es-ES" dirty="0"/>
          </a:p>
          <a:p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Interrelaciones Bióticas- Abióticas </a:t>
            </a:r>
            <a:endParaRPr lang="es-ES" b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/>
          </a:p>
        </p:txBody>
      </p:sp>
      <p:pic>
        <p:nvPicPr>
          <p:cNvPr id="4" name="Picture 2" descr="Resultado de imagen de zonacion marin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47" y="1579047"/>
            <a:ext cx="5278953" cy="52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21" y="472703"/>
            <a:ext cx="3822326" cy="89889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vida Marina:</a:t>
            </a:r>
            <a:endParaRPr lang="es-ES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1" y="1825626"/>
            <a:ext cx="2074208" cy="341872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Plancton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Bentos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Necton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Ecosistemas naturales en EspaÃ±a&#10;Bosque atlÃ¡ntico (I)&#10;(Desarrollo climÃ¡cico en zona atlÃ¡ntica)&#10;Veranos suaves, sin periodo ..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20588" r="10828" b="6678"/>
          <a:stretch>
            <a:fillRect/>
          </a:stretch>
        </p:blipFill>
        <p:spPr bwMode="auto">
          <a:xfrm>
            <a:off x="3203762" y="1516787"/>
            <a:ext cx="5718362" cy="50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355" y="21992"/>
            <a:ext cx="8138831" cy="10403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600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CARACTERÍSTICAS FÍSICO-QUÍMICAS DEL MEDIO = Factores Abióticos</a:t>
            </a:r>
            <a:endParaRPr lang="es-ES" sz="3600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2472" y="1270746"/>
            <a:ext cx="4346763" cy="55132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sz="5100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Medio Acuoso:</a:t>
            </a:r>
            <a:endParaRPr lang="es-ES" sz="5100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4400" b="1" dirty="0" smtClean="0"/>
          </a:p>
          <a:p>
            <a:pPr>
              <a:buNone/>
            </a:pPr>
            <a:r>
              <a:rPr lang="es-ES" sz="4400" b="1" dirty="0" smtClean="0"/>
              <a:t>- Salinidad</a:t>
            </a:r>
            <a:endParaRPr lang="es-ES" sz="4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s-ES" sz="4400" b="1" dirty="0" smtClean="0"/>
              <a:t>Conductividad</a:t>
            </a:r>
            <a:endParaRPr lang="es-ES" sz="4400" b="1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s-ES" sz="4400" b="1" dirty="0" smtClean="0"/>
              <a:t>Sólidos en suspensión</a:t>
            </a:r>
            <a:endParaRPr lang="es-ES" sz="4400" b="1" dirty="0"/>
          </a:p>
          <a:p>
            <a:pPr>
              <a:buFontTx/>
              <a:buChar char="-"/>
            </a:pPr>
            <a:r>
              <a:rPr lang="es-ES" sz="4400" b="1" dirty="0" smtClean="0"/>
              <a:t>pH</a:t>
            </a:r>
            <a:r>
              <a:rPr lang="es-ES" sz="4400" dirty="0" smtClean="0"/>
              <a:t>.</a:t>
            </a:r>
            <a:endParaRPr lang="es-ES" sz="4400" dirty="0"/>
          </a:p>
          <a:p>
            <a:pPr>
              <a:buNone/>
            </a:pPr>
            <a:r>
              <a:rPr lang="es-ES" sz="4400" b="1" dirty="0" smtClean="0"/>
              <a:t>-Luz</a:t>
            </a:r>
            <a:endParaRPr lang="es-ES" sz="4400" b="1" dirty="0"/>
          </a:p>
          <a:p>
            <a:pPr>
              <a:buNone/>
            </a:pPr>
            <a:r>
              <a:rPr lang="es-ES" sz="4400" b="1" dirty="0"/>
              <a:t>- Oxígeno disuelto</a:t>
            </a:r>
            <a:endParaRPr lang="es-ES" sz="4400" b="1" dirty="0"/>
          </a:p>
          <a:p>
            <a:pPr>
              <a:buFontTx/>
              <a:buChar char="-"/>
            </a:pPr>
            <a:r>
              <a:rPr lang="es-ES" sz="4400" b="1" dirty="0" smtClean="0"/>
              <a:t>La </a:t>
            </a:r>
            <a:r>
              <a:rPr lang="es-ES" sz="4400" b="1" dirty="0"/>
              <a:t>Temperatura, condiciona:</a:t>
            </a:r>
            <a:endParaRPr lang="es-ES" sz="4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4400" b="1" dirty="0"/>
              <a:t> </a:t>
            </a:r>
            <a:r>
              <a:rPr lang="es-ES" sz="3800" b="1" dirty="0"/>
              <a:t>Cantidad de Oxígeno disuelto</a:t>
            </a:r>
            <a:endParaRPr lang="es-ES" sz="3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3800" b="1" dirty="0"/>
              <a:t>Corrientes </a:t>
            </a:r>
            <a:r>
              <a:rPr lang="es-ES" sz="3800" b="1" dirty="0" smtClean="0"/>
              <a:t>submarinas</a:t>
            </a:r>
            <a:endParaRPr lang="es-ES" sz="3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548468" y="2070847"/>
            <a:ext cx="422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"/>
          <a:srcRect l="31466" t="44669" r="34635" b="30147"/>
          <a:stretch>
            <a:fillRect/>
          </a:stretch>
        </p:blipFill>
        <p:spPr>
          <a:xfrm>
            <a:off x="5466229" y="2285998"/>
            <a:ext cx="3307977" cy="18422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5495" y="319211"/>
            <a:ext cx="4635874" cy="579350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600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Salinidad: </a:t>
            </a:r>
            <a:r>
              <a:rPr lang="es-ES" dirty="0"/>
              <a:t>porcentaje de sal disuelta en el agua</a:t>
            </a:r>
            <a:endParaRPr lang="es-ES" dirty="0"/>
          </a:p>
          <a:p>
            <a:endParaRPr lang="es-ES" b="1" dirty="0" smtClean="0"/>
          </a:p>
          <a:p>
            <a:pPr marL="514350" indent="-514350">
              <a:buAutoNum type="alphaLcParenR"/>
            </a:pPr>
            <a:r>
              <a:rPr lang="es-ES" b="1" dirty="0" smtClean="0"/>
              <a:t>Agua dulce</a:t>
            </a:r>
            <a:r>
              <a:rPr lang="es-ES" dirty="0" smtClean="0"/>
              <a:t>: posee menos</a:t>
            </a:r>
            <a:endParaRPr lang="es-ES" dirty="0" smtClean="0"/>
          </a:p>
          <a:p>
            <a:pPr marL="514350" indent="-514350">
              <a:buNone/>
            </a:pPr>
            <a:r>
              <a:rPr lang="es-ES" dirty="0" smtClean="0"/>
              <a:t> del 5 g/l (lagos y ríos)</a:t>
            </a:r>
            <a:endParaRPr lang="es-ES" dirty="0" smtClean="0"/>
          </a:p>
          <a:p>
            <a:pPr marL="514350" indent="-514350">
              <a:buNone/>
            </a:pPr>
            <a:endParaRPr lang="es-ES" dirty="0" smtClean="0"/>
          </a:p>
          <a:p>
            <a:pPr marL="514350" indent="-514350">
              <a:buNone/>
            </a:pPr>
            <a:r>
              <a:rPr lang="es-ES" b="1" dirty="0" smtClean="0"/>
              <a:t>b) Agua salobre </a:t>
            </a:r>
            <a:endParaRPr lang="es-ES" b="1" dirty="0" smtClean="0"/>
          </a:p>
          <a:p>
            <a:pPr marL="514350" indent="-514350">
              <a:buNone/>
            </a:pPr>
            <a:r>
              <a:rPr lang="es-ES" dirty="0" smtClean="0"/>
              <a:t>(marismas y </a:t>
            </a:r>
            <a:endParaRPr lang="es-ES" dirty="0" smtClean="0"/>
          </a:p>
          <a:p>
            <a:pPr marL="514350" indent="-514350">
              <a:buNone/>
            </a:pPr>
            <a:r>
              <a:rPr lang="es-ES" dirty="0" smtClean="0"/>
              <a:t>desembocaduras)</a:t>
            </a:r>
            <a:endParaRPr lang="es-ES" dirty="0" smtClean="0"/>
          </a:p>
          <a:p>
            <a:pPr marL="514350" indent="-514350">
              <a:buNone/>
            </a:pPr>
            <a:endParaRPr lang="es-ES" dirty="0" smtClean="0"/>
          </a:p>
          <a:p>
            <a:pPr marL="514350" indent="-514350">
              <a:buNone/>
            </a:pPr>
            <a:r>
              <a:rPr lang="es-ES" b="1" dirty="0" smtClean="0"/>
              <a:t>c) Agua salada</a:t>
            </a:r>
            <a:r>
              <a:rPr lang="es-ES" dirty="0" smtClean="0"/>
              <a:t>: entre </a:t>
            </a:r>
            <a:endParaRPr lang="es-ES" dirty="0" smtClean="0"/>
          </a:p>
          <a:p>
            <a:pPr marL="514350" indent="-514350">
              <a:buNone/>
            </a:pPr>
            <a:r>
              <a:rPr lang="es-ES" dirty="0" smtClean="0"/>
              <a:t>33 y 37 g/l (mares y océanos)</a:t>
            </a:r>
            <a:endParaRPr lang="es-ES" dirty="0"/>
          </a:p>
        </p:txBody>
      </p:sp>
      <p:pic>
        <p:nvPicPr>
          <p:cNvPr id="5" name="Picture 5" descr="http://t2.gstatic.com/images?q=tbn:ANd9GcS7k9O0hj_p8wYux94fE-mgenKQKXg08kQgePPqsEE4eeeNRbe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29191" y="3885569"/>
            <a:ext cx="3114809" cy="2876392"/>
          </a:xfrm>
          <a:prstGeom prst="rect">
            <a:avLst/>
          </a:prstGeom>
          <a:noFill/>
        </p:spPr>
      </p:pic>
      <p:pic>
        <p:nvPicPr>
          <p:cNvPr id="18434" name="Picture 2" descr="Resultado de imagen de agua dul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70" y="1"/>
            <a:ext cx="3407569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355" y="647223"/>
            <a:ext cx="2235567" cy="223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4" descr="Resultado de imagen de marismas del odiel huelva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414" y="2660221"/>
            <a:ext cx="3643654" cy="24755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925" y="349625"/>
            <a:ext cx="4619064" cy="63470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600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Conductividad: </a:t>
            </a:r>
            <a:r>
              <a:rPr lang="es-ES" dirty="0" smtClean="0"/>
              <a:t>capacidad para dejar </a:t>
            </a:r>
            <a:r>
              <a:rPr lang="es-ES" dirty="0"/>
              <a:t>pasar </a:t>
            </a:r>
            <a:r>
              <a:rPr lang="es-ES" dirty="0" smtClean="0"/>
              <a:t>la </a:t>
            </a:r>
            <a:r>
              <a:rPr lang="es-ES" dirty="0"/>
              <a:t>corriente eléctrica</a:t>
            </a:r>
            <a:r>
              <a:rPr lang="es-ES" b="1" dirty="0" smtClean="0"/>
              <a:t>.</a:t>
            </a:r>
            <a:endParaRPr lang="es-ES" b="1" dirty="0" smtClean="0"/>
          </a:p>
          <a:p>
            <a:pPr marL="0" indent="0">
              <a:buNone/>
            </a:pPr>
            <a:endParaRPr lang="es-ES" b="1" dirty="0" smtClean="0"/>
          </a:p>
          <a:p>
            <a:pPr marL="514350" indent="-514350">
              <a:buAutoNum type="alphaLcParenR"/>
            </a:pPr>
            <a:r>
              <a:rPr lang="es-ES" b="1" dirty="0"/>
              <a:t>Agua dulce</a:t>
            </a:r>
            <a:r>
              <a:rPr lang="es-ES" dirty="0"/>
              <a:t>: posee menos</a:t>
            </a:r>
            <a:endParaRPr lang="es-ES" dirty="0"/>
          </a:p>
          <a:p>
            <a:pPr marL="514350" indent="-514350">
              <a:buNone/>
            </a:pPr>
            <a:r>
              <a:rPr lang="es-ES" dirty="0"/>
              <a:t> del </a:t>
            </a:r>
            <a:r>
              <a:rPr lang="es-ES" dirty="0" smtClean="0"/>
              <a:t>10 </a:t>
            </a:r>
            <a:r>
              <a:rPr lang="es-ES" dirty="0" err="1" smtClean="0"/>
              <a:t>mS</a:t>
            </a:r>
            <a:r>
              <a:rPr lang="es-ES" dirty="0" smtClean="0"/>
              <a:t>/cm </a:t>
            </a:r>
            <a:r>
              <a:rPr lang="es-ES" dirty="0"/>
              <a:t>(lagos y ríos)</a:t>
            </a:r>
            <a:endParaRPr lang="es-ES" dirty="0"/>
          </a:p>
          <a:p>
            <a:pPr marL="514350" indent="-514350">
              <a:buNone/>
            </a:pPr>
            <a:endParaRPr lang="es-ES" dirty="0"/>
          </a:p>
          <a:p>
            <a:pPr marL="514350" indent="-514350">
              <a:buNone/>
            </a:pPr>
            <a:r>
              <a:rPr lang="es-ES" b="1" dirty="0"/>
              <a:t>b) Agua salobre </a:t>
            </a:r>
            <a:endParaRPr lang="es-ES" b="1" dirty="0"/>
          </a:p>
          <a:p>
            <a:pPr marL="514350" indent="-514350">
              <a:buNone/>
            </a:pPr>
            <a:r>
              <a:rPr lang="es-ES" dirty="0"/>
              <a:t>(marismas y </a:t>
            </a:r>
            <a:endParaRPr lang="es-ES" dirty="0"/>
          </a:p>
          <a:p>
            <a:pPr marL="514350" indent="-514350">
              <a:buNone/>
            </a:pPr>
            <a:r>
              <a:rPr lang="es-ES" dirty="0"/>
              <a:t>desembocaduras)</a:t>
            </a:r>
            <a:endParaRPr lang="es-ES" dirty="0"/>
          </a:p>
          <a:p>
            <a:pPr marL="514350" indent="-514350">
              <a:buNone/>
            </a:pPr>
            <a:endParaRPr lang="es-ES" dirty="0"/>
          </a:p>
          <a:p>
            <a:pPr marL="514350" indent="-514350">
              <a:buNone/>
            </a:pPr>
            <a:r>
              <a:rPr lang="es-ES" b="1" dirty="0"/>
              <a:t>c) Agua salada</a:t>
            </a:r>
            <a:r>
              <a:rPr lang="es-ES" dirty="0"/>
              <a:t>: entre </a:t>
            </a:r>
            <a:endParaRPr lang="es-ES" dirty="0"/>
          </a:p>
          <a:p>
            <a:pPr marL="514350" indent="-514350">
              <a:buNone/>
            </a:pPr>
            <a:r>
              <a:rPr lang="es-ES" dirty="0" smtClean="0"/>
              <a:t>52-54 </a:t>
            </a:r>
            <a:r>
              <a:rPr lang="es-ES" dirty="0" err="1" smtClean="0"/>
              <a:t>mS</a:t>
            </a:r>
            <a:r>
              <a:rPr lang="es-ES" dirty="0" smtClean="0"/>
              <a:t>/cm(mares </a:t>
            </a:r>
            <a:r>
              <a:rPr lang="es-ES" dirty="0"/>
              <a:t>y océanos)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6386" name="Picture 2" descr="Imagen relacionad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89" y="349625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22" y="2945606"/>
            <a:ext cx="2747892" cy="366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0" y="2407024"/>
            <a:ext cx="2442322" cy="32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236" y="1027906"/>
            <a:ext cx="4504765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600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Sólidos en Suspensión</a:t>
            </a:r>
            <a:r>
              <a:rPr lang="es-ES" sz="3600" b="1" dirty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s-ES" sz="3600" b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Condicionan la luminosidad</a:t>
            </a:r>
            <a:endParaRPr lang="es-ES" b="1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Tamaño: </a:t>
            </a:r>
            <a:r>
              <a:rPr lang="es-ES" dirty="0" smtClean="0"/>
              <a:t>0.01 (no sedimentables)  y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&lt; </a:t>
            </a:r>
            <a:r>
              <a:rPr lang="es-ES" dirty="0"/>
              <a:t>0.01 </a:t>
            </a:r>
            <a:r>
              <a:rPr lang="es-ES" dirty="0" smtClean="0"/>
              <a:t>mm ( </a:t>
            </a:r>
            <a:r>
              <a:rPr lang="es-ES" dirty="0"/>
              <a:t>generalmente </a:t>
            </a:r>
            <a:r>
              <a:rPr lang="es-ES" dirty="0" smtClean="0"/>
              <a:t>sedimentables). </a:t>
            </a:r>
            <a:endParaRPr lang="es-ES" dirty="0"/>
          </a:p>
        </p:txBody>
      </p:sp>
      <p:pic>
        <p:nvPicPr>
          <p:cNvPr id="17410" name="Picture 2" descr="Resultado de imagen de solidos en suspensi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90" y="585832"/>
            <a:ext cx="4658510" cy="34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n de solidos en susp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28" y="4220352"/>
            <a:ext cx="4935071" cy="237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215" y="193412"/>
            <a:ext cx="4958603" cy="62646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S" sz="3600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luz</a:t>
            </a:r>
            <a:r>
              <a:rPr lang="es-ES" sz="3600" dirty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/>
              <a:t>penetración de los rayos luminosos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Zonación por la luz:</a:t>
            </a:r>
            <a:endParaRPr lang="es-ES" dirty="0" smtClean="0"/>
          </a:p>
          <a:p>
            <a:pPr marL="514350" indent="-514350">
              <a:buAutoNum type="alphaLcParenR"/>
            </a:pPr>
            <a:r>
              <a:rPr lang="es-ES" b="1" dirty="0" smtClean="0"/>
              <a:t>Zona </a:t>
            </a:r>
            <a:r>
              <a:rPr lang="es-ES" b="1" dirty="0" err="1" smtClean="0"/>
              <a:t>Eufótica</a:t>
            </a:r>
            <a:r>
              <a:rPr lang="es-ES" dirty="0" smtClean="0"/>
              <a:t>: Recibe</a:t>
            </a:r>
            <a:endParaRPr lang="es-ES" dirty="0" smtClean="0"/>
          </a:p>
          <a:p>
            <a:pPr marL="514350" indent="-514350">
              <a:buNone/>
            </a:pPr>
            <a:r>
              <a:rPr lang="es-ES" dirty="0" smtClean="0"/>
              <a:t> iluminación para realizar</a:t>
            </a:r>
            <a:endParaRPr lang="es-ES" dirty="0" smtClean="0"/>
          </a:p>
          <a:p>
            <a:pPr marL="514350" indent="-514350">
              <a:buNone/>
            </a:pPr>
            <a:r>
              <a:rPr lang="es-ES" dirty="0" smtClean="0"/>
              <a:t> la fotosíntesis (hasta 50m).</a:t>
            </a:r>
            <a:endParaRPr lang="es-ES" dirty="0" smtClean="0"/>
          </a:p>
          <a:p>
            <a:pPr marL="514350" indent="-514350">
              <a:buNone/>
            </a:pPr>
            <a:r>
              <a:rPr lang="es-ES" b="1" dirty="0" smtClean="0"/>
              <a:t>b) Zona </a:t>
            </a:r>
            <a:r>
              <a:rPr lang="es-ES" b="1" dirty="0" err="1" smtClean="0"/>
              <a:t>Oligofótica</a:t>
            </a:r>
            <a:r>
              <a:rPr lang="es-ES" dirty="0" smtClean="0"/>
              <a:t>: </a:t>
            </a:r>
            <a:endParaRPr lang="es-ES" dirty="0" smtClean="0"/>
          </a:p>
          <a:p>
            <a:pPr marL="514350" indent="-514350">
              <a:buNone/>
            </a:pPr>
            <a:r>
              <a:rPr lang="es-ES" dirty="0" smtClean="0"/>
              <a:t>zona de penumbra</a:t>
            </a:r>
            <a:endParaRPr lang="es-ES" dirty="0" smtClean="0"/>
          </a:p>
          <a:p>
            <a:pPr marL="514350" indent="-514350">
              <a:buNone/>
            </a:pPr>
            <a:r>
              <a:rPr lang="es-ES" b="1" dirty="0" smtClean="0"/>
              <a:t>c) Zona  </a:t>
            </a:r>
            <a:r>
              <a:rPr lang="es-ES" b="1" dirty="0" err="1" smtClean="0"/>
              <a:t>Afótica</a:t>
            </a:r>
            <a:r>
              <a:rPr lang="es-ES" dirty="0" smtClean="0"/>
              <a:t>: Sin luz</a:t>
            </a:r>
            <a:endParaRPr lang="es-ES" dirty="0" smtClean="0"/>
          </a:p>
          <a:p>
            <a:pPr marL="514350" indent="-514350">
              <a:buNone/>
            </a:pPr>
            <a:r>
              <a:rPr lang="es-ES" dirty="0" smtClean="0"/>
              <a:t> (a partir de 500 m)</a:t>
            </a:r>
            <a:endParaRPr lang="es-ES" dirty="0"/>
          </a:p>
        </p:txBody>
      </p:sp>
      <p:sp>
        <p:nvSpPr>
          <p:cNvPr id="43010" name="AutoShape 2" descr="data:image/jpeg;base64,/9j/4AAQSkZJRgABAQAAAQABAAD/2wCEAAkGBhQSERQUExQWFRUWGRgaGBgYFxodHhgYFxUWGBoaGhgbHCYeGBojHBgYHy8gJCcpLCwsFh4xNTAqNSYrLCkBCQoKDgwOGg8PGiwcHxwpKSkpLCwsKSksLCwpKSkpLCksKSksLCwsLCksLCwpKSkpLCwpKSksLCwsKSwsNSw1LP/AABEIAMIBAwMBIgACEQEDEQH/xAAcAAABBQEBAQAAAAAAAAAAAAAEAAIDBQYBBwj/xABDEAABAgQEAwYEBQEFBwUBAAABAhEAAyExBBJBUQVhcQYTIoGRoTKxwfAUQlLR4WIjcoKS8QcVJDRDstJTk6LC0zP/xAAZAQADAQEBAAAAAAAAAAAAAAAAAQIDBAX/xAAiEQEBAAICAwACAwEAAAAAAAAAAQIREiEDMUETUSIyYQT/2gAMAwEAAhEDEQA/AKXvUhg1nfUUpbQUETS0u9gN9Nv49IGVLA8SQSCbk7gKanX2gwzAUhJFDr+lgQOZOrchHn6726Ay1FSkhrMBQFmGpa/PpBkmX0f9oGVKHeZqlQBDbeEseriJZSMgrv6nY+0VYQ5c4sAWcaee0RYuQ57zcW0b6FvnDDNcWrVyesdlKBpVRLNf5WjKbi0snElRS2c1FHqR8FCxyqqAC0GKmdyBO7wd4SUmW2axYvWg0r7wKkKSpKVBTEpJKVDNrYmgILUNqwRKw0pkrSrMEqUVJUlNsvxHKXUHIBLivWOvDViL1Wr7M4MlAWZRUVKcOBQKopTPrr0PSN1hpaQkBHw6X+seVdm+Pd1iM06YEjKCPBdqZR+i59D1j0Th3aaRPyiWvMpQfKAXAdi/R6xtjpll3VrChAwopJQoUKAFChQoAUKFCgBQoUKAFChQoAUKFCgBQoUKAFChQoAUKFCgBQojnzwgObfZijV2vlidkVQFmIBNDZwKpJ0e8AaCFHY5AHziVeHMfCpx4ADUBz5B7hokwq1qYNu7AsPoIr04xL5mKjShtfaLGXjlEgG4ahsOgtT0jkt1HT7TKnBBf4ibNUA7vrejQ1Ewu6ubDrQc+cMJqQFKrR3LGOjwoGxILjkD+/vGVz/UE9jUJKgyqXuHatfraGS5xc5Q7E6sLxGt8oYqBowo3VmiRIpW/mxHT6QdHsVJxGa+m1y4d/X6aRPgsIFECWQXUHLuRQkgJPxmhLCtYEkSw4JDh2awA5c/5i64PJTMWmUtWVC/DVKSKjYhnPhEVhZLE3tX4uXKWsOnw2KkBifFV0vRRzC/hFucWPA+0EiROSiUgoBspajctcBNr2ahFaPFti+BieQnIn+wpMH6wpSgldi6RlFGLPo0DcG7JzkhTIlqQtwyviQRo9xR9qta47Ljd9MW44RiytJKly1l7oduhBJIMWiFwNg8AlCEgOwGv1esEiWIsj4UKFCIoZOnpQkqWQlIqSSwA5mHx51/tN4spM+TK/6YT3jaKWVKSCd2y06wsrqbVhjyumsT2tkEkJzKA1ZvmQfaD8JxSXMOVKvEA5SaKbdjccxSPMeG40KLtdvOL2fOJShaS02UcyDq35k8wRpGWPk26vJ/z8Z03cKEC4jrRs43IUcMwM7hoZicQJaFLVZIJPQB4AkhRicb23KJ8pbf8OtND+oFjm3BSaGLfjHbWRISkhQmFTUSdKV9DE8oF/CJjO8V7byJeHE5CkqKmASSxfVxcW+UYCb28mrnlWcpTUJD2BNnA921MK5yHp6zjeIy5QeYoJBs/rCwOPRNSFIIIO2n20ePdpONTMTMSUlRSfELhiDp6Uo994I4VxqZKoFHK1U0qLfWFfJJRp6+Jw3ERYzHolIKllgI8mX2umpRMly1eEuOYdtSKsHDs71cxQze0E2YSlalUYs+wZJbl9YdzGmz7a9re8KUychAJ8QWygWHhUKFD1vQiM1geJqWsFQCyFBa0kXagTYZQavc1LxSTcSZi6AOAXJqWrcO1PWsDT5ZQvM5OzKIFrONIz/JbVcXr+F7claQo5a7KoK28rQo84lY9ZSClCANAAj/AOySfUx2K5Uumcw85aUFHhIKgp8odJtRV25Wg3DSVlJYBLDe7PVvsRNIUlCiyUM35jXqHYE6UiOdjjkUgLUEkgkFINQSQbvvGFl+OhzDliAr7/iLGasuBYXN6PWBMKAogqIU3JvmRW27QbPBVUAgVsARu94xstuy0hCy5Fhb7f5xPmIDeGn8c20gWQrKTYi4G7a8oIKyyfhc83frrE9r1NJJc9220Ji54HMV3ks5QrL4ybWBH2Iz+Ck5lnQj6aHa0WsjGFKmFxV9iD/EOZcbuo1v02E7tIc65NAFpcKSSk5gommYi7U1cwfgO1qTKUCf7XKohw4p06+0Yw8RClvMDrSx8WrqB6eRvHJXFUJBBSsgkszBIPJNzYC7dY655Ze9+2fH4vz20dCkTUrWCDVJKXIroRSnpHJ3bYGehUslYCPhBqFLGXKfRJqKHVjGPxOIcPpr96a23iDh5CVAqalwGc1pa2lecY5eXKXW9tPx7e24XHOlJUGUQCRdidHaH4nicuWgrWrKkXJ+6nlGJ4N2xIw80FAK0fD/AFAlgasSAb8op+Mdr5s9KEUSAlpgDMpT/ENrUbnHVl5ZMdsePb06VxWUpOYLDc6WAOvUR5L/ALUsdnxgCPERKQUgG9VfIvEa8ZlTUuEuw67DS0Z/H45ROcfFofeMb5betN/FhJkI4FMxS1mXlSjwKUL/ABCw9Y0XApmKLmeEhIewL0tyPrGRwqpqp751pWDUksljSjOTTUbxqsFiVpWpyoILFiXrVyDqCz9XiL079bi3x3byckhCWDIymmrO41BZoGxXbjEEB1t0p6mMNi+ITFzSVOFLVrS/0izY0diOVqF4WWWVrztTsenj01Tp7xTCpD83+bmDMV2/m/h1SVEHw5XapQQEt1FS8UhxCEuwYmK7iBSpspIU7dd3isdyoyg+XMoDmvZz0c06QpuDUdaMWHNveKqROqEguHrz58hFrOxrUJpDsSDm4CaXJUGFfYQ/B4XJ4leJw6b0/cwaicCmti/yjhxo2drcoJQcvGHK9QwMQy0lYzPQ2rEisYNh6fe8DzMa3ytDgST1NbX7rFHi5xCimr1rFn+KBLQDMwueYsKPhL1s21YZJOCLSrNnLaAb29YKXhAp2VmG1mivncLTKDhRJA0ZvaHJxgt67+frAaYYzL4UgsLOf5hRXGanZ+cKGbiZxy0FXcPrTelabQ6XJVQqcFw4FXYwxUpTJWk0LuDoBfn9vHVLZ60e7b28msYitYs5DZlA315gWb3ESpmZVEpcCgq97G0C8PxdBmLkaanp9/y/8SXdRcHSvsN45+9q2K74ElTcnf79Y5hWUXDOAzjrX2gWdPcFrbcukdw0xT6ffS8K7oWeCklJoQ/7WvE2QhdT4ku4N6bbiBsO+htfz6X845jJykq0qx9d/SJ1yK9LHNmNCbWs5FYUyS5GbxACpPsW9or5E8vseUGon5q86vtQbRz5TKNYreK5kB28JUwILjeu2sP4YWmO4q3vBJxQKVCjOL+7CK6V4VqegoA1HF7egjoxuVx1l7E9rjDzmHioWIehYvsXBFbwLh86phQElSyaMHJ6QAvGFSwdHD3+6xrMMoSEoKlMqYSkhJa105nFjRnFQfLp8OGWd1WOese2H7YYzF4SclMyWEyyARrmpXxAsDyi/XhpeKwyZmHKGCQToUrAqlYPU3jQTVpACJmaZKVlQtMzxPnLJUDYsSxN2I5R56eyP/Gz5aEju0gLQFfmSsEhL62WH0KY6M8ZOv0nG32dhOIqlrY5klJYizNRo1ieJZghYoSUhOarkn5AOfKK2Xw9eUGaO8QoMicB40i2WakfG1ifiHO0T4LhqiQvMfD8Laf1AvrpyjCx2Ty/x1T+3HDRKmSp6B/YqcEguEzBdCq0IqRyppFfx3h8/DS0rmIIQWIWKpLilR8i0Q8YSvh5ExCiqTiH72WogpWsMoEhTjN8Vb0j05PEUzk5VJC0LQ5QbKSok5SD09421Lpxd9vG08RzAEggaOL9IdJStRKiABSu9dPOhjTcc7OolK7n4UjxIepCVVAfVjQ/3YAn8HSlKGUaAgjR9TGdvG6PVqv4dNzFRFCCwb9oIXiHWA7QTg8IlJYFrGOYzBIJdtQ/neM7nsrhQ8/EeJgzekRqxLEuKNeJ14VNfR+ohpSMwBtl10q1ocyVo5Sj8ILNX1+/aI1AlSkuKxISHo2gvf8AeJFS0lVaFriHy0XFWDEgGu8E4iccgr0DtzeHYnhySoknYu8SKlhTUtCucPjtVTcQtOZLE0o2vpEeHlmdVPh8Lk9NA2sXZRLLEAU9olyhLkW0an2IfPrpFxrJnMKZVFtaxyNGMMk1zKqT+nUwovlE6qsws1taVtZtxz1flrEk4DI4IcPQWId6Po2h6aRWIxrJIy2NDc7VixwKjmU5oBrYhwdmdqecPi1cwgGZLpIetDRuYMMxGIRsSXcHMWB0psL3huMcVBFXagt8LdAAPWBkzy179K6dIiYdj0MlTspd80WQxAbQkka7xUEgqDUUC1HD+YieWnMS9wzffWJvjlPayXxQ/koWYu1tIh4egkupTqu+kcGHQqjua/bQZg5GW1IzyuOM0qTlTkk/0g1cufakT4ZSRQzBV6B6f/GIlnMS33aO5Gaupjn/ACY+tNJjYHVKoWmpv+le/SOowqSus5INHYK/baJSPifr7wIiZ4yxLddo6p5J8RxWsnhUvMlYm5ymrAXaoBc7iLM49SBNlh0qczJM3QiaVEuGJspQ3L6G1dwLDlU4gk/CfVxGgweGBHdKooOqUsXD1KQbX09o38Odxm/2jLHatROCJIdQmISrNmZsqlF1ghnSHAUAdjAfHOJKkzcHNIYKKkK5pC0Zfn7xfcVkoEkqmDKQwWpIYFBLKJGg3Gl7VjMdsu6Vw8GUpKhKm+Ep0StwBT7pBveXf071j01OHxQlYlUk/wD85viQdlEVHnfqTBMzDhJygMFoLdUhvO0VMuZ3sqRMF2lqfbUn5xLL4gMswhRJkTS5UP8A1UhYO7FRWPKIUp+3c0fgWIN5K0FqOE5FB/fyMX3D8SQqTUAd2lxYaivIMDFF23momYISpa0rmZ0lgoGniL8rw6Vx5AyFIUpkpBoNy5B0/wBYub1NI63Wo7U4dM2UmcASUKIWmmZAUAMpGodiFDQnRox4YUVR7HrSLiZ2vTkUnukspJSXNWUKsQzaaRTTOISXcoen61U6s0V5cLnd4lhlxmqiRlp+o68ob3al+FIJULtWj0NLecTjjEvKckhBJ/U6tNMxI9o7iOKrmIIqEpuEMAB0s3lGU8V+qucqXD4GWKzVvcFCSwDVqv6D1iaZxYJUO7ZKaMkIAfqWciKrBYErQMyiELUct7hg/ME/KJcbI/DkywSrmacyGG0aWTGJ9ij2mVmaprolwS9nAiixfEcyywIFdGfy0MTHGLWsJABJGgag+jCGzEzkAE5CFB3BCqAtVnaM8rllPS5qUDLxp3v7bvD8LjiSE2U7Ab/tEfdzFOctKAnKwe7bPyjiwt2NK1ZozuJ2zZ5n9yoqma6JevI6CLH8aFpTT4mYat9IqfEkalzcsHbqImkpOYH9nt0hXFON1RqsMH1/yn6CFHDM/vev8QofCtOUVUtUtT5qc0swoa0cew+kSrCkA5EhTMoeJ6a0DEDyaIlzcyQp6Gii9DQguw2rpUwIspSQyiVJ+FQJZjYOK66isdLGjW7w6ggCm390DT+YFx0jMLs1KlvmIfKnZ0nOMp1Ul6g0CsvwmtCwF94BxODWK/ENFJqD5j5GsBbTz0FJSQ4LVMTScQX+I1G8A5F5B4Tl5ilS1/KD8NwGYXUGSkXKywB1HNjE2SjsbLnNBuCx+zef8xUYySUBIzAhScwIdmcjXpDsDiGV0LRjcfq9tOqc7VEMULWgYTq+nnQwWglwBcttGX4t91XL4gnpLKADuOf0gXAoHeJSQwsa194tJ8kPV/8AMB7tHfwSQknxFnIGdwGBNska4+LXRcjZWKWhZ7vwKLh6HXmflFpg+K4k0KwVaOlLU+l6xmuEyJiTnUnLmfQZjW7Ev0qB0iy/FkA1NTYHTYkR0SdaSvsRxpbZVKQskB2Tqb+IEfIxnP8AcksyTJc92VAs4DVzEgtUkw0Y6IJuJPlrFcYnY7C5JCUpllQCbeI286iBp+Iuc1TXckh2cmpgKbPejwMx1itSDdErmpJJAAfLSrDcRErGlNi2lIqp2MII2Lt6xyZOrSyh7sx9xCuQ0OXiXIBesEzEIIISS1H3Baoex9NbQLwuaMxUthlBJGtifpFdxDH+NZsSAS25L6cj9IqXcTVtMPdpf5mvOJOLTZsiVLWtBTKWprVUyQpi4YX1qaxFwyd3ksArZaWcNcaH+OUaTB8QmrUlK1d4FKCa2clvhFPaCTfYQL4qyEMtiQ4AAo2uwo99zA2UrUVHwpH5lqZ7ks4ckubA3ifiOE76apEsqQlS0h0AeEIHwB/zWruTE2E4RKl5q58pcqVVjzJqtXNTDlE3Ga7G78VeEwM2aohI7tBHxKAJKa+JrJSzsLksbCknE1IUcqTRAYeH4jR3LwZxHiYSnLLXmc315knfTba0UK17P5/6Rlld9T0v+rks5ag1hyRX3iJBFH5vRj6w5ag4yv5t9Ii4jbslZzO/pT5QbOxpIJNdNmbo3vFVMrEqSMrE0rZvK5EGqnYkYo6N/lTCgEdfv1jkPs+SrmKJe7WZmoDtb0iImr6xNjZqjMVmu5cRHn1aNC0kQSQ3WnVqfe0F8N4etZIQ/wDUqwA56HzMD4fFBN0g9d9C1j5xYzOJCYMqlqCWNEpS1eQYARNpzSQypaH7xYnLAASHORhYFQqelBzMRKVMnOSk+F7BgBsAKBoEyhLM56t9IMwnEABQLzeLUBIBSQCABce8RVGYya6EJZsobWrqKq7XbyiHD0LxIUax0SxSkTL0mrtMx0o8jWLbh8jOvNRvvRoqcCgEfDBWI49l/s5ASFN4lsCElqgbnnaNcO+6F5je6kh5iw5/KEIKj6pNOZijn8WUoMKJd2ZOvMARWBXiJJKlG5JqYJlSM0XVzE9U8qjgJaJxJbqP3iWWlr3/AHhbXx6BhJ/iGLl/f3eLEYYct66Hb73iNWH9NaQbOYdAEyA+tfnEWMlFKAsGiVVGrMxPSDSGrp1iNct72P7fzD2m46U3EcLlUU0YFweoc9YilSfC9b3vYB6aQpuFUHlqLkfCeR0eCMLKVlLXera05QtpsOwWDzFLOonMpYYsEoCS5JoXO1m5iKFaWVMSakn5GrRq5GLTJyLawKWJOpAUCkfF4FEMebVik4zh0SsQDLUmZLd0lLsobVi56ZX2YnAzJbFSVAFi4rewJFjyjQcBUStJSSPEDlZi6SC5PvTaBeDy5k2Y5zkNrZNL18qNpFzg+EqXMeU+YUJLJQBclaiwFephTZrpSTJkGTKLFZzTF1LHLlZD1O5JIuYrfxSUS+6lJJ0Jodqvv0tBWK4MlMolc+WpYNcis5I0CUseUC4LhWZOb4U6ZyhD7EgpdusGUtPevSnUnK7pc9TtyjpwzAOhVeSqjk4MWhwGVQJm4Yh3DzQn3CA8FS8FKVVRlLOwxaU/NFB/MRxSzqsOKVSj+8oge6YGnYIhTCZLXeqVJa/9TRtVdnkt4MKHu5xMqYC42OVvIw3B9kFKQc+Gyqf/AKOQ87/iwT6RfDpO2HMkbg9D+0NWgNb3jYYnsaTZGNURoJSP+7v1NppDcJ2OUXBwc9XJc+VLbmzOej+sRwqtsflG3v8AxHY1Suw85/8AlPXFS/8AyhQ+Jbefo6w9aTe43iJOIW1y1rxLLJIYej/IamEv2SZRAu0PAasOW4DsWs/NnbkY4DaICaWDEgvpDUJpaHExG6pMn4QOf7RxWMZWUJc77R2WRFfiFGWpY/VUdC/ygx1b2a5xXFEiUUAjMaOnbUvAkmYAGBZvWK3CpJNIOkSD6xrbpr4/Hcuxckt136xYSpzNdVIEkyz5iCU/f+sZ7dmPjmu2j4FKzBSlBLc9LViSaEv/AGb5baOecUKMQ2tP9KNDpXeXq3Lb6RW2Gck9LdUpmIPPpDlZHDFSQRq3pzgSXOJYAU1bT7EQ4pUwllEkCgYG1hpbXzg3GeV6iRcga2enrAuJw9GcP8jWOT5cwkpUDQWFNhTf+IAnKU4Ksxpflbzits7bfaKdLKw5HwqYlqetYagkCpYB2rtECMYoAgEs7+cQKxKR8VT+ltx+8OT9ouSzxKAqUSbDxVIqwoK/dIb2blGYFLUcqVkICUgFRCWNyCblqbdIq52FxBmIQpJQqYAZaSC6gVZQQnSr32MeucH7KyZCJYK1BaQzoUxG7Hcm5jSRFu+1RwbsKSxm5ggl8ucBROmaju3Oka+Xw1CEhCEqQkWCVqAr/dIJ84Cm8FST4p2IIuxnr+SSKQdKSkABJLDckn1NTFyaRbs7IoDwE+a1n2Jirn4DGLXSekINwlXPcoLwdisIhYZYJHIkfIgwCOy0i6O9TyE6aPL4rRQPHBglQKpMiYdCtRcn/K3qIkm4WctJAk4VBDMFJzgjyAaIVdlpB+PvFVdlTlkP0f2iww+Aly2yJCW2JHrv5wtBV4js6tYZUrAvv3cxv8r06vFPjex8sByuQFGwQooHouY31jbKW+jxRcV4LhluZuFWqnxS3f2UD7Reuk/WI4p2XXJBKZc0gXUcqgOboVbX7eL7gnDu8lBQTgZfOdhyXanxLUXPSOYjs/g0UyY2U/6SosC4dg5b3i94Z2Qkplhpk9QNRmUUkP8A0sGPI8qUjKTtSrm8KS58XCP/AG0j2zQosJ3+z3DqJLqr/d/8IUMnhbQRhZxQoLQvKoWIuH1e0RKlFoa0YNBeIxBWrMolSiLkkk0bWsORLtSBZcwg3g1E/wC3jOzXpU7d7xt46C5vEcyc4t99IjlTtbsbFqjz84cwo2OKgE3p1b+YrFzTMUST06RNPxZmpy0TkLAUqHoObfWJMNgSSzgN+qkPUjXDHdSYNABF+tjb2g+WpixaJsPhUoos13HTSBp00d54cobzPqYjW3XfLMJpYS8CpQDRYSsGEpchzesVsnH7qPRosU4kZXdydIlH5KU3EhBByg7dTEauOFOYqlkBwKvRXlrB+B4R+JSVKXlDlIDaUcg6GMliMYvMoLUy0FiKs6CQ7akWi+FZXPG+722vDuOylpKjlejsObt0iZPEZLv3VGqQKcnaMfwzDkMUIzHUqLB+Sf3i2RKWJRJUy10oHy62G9vWH+Oe2XJdKxSCVKYV11irxeNlqYlJo9N3iq4ZLVMzpWpSVJNnZwaggM/+kTf7pIU6ZhB3eJvR72fgez/4mYUoQEUclZ0cBwLm+rRs+EdlcPhmWEZpg/MQCX5JqE+XrFF2bRNE4uoKBSXoxozVF40wnLTfKfQ/zHT4+5tjl7V8qYifjlTikJRIdIUE1mTmZRJuyB4RzJjQCcj8lPKK2VNypYJGUbOblz5uTD5WOSLof0/aNdJWT7kGOktqYF/HA/CG5GGHE7gQyFDEDmephd4k7wImcnYxL+IBoINBIlZBNGGnP0ieXM1ivM1q5VHofsxIjFg/lUPKDRLFKhEomxWnETAaItz/AIMNViZp+FDHcmnyg0FjP4gEJJNgHLXbpHMJjBNTmS7cwQfSAEKxGvdn1/0h6TN+2aHolmJnWFAP9r9j+I7CN86oTuRD0IrEIS0PeOZZyjpEmGmJDuS+gAiFUqtTHU84QGS5rChd9CAPeOSSFVZi7NziBKXNTDy4Iy6P5Qb7OVMrDjvCxbm1EmjffOLfCYZa0BlBhfa+kU4ng+EeZ1JMWPB5zLZ2FC28Kytsc9L6TwtEwHMrKagVY/Ll7xnZ2FMpWSYnKf1PRVrGxvF9LxOUPkJOj6l9hUhoJnrTiEd2uURSh/Sdxs3O8XcZYz5Xajky0gEty/mJ5ctQQHq1vQM3rEWI4fNllKFp8JPxCzDTkTziw4WjvFuxKEl7UJ0A9PaI4/Fcml4YEy5aUqvdVdTU/t5R5/iZZGKmFZCj3qqDVyWAfk1Y3KS52jFcbxCpeLWn4q5k6FiAoeQHyjXJm085WSWKDMKMNDyhYdBIAVfkbPudT7RnsbjFYjxssEWSnTm4BB6xe8OxU+YlJUlO12L28n3jLK7moqM5xtZl41LP4QlzuCXDdP3jTTZySRmpmqlWlasYoe1EhRnpLAkIqBqHLRYYHHomSGW4UihSxJbSgBeIvo4vOESWWqhJAuK3OrRZpLaRV8MwhSgEKUHqOh3iwRPXqp46fHNRGV3RQnqt8o4CNYhIhBcaJEpTziQpgLvSIf8AiOsOdASlPP1hDrA34hJ1HrHDjcvOGQzv8tyI5/viWLk+UDniaLLT6t9YgXOw6vyqTzA/mGSyHGpZFCR1SfnAR4+sflSfX96xB3Eg2mqHV/2hiuHA/BNQrqWipIVtHS+Or1UjoEn5kx1fFFHUeVD7GA5OCnA2p1H1g6ZxQME5fFqSkGmrAEVgs/RT/Tf95q/Wf80KIfxKv1E/4ZX/AOcKFs3i60w6VQufv1jqiTVT8n2hyJjVAjiaGKdR1iVUpmJSQOftVoSVZjUkbNE81QKBUuNyaj5QjC2gpBRuYHQl/wDX6Q8o5iDQ2lxUpDZ0AuDVyKjdq1B5xNIeikVV86P7AEwVI7PLUD4kVFmO3S8T8I4aVBTuBVJb0LHo4fnFap7ScImLSM7KUS7P5/CNI0OGxpNbbg3eK9OEUgAIIbY+1vOCkT1ChCTuWNY2kTRffnQwhiFDaBxMfl5QlKA1ikijiAesZvtlgjlTPTdLJV0J8J9S3+IRchYffnAXGsWRLCQCQosphoz9KlvSJy9HFNw3iEwIZRFdCLCNZwJP9lmDULebRlZclCwyVeLVJooeWsX/AGdJSlSHexA11eOW1rFX2xwa++lqDEFNOoUX+cBd6QA6SP8AER86RpuO4UqTmJAMvxJ9Q970gWQlJQWF7oIcP/SXcdIWxpa8DxJWjKT8NQTtSDVIVuD5Rn8DhkpCsoIS9AKt9Wgt0ptOAOxcerx04f1Z29rNM5YuPeJUTX0MVqSvRaT0LxOhE69DGhDnhEvARxKh8SIQmFWrQDY3uE6xGZCR+cRAiUrr5xxaTq4hknVhk3UX6QkmTbxD76QKMz8t2P0iXvDu451iiPWmQKuo/fSBzix+RI8wCfcRxc1D1R6Ej94hXMD+EFPVT/SLiKN/HLUzqI5C3s0O7xQPxHzP2YAd9Qfb+IMRSwB8rQXoxgnq/p/yiFEP4o/o+X7R2JN5FNnP/MdkqEdngFm86w7DgfpEcmlo5rP4T5PX5CHypbkO7Q7EhlAuSDZ9tonkYrKCAkdduTQaJEZdQwAezsdw7QZw7DgLGcNcDkfoIBmqtlpy2/YQVgsGskLFW52PQ3ghtPhEHLUtyce2sSE0oWfeBJGMyhiCDu37UiTvknUn942DipK/yktsIKkHQu/OIEK5xIlB3hASwhqxEVRHQlUURqjA2LmiiVOEqubVuBBZlkecD8SX/ZKt58jE5dzQirw6BKnoWpqGpepodLC9ouOHzEpU7tzNIp1qGViHgzh0gGWSaNHJW0WnHuJSzh1JJfN4fCxob6xmpXEpaJRSJk69CQLU6sBtWIO0c5EoywkHM2aZyeiR51PpFOvF5zyFhGmOPSLW/kYAUOZbGobY1cbgwV3BaozjmmvzaK3gY/4aWQrcEHSp5wd3zXt6/P8AaOhKZGFSofCH8vk8NVhVJtmHNJNP8JrEC8pPwv0Ye+kSISoB0Attn/iAkqcXOTssbkNDxxbLRaMvMfxAyp8wXQwOrn9od36hQgFPM6ef7wxscKjMhTvziH8ct2VAa8OkVQoyzvdPntEqcUsBloCtlJqD6QAV3r6xy2vvHEsbU5GB5sqtzFSkkVMfUesOSBu5gJWHL3BjstJEGyFGeNUmHoxqeY84alQh6padoeyFJ4mNx5gQoD7sfYhQjebb9fpE+EuOv1hQo51OYn6iH4APNAMKFAFxhJKSXIDsrQQ1NFECldIUKHDizl2iJP37QoUaAn+cFyzSFChBKYjWaxyFFJRTVHeA8Qo+P+6flHIUTTFJSPlClDwpGhWxG45woUcbVk+2v/Ozeo/7RFfhoUKOn4y+tr2fmHKQ5YMwegdLmnWLTBF1EG0KFGs9EinUWWpXSCJpYAih3hQoIE6j4m/pgYrOW5hQoAn4ao5iNNoAm0mMKDl0hQoYG4ZRpD8UPEfKFCh4k5Lv6/KJCPvzhQodAc3iRBoYUKETjx2FCgU//9k="/>
          <p:cNvSpPr>
            <a:spLocks noChangeAspect="1" noChangeArrowheads="1"/>
          </p:cNvSpPr>
          <p:nvPr/>
        </p:nvSpPr>
        <p:spPr bwMode="auto">
          <a:xfrm>
            <a:off x="1190626" y="-901700"/>
            <a:ext cx="1850231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pic>
        <p:nvPicPr>
          <p:cNvPr id="7" name="Picture 2" descr="http://t1.gstatic.com/images?q=tbn:ANd9GcR8AKNqfPMwqnBo4lbld-7ha-fezxxnNGEmV90xXBv9hwONZ8Sw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955242" y="354777"/>
            <a:ext cx="4011309" cy="4190291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575" y="3811958"/>
            <a:ext cx="3561649" cy="304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22730" y="365126"/>
            <a:ext cx="8579224" cy="6586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5400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Tema 5. La zona litoral. </a:t>
            </a:r>
            <a:endParaRPr lang="es-ES" sz="5400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spcAft>
                <a:spcPts val="0"/>
              </a:spcAft>
            </a:pPr>
            <a:endParaRPr lang="es-E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S" sz="4000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Modelado litoral. Formación de la costa de Huelva.</a:t>
            </a:r>
            <a:endParaRPr lang="es-ES" sz="4000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S" sz="4000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Zonación del Litoral. Ecosistema </a:t>
            </a:r>
            <a:r>
              <a:rPr lang="es-ES" sz="4000" dirty="0" err="1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Intermareal</a:t>
            </a:r>
            <a:r>
              <a:rPr lang="es-ES" sz="4000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  <a:endParaRPr lang="es-ES" sz="4000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S" sz="4000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Características físico-química del medio</a:t>
            </a:r>
            <a:endParaRPr lang="es-ES" sz="4000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S" sz="4000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Poblaciones significativas de la zona litoral atlántica</a:t>
            </a:r>
            <a:endParaRPr lang="es-ES" sz="4000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154" y="443753"/>
            <a:ext cx="3355042" cy="285077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pH: </a:t>
            </a:r>
            <a:endParaRPr lang="es-ES" sz="3600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dirty="0" smtClean="0"/>
              <a:t>Medio Neutro: 7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Medio </a:t>
            </a:r>
            <a:r>
              <a:rPr lang="es-ES" dirty="0"/>
              <a:t>Á</a:t>
            </a:r>
            <a:r>
              <a:rPr lang="es-ES" dirty="0" smtClean="0"/>
              <a:t>cido: &lt; 7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Medio Básico: &gt;7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22730" y="3536576"/>
            <a:ext cx="4168588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Oxígeno Disuelto</a:t>
            </a:r>
            <a:endParaRPr lang="es-ES" sz="3600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800" dirty="0"/>
              <a:t>Niveles normales: &gt;5 mg/l</a:t>
            </a:r>
            <a:endParaRPr lang="es-ES" sz="2800" dirty="0"/>
          </a:p>
          <a:p>
            <a:r>
              <a:rPr lang="es-ES" sz="2800" dirty="0"/>
              <a:t>Hipoxia: &lt;4 mg/l</a:t>
            </a:r>
            <a:endParaRPr lang="es-ES" sz="2800" dirty="0"/>
          </a:p>
          <a:p>
            <a:r>
              <a:rPr lang="es-ES" sz="2800" dirty="0"/>
              <a:t>Anoxia: &lt; 2mg/l</a:t>
            </a:r>
            <a:endParaRPr lang="es-ES" sz="2800" dirty="0"/>
          </a:p>
          <a:p>
            <a:endParaRPr lang="es-ES" dirty="0"/>
          </a:p>
        </p:txBody>
      </p:sp>
      <p:pic>
        <p:nvPicPr>
          <p:cNvPr id="19458" name="Picture 2" descr="Resultado de imagen de 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688" y="696072"/>
            <a:ext cx="4998524" cy="22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2.bp.blogspot.com/-9-x7cBR8TO0/VU_k3hrDrEI/AAAAAAAAAPA/NtXQ_SCF4XM/s1600/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23" y="3191623"/>
            <a:ext cx="3109252" cy="30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2388" y="242048"/>
            <a:ext cx="4760259" cy="63144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</a:t>
            </a:r>
            <a:r>
              <a:rPr lang="es-ES" b="1" dirty="0" smtClean="0"/>
              <a:t>,</a:t>
            </a:r>
            <a:r>
              <a:rPr lang="es-ES" dirty="0" smtClean="0"/>
              <a:t> influye sobre: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b="1" dirty="0" smtClean="0"/>
              <a:t>Oxigeno disuelto </a:t>
            </a:r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  </a:t>
            </a:r>
            <a:r>
              <a:rPr lang="es-ES" dirty="0" smtClean="0"/>
              <a:t>(a mayor Tª            menos O</a:t>
            </a:r>
            <a:r>
              <a:rPr lang="es-ES" baseline="-25000" dirty="0" smtClean="0"/>
              <a:t>2</a:t>
            </a:r>
            <a:r>
              <a:rPr lang="es-ES" dirty="0" smtClean="0"/>
              <a:t>)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b="1" dirty="0" smtClean="0"/>
              <a:t>Corrientes marinas</a:t>
            </a:r>
            <a:r>
              <a:rPr lang="es-ES" dirty="0" smtClean="0"/>
              <a:t>: Las aguas calientes ascienden  y ocasionan una  redistribución de nutrientes  y por lo tanto hay un afloramiento del fitoplancton.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>
            <a:off x="2434258" y="1946756"/>
            <a:ext cx="5400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73765" y="2000545"/>
            <a:ext cx="3611379" cy="42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285" y="711201"/>
            <a:ext cx="3808880" cy="55054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Fondo</a:t>
            </a:r>
            <a:endParaRPr lang="es-ES" sz="4000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b="1" dirty="0" smtClean="0"/>
              <a:t>Tipo de Fondo: Blando  y Duro</a:t>
            </a:r>
            <a:endParaRPr lang="es-ES" b="1" dirty="0" smtClean="0"/>
          </a:p>
          <a:p>
            <a:pPr>
              <a:buFontTx/>
              <a:buChar char="-"/>
            </a:pPr>
            <a:endParaRPr lang="es-ES" b="1" dirty="0" smtClean="0"/>
          </a:p>
          <a:p>
            <a:pPr>
              <a:buFontTx/>
              <a:buChar char="-"/>
            </a:pPr>
            <a:r>
              <a:rPr lang="es-ES" b="1" dirty="0" smtClean="0"/>
              <a:t>Salinidad (= Agua)</a:t>
            </a:r>
            <a:endParaRPr lang="es-ES" b="1" dirty="0" smtClean="0"/>
          </a:p>
          <a:p>
            <a:pPr>
              <a:buFontTx/>
              <a:buChar char="-"/>
            </a:pPr>
            <a:endParaRPr lang="es-ES" b="1" dirty="0" smtClean="0"/>
          </a:p>
          <a:p>
            <a:pPr>
              <a:buFontTx/>
              <a:buChar char="-"/>
            </a:pPr>
            <a:r>
              <a:rPr lang="es-ES" b="1" dirty="0" smtClean="0"/>
              <a:t>pH (=Agua)</a:t>
            </a:r>
            <a:endParaRPr lang="es-ES" b="1" dirty="0"/>
          </a:p>
        </p:txBody>
      </p:sp>
      <p:sp>
        <p:nvSpPr>
          <p:cNvPr id="1026" name="AutoShape 2" descr="data:image/jpeg;base64,/9j/4AAQSkZJRgABAQAAAQABAAD/2wCEAAkGBhQSERUTExQUFRUVFhgYGRgYGBcfHxoeHhsYHB0iHBsdHCYhFyAkGh8cIDIgIycrLC0tGiAzQTAqNiYrLikBCQoKDgwOGg8PGiwlHyQwLCkpKSwsKSkpKSwpKSkpKSwpLCksLCkpKSwsKSkpKSwsKSwpKSksLCksLCkpKSksKf/AABEIAJIAsAMBIgACEQEDEQH/xAAbAAACAwEBAQAAAAAAAAAAAAAEBQIDBgABB//EAD4QAAIBAwMDAwMCAggFAwUAAAECEQMSIQAEMQUiQRNRYQYycUKBI5EUM1JiobHR8BVDcsHCJLPhB3OSorL/xAAZAQADAQEBAAAAAAAAAAAAAAABAgMABAX/xAAiEQACAwADAAMBAAMAAAAAAAAAAQIRIQMSMSJBURMycaH/2gAMAwEAAhEDEQA/AHTVQ4YHJAyYk+Y8Qf5aXW0zFwPJANwIIJnjEz/hMeZ1c9dCn2sVgKwI8gSRB4jAzGT86BrVEgkPbwtpWfYggY7s+/48jXiT5JTxmSS8OUn1A0lpZgikDwVOYxBmRzx40B1Hq9O5VVSWbgjibswZm2JJmORpf1KnUpVVZmJxMC5SykEMDA+SD7yDOSdTbpTl1AJgyT7A8E4kSZmP9NVhFLWB6aSArI7G1qn2kAwxEyIgQQPPGSZ12/25qVUcqlSLbKfgE5aKfBfnJnERGl+02dql2cueADPZESAJEnOWOTA4jTqjVsecEleVMgRAJ/Hnzn86ZOCkDSjc0gXcuEF03m3PgCYOGWP88avSjcO9lz5982kgRIz7+3Gh9zWclmMMsliDg+ZkmAZOcfE5xqVE29og5CyOMZIFwJPP7RpZSr/F4ZL9LmovIgFhCz8z/agSSeMcfgjQVQzaWVkkBjKgXGWkYMeB7cfGrtzvAUtH8gYiCckeZycn/XQ2/qB0kw1xE8Ax3HEYgCYMaRTfn6E6r1BSQAQbuCWPAt9yJVpOY/SYkahXpmDZBARQpHJ5diQZBMEKPMTgEQU7U2dlTxdMExceJ+AEwB/e+RrRbMJCBzIQkTklyp5gDugGbRi4xMAaon0dows6ZvbCCyCbBEQfHM3QcAjGYDeNHU+pBkliIBxJ4kt4/VDGP3GPYV9v2u1FDdBiMMJJzaxFkg3E4+3t51E7JXZAhRVDVhKmZAsqJjM9rYHweSNO5OUfaSMojDplEkVJdhCEk/hgeD5acjjB9tQqOtZg8gU1aaak4NuAXkZBIAC4BgH2iPV6jUaQUdz1QGeMKJLAz/ZgYJOJxznSZuqekirVZFyYkAlQMGFUkkTxA8DjOqJSUVQzxUarcqCgI+0rjjIjzxmDOPb30Om5By3pgkwskDA/lGM5MCRkTpZT+ozVQGiucqLrmdgAQCFlaaHEwahPxGdS6ZTIVKjAkkd7VBbNSYhlYm2ACAODGPOoyTWy/wCCPCzebq9YH2wfuwJ7iDkDBMZAwfzryqWp2AAdxyY94+34yvg8TGuq0mW84IC4BHA8EeAOD4AzydVVqkgfxIcggZIut5icH8ngdvHEu3qFJVKVptJLVTNwWcBSDOAB5An/AEz5U3xgvbNxgwCIyCTGCRBiI5nQ+87lCjtYIuD5vMSBOVNoH92TjVtVWCTAWbbpYGyTkCRkscgk+44mJOlRmEiobGClS7Qe4iROTEGLRA+QBkaGFYBAQiEt+st+ogjLCP8AGJGhbCgJfhlumBM+0E+MicZ1VQ6sFgKv3QpgckY7fbkSI8H96qN+FExH1mvVNa1yAwAQjBItzwDkT586O6X1BzUKqRBKkCfwQZjImD+3xph1XpquGPpinaFqS8XEgMWUSbo9xA4xpTRoFqRqLgmYg8nz4OAZ4410JpxoBstp1EB4lfny3HiT3eQfaT44gKgWmFDQ0lbgAe0cHkWiIk4wvJxrMbcmQTBgHMgSfm0HMHnPGmwwhJJYhZxwe2SAJDR5znE+ARFw6gsNG5CqCSSW8cgksDGYkR7wffkT7BdgZ7QMk8RmADiI9vdfGp7VBWADEiRNxMxiZaYH2j8/z1F1AdkBJWWtbgjwDHgz7TyNBJraGB93uBTnuhVAdgxMBQ2DHIiSIic4k8h7jqNkzIlhAKsbhEQRxJEmeM+4OjHNM1LV76lOFBKyKcEFj/cJPbJzC441Ov0alTtZQyFlKIASSe04k9zyfHPYdMnHxhoUzVdQUX0zc0sYutwDAk2ExM/Ak51oNkKbBlCNahJOTHgmTETJgjx40jNWpUqmgFNFZgl1lvgFZAVoI7SczwMaZrRKhgxJLYjAGIg/HtGRHjGtyLDBe/6cKgYSt75F4kZODJPkRn517t9p6cMQBBDyF8KPtLACOVyRMFhmJFHTSwBVoINwH3DgYEZyPMeYAxqrq+7a5US+WCqIWQSYCn9pnPzrcKfavoKFW56ZU3bsz1SlMYC4JMeYOBmBc0mZI8TXS+nKW3qysn+yXjuUjJAVbZj4886ePtiHWSCiqAFjhQZkmcGBzH+InXroLQWIW3IHuO2ASZ88Hxke2tLnl+itlW03DenLMA6k/sAZK4MkXcA54gZ0Nvq4NRYMNMhgYiMQrSDFxnOQY11XcCorFSVtMGDzH28yKhUEz5PwePendSFoEsJDfpnIkFoKzbaTcOYb+6Jik/UKeUd0ZzVLtAUgFSTJbBkCGEA2xznxoMUXJaCQ4Aw8YHkRgAA2jIzkGdMv6BTvDk03wFCxMMSDJyI8xIwI8aqrV6dKo5YLdHLiQwPKtTnIMH8DM4ghcm0hRfvgaZYm0AwxKNFhHIAkBgxIN3OJHybTV7Jd1LhASGAmSkgEjD4GCOcn51Hqe0LpY8qZwARzwQZOYmPaDjiNSp70vTkxAGY5JuM2j9R9/AEyc4DbkkAT19yGAVSFMZBLY9+fiOfHt5n0XaqCC7G8NKZ9gMASAZyP9jQJo+o7QeF4xMnEj3j2OqqzWtCsJMANHHgRxB5BM+2uxRvEOjT9Q3ALk3AAGDDk2hRjkfgH2HxrzcbZL7BFrgcCBJ9jwRj2/wC41j9q/fF1y5cLJtk4lh5OM8+M51sKtYpTViDasgSZ4Mc+OSPj540JQUfAizd7c0CQpCnHHgQCT8Ygz40y2lQJDHImCtpJJzxzIjMcxnyNVU9tTINT7pUgkwQrA4xgkEY8c69KH04llRwAAMC6IUsRmM5HtHOdK6YArcbP12spm1HVociVaohyoKgk4DG2Dgc6P3NNlphFF1dUIKHvvx+jyxVhJWJMYyMruo+nWpLdKU7+yIEYgQSIIBJwAB2nyMJF6lX27kh2r0EOSR3KD7wZQicGY4wJxaHVrqyia8CeibVKVMAsCxLNfdhZOJiSCyCfP6iedPtjTp2lXum6CHVTBUQMgc8i5c++qdpQobymSh/iESwBbxmR4JMZbnBkT3GmltmRhSe5LJIBBzPA8hhHlTBiY1Plg7A1Q0pilTIFOxUBEKQcMTJhvBJk5HknxoPcKxdfSlyzERxMTzMWmZnMAe2iKlGoKRBMSrDAAL4yJmAeMRHnzGklSu6LLAm1SfBB7TJgiDiYOD5HvqMV2dsAXuKqo4RrgqYFwJETaTbaIBbwvxq6hvWqGq7lcTEILgxwA2Ss2B1wOffxZX2lDc0h/Rqgf0g9yl7mZCmLsC3IAtaTiOBoKhsKTIFS9pwQ0LLWj35VcCQrHEHJ11Tj1i6HapDNq5K9pCt4+4lQftkGCB8SNVVoDwxgYA8Wk3AzJHcfABnnidDpU7ySmRwxrYORwTRkH7vaPfglhvKDWiHXBuCoqG3ESCwLySP7XyRrlUUnrEoDbcgD02ZAphiSFUSQwGTMgAyW4kzjwtTptNHKFyEaGgFnIIzHEQQR3gEDHMHXu5a1l9WRIBFRW7lkmcL96xyhE4BHBBn1hWNMhC1Mp/y2JumQ37rJLDjkYHGmaa1fYrCaO4pIQv3mYyGEn3cqS04XF0HI9tB76uzSEHcuSVGSAwMSc9wBFoEGV8akNz6jK7EhmuLZJtAxNsdwiYniODaIC3tW6oFXMgACCbrmEEiYXx/MH31OK+Qgw3O5PpXHtJU/NoiVUSRzJwRjHxoJdyCvbcoJkm0ZZh2if0wFIDEkdpxjNXp1EqMHVjAg9ygkKwnBzEH7YB8wQdd1vcBrbGiIDTJEgQMx38RHNo/m6jv+zCsAKASSGJx8jwPGP+2gnrHPz/v/AE/lqVxPgi0le4RH+GMgYjXjsIBBkqTPwJwfyRrsSoagqmAAoMnGTOBkGR+4iPjWl222UUgtigEQf3PkHOSSfzmNZFNzOCQTOCR/v/c60my3B9M/2T7yCDHLe44/3GpciYbDf+GkPiYFhdjJi4kTyIkgYP8Ajzq6pTNOGZhcsMCYyA0RIJBIEY+Qc5gwbpmpwCZLZujMQWxwwBI4yDOY1EUi8ArdbPaxXwZ8AYJ9zAk/Gue/0aha+yZ2EKUIMrk9oMyR7tzEDGPzoyl0gUsqQTkHLY7fuJ/VDGfb4mDpnsexVvBB5EwwXmAIA4HznV1WoBdcWF0y1o7ZEgA595+PbOkfI7pGox++6c9B1r7eVqAkzMh5wDAGJaQB58xGmm26uu8oGFprUQuwOAQ5zAGIU8CfIIEwZN31IGiHgtPKkOWA8ED9cEAm4xz7aytAsOoMaVokqYuAAYgGJaM3A4xluNdnDJzi4sZfhoKb5AYmHErABgE/rK4FqkHAMk+dAfVO8t27IqqwdgshZCj8/pYgACc6cdL2Dq0BSBUPYaaDBYEm4lwSIlTUzAz8E5fpMMzPuKgr9rgUlSxGKiaQe0rdBEEAC4Eex0sIx7XINJenzj6cWq1QimWtCxUbwoaQQDMSwlfcx8Trd03I24DYOViTC24Qe4iYx7fk6A6Zt6f9Gpm+lNSBU9KESmWCcqQCasQGZsCIEAkl90/p5LVFqXixuDHOBFpwGA5z59tDnuUhWZsVga/3NFNrOxlyxHLZMxgcj2xqW26iXA4MjgEXQO4zieTOJ9vOo/UnTrQe10p3emVIItJW4EWmGBkgMTMqQRxpMKxpCYeA4IaQC8gCSScYIHGDHwNZcdgGNYMrMXh+1SiniWbJb2ABuxkx8a6vUARr3DElWBgxOJx2lkKWi1uPeDpZ6FRoD3qkhpsXnPCllZFjAnnnnXqVrWNMAhTbdcs55yACVwCoEkmTnRcM9Ayj/ibgmWJA4AkRIJkmZA4UmfwNHoilqZRmX7cqQxBPjnj38HPjOlL5NpCkmxZRxI5MQGsYR4OBAhh4voVWVVGTYbTcQylpMWjEgcEHIbzkSzhloFFnUKgDLBtJDXIQoCyTwwwQcAcGCOBobdEIyo1xA7mAxaTzB8tAkkn+eobzc+rUWJaAFGP/AMRg5JA49/fRtekHoowm62B2gclgRB7iFOFJz92so0gCRq5jmA2Yz785+PJ1GhXgEH59vj/LVtwtphswxkfqgRj8e0450M7djTgXfbiZzzORE/z10pDE+nGbQcksBx7jH8441uej9LSqA5UG0gENMEAxJEww/wAfHnWK6a5FgxzIkSInMgAkwJ4BInX0fY7dadyKIyWPkgFhgAx8Hu4ge+ubnbXhkSO4UGYHuAFAsyYxGPORnMz41Ztd4WZSEEMSO7lcAEH3tgREYM8RoSo1QYIEKYWYhcSYnJJM/uPGr/p+orVUSLWb1DgctAXPkZNojmP21yxhfobD2pAnLVDmeywA48FpaMDE6H3CrTUnuYH9RjJMTI5UjGRPOnz7MzEc/AmTpJ1Kl6u4WgjAsQwZQw58o+TZ2gcgCTkjVP534Bdn4V0tk73rSenLtIZrGiO03LBx8YORB0H01aG5UF6avQKuqX3iqXWoAwrOhUVO3uUgAgGPGZdK3u321dyfTpVaiVIcVuwWkAJVSCaTXgk3SYHtOltHcM1JnQ1ttRRTWd6lruxqwzW2hRUFUDKmIhfxrp44VGi1UtdIe77eLt/SahtkMhkZ1OVUhYySbyYkDntIBzGmtPqwNY0yBNl4m9XKQpDQywVmRcMiCCAdI/p36lpOfUChHcBWHYCQq2/8tVA/CwM+dPN3W9akBSY+opVqfBJImQLpklL1t4yPjSyVY0TcldIIaghVlZKbK8XqyqVbAEwZugAD9hqG2opSdmDH+MQ1paReBn0wci4G4j86JrRTEFgsZkgdv5xaszmY0F0/eU6lRlWHZQGUkAxBEFGiMEjKk/nS6KIvqbbulY7trwwpussKhEAEhWmRBMcwZIjJ1neg7IVqlKpVNR6tSABST+qJNqljBC3dzSPYrI1vOumoaNRUB7lI+4qM+5GfJ/afE6QfTzr05VsIcbmuzFy5SERRhrsOUDMYHIJOcaqvAxa8PKvTKZT+kbaqQlN7KjksyosWk3FZYKSpK5ME5xGs5uiXqAMpDKFgmJ4k/nJm4H299CbrqLFhSFWo1FJRJIBNMExx7gCSZwToitX3L0mZVWoloU83I6+mCwtE9wgTxBPnOj/NegVPCmvQdgkAsUpsf0wsmDBiWAHkz+dQ2W+amQ6kLCAS1xxgAnBkr4Mcf9IhbR6hlxAgqqgktdE3SIaMzGZBHzoql1MinYcJENZi+4ggN/aQQMe8edFRlH0F0EbTcQwkCEUwaQm0EzcBnAM55GBpptnouPTusS9wJXD5UrILm2FYmDgFj3EnAnTeoj0XRZFwkkBcACAWk9pPBggcc6nsfp6tTFzqwvBIBJFoBxJAyf8AplSPkajJqneGtmfogs4BPJAJUjCk5tAk4EnjTz6h2AG4ppiqDbPILg9qmTHIEiDBKnujAo6B0JmKkgkyrAA2mCym4GCWgBpxjE++tD1HbipVAFrT3VCcAkSUsJBgAyLPAJkc6pKdPDAGx232bcWuHuZGAP2yS0MBiCsHAkzPAIdpim8h2EkhgSoaMiRm237YwJg+cWbUIIaTa1zKpPcvBaJEAkXDPsdWK1IpjuVyTC4BviSMEGT4nAjGuacrDYt3G5KlAv6alJgBkf2SpYzmCAZwZjEjVlU0wwplzS72tNwUi6QrD2HuZnkaIoU7kFlxKC9O20YyCJi0Wgk/E8FcVdb6JP8AHTbDcFgkMCrAVB22uC4VqbYFoEyPkS3Gu2BjFyGtTqBFO6pXrICQFpgqR7QzBSyyQ0N8RzGgembZ13poU2SxbWq7hhTd1ypCXmAylgiiZZZOSJ1f9JPQY1KYpoyinT9ZanqWo7MWNNEfCUkKgnH3eYA1n+udXNf1mo7g1ZpXO1Oi1MshqIAlQRBVAbrwBBJzBx0RjWFW1HEONtQ2+4obivVeooeojVq9SkiOoCANaqhpUBrZAJb/AB0NVo0F6ZKK/pu4EykkiqPvIwvaowIgAD20F9N9XqNfSr019BVsq3qTe5vYFp4gGbR5VP3v6rsw3rUV/hqKlOoq00cixkIYCmpi26mjcYK/Os3tE2+xjzXIqMwP62I8ZkkY8D4Otx9N1VWK/rtUUo4YlCnpNaWM/IWczEGfOsZ1LYlBTcMro69rLMYMFWnKuMEg5gg5BB0R9OUfUqWEAowF6kkBoZSo57pbH4J/d5ahEOeo9GBrNUZk/wCY4SbqRqBhZTeSEYG4dymAOYjLfcUq6Iqt/CYRclN+0MTPbaSInwO34xpd1KodttDRQx6pKlQMNcO4xwDb2x4EaIZDQ2wFNGhFliXUBcANAJuy138xGpXlBcm1QX9NfUzpVNKs10rKGoWMEZ+CVIkWsYkDjM43d9VN4o1HJpISzAAQzqSVdlM3SZ/YgeBpuKNSvt6m5pgVEoBixljAhbwFgH+ra4+QJ851ner9Op0hC176hAJULiDBGf0kqboPEQedUikmAgVIDsIJUhYBxwxMeYAXn5GtH9PdSUbXc0nMB6VSqZMQAgKNEy38RAIH93nwLs/pHdvtENMIq1kLkvVVLizYhTmBTUAEgAlmzo76N+mmRt4u7pG6ntiiq2YBJIKmSsQptPvmdNJqgpaYmm1hM5kcEEkcg8GJjg5Eat2GwasVADBTyxmBA7sgZjmBorr1QNV7P6tadOmuBwqg+MEySf3150zqop4LkC7jJEFYOJg+5HkaaTfXAPQg0WauKAKsUq9ha0SpOLmNuAIb8E5xpu2+ZLadNwabC6kWcSiEsO4oAFb9XA5Bg5mtClaolUg49QXhZDYpwDwcXNz8jgYV9U3k7lhSItJDAYx2iZ8GQOfMag0p/FoDPou06MKaU1ytg7e4+bZJAg9wCz+Dkg5ludkWtVQvbNp5MEKxJJiCFP8AnPjVm73JNTzh2BI/YqQYE4/bDaMp5wc8iFyIu/cnEiDj4ga83+kvWPVielQ9MogAAUhcCe4ljB48cSZ7vnU9jsS4ZFVpdxcGAEDvwTi0YB44A58uYVbmiLhceTHHiDH3A4/PjQlfqi0kWsVJUn7kHBgmWMi0W9s+8Dxoqbk6Co7RJNmaSupqU3qPghjavfIRDcLgGt+eDjSze9MJ2RWjt6YrU3Z1ohhUCEkIYCtBYgYDSsqMA6l9QVNujsNw1O6oqtUFT1fUCoIRlsW3uAFs2sCSeBrPdU2G43jr/RwzwlQ06qyr16YF1rwRfUUOMRm4ngxr0uOOYNFVGzz6M6/TQNt6j2vUP9ZbhjaRa7QGkTAYg8H861H0l9PLs6IZgDXYQxUnC4hV8HiT78TAGvn30/shQejuq1CtV27Ke6mmFNxQzMhgoHBiZ+MmdR669Gqw21aoaBT1KQqB8qQsDI5vJWDjtGc5o428JNN6b/q28BdFsvaorkghWLBQollIN0TEnP8ALCkdMqV9yaDFqCqtzu1PMK3a1J/1AhrSjNA550vrfUDhrHZKgQ0nV6akSKtJWj4gQfcGRkHDTZfUERBMZkTAI/BwCOZ8QPAOo007GjPo8Kuuf/TtWo/+nLmoH9S2q6Q8qZW1YtJwQxwYgwNZ/wCkukFFr1K1Nr0SolNCDf6oKg9sSIkL79ze060v091CpUc0mNNqYp0zmq1V2JW0lGCwUkSZ4P5nXn1B1OvtmqVbKfpsKVNGJ7vUYtJgSxW0ZkjIXMEzvkviykl1eldfaCrTR3Us9NygWmRUmoRAU2TLYiPjQ++a3bsrem1Niy1XM1VpP6igFlHtTLGBKkgEE8aQ7HrVTbMxQki11KTAM/jgghYPuNU7SnfVp0w4RS2bnhOM3nzjBEfGso0TTVgXVt2aG5qrt2ik0EKpJU+pRUMQvH6mgeJA8aJ+kfpYVKqvWqUwgYFqRL3MJ9wsCfzOTxrV9P6Ia4avuNvsnWrSVKb01ZftDrcBMISADfbntgiCNY2or0ajI0q6MQcQcZn29j7Z1XveI0sPsjbnt7s+xERgR2nwAIEeI1nKXUh/StzTYwrbdqaMSMFKbVHBmIP8QNnmMedJPp7rddwxAvWkDUqMTAVFBJLHEEnt488Y0z6T0XbrWbdJ3lyXRKiEGmDnKODcZkTx7c6jXX0XfTHVqiUBDJ67gJ6dQntRgBUxS4qIwKiHnAOPZp0Ck28/pFKsbaLtTqOlJUQCqcBx2krETaIB0A+wptV3CqhZUdwhDYRUICggjIgFSRnz41qNh0v0VqKGLVKlN6wtAa4kkBYGW+CvuPcxSU2lg1vwT16zJSoU3RRRam7beo2C63EKapvKKwExA4aCMiMfsKg9UEkACDBKiYiOTBI5jHB0a3TKvrjb2OjoaaQeUZmRSSOBJI9udbH6l+lKG1oUnULKFu30xfWYUoXg9oW0u04PJk6bskzSd4Nd3VgBjcyNK/dKjtlge2UBYDk+DGdNdvSqE9wAUHDSDACjHzGM+/76rq7bMzdUgXRgGJBMcFgMkRCmIOiG+3kyVIAxB8eRABjzGfzry+i8HUQasSzXLFpKJapmJqLP3RyBH98THzbt+hg1keoGDUhdhyCSWMKRAVkgGSZ+60RmAFq1KbV1CtITDFfva5mFo82jE8yxzxqlut1aW5pYuomkoaAf1fYVPBgKSVmfu1fjjRnnhd9a9MW6nul9NHDWO1RQUIKMAXumLJYYBJvPsNZHd/Uweg1Ok1VkLU4d4BUhXUinEEL6ZAk5gD3Gt31rqKtRupsrlG7QoV7miQvmPuzGRrJUOi1qqU23Lj+FSgXNJYliwEcEAWgAHgZ1eMvjo0XlA/079Sil69eCK7uhWwKq2qBCkCAiiJwMifIGqK3RatWjQ3omuq1KgqU6paKQZuwDMskEtjAtOjKX0c0llmoM9rE02JjI/IzJ8E5826fp/Tk26wrMuYw1kNB5AkHJtwAGECeRoPk6uxKkvT51S6JWShV3ahHohhSl2l4BtVgoyqjtUng4GfHvUK7bdabXm9xJQAkKM81OG/A9j4idV9Q71GRFK+nSD2mwKoEB5tQEEkGeSciDzpHV6dbTUG8+nK4Ab7kVkdOLlgk/t5gnTx5O2g6ov+neqzVpVXWnSYG0+kthacA1IJHnPbPcZEGNOPrDf0tzt6aGqiEutQ/f3KA2JAYBiSVlsSM44SdO2Kun8NgXMKEY2khbWDCRa38OYyp7fg6YdR6TWWUpsyemoqs0taVeS1x+0lHj4tZj40rlozu9JfSHRkrl6tUTSUxaTaXb2JHgCZAIkiPfWk+qfpinXo/+no01rKystqhbwCLlOAp7SYnzGle29SgBt2hTdhiIIcz2lVkOoio2DgREjGgvqHrlbbtTWmqxU7wHbFUTAAAMm4mOYxA8yFdifeD/AKbTG22dNHB7aYkFc9xLKpHvA4/vHOsZWZhUp15H8SowbtACpdx7gGm0ACD2njWx6ztBWQo7VKfp1RBHcGtwA2R2yCZmQADGDovc7Oj/AEV09NLEJqRGTGX7uSzUy4u9zjjSRlTGeYYXf9RT0jQAelUV69M11ZgrqQuKiKAShpjnuAA4bJBm93zUaYKoTUqn0kEmASokk8fYARBMyDMauH09Ucq6QBXor3mQAxEB/PcwNTtHsCY0x+pvpxaTJQo3FKwZ6YZmISqnae7kXK8mMLJIwI1XsvA1pgOmgkhUcKok+oLgOCG4Jn2wBN8edfSPpsUQqVVZzUWmiG8EMpYMxwOJExBIg6W7H6KlKSKFb0yFcqKYUEsQZJAvKp3ZBaIEmNQRag3bUgCgdGZvAIT7FJHj07VuEmSCDrSkn4DqIPqTqRbf1qiFh3QIAH9WoJhonLKDPtrWUqlPdU6O8e9TFSmtLtILVZQn7QWMD+Xtqnq+wWsaXq1aNII4ZFAIW1jmakmO4t2iBJwQDOjOp7e1WJLJTUU1pi9EpjxblGuYEgk/qABkTGkc1SoFaausQTJAmJyASBkkk4kyF54/c6GG3VTdi0Bzn9iR+MCPzydeV92AoMfqAmQTnxJyTMY86DbcTUicFR8eAORz2z8Ea55ND3RTutm5MCZvMsLSfN/BkkcAEZmOSSFnUujrV29Km5RYRSzPYSqyyhQx82yoIwtx5xGgdgblMgPN3HzAOBAH+J/Gob8AqLFuGAAsXYk3j3InkcE599aMqWBSM3V6PUFAIbUDuqsFhgAFJAuwVX7gxESYFwANzCrsmNO1O0RKiVACEYWCZJCxnGScidF01UpDhyt7GAJJGZtbypUgg5j9tFbRJDD45x4KzHHyJ/P40XPTfYioUzRqhJBkBsyCuJB+ReePzMQJaKxIHc7A4cC3yIkEkQP1RHIxq4TIMT2kEC4r9uJB4xgznH84K0SDGBicgScAnyfmODzpZTszdgXV+hNUhpWENrAoXDIbYkKy/Y/cIEtcc6Cr9EqNtWQAU66BLXHcjhXZxYQLh97C0yYMEGdaddwCbc9s02gHBP2/tnBPFoxnVO1N9N6ZHEfdgACRIGIJBPB5HMEaMeRrAGTo7Nh6lqwtsiSLQD6Lsl0SoM1LGQlYY+xGm1GqQPUIYk3rWViFmm83BhwtQfaCCBBBEgHTmt0wEvLC1guGgwJtbx3AnJu924B0BsKbUSRYqwLI/VANoGCRgARxwB86MuRAFnUKLU39QMaxBEN295tpoLlJwDa0ggRaDPswfqS1agp1AzyA4KH+HaTEF8l5MEp9vaDJIMz3VEVS5glog/MC4KT+QFIMz2497dpTKU4QlrU5gd5BETACyxnH9ke5nQU8Ce7PYBEYKTkXHMCSO632HkkZPHgzw25KvS4YLIkmSUtbuyC/uZ8GPxKlUUAEmAwIPyQRkTzDSf3I86J3FErLE4JUj8x7/pBH8p/Gjf2MBdOQMgU4KGpHOIlhiMdrMp/HwNEtuFCKajEMpYKSIy0ASYjMcjzHudS21OWkcuCcASxg5IGA2BJ+fnQPVKckoDBUA8CGlvn+4hXj9U+NFSsz/RhQAFJgvYEFsGYWLgcniQx5ziZMnQFLZH1BUiG9IU4BPvzEhQVzB9i3uIu2DMEYmZS0CQTeACSGkk9wAOfIPuZiIUEghVmKZA+0LLA+cZEzyAMazkMkgHqXS0cxUMQAwhAOcOFu4UyAEIw1ngxpWu39SlTWoW7FJDY7g1rK0Se+O0HnszMTrW7Da2hC5DOVVWAzAvzGZ5wCfAHOlv8AwWQUCBTyYiCQ0AnBwFAj2BOmbwHVehFbIpg5+w/v3/6D+Q17s82T5gn5Ppk59867XagxGCpkEnJgn94bP51KZpNOe1z+4LQfyPHtr3XaRegXoyRAGaABD/8AlpTSUCo4AgASI8ZnHtnOu12ig/h5UYypnMz/APuw/wAtEimB4H9WTx5lc/nXa7U36KW7eobAZMmmsmee5f8AU/z0QqjP7/8Al/oP5a7Xaowon0/+sT9x+16//Og9we9f+hP/AG212u0JeGZb0le1f/t1f8DSI/kdD7L7qnw8D+Q12u0UZBFPG4tH2+pW7fHKnjjkk/voyr/Vt8Fo+O5tdrtV+igFVMekRg+ouf2127Y+ookxeP8A+6w/yxrtdoLwBHZmVM/2J/fOfzrwjvQeCKk/PHPvrtdpBkNd2gDrAA7Zx/1Ef5Afy1TQUFWBz2J/2H+WNe67Vgn/2Q=="/>
          <p:cNvSpPr>
            <a:spLocks noChangeAspect="1" noChangeArrowheads="1"/>
          </p:cNvSpPr>
          <p:nvPr/>
        </p:nvSpPr>
        <p:spPr bwMode="auto">
          <a:xfrm>
            <a:off x="1190625" y="-679450"/>
            <a:ext cx="1257300" cy="1390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QSERUTExQUFRUVFhgYGRgYGBcfHxoeHhsYHB0iHBsdHCYhFyAkGh8cIDIgIycrLC0tGiAzQTAqNiYrLikBCQoKDgwOGg8PGiwlHyQwLCkpKSwsKSkpKSwpKSkpKSwpLCksLCkpKSwsKSkpKSwsKSwpKSksLCksLCkpKSksKf/AABEIAJIAsAMBIgACEQEDEQH/xAAbAAACAwEBAQAAAAAAAAAAAAAEBQIDBgABB//EAD4QAAIBAwMDAwMCAggFAwUAAAECEQMSIQAEMQUiQRNRYQYycUKBI5EUM1JiobHR8BVDcsHCJLPhB3OSorL/xAAZAQADAQEBAAAAAAAAAAAAAAABAgMABAX/xAAiEQACAwADAAMBAAMAAAAAAAAAAQIRIQMSMSJBURMycaH/2gAMAwEAAhEDEQA/AHTVQ4YHJAyYk+Y8Qf5aXW0zFwPJANwIIJnjEz/hMeZ1c9dCn2sVgKwI8gSRB4jAzGT86BrVEgkPbwtpWfYggY7s+/48jXiT5JTxmSS8OUn1A0lpZgikDwVOYxBmRzx40B1Hq9O5VVSWbgjibswZm2JJmORpf1KnUpVVZmJxMC5SykEMDA+SD7yDOSdTbpTl1AJgyT7A8E4kSZmP9NVhFLWB6aSArI7G1qn2kAwxEyIgQQPPGSZ12/25qVUcqlSLbKfgE5aKfBfnJnERGl+02dql2cueADPZESAJEnOWOTA4jTqjVsecEleVMgRAJ/Hnzn86ZOCkDSjc0gXcuEF03m3PgCYOGWP88avSjcO9lz5982kgRIz7+3Gh9zWclmMMsliDg+ZkmAZOcfE5xqVE29og5CyOMZIFwJPP7RpZSr/F4ZL9LmovIgFhCz8z/agSSeMcfgjQVQzaWVkkBjKgXGWkYMeB7cfGrtzvAUtH8gYiCckeZycn/XQ2/qB0kw1xE8Ax3HEYgCYMaRTfn6E6r1BSQAQbuCWPAt9yJVpOY/SYkahXpmDZBARQpHJ5diQZBMEKPMTgEQU7U2dlTxdMExceJ+AEwB/e+RrRbMJCBzIQkTklyp5gDugGbRi4xMAaon0dows6ZvbCCyCbBEQfHM3QcAjGYDeNHU+pBkliIBxJ4kt4/VDGP3GPYV9v2u1FDdBiMMJJzaxFkg3E4+3t51E7JXZAhRVDVhKmZAsqJjM9rYHweSNO5OUfaSMojDplEkVJdhCEk/hgeD5acjjB9tQqOtZg8gU1aaak4NuAXkZBIAC4BgH2iPV6jUaQUdz1QGeMKJLAz/ZgYJOJxznSZuqekirVZFyYkAlQMGFUkkTxA8DjOqJSUVQzxUarcqCgI+0rjjIjzxmDOPb30Om5By3pgkwskDA/lGM5MCRkTpZT+ozVQGiucqLrmdgAQCFlaaHEwahPxGdS6ZTIVKjAkkd7VBbNSYhlYm2ACAODGPOoyTWy/wCCPCzebq9YH2wfuwJ7iDkDBMZAwfzryqWp2AAdxyY94+34yvg8TGuq0mW84IC4BHA8EeAOD4AzydVVqkgfxIcggZIut5icH8ngdvHEu3qFJVKVptJLVTNwWcBSDOAB5An/AEz5U3xgvbNxgwCIyCTGCRBiI5nQ+87lCjtYIuD5vMSBOVNoH92TjVtVWCTAWbbpYGyTkCRkscgk+44mJOlRmEiobGClS7Qe4iROTEGLRA+QBkaGFYBAQiEt+st+ogjLCP8AGJGhbCgJfhlumBM+0E+MicZ1VQ6sFgKv3QpgckY7fbkSI8H96qN+FExH1mvVNa1yAwAQjBItzwDkT586O6X1BzUKqRBKkCfwQZjImD+3xph1XpquGPpinaFqS8XEgMWUSbo9xA4xpTRoFqRqLgmYg8nz4OAZ4410JpxoBstp1EB4lfny3HiT3eQfaT44gKgWmFDQ0lbgAe0cHkWiIk4wvJxrMbcmQTBgHMgSfm0HMHnPGmwwhJJYhZxwe2SAJDR5znE+ARFw6gsNG5CqCSSW8cgksDGYkR7wffkT7BdgZ7QMk8RmADiI9vdfGp7VBWADEiRNxMxiZaYH2j8/z1F1AdkBJWWtbgjwDHgz7TyNBJraGB93uBTnuhVAdgxMBQ2DHIiSIic4k8h7jqNkzIlhAKsbhEQRxJEmeM+4OjHNM1LV76lOFBKyKcEFj/cJPbJzC441Ov0alTtZQyFlKIASSe04k9zyfHPYdMnHxhoUzVdQUX0zc0sYutwDAk2ExM/Ak51oNkKbBlCNahJOTHgmTETJgjx40jNWpUqmgFNFZgl1lvgFZAVoI7SczwMaZrRKhgxJLYjAGIg/HtGRHjGtyLDBe/6cKgYSt75F4kZODJPkRn517t9p6cMQBBDyF8KPtLACOVyRMFhmJFHTSwBVoINwH3DgYEZyPMeYAxqrq+7a5US+WCqIWQSYCn9pnPzrcKfavoKFW56ZU3bsz1SlMYC4JMeYOBmBc0mZI8TXS+nKW3qysn+yXjuUjJAVbZj4886ePtiHWSCiqAFjhQZkmcGBzH+InXroLQWIW3IHuO2ASZ88Hxke2tLnl+itlW03DenLMA6k/sAZK4MkXcA54gZ0Nvq4NRYMNMhgYiMQrSDFxnOQY11XcCorFSVtMGDzH28yKhUEz5PwePendSFoEsJDfpnIkFoKzbaTcOYb+6Jik/UKeUd0ZzVLtAUgFSTJbBkCGEA2xznxoMUXJaCQ4Aw8YHkRgAA2jIzkGdMv6BTvDk03wFCxMMSDJyI8xIwI8aqrV6dKo5YLdHLiQwPKtTnIMH8DM4ghcm0hRfvgaZYm0AwxKNFhHIAkBgxIN3OJHybTV7Jd1LhASGAmSkgEjD4GCOcn51Hqe0LpY8qZwARzwQZOYmPaDjiNSp70vTkxAGY5JuM2j9R9/AEyc4DbkkAT19yGAVSFMZBLY9+fiOfHt5n0XaqCC7G8NKZ9gMASAZyP9jQJo+o7QeF4xMnEj3j2OqqzWtCsJMANHHgRxB5BM+2uxRvEOjT9Q3ALk3AAGDDk2hRjkfgH2HxrzcbZL7BFrgcCBJ9jwRj2/wC41j9q/fF1y5cLJtk4lh5OM8+M51sKtYpTViDasgSZ4Mc+OSPj540JQUfAizd7c0CQpCnHHgQCT8Ygz40y2lQJDHImCtpJJzxzIjMcxnyNVU9tTINT7pUgkwQrA4xgkEY8c69KH04llRwAAMC6IUsRmM5HtHOdK6YArcbP12spm1HVociVaohyoKgk4DG2Dgc6P3NNlphFF1dUIKHvvx+jyxVhJWJMYyMruo+nWpLdKU7+yIEYgQSIIBJwAB2nyMJF6lX27kh2r0EOSR3KD7wZQicGY4wJxaHVrqyia8CeibVKVMAsCxLNfdhZOJiSCyCfP6iedPtjTp2lXum6CHVTBUQMgc8i5c++qdpQobymSh/iESwBbxmR4JMZbnBkT3GmltmRhSe5LJIBBzPA8hhHlTBiY1Plg7A1Q0pilTIFOxUBEKQcMTJhvBJk5HknxoPcKxdfSlyzERxMTzMWmZnMAe2iKlGoKRBMSrDAAL4yJmAeMRHnzGklSu6LLAm1SfBB7TJgiDiYOD5HvqMV2dsAXuKqo4RrgqYFwJETaTbaIBbwvxq6hvWqGq7lcTEILgxwA2Ss2B1wOffxZX2lDc0h/Rqgf0g9yl7mZCmLsC3IAtaTiOBoKhsKTIFS9pwQ0LLWj35VcCQrHEHJ11Tj1i6HapDNq5K9pCt4+4lQftkGCB8SNVVoDwxgYA8Wk3AzJHcfABnnidDpU7ySmRwxrYORwTRkH7vaPfglhvKDWiHXBuCoqG3ESCwLySP7XyRrlUUnrEoDbcgD02ZAphiSFUSQwGTMgAyW4kzjwtTptNHKFyEaGgFnIIzHEQQR3gEDHMHXu5a1l9WRIBFRW7lkmcL96xyhE4BHBBn1hWNMhC1Mp/y2JumQ37rJLDjkYHGmaa1fYrCaO4pIQv3mYyGEn3cqS04XF0HI9tB76uzSEHcuSVGSAwMSc9wBFoEGV8akNz6jK7EhmuLZJtAxNsdwiYniODaIC3tW6oFXMgACCbrmEEiYXx/MH31OK+Qgw3O5PpXHtJU/NoiVUSRzJwRjHxoJdyCvbcoJkm0ZZh2if0wFIDEkdpxjNXp1EqMHVjAg9ygkKwnBzEH7YB8wQdd1vcBrbGiIDTJEgQMx38RHNo/m6jv+zCsAKASSGJx8jwPGP+2gnrHPz/v/AE/lqVxPgi0le4RH+GMgYjXjsIBBkqTPwJwfyRrsSoagqmAAoMnGTOBkGR+4iPjWl222UUgtigEQf3PkHOSSfzmNZFNzOCQTOCR/v/c60my3B9M/2T7yCDHLe44/3GpciYbDf+GkPiYFhdjJi4kTyIkgYP8Ajzq6pTNOGZhcsMCYyA0RIJBIEY+Qc5gwbpmpwCZLZujMQWxwwBI4yDOY1EUi8ArdbPaxXwZ8AYJ9zAk/Gue/0aha+yZ2EKUIMrk9oMyR7tzEDGPzoyl0gUsqQTkHLY7fuJ/VDGfb4mDpnsexVvBB5EwwXmAIA4HznV1WoBdcWF0y1o7ZEgA595+PbOkfI7pGox++6c9B1r7eVqAkzMh5wDAGJaQB58xGmm26uu8oGFprUQuwOAQ5zAGIU8CfIIEwZN31IGiHgtPKkOWA8ED9cEAm4xz7aytAsOoMaVokqYuAAYgGJaM3A4xluNdnDJzi4sZfhoKb5AYmHErABgE/rK4FqkHAMk+dAfVO8t27IqqwdgshZCj8/pYgACc6cdL2Dq0BSBUPYaaDBYEm4lwSIlTUzAz8E5fpMMzPuKgr9rgUlSxGKiaQe0rdBEEAC4Eex0sIx7XINJenzj6cWq1QimWtCxUbwoaQQDMSwlfcx8Trd03I24DYOViTC24Qe4iYx7fk6A6Zt6f9Gpm+lNSBU9KESmWCcqQCasQGZsCIEAkl90/p5LVFqXixuDHOBFpwGA5z59tDnuUhWZsVga/3NFNrOxlyxHLZMxgcj2xqW26iXA4MjgEXQO4zieTOJ9vOo/UnTrQe10p3emVIItJW4EWmGBkgMTMqQRxpMKxpCYeA4IaQC8gCSScYIHGDHwNZcdgGNYMrMXh+1SiniWbJb2ABuxkx8a6vUARr3DElWBgxOJx2lkKWi1uPeDpZ6FRoD3qkhpsXnPCllZFjAnnnnXqVrWNMAhTbdcs55yACVwCoEkmTnRcM9Ayj/ibgmWJA4AkRIJkmZA4UmfwNHoilqZRmX7cqQxBPjnj38HPjOlL5NpCkmxZRxI5MQGsYR4OBAhh4voVWVVGTYbTcQylpMWjEgcEHIbzkSzhloFFnUKgDLBtJDXIQoCyTwwwQcAcGCOBobdEIyo1xA7mAxaTzB8tAkkn+eobzc+rUWJaAFGP/AMRg5JA49/fRtekHoowm62B2gclgRB7iFOFJz92so0gCRq5jmA2Yz785+PJ1GhXgEH59vj/LVtwtphswxkfqgRj8e0450M7djTgXfbiZzzORE/z10pDE+nGbQcksBx7jH8441uej9LSqA5UG0gENMEAxJEww/wAfHnWK6a5FgxzIkSInMgAkwJ4BInX0fY7dadyKIyWPkgFhgAx8Hu4ge+ubnbXhkSO4UGYHuAFAsyYxGPORnMz41Ztd4WZSEEMSO7lcAEH3tgREYM8RoSo1QYIEKYWYhcSYnJJM/uPGr/p+orVUSLWb1DgctAXPkZNojmP21yxhfobD2pAnLVDmeywA48FpaMDE6H3CrTUnuYH9RjJMTI5UjGRPOnz7MzEc/AmTpJ1Kl6u4WgjAsQwZQw58o+TZ2gcgCTkjVP534Bdn4V0tk73rSenLtIZrGiO03LBx8YORB0H01aG5UF6avQKuqX3iqXWoAwrOhUVO3uUgAgGPGZdK3u321dyfTpVaiVIcVuwWkAJVSCaTXgk3SYHtOltHcM1JnQ1ttRRTWd6lruxqwzW2hRUFUDKmIhfxrp44VGi1UtdIe77eLt/SahtkMhkZ1OVUhYySbyYkDntIBzGmtPqwNY0yBNl4m9XKQpDQywVmRcMiCCAdI/p36lpOfUChHcBWHYCQq2/8tVA/CwM+dPN3W9akBSY+opVqfBJImQLpklL1t4yPjSyVY0TcldIIaghVlZKbK8XqyqVbAEwZugAD9hqG2opSdmDH+MQ1paReBn0wci4G4j86JrRTEFgsZkgdv5xaszmY0F0/eU6lRlWHZQGUkAxBEFGiMEjKk/nS6KIvqbbulY7trwwpussKhEAEhWmRBMcwZIjJ1neg7IVqlKpVNR6tSABST+qJNqljBC3dzSPYrI1vOumoaNRUB7lI+4qM+5GfJ/afE6QfTzr05VsIcbmuzFy5SERRhrsOUDMYHIJOcaqvAxa8PKvTKZT+kbaqQlN7KjksyosWk3FZYKSpK5ME5xGs5uiXqAMpDKFgmJ4k/nJm4H299CbrqLFhSFWo1FJRJIBNMExx7gCSZwToitX3L0mZVWoloU83I6+mCwtE9wgTxBPnOj/NegVPCmvQdgkAsUpsf0wsmDBiWAHkz+dQ2W+amQ6kLCAS1xxgAnBkr4Mcf9IhbR6hlxAgqqgktdE3SIaMzGZBHzoql1MinYcJENZi+4ggN/aQQMe8edFRlH0F0EbTcQwkCEUwaQm0EzcBnAM55GBpptnouPTusS9wJXD5UrILm2FYmDgFj3EnAnTeoj0XRZFwkkBcACAWk9pPBggcc6nsfp6tTFzqwvBIBJFoBxJAyf8AplSPkajJqneGtmfogs4BPJAJUjCk5tAk4EnjTz6h2AG4ppiqDbPILg9qmTHIEiDBKnujAo6B0JmKkgkyrAA2mCym4GCWgBpxjE++tD1HbipVAFrT3VCcAkSUsJBgAyLPAJkc6pKdPDAGx232bcWuHuZGAP2yS0MBiCsHAkzPAIdpim8h2EkhgSoaMiRm237YwJg+cWbUIIaTa1zKpPcvBaJEAkXDPsdWK1IpjuVyTC4BviSMEGT4nAjGuacrDYt3G5KlAv6alJgBkf2SpYzmCAZwZjEjVlU0wwplzS72tNwUi6QrD2HuZnkaIoU7kFlxKC9O20YyCJi0Wgk/E8FcVdb6JP8AHTbDcFgkMCrAVB22uC4VqbYFoEyPkS3Gu2BjFyGtTqBFO6pXrICQFpgqR7QzBSyyQ0N8RzGgembZ13poU2SxbWq7hhTd1ypCXmAylgiiZZZOSJ1f9JPQY1KYpoyinT9ZanqWo7MWNNEfCUkKgnH3eYA1n+udXNf1mo7g1ZpXO1Oi1MshqIAlQRBVAbrwBBJzBx0RjWFW1HEONtQ2+4obivVeooeojVq9SkiOoCANaqhpUBrZAJb/AB0NVo0F6ZKK/pu4EykkiqPvIwvaowIgAD20F9N9XqNfSr019BVsq3qTe5vYFp4gGbR5VP3v6rsw3rUV/hqKlOoq00cixkIYCmpi26mjcYK/Os3tE2+xjzXIqMwP62I8ZkkY8D4Otx9N1VWK/rtUUo4YlCnpNaWM/IWczEGfOsZ1LYlBTcMro69rLMYMFWnKuMEg5gg5BB0R9OUfUqWEAowF6kkBoZSo57pbH4J/d5ahEOeo9GBrNUZk/wCY4SbqRqBhZTeSEYG4dymAOYjLfcUq6Iqt/CYRclN+0MTPbaSInwO34xpd1KodttDRQx6pKlQMNcO4xwDb2x4EaIZDQ2wFNGhFliXUBcANAJuy138xGpXlBcm1QX9NfUzpVNKs10rKGoWMEZ+CVIkWsYkDjM43d9VN4o1HJpISzAAQzqSVdlM3SZ/YgeBpuKNSvt6m5pgVEoBixljAhbwFgH+ra4+QJ851ner9Op0hC176hAJULiDBGf0kqboPEQedUikmAgVIDsIJUhYBxwxMeYAXn5GtH9PdSUbXc0nMB6VSqZMQAgKNEy38RAIH93nwLs/pHdvtENMIq1kLkvVVLizYhTmBTUAEgAlmzo76N+mmRt4u7pG6ntiiq2YBJIKmSsQptPvmdNJqgpaYmm1hM5kcEEkcg8GJjg5Eat2GwasVADBTyxmBA7sgZjmBorr1QNV7P6tadOmuBwqg+MEySf3150zqop4LkC7jJEFYOJg+5HkaaTfXAPQg0WauKAKsUq9ha0SpOLmNuAIb8E5xpu2+ZLadNwabC6kWcSiEsO4oAFb9XA5Bg5mtClaolUg49QXhZDYpwDwcXNz8jgYV9U3k7lhSItJDAYx2iZ8GQOfMag0p/FoDPou06MKaU1ytg7e4+bZJAg9wCz+Dkg5ludkWtVQvbNp5MEKxJJiCFP8AnPjVm73JNTzh2BI/YqQYE4/bDaMp5wc8iFyIu/cnEiDj4ga83+kvWPVielQ9MogAAUhcCe4ljB48cSZ7vnU9jsS4ZFVpdxcGAEDvwTi0YB44A58uYVbmiLhceTHHiDH3A4/PjQlfqi0kWsVJUn7kHBgmWMi0W9s+8Dxoqbk6Co7RJNmaSupqU3qPghjavfIRDcLgGt+eDjSze9MJ2RWjt6YrU3Z1ohhUCEkIYCtBYgYDSsqMA6l9QVNujsNw1O6oqtUFT1fUCoIRlsW3uAFs2sCSeBrPdU2G43jr/RwzwlQ06qyr16YF1rwRfUUOMRm4ngxr0uOOYNFVGzz6M6/TQNt6j2vUP9ZbhjaRa7QGkTAYg8H861H0l9PLs6IZgDXYQxUnC4hV8HiT78TAGvn30/shQejuq1CtV27Ke6mmFNxQzMhgoHBiZ+MmdR669Gqw21aoaBT1KQqB8qQsDI5vJWDjtGc5o428JNN6b/q28BdFsvaorkghWLBQollIN0TEnP8ALCkdMqV9yaDFqCqtzu1PMK3a1J/1AhrSjNA550vrfUDhrHZKgQ0nV6akSKtJWj4gQfcGRkHDTZfUERBMZkTAI/BwCOZ8QPAOo007GjPo8Kuuf/TtWo/+nLmoH9S2q6Q8qZW1YtJwQxwYgwNZ/wCkukFFr1K1Nr0SolNCDf6oKg9sSIkL79ze060v091CpUc0mNNqYp0zmq1V2JW0lGCwUkSZ4P5nXn1B1OvtmqVbKfpsKVNGJ7vUYtJgSxW0ZkjIXMEzvkviykl1eldfaCrTR3Us9NygWmRUmoRAU2TLYiPjQ++a3bsrem1Niy1XM1VpP6igFlHtTLGBKkgEE8aQ7HrVTbMxQki11KTAM/jgghYPuNU7SnfVp0w4RS2bnhOM3nzjBEfGso0TTVgXVt2aG5qrt2ik0EKpJU+pRUMQvH6mgeJA8aJ+kfpYVKqvWqUwgYFqRL3MJ9wsCfzOTxrV9P6Ia4avuNvsnWrSVKb01ZftDrcBMISADfbntgiCNY2or0ajI0q6MQcQcZn29j7Z1XveI0sPsjbnt7s+xERgR2nwAIEeI1nKXUh/StzTYwrbdqaMSMFKbVHBmIP8QNnmMedJPp7rddwxAvWkDUqMTAVFBJLHEEnt488Y0z6T0XbrWbdJ3lyXRKiEGmDnKODcZkTx7c6jXX0XfTHVqiUBDJ67gJ6dQntRgBUxS4qIwKiHnAOPZp0Ck28/pFKsbaLtTqOlJUQCqcBx2krETaIB0A+wptV3CqhZUdwhDYRUICggjIgFSRnz41qNh0v0VqKGLVKlN6wtAa4kkBYGW+CvuPcxSU2lg1vwT16zJSoU3RRRam7beo2C63EKapvKKwExA4aCMiMfsKg9UEkACDBKiYiOTBI5jHB0a3TKvrjb2OjoaaQeUZmRSSOBJI9udbH6l+lKG1oUnULKFu30xfWYUoXg9oW0u04PJk6bskzSd4Nd3VgBjcyNK/dKjtlge2UBYDk+DGdNdvSqE9wAUHDSDACjHzGM+/76rq7bMzdUgXRgGJBMcFgMkRCmIOiG+3kyVIAxB8eRABjzGfzry+i8HUQasSzXLFpKJapmJqLP3RyBH98THzbt+hg1keoGDUhdhyCSWMKRAVkgGSZ+60RmAFq1KbV1CtITDFfva5mFo82jE8yxzxqlut1aW5pYuomkoaAf1fYVPBgKSVmfu1fjjRnnhd9a9MW6nul9NHDWO1RQUIKMAXumLJYYBJvPsNZHd/Uweg1Ok1VkLU4d4BUhXUinEEL6ZAk5gD3Gt31rqKtRupsrlG7QoV7miQvmPuzGRrJUOi1qqU23Lj+FSgXNJYliwEcEAWgAHgZ1eMvjo0XlA/079Sil69eCK7uhWwKq2qBCkCAiiJwMifIGqK3RatWjQ3omuq1KgqU6paKQZuwDMskEtjAtOjKX0c0llmoM9rE02JjI/IzJ8E5826fp/Tk26wrMuYw1kNB5AkHJtwAGECeRoPk6uxKkvT51S6JWShV3ahHohhSl2l4BtVgoyqjtUng4GfHvUK7bdabXm9xJQAkKM81OG/A9j4idV9Q71GRFK+nSD2mwKoEB5tQEEkGeSciDzpHV6dbTUG8+nK4Ab7kVkdOLlgk/t5gnTx5O2g6ov+neqzVpVXWnSYG0+kthacA1IJHnPbPcZEGNOPrDf0tzt6aGqiEutQ/f3KA2JAYBiSVlsSM44SdO2Kun8NgXMKEY2khbWDCRa38OYyp7fg6YdR6TWWUpsyemoqs0taVeS1x+0lHj4tZj40rlozu9JfSHRkrl6tUTSUxaTaXb2JHgCZAIkiPfWk+qfpinXo/+no01rKystqhbwCLlOAp7SYnzGle29SgBt2hTdhiIIcz2lVkOoio2DgREjGgvqHrlbbtTWmqxU7wHbFUTAAAMm4mOYxA8yFdifeD/AKbTG22dNHB7aYkFc9xLKpHvA4/vHOsZWZhUp15H8SowbtACpdx7gGm0ACD2njWx6ztBWQo7VKfp1RBHcGtwA2R2yCZmQADGDovc7Oj/AEV09NLEJqRGTGX7uSzUy4u9zjjSRlTGeYYXf9RT0jQAelUV69M11ZgrqQuKiKAShpjnuAA4bJBm93zUaYKoTUqn0kEmASokk8fYARBMyDMauH09Ucq6QBXor3mQAxEB/PcwNTtHsCY0x+pvpxaTJQo3FKwZ6YZmISqnae7kXK8mMLJIwI1XsvA1pgOmgkhUcKok+oLgOCG4Jn2wBN8edfSPpsUQqVVZzUWmiG8EMpYMxwOJExBIg6W7H6KlKSKFb0yFcqKYUEsQZJAvKp3ZBaIEmNQRag3bUgCgdGZvAIT7FJHj07VuEmSCDrSkn4DqIPqTqRbf1qiFh3QIAH9WoJhonLKDPtrWUqlPdU6O8e9TFSmtLtILVZQn7QWMD+Xtqnq+wWsaXq1aNII4ZFAIW1jmakmO4t2iBJwQDOjOp7e1WJLJTUU1pi9EpjxblGuYEgk/qABkTGkc1SoFaausQTJAmJyASBkkk4kyF54/c6GG3VTdi0Bzn9iR+MCPzydeV92AoMfqAmQTnxJyTMY86DbcTUicFR8eAORz2z8Ea55ND3RTutm5MCZvMsLSfN/BkkcAEZmOSSFnUujrV29Km5RYRSzPYSqyyhQx82yoIwtx5xGgdgblMgPN3HzAOBAH+J/Gob8AqLFuGAAsXYk3j3InkcE599aMqWBSM3V6PUFAIbUDuqsFhgAFJAuwVX7gxESYFwANzCrsmNO1O0RKiVACEYWCZJCxnGScidF01UpDhyt7GAJJGZtbypUgg5j9tFbRJDD45x4KzHHyJ/P40XPTfYioUzRqhJBkBsyCuJB+ReePzMQJaKxIHc7A4cC3yIkEkQP1RHIxq4TIMT2kEC4r9uJB4xgznH84K0SDGBicgScAnyfmODzpZTszdgXV+hNUhpWENrAoXDIbYkKy/Y/cIEtcc6Cr9EqNtWQAU66BLXHcjhXZxYQLh97C0yYMEGdaddwCbc9s02gHBP2/tnBPFoxnVO1N9N6ZHEfdgACRIGIJBPB5HMEaMeRrAGTo7Nh6lqwtsiSLQD6Lsl0SoM1LGQlYY+xGm1GqQPUIYk3rWViFmm83BhwtQfaCCBBBEgHTmt0wEvLC1guGgwJtbx3AnJu924B0BsKbUSRYqwLI/VANoGCRgARxwB86MuRAFnUKLU39QMaxBEN295tpoLlJwDa0ggRaDPswfqS1agp1AzyA4KH+HaTEF8l5MEp9vaDJIMz3VEVS5glog/MC4KT+QFIMz2497dpTKU4QlrU5gd5BETACyxnH9ke5nQU8Ce7PYBEYKTkXHMCSO632HkkZPHgzw25KvS4YLIkmSUtbuyC/uZ8GPxKlUUAEmAwIPyQRkTzDSf3I86J3FErLE4JUj8x7/pBH8p/Gjf2MBdOQMgU4KGpHOIlhiMdrMp/HwNEtuFCKajEMpYKSIy0ASYjMcjzHudS21OWkcuCcASxg5IGA2BJ+fnQPVKckoDBUA8CGlvn+4hXj9U+NFSsz/RhQAFJgvYEFsGYWLgcniQx5ziZMnQFLZH1BUiG9IU4BPvzEhQVzB9i3uIu2DMEYmZS0CQTeACSGkk9wAOfIPuZiIUEghVmKZA+0LLA+cZEzyAMazkMkgHqXS0cxUMQAwhAOcOFu4UyAEIw1ngxpWu39SlTWoW7FJDY7g1rK0Se+O0HnszMTrW7Da2hC5DOVVWAzAvzGZ5wCfAHOlv8AwWQUCBTyYiCQ0AnBwFAj2BOmbwHVehFbIpg5+w/v3/6D+Q17s82T5gn5Ppk59867XagxGCpkEnJgn94bP51KZpNOe1z+4LQfyPHtr3XaRegXoyRAGaABD/8AlpTSUCo4AgASI8ZnHtnOu12ig/h5UYypnMz/APuw/wAtEimB4H9WTx5lc/nXa7U36KW7eobAZMmmsmee5f8AU/z0QqjP7/8Al/oP5a7Xaowon0/+sT9x+16//Og9we9f+hP/AG212u0JeGZb0le1f/t1f8DSI/kdD7L7qnw8D+Q12u0UZBFPG4tH2+pW7fHKnjjkk/voyr/Vt8Fo+O5tdrtV+igFVMekRg+ouf2127Y+ookxeP8A+6w/yxrtdoLwBHZmVM/2J/fOfzrwjvQeCKk/PHPvrtdpBkNd2gDrAA7Zx/1Ef5Afy1TQUFWBz2J/2H+WNe67Vgn/2Q=="/>
          <p:cNvSpPr>
            <a:spLocks noChangeAspect="1" noChangeArrowheads="1"/>
          </p:cNvSpPr>
          <p:nvPr/>
        </p:nvSpPr>
        <p:spPr bwMode="auto">
          <a:xfrm>
            <a:off x="1190625" y="-679450"/>
            <a:ext cx="1257300" cy="1390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pic>
        <p:nvPicPr>
          <p:cNvPr id="15362" name="Picture 2" descr="Resultado de imagen de suelos oceanico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80" y="1295598"/>
            <a:ext cx="4417360" cy="44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6176" y="857437"/>
            <a:ext cx="4921624" cy="50996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Fondo</a:t>
            </a:r>
            <a:endParaRPr lang="es-ES" sz="3600" b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 smtClean="0"/>
              <a:t>- Duros:</a:t>
            </a:r>
            <a:endParaRPr lang="es-ES" b="1" dirty="0" smtClean="0"/>
          </a:p>
          <a:p>
            <a:pPr lvl="1">
              <a:buFontTx/>
              <a:buChar char="-"/>
            </a:pPr>
            <a:r>
              <a:rPr lang="es-ES" dirty="0"/>
              <a:t>Plataformas de </a:t>
            </a:r>
            <a:r>
              <a:rPr lang="es-ES" dirty="0" smtClean="0"/>
              <a:t>abrasión</a:t>
            </a:r>
            <a:endParaRPr lang="es-ES" dirty="0" smtClean="0"/>
          </a:p>
          <a:p>
            <a:pPr lvl="1">
              <a:buFontTx/>
              <a:buChar char="-"/>
            </a:pPr>
            <a:r>
              <a:rPr lang="es-ES" dirty="0" smtClean="0"/>
              <a:t> </a:t>
            </a:r>
            <a:r>
              <a:rPr lang="es-ES" dirty="0" err="1" smtClean="0"/>
              <a:t>Intermareales</a:t>
            </a:r>
            <a:r>
              <a:rPr lang="es-ES" dirty="0" smtClean="0"/>
              <a:t> </a:t>
            </a:r>
            <a:r>
              <a:rPr lang="es-ES" dirty="0"/>
              <a:t>rocosos </a:t>
            </a:r>
            <a:endParaRPr lang="es-ES" dirty="0" smtClean="0"/>
          </a:p>
          <a:p>
            <a:pPr lvl="1">
              <a:buFontTx/>
              <a:buChar char="-"/>
            </a:pPr>
            <a:r>
              <a:rPr lang="es-ES" dirty="0" err="1" smtClean="0"/>
              <a:t>Intermareales</a:t>
            </a:r>
            <a:r>
              <a:rPr lang="es-ES" dirty="0" smtClean="0"/>
              <a:t> </a:t>
            </a:r>
            <a:r>
              <a:rPr lang="es-ES" dirty="0"/>
              <a:t>de cantos rodados </a:t>
            </a:r>
            <a:endParaRPr lang="es-ES" dirty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b="1" dirty="0" smtClean="0"/>
              <a:t>Blandos:</a:t>
            </a:r>
            <a:endParaRPr lang="es-ES" b="1" dirty="0" smtClean="0"/>
          </a:p>
          <a:p>
            <a:pPr lvl="1">
              <a:buFontTx/>
              <a:buChar char="-"/>
            </a:pPr>
            <a:r>
              <a:rPr lang="es-ES" dirty="0" err="1"/>
              <a:t>Intermareales</a:t>
            </a:r>
            <a:r>
              <a:rPr lang="es-ES" dirty="0"/>
              <a:t> arenosos </a:t>
            </a:r>
            <a:endParaRPr lang="es-ES" dirty="0" smtClean="0"/>
          </a:p>
          <a:p>
            <a:pPr lvl="1">
              <a:buFontTx/>
              <a:buChar char="-"/>
            </a:pPr>
            <a:r>
              <a:rPr lang="es-ES" dirty="0" err="1" smtClean="0"/>
              <a:t>Intermareales</a:t>
            </a:r>
            <a:r>
              <a:rPr lang="es-ES" dirty="0" smtClean="0"/>
              <a:t> </a:t>
            </a:r>
            <a:r>
              <a:rPr lang="es-ES" dirty="0"/>
              <a:t>barrosos </a:t>
            </a:r>
            <a:endParaRPr lang="es-ES" dirty="0" smtClean="0"/>
          </a:p>
          <a:p>
            <a:pPr lvl="1">
              <a:buFontTx/>
              <a:buChar char="-"/>
            </a:pPr>
            <a:r>
              <a:rPr lang="es-ES" dirty="0" smtClean="0"/>
              <a:t>Marismas</a:t>
            </a:r>
            <a:endParaRPr lang="es-ES" dirty="0"/>
          </a:p>
        </p:txBody>
      </p:sp>
      <p:pic>
        <p:nvPicPr>
          <p:cNvPr id="12290" name="Picture 2" descr="Resultado de imagen de Fondos rocoso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6"/>
          <a:stretch>
            <a:fillRect/>
          </a:stretch>
        </p:blipFill>
        <p:spPr bwMode="auto">
          <a:xfrm>
            <a:off x="5192947" y="201706"/>
            <a:ext cx="3635654" cy="25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do de imagen de rocas del por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35" y="3321943"/>
            <a:ext cx="3988034" cy="35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sultado de imagen de rocas del port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32" y="2506418"/>
            <a:ext cx="3302968" cy="29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32915" t="15833" r="33552" b="12161"/>
          <a:stretch>
            <a:fillRect/>
          </a:stretch>
        </p:blipFill>
        <p:spPr>
          <a:xfrm>
            <a:off x="712694" y="-1"/>
            <a:ext cx="6884894" cy="67638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707" y="378573"/>
            <a:ext cx="5489763" cy="10333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MODELADO DEL LITORAL</a:t>
            </a:r>
            <a:endParaRPr lang="es-ES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2278" y="1498501"/>
            <a:ext cx="3937333" cy="49426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Geológico:</a:t>
            </a:r>
            <a:endParaRPr lang="es-ES" b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Meteorización</a:t>
            </a:r>
            <a:endParaRPr lang="es-ES" b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Erosión</a:t>
            </a:r>
            <a:endParaRPr lang="es-ES" b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Transporte </a:t>
            </a:r>
            <a:endParaRPr lang="es-ES" b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Sedimentación</a:t>
            </a:r>
            <a:endParaRPr lang="es-ES" b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Agentes Geológicos:</a:t>
            </a:r>
            <a:endParaRPr lang="es-ES" b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upload.wikimedia.org/wikipedia/commons/thumb/8/86/El_Amor_Beach%2C_Coche_Island_%284%29.jpg/220px-El_Amor_Beach%2C_Coche_Island_%284%2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76" y="176093"/>
            <a:ext cx="2184605" cy="199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agentes geologicos exter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09" y="2642757"/>
            <a:ext cx="4463155" cy="31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Marcador de contenido"/>
          <p:cNvSpPr>
            <a:spLocks noGrp="1"/>
          </p:cNvSpPr>
          <p:nvPr>
            <p:ph idx="1"/>
          </p:nvPr>
        </p:nvSpPr>
        <p:spPr>
          <a:xfrm>
            <a:off x="363071" y="215153"/>
            <a:ext cx="4450975" cy="638735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ES" sz="4000" b="1" i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Agentes geológicos:</a:t>
            </a:r>
            <a:endParaRPr lang="es-ES" sz="4000" b="1" i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b="1" dirty="0" smtClean="0"/>
              <a:t>Son los que modifican el relieve</a:t>
            </a:r>
            <a:endParaRPr lang="es-ES" b="1" dirty="0" smtClean="0"/>
          </a:p>
          <a:p>
            <a:pPr eaLnBrk="1" hangingPunct="1">
              <a:buFontTx/>
              <a:buChar char="-"/>
            </a:pPr>
            <a:r>
              <a:rPr lang="es-ES" b="1" dirty="0" smtClean="0"/>
              <a:t>Aguas:</a:t>
            </a:r>
            <a:endParaRPr lang="es-ES" b="1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b="1" dirty="0" smtClean="0"/>
              <a:t>	</a:t>
            </a:r>
            <a:r>
              <a:rPr lang="es-ES" b="1" i="1" dirty="0" smtClean="0"/>
              <a:t>Superficiales</a:t>
            </a:r>
            <a:r>
              <a:rPr lang="es-ES" b="1" dirty="0" smtClean="0"/>
              <a:t>: ríos, aguas de arroyadas, mares</a:t>
            </a:r>
            <a:endParaRPr lang="es-ES" b="1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b="1" i="1" dirty="0" smtClean="0"/>
              <a:t>	Subterráneo</a:t>
            </a:r>
            <a:endParaRPr lang="es-ES" b="1" i="1" dirty="0" smtClean="0"/>
          </a:p>
          <a:p>
            <a:pPr eaLnBrk="1" hangingPunct="1">
              <a:buFontTx/>
              <a:buChar char="-"/>
            </a:pPr>
            <a:r>
              <a:rPr lang="es-ES" b="1" dirty="0" smtClean="0"/>
              <a:t>Viento</a:t>
            </a:r>
            <a:endParaRPr lang="es-ES" b="1" dirty="0" smtClean="0"/>
          </a:p>
          <a:p>
            <a:pPr eaLnBrk="1" hangingPunct="1">
              <a:buFontTx/>
              <a:buChar char="-"/>
            </a:pPr>
            <a:r>
              <a:rPr lang="es-ES" b="1" dirty="0" smtClean="0"/>
              <a:t>Glaciares</a:t>
            </a:r>
            <a:endParaRPr lang="es-ES" b="1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b="1" dirty="0" smtClean="0">
                <a:solidFill>
                  <a:srgbClr val="FF0000"/>
                </a:solidFill>
              </a:rPr>
              <a:t>SON ACTIVADOS POR:</a:t>
            </a:r>
            <a:endParaRPr lang="es-ES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b="1" dirty="0" smtClean="0"/>
              <a:t>	a) Energía Solar</a:t>
            </a:r>
            <a:endParaRPr lang="es-ES" b="1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b="1" dirty="0" smtClean="0"/>
              <a:t>	b) Gravedad</a:t>
            </a:r>
            <a:endParaRPr lang="es-ES" b="1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s-ES" dirty="0" smtClean="0"/>
          </a:p>
        </p:txBody>
      </p:sp>
      <p:pic>
        <p:nvPicPr>
          <p:cNvPr id="2050" name="Picture 2" descr="Resultado de imagen de agentes geologicos externo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53" y="1491681"/>
            <a:ext cx="3818747" cy="398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6768" y="1860160"/>
            <a:ext cx="4473832" cy="27633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530" name="2 Marcador de contenido"/>
          <p:cNvSpPr>
            <a:spLocks noGrp="1"/>
          </p:cNvSpPr>
          <p:nvPr>
            <p:ph idx="1"/>
          </p:nvPr>
        </p:nvSpPr>
        <p:spPr>
          <a:xfrm>
            <a:off x="432598" y="1552950"/>
            <a:ext cx="4368001" cy="3173596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s-ES" b="1" dirty="0" smtClean="0">
                <a:solidFill>
                  <a:srgbClr val="0070C0"/>
                </a:solidFill>
              </a:rPr>
              <a:t> </a:t>
            </a:r>
            <a:endParaRPr lang="es-ES" b="1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s-ES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s-ES" sz="4600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Mar y El Viento:</a:t>
            </a:r>
            <a:endParaRPr lang="es-ES" sz="4600" b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s-ES" sz="4600" b="1" dirty="0" smtClean="0"/>
              <a:t>Olas y </a:t>
            </a:r>
            <a:r>
              <a:rPr lang="es-ES" sz="4600" b="1" dirty="0"/>
              <a:t>corrientes </a:t>
            </a:r>
            <a:endParaRPr lang="es-ES" sz="4600" b="1" dirty="0" smtClean="0"/>
          </a:p>
          <a:p>
            <a:pPr>
              <a:buNone/>
            </a:pPr>
            <a:r>
              <a:rPr lang="es-ES" sz="4600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Fuerzas gravitatorias:</a:t>
            </a:r>
            <a:endParaRPr lang="es-ES" sz="4600" b="1" dirty="0" smtClean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s-ES" sz="4600" b="1" dirty="0" smtClean="0"/>
              <a:t>Mareas</a:t>
            </a:r>
            <a:endParaRPr lang="es-ES" sz="4600" b="1" dirty="0"/>
          </a:p>
          <a:p>
            <a:pPr>
              <a:buFont typeface="Arial" panose="020B0604020202020204" pitchFamily="34" charset="0"/>
              <a:buNone/>
            </a:pPr>
            <a:endParaRPr lang="es-ES" sz="4600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s-ES" dirty="0" smtClean="0"/>
          </a:p>
        </p:txBody>
      </p:sp>
      <p:pic>
        <p:nvPicPr>
          <p:cNvPr id="22532" name="Picture 4" descr="https://encrypted-tbn0.google.com/images?q=tbn:ANd9GcQo6RY_g-WKcsmjgo9M8dAbaOaFBOW1Iw9ApIEuhgD0AoD0O9dPHQ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13" y="1475550"/>
            <a:ext cx="2131171" cy="212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https://encrypted-tbn2.google.com/images?q=tbn:ANd9GcTTOt2PVSKVOrv7ShqYrqBuhtgWQ7kJHS8XHm5UI3UcEBGKvb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71" y="3714341"/>
            <a:ext cx="3076575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26768" y="10211"/>
            <a:ext cx="86369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Agentes geológicos que intervienen en el modelado del  litoral:</a:t>
            </a:r>
            <a:endParaRPr lang="es-ES" sz="4000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s://encrypted-tbn0.google.com/images?q=tbn:ANd9GcTf_hSTDn5tQRmkjPmTsvk2yZ13fRFi5jFerQsDCjUSfoE-P9Z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88" y="4176273"/>
            <a:ext cx="3890963" cy="256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480" y="1"/>
            <a:ext cx="4545673" cy="659398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ES" sz="4000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litoral </a:t>
            </a:r>
            <a:r>
              <a:rPr lang="es-ES" sz="4000" b="1" dirty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la sedimentación</a:t>
            </a:r>
            <a:endParaRPr lang="es-ES" sz="4000" b="1" dirty="0">
              <a:solidFill>
                <a:srgbClr val="11E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ES" b="1" dirty="0" smtClean="0"/>
          </a:p>
          <a:p>
            <a:pPr marL="514350" indent="-514350">
              <a:buFont typeface="Arial" panose="020B0604020202020204" pitchFamily="34" charset="0"/>
              <a:buAutoNum type="alphaLcParenR"/>
              <a:defRPr/>
            </a:pPr>
            <a:r>
              <a:rPr lang="es-ES" b="1" i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Playas</a:t>
            </a:r>
            <a:r>
              <a:rPr lang="es-ES" b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b="1" dirty="0" smtClean="0"/>
              <a:t>franjas costeras</a:t>
            </a:r>
            <a:endParaRPr lang="es-ES" b="1" dirty="0" smtClean="0"/>
          </a:p>
          <a:p>
            <a:pPr marL="514350" indent="-514350">
              <a:buNone/>
              <a:defRPr/>
            </a:pPr>
            <a:r>
              <a:rPr lang="es-ES" b="1" dirty="0" smtClean="0"/>
              <a:t> con depósitos arenosos</a:t>
            </a:r>
            <a:endParaRPr lang="es-ES" b="1" dirty="0" smtClean="0"/>
          </a:p>
          <a:p>
            <a:pPr marL="514350" indent="-514350">
              <a:buNone/>
              <a:defRPr/>
            </a:pPr>
            <a:endParaRPr lang="es-ES" b="1" dirty="0" smtClean="0"/>
          </a:p>
          <a:p>
            <a:pPr marL="514350" indent="-514350">
              <a:buNone/>
              <a:defRPr/>
            </a:pPr>
            <a:endParaRPr lang="es-ES" b="1" dirty="0" smtClean="0"/>
          </a:p>
          <a:p>
            <a:pPr marL="514350" indent="-514350">
              <a:buNone/>
              <a:defRPr/>
            </a:pPr>
            <a:r>
              <a:rPr lang="es-ES" b="1" i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Deltas: </a:t>
            </a:r>
            <a:r>
              <a:rPr lang="es-ES" b="1" dirty="0" smtClean="0"/>
              <a:t>depósitos en la </a:t>
            </a:r>
            <a:endParaRPr lang="es-ES" b="1" dirty="0" smtClean="0"/>
          </a:p>
          <a:p>
            <a:pPr marL="514350" indent="-514350">
              <a:buNone/>
              <a:defRPr/>
            </a:pPr>
            <a:r>
              <a:rPr lang="es-ES" b="1" dirty="0" smtClean="0"/>
              <a:t>desembocadura de un </a:t>
            </a:r>
            <a:endParaRPr lang="es-ES" b="1" dirty="0" smtClean="0"/>
          </a:p>
          <a:p>
            <a:pPr marL="514350" indent="-514350">
              <a:buNone/>
              <a:defRPr/>
            </a:pPr>
            <a:r>
              <a:rPr lang="es-ES" b="1" dirty="0" smtClean="0"/>
              <a:t>río en un mar.</a:t>
            </a:r>
            <a:endParaRPr lang="es-ES" b="1" dirty="0" smtClean="0"/>
          </a:p>
          <a:p>
            <a:pPr marL="514350" indent="-514350">
              <a:buNone/>
              <a:defRPr/>
            </a:pPr>
            <a:endParaRPr lang="es-ES" b="1" dirty="0" smtClean="0"/>
          </a:p>
          <a:p>
            <a:pPr marL="514350" indent="-514350">
              <a:buNone/>
              <a:defRPr/>
            </a:pPr>
            <a:endParaRPr lang="es-ES" b="1" dirty="0"/>
          </a:p>
        </p:txBody>
      </p:sp>
      <p:sp>
        <p:nvSpPr>
          <p:cNvPr id="52227" name="AutoShape 2" descr="data:image/jpeg;base64,/9j/4AAQSkZJRgABAQAAAQABAAD/2wCEAAkGBhQSEBUTEhQVFRUSFBUUFBgXFRUWFhUYFhQVFBQUFBcXHCYeFxkjGRQUHy8gIycpLSwsFR4xNTAqNSYrLCkBCQoKDgwOGA8PGCkfHBwpKSkpKSkpKSkpKSkpKSkpKSksKSkpKSwpKSkpKSksKSkpKSkpKSksKSkpKSkpKSkpKf/AABEIAHgAuAMBIgACEQEDEQH/xAAaAAABBQEAAAAAAAAAAAAAAAADAAIEBQYB/8QAPhAAAQMCAwUDCgUDAwUAAAAAAQACEQMhBDFBBQYSUWFxgZEHExYiUlOhscHRFDJC4fAVJPEjM0M0YnKCov/EABkBAAMBAQEAAAAAAAAAAAAAAAECAwAEBf/EACIRAAICAQQCAwEAAAAAAAAAAAABAhEDEhMhMUFRBBQiYf/aAAwDAQACEQMRAD8At96t6q9HEuYx5AVQN+cR7woG/rv7x6zwcupVRytuzU+nGI94V0b74j3hWXBTuNH8gtmm9NsR7wpem2J9srNcSRqLfk1yNM3fXE+2V077Yn2/is2youGot+TWzSjfXE+2kd9cT7ZWbbWSNRD8mtmj9NcT7ZXDvtifbKzZelxpW0ZNmk9N8R7wrh34xPvCs0XIuHwxfqABqfspznGKtjxUmy/9OcT7wpp34xPtlV9PZjdS49R9kw7LE/mIGuXzXN9uBfbkWXpzivbK56c4n3h8ShNwdMAeoPnPipDGsGTQOwNH0UZfNj6CsT9jfTjE+8PxXW774n2z8UZ/CYv8vshVK7Gi5I7Lj5IfcXobZZwb84n3hTfTjE+8KFUqNGueUgAx0kZKBWeXkuc1tuV58FVfLT8E3jaNbunvVXrYlrXPJBXFB3LviqfIaH6WSVFmT5NRW+UA/wB49ZxrlovKB/1j+1ZsLoTJNBWvXQ9NGS6jYrQ/iShNCIGLagHWld4UmhPlGwDWNXS1OBXYWsBwMXTSTwxdayOaDYLGeZKj1Wua4EHS/UKdw/y6T6Eqc46kPCbTIlDapY4tuAcnZnshTMLtJzydQJzyJGijPwSAXVKYsNZ8cwBzXBPCkdkM1lxV2gAMpsDOnWCjse0xBFxPK3istTru4odIDjy6WHetBs9sgF4g8IAHZYyubJjovaJj3NGQnK8Jr60axyC7WAaLRfITeFHLyVBI0nQ+u+R8jHFB6qGXlrZku68vFSNE1riDa8Z8j2KqZNuy63Kk4pt+spI+6WHjFMcBEm4m3YOqS68fRNoo/KAP7x6zoC0u/wAz+8es80Qu6yDOBicKaeCuysmIxsJwTwxPaxGxbGNYnBn8lFDUQNWMCa0J4jJEawJ/mwjqFsEAntbqjMohPDAhrFAimnDDypTKX8/dPFOP5fwSSmYjighV8MS0kNMDMwY7zkFYmgY+mqMA9tMtFQ8LrFoPWbgiFGUuB4pmbrbOfTa2oaZdBMRcHMaTwkEZKS0xwGbOJcBIzdE55wdFaP2ZVIDm1BAB9XiLCNbu5z+lUPmg95lzuNtwGkQYOY69FyyVno4+ixc2xdIsQZygj5diYXS6dTdEqvcWBuQF8rk5SY/MYAzUPEYjhsM+gUFGxpqyVohVKMiQSIjQXUNuLeBzHUQiP2lAvCZQaJ00aTcgO/EtnLshJLcXEcWJb90l0wuhWyJv04fi3rPi60G/LJxblSMaF16jmkD4U4N7VIbTapDaA5BbUTbIPAitpqYMNGhHanfhTnB8D4rOYCI2miNpdEcBFp0yRKTUYAGx/hPYJ0Vhg9ncZgRPVyvMJsCi1nFWqtEkgAHXXQoORlFszbqFhE3zmI7oUjC7Je+7G8WeUK0ZRogn/Te4HKanDlrZsqNUpiTwktBM8PEbRlJOajLIPthqOxzTLXV6ZDZgjikk6ENb6wU7EbNZUjzTA0NJJ4v9Oe4vLkHA1GNkkOc7lI8ZOiJU2p7LGt/+j8bJHmSKxxPwMq4BsF2ZAya08Nv+4lPoY7gEQGnJpa2w7TclRnYt3XvOXWNEwOJUJZ2+Doj8dnMW01D6zyTzyPgLFZnauzSx5qNn1QSbdLlaynSJUkYMOaWuFiCD35qO7TLxx6TJ0sC0hkPa2GtBkSSXCT9UR2zKDXAuMz+UGLRMmGwHaLRM2Jh2iSziyjj4nRmLciq3auxPVAYxkNkgjMHQRqEVKx6oz+2KbfOO4WwDBHJx1jsv9lXNoD9RLRz4ZV8ynxgNe0eo2A68COYzEXzVViWhtT1bho0uDIs6evJdEH4JsvdxaZGKbnHNJStynn8U0QDrIXF043wQZG33b/du+6ogz+TK1e+WzX/iHPIa1uhe4DwEz8FnsJQa50OdHZ9EXLk5pIbRpE5AnsCPTpPmwNlet2QWU+OmbEatDZ+KmbFoteeGoGh0SCTFumhQ1A0lNgKby7iex9QATHEQJ62IU7EPq1vU81w5D1Q6eozgiDyCt6+No0XFocHOgzwnI8i4ZnsVc/b7ySGngBMnhEntBdJSSmhlAD+AYGhhJD5zePNtaOQ4nElcGCay4q03Z5S4/AQh1AajgXOc89bnxRHYJjfzu4eWRJ7lOWQosZIFBogktGcEOc0nwBITKGKuPWEcg0kDsn7lQpaDbiPcAiMqLnlnLRwll/UwIlnH1sJ7hootWo55k8LRyAgeGabTB0Rm4ac1OWZsssVAeHrK6GKbTwoRW4cKDkVUUivCJRYSVObggjU6bQhqDRyhhlJFFdFUJ4qch8/siAh16RURuCe53y/dXTaOrrJectaw+P8AhPGILoiU9naEzOloM2g81kd4N1zTDn0yOBlw3UXuJ5citLtbeGnQHCTL9GiJHby+ayG1ttVqlnksaR+Vtp6mb/JdEXRN8kncfFE4tolJd3Ia0YpkDXmku7G1RGSdjN8cY0Y4h1234gAJtyjoo2FOHcc3cwJ0OQJUPyhVYxzrZE3vceys1TxF5BM2gfuErXLMoJm6dhQ78r7aNl0R3lO/proBe9rGzaSY7oWbwG3Ht9UuB5cQiZ04hcEKX/W2E+s4jO5nTkVCVroKxFoWNBsZA1AieglPa+836c/HJQ2V2ki4ifmLKc2kueUmWjBBDi3EQDA5AfVMDUWnQkypVOipSZVQRHo0CptHDDknMpgWRmuhTY1D2UAigoIqpOqrAJEhLiCAHGM119UBpJIAGZNgEKZg8qLj9pMoNlxkmzW6kqoxu8wjhpTPtEW/9Rr2lZ7EVi6S5xdzNz808YGLevvbWJ9Uho5AA/Eobd8MQ39Y72t+ypgdNIHRRK59aPr81dRQKNQzfqtqKZ68P2UXH701qubuEcmeqD26qkJhoEAxM9UIVP25KijQrj7J1HHFpJGZ1IDj4mb9VAx2PdxEA8iSTeTkDOZhOAy7SgVqIOZiZzTRSvkVpLovdwMW52OYCUk/ydYdoxjYJJlJdsKoi+wXlDbONesxTYQZaYI5fK61XlFBOPcZAaOGTEgAu4ZPaY8Vl8UzhaDaHAwQZaJJgDXJpSS7BFjRXLcxY5gX+a7RxnF9badihGsQIEG1wnee4RqCRotXBSyypYp9Jx82eEEC1i39loNn7dDw2RFQ2jQ/+J1WOoOc+xIEGZvfuUltF0D1o7LEdnJSnjTCpUbmjtB0kcOVr6aqZTx/80josLTxdVo9So8a9p5nuhFbjKmZe6dTJXM8P9KbiNyzGznqjDEdpWCpYp4dxBxDucme/mpLdrv4uLzjpFreGSTZZlks234nl909r7WN1kqW8dYfqBEZFg+iG/adepA866Jtwt+yXaY2otNobwOZiOFpBa2GuEQZ/VHYq/au13VXkAks4iGwbcIykaygVqRN4InMmeI95ylMo4ZobxFwk89OxOkg2gGJJJAHW57rI9SrpNss/iuPezkTHMoXnYyAHcmoVzSE+pzy7ckKrtCnGs6kaprzOd+1c4ByFugTxS8k3lGfj253KH/UhoPrdPc3oPBMdTAyAF+ioqF1DP6mJiD8UKrizeW/ydFJe6e+FwM8R8uqdUay88neKJxrBokpHk+j8YywsdOqS6IdE2+Sz353PxNfEPcxhc0nS1heCqr0DxZZwimADJII/LdpHD4HxKSSNAKup5MsXP8Atn/KK3ya40/mZpYpJI0GyRS8nOKGbCbI53ExcWp/BJJJtoDZ2luRjBnTnuXRuhivdO8EkkNqIB/oPij/AMZRKe4OJzNKfFJJJtIYl09zK4H+yL8pTm7o4oWFOB0lcSQeCIdTGncvFex8EJ25GJ9g+C4kgsEQNs4dxsT7tc9BcV7CSSbaiINduJicvNph3CxXuykkssaCNduFi/d9656BYr2M11JNtoyOO3BxR/4zb+d6a7cPFwB5smO1JJZY0Eudzdz8RQxTXvYQMuiSSSolSAz/2Q=="/>
          <p:cNvSpPr>
            <a:spLocks noChangeAspect="1" noChangeArrowheads="1"/>
          </p:cNvSpPr>
          <p:nvPr/>
        </p:nvSpPr>
        <p:spPr bwMode="auto">
          <a:xfrm>
            <a:off x="1143000" y="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pic>
        <p:nvPicPr>
          <p:cNvPr id="52228" name="Picture 7" descr="http://t0.gstatic.com/images?q=tbn:ANd9GcQo6RY_g-WKcsmjgo9M8dAbaOaFBOW1Iw9ApIEuhgD0AoD0O9dPHQ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08" y="192742"/>
            <a:ext cx="3525590" cy="352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9" descr="http://t3.gstatic.com/images?q=tbn:ANd9GcRPtsynn_olpYJu2NqNT9t0NPEKby3Z3s6YASmiGCz90va-nW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35" y="3969451"/>
            <a:ext cx="3198127" cy="27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2 Marcador de contenido"/>
          <p:cNvSpPr>
            <a:spLocks noGrp="1"/>
          </p:cNvSpPr>
          <p:nvPr>
            <p:ph idx="1"/>
          </p:nvPr>
        </p:nvSpPr>
        <p:spPr>
          <a:xfrm>
            <a:off x="466860" y="527899"/>
            <a:ext cx="3943775" cy="61149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s-ES" b="1" i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Barras: </a:t>
            </a:r>
            <a:r>
              <a:rPr lang="es-ES" b="1" dirty="0" smtClean="0"/>
              <a:t>depósitos</a:t>
            </a: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/>
              <a:t> de arenas que forman islas</a:t>
            </a: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/>
              <a:t>alargadas, paralelas a la</a:t>
            </a: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/>
              <a:t> costa y cerca de ellas,</a:t>
            </a: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/>
              <a:t> formadas por corrientes</a:t>
            </a: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/>
              <a:t> de deriva.</a:t>
            </a: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s-ES" b="1" i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Flechas: </a:t>
            </a:r>
            <a:r>
              <a:rPr lang="es-ES" b="1" dirty="0" smtClean="0"/>
              <a:t>son barras</a:t>
            </a: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/>
              <a:t>con un extremo conectado</a:t>
            </a: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/>
              <a:t>a la costa.</a:t>
            </a: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endParaRPr lang="es-ES" dirty="0" smtClean="0"/>
          </a:p>
        </p:txBody>
      </p:sp>
      <p:pic>
        <p:nvPicPr>
          <p:cNvPr id="53251" name="Picture 2" descr="http://t1.gstatic.com/images?q=tbn:ANd9GcQY6hQqnS8cT_sVBlag8ZTxkO21ZYZjFaVPKa5qC228tgTH33Xs0Q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51" y="205794"/>
            <a:ext cx="3468057" cy="307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 descr="http://t0.gstatic.com/images?q=tbn:ANd9GcRrt_SH4JxgZy4iAd2_xKP1mX0Iu748_UQbzETp5AgC0gjKWsWF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44" y="3619925"/>
            <a:ext cx="3783846" cy="296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2 Marcador de contenido"/>
          <p:cNvSpPr>
            <a:spLocks noGrp="1"/>
          </p:cNvSpPr>
          <p:nvPr>
            <p:ph idx="1"/>
          </p:nvPr>
        </p:nvSpPr>
        <p:spPr>
          <a:xfrm>
            <a:off x="255494" y="206062"/>
            <a:ext cx="3886200" cy="61409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endParaRPr lang="es-ES" b="1" i="1" dirty="0" smtClean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s-ES" b="1" i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 Tómbolos: </a:t>
            </a:r>
            <a:r>
              <a:rPr lang="es-ES" b="1" dirty="0" smtClean="0"/>
              <a:t>son depósitos que conectan un islote con el continente.</a:t>
            </a: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s-ES" b="1" i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f) Albuferas</a:t>
            </a:r>
            <a:r>
              <a:rPr lang="es-ES" b="1" i="1" dirty="0" smtClean="0">
                <a:solidFill>
                  <a:srgbClr val="00B050"/>
                </a:solidFill>
              </a:rPr>
              <a:t>: </a:t>
            </a:r>
            <a:r>
              <a:rPr lang="es-ES" b="1" dirty="0" smtClean="0"/>
              <a:t>lagunas</a:t>
            </a: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/>
              <a:t> costeras, separadas</a:t>
            </a: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/>
              <a:t> del mar por una barra.</a:t>
            </a: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endParaRPr lang="es-ES" b="1" dirty="0"/>
          </a:p>
          <a:p>
            <a:pPr>
              <a:buFont typeface="Arial" panose="020B0604020202020204" pitchFamily="34" charset="0"/>
              <a:buNone/>
            </a:pPr>
            <a:r>
              <a:rPr lang="es-ES" b="1" i="1" dirty="0" smtClean="0">
                <a:solidFill>
                  <a:srgbClr val="11E9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g) Dunas: </a:t>
            </a:r>
            <a:r>
              <a:rPr lang="es-ES" b="1" dirty="0" smtClean="0"/>
              <a:t>acumulación de arenas</a:t>
            </a:r>
            <a:endParaRPr lang="es-ES" b="1" dirty="0" smtClean="0"/>
          </a:p>
          <a:p>
            <a:pPr>
              <a:buFont typeface="Arial" panose="020B0604020202020204" pitchFamily="34" charset="0"/>
              <a:buNone/>
            </a:pPr>
            <a:endParaRPr lang="es-ES" b="1" dirty="0" smtClean="0"/>
          </a:p>
        </p:txBody>
      </p:sp>
      <p:pic>
        <p:nvPicPr>
          <p:cNvPr id="54275" name="Picture 6" descr="http://t0.gstatic.com/images?q=tbn:ANd9GcStexM2MxG8ddF86TClkq4UTPZPzXGfTul3giehBHpgxDNJaHj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60" y="31313"/>
            <a:ext cx="261104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55" y="367426"/>
            <a:ext cx="2115961" cy="28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8" descr="http://t0.gstatic.com/images?q=tbn:ANd9GcQjHW1-yk_8bFDdWx0AGUWFdmW9v8o_m2y_XIGl2J-F7lcolR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31" y="3623853"/>
            <a:ext cx="2967177" cy="263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04" y="221877"/>
            <a:ext cx="7232137" cy="63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3590</Words>
  <Application>WPS Presentation</Application>
  <PresentationFormat>Transparencia</PresentationFormat>
  <Paragraphs>226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Arial Black</vt:lpstr>
      <vt:lpstr>Aharoni</vt:lpstr>
      <vt:lpstr>Calibri</vt:lpstr>
      <vt:lpstr>Times New Roman</vt:lpstr>
      <vt:lpstr>Calibri Light</vt:lpstr>
      <vt:lpstr>Microsoft YaHei</vt:lpstr>
      <vt:lpstr/>
      <vt:lpstr>Arial Unicode MS</vt:lpstr>
      <vt:lpstr>Segoe Print</vt:lpstr>
      <vt:lpstr>Tema de Office</vt:lpstr>
      <vt:lpstr>PowerPoint 演示文稿</vt:lpstr>
      <vt:lpstr>PowerPoint 演示文稿</vt:lpstr>
      <vt:lpstr>MODELADO DEL LITORAL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Formación del Perfila actual de la Costa de Huelva (Rodríguez Ramírez et al., 1997)</vt:lpstr>
      <vt:lpstr> ¿Qué es el litoral? </vt:lpstr>
      <vt:lpstr>Zonación Litoral</vt:lpstr>
      <vt:lpstr>Ecosistema Intermareal</vt:lpstr>
      <vt:lpstr>La vida Marina:</vt:lpstr>
      <vt:lpstr>CARACTERÍSTICAS FÍSICO-QUÍMICAS DEL MEDIO = Factores Abióticos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Pepe Zamora Carmona</dc:creator>
  <cp:lastModifiedBy>google1588697128</cp:lastModifiedBy>
  <cp:revision>40</cp:revision>
  <cp:lastPrinted>2019-02-20T17:09:00Z</cp:lastPrinted>
  <dcterms:created xsi:type="dcterms:W3CDTF">2019-01-15T19:43:00Z</dcterms:created>
  <dcterms:modified xsi:type="dcterms:W3CDTF">2020-05-11T18:49:00Z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3082-11.2.0.9327</vt:lpwstr>
  </property>
</Properties>
</file>