
<file path=[Content_Types].xml><?xml version="1.0" encoding="utf-8"?>
<Types xmlns="http://schemas.openxmlformats.org/package/2006/content-types">
  <Default Extension="bmp" ContentType="image/bmp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42E51-D52F-490E-8D4A-B7C3788D12A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F24A24-A60A-409F-AAE0-848EC5040119}">
      <dgm:prSet/>
      <dgm:spPr/>
      <dgm:t>
        <a:bodyPr/>
        <a:lstStyle/>
        <a:p>
          <a:r>
            <a:rPr lang="en-GB" dirty="0"/>
            <a:t>What does the word dialect mean? What are they?</a:t>
          </a:r>
          <a:endParaRPr lang="en-US" dirty="0"/>
        </a:p>
      </dgm:t>
    </dgm:pt>
    <dgm:pt modelId="{6EA240B3-2917-4B0F-B3D4-45DCA8DDA7C8}" type="parTrans" cxnId="{CD7EF1C7-ED7E-4BD1-8C1E-3D662EB0EB3B}">
      <dgm:prSet/>
      <dgm:spPr/>
      <dgm:t>
        <a:bodyPr/>
        <a:lstStyle/>
        <a:p>
          <a:endParaRPr lang="en-US"/>
        </a:p>
      </dgm:t>
    </dgm:pt>
    <dgm:pt modelId="{783CA173-A7CF-4D01-9043-5026DFE27B85}" type="sibTrans" cxnId="{CD7EF1C7-ED7E-4BD1-8C1E-3D662EB0EB3B}">
      <dgm:prSet/>
      <dgm:spPr/>
      <dgm:t>
        <a:bodyPr/>
        <a:lstStyle/>
        <a:p>
          <a:endParaRPr lang="en-US"/>
        </a:p>
      </dgm:t>
    </dgm:pt>
    <dgm:pt modelId="{CB819882-7951-4AA8-8812-DF307D8630F3}">
      <dgm:prSet/>
      <dgm:spPr/>
      <dgm:t>
        <a:bodyPr/>
        <a:lstStyle/>
        <a:p>
          <a:r>
            <a:rPr lang="en-GB" dirty="0"/>
            <a:t>Dialects are a particular form of a language which is peculiar to a specific region or social group. </a:t>
          </a:r>
          <a:endParaRPr lang="en-US" dirty="0"/>
        </a:p>
      </dgm:t>
    </dgm:pt>
    <dgm:pt modelId="{B529ABC7-65FB-4C35-8544-F8DD240C0BE2}" type="parTrans" cxnId="{34704FC0-DF43-48FB-AE1D-6C2E6ED247A4}">
      <dgm:prSet/>
      <dgm:spPr/>
      <dgm:t>
        <a:bodyPr/>
        <a:lstStyle/>
        <a:p>
          <a:endParaRPr lang="en-US"/>
        </a:p>
      </dgm:t>
    </dgm:pt>
    <dgm:pt modelId="{06BCBDF1-F662-4DE6-BD29-49F4B98C85E3}" type="sibTrans" cxnId="{34704FC0-DF43-48FB-AE1D-6C2E6ED247A4}">
      <dgm:prSet/>
      <dgm:spPr/>
      <dgm:t>
        <a:bodyPr/>
        <a:lstStyle/>
        <a:p>
          <a:endParaRPr lang="en-US"/>
        </a:p>
      </dgm:t>
    </dgm:pt>
    <dgm:pt modelId="{4B2C15B6-2159-405B-AAA0-859B24131784}" type="pres">
      <dgm:prSet presAssocID="{5A442E51-D52F-490E-8D4A-B7C3788D12AD}" presName="vert0" presStyleCnt="0">
        <dgm:presLayoutVars>
          <dgm:dir/>
          <dgm:animOne val="branch"/>
          <dgm:animLvl val="lvl"/>
        </dgm:presLayoutVars>
      </dgm:prSet>
      <dgm:spPr/>
    </dgm:pt>
    <dgm:pt modelId="{6889A84C-253D-423C-9012-B340587B6C31}" type="pres">
      <dgm:prSet presAssocID="{08F24A24-A60A-409F-AAE0-848EC5040119}" presName="thickLine" presStyleLbl="alignNode1" presStyleIdx="0" presStyleCnt="2"/>
      <dgm:spPr/>
    </dgm:pt>
    <dgm:pt modelId="{A6DCDB9B-EF63-4FE1-A8AC-F95A58934353}" type="pres">
      <dgm:prSet presAssocID="{08F24A24-A60A-409F-AAE0-848EC5040119}" presName="horz1" presStyleCnt="0"/>
      <dgm:spPr/>
    </dgm:pt>
    <dgm:pt modelId="{928990F2-E49B-441C-867D-DB00CC27CABC}" type="pres">
      <dgm:prSet presAssocID="{08F24A24-A60A-409F-AAE0-848EC5040119}" presName="tx1" presStyleLbl="revTx" presStyleIdx="0" presStyleCnt="2"/>
      <dgm:spPr/>
    </dgm:pt>
    <dgm:pt modelId="{545CEF4F-D310-4FA7-8F51-22D3A686B754}" type="pres">
      <dgm:prSet presAssocID="{08F24A24-A60A-409F-AAE0-848EC5040119}" presName="vert1" presStyleCnt="0"/>
      <dgm:spPr/>
    </dgm:pt>
    <dgm:pt modelId="{9859FFEA-EB02-49A9-B246-1752437A09BA}" type="pres">
      <dgm:prSet presAssocID="{CB819882-7951-4AA8-8812-DF307D8630F3}" presName="thickLine" presStyleLbl="alignNode1" presStyleIdx="1" presStyleCnt="2"/>
      <dgm:spPr/>
    </dgm:pt>
    <dgm:pt modelId="{6D1F69A7-CF60-4FA0-A96B-9E349F118BC0}" type="pres">
      <dgm:prSet presAssocID="{CB819882-7951-4AA8-8812-DF307D8630F3}" presName="horz1" presStyleCnt="0"/>
      <dgm:spPr/>
    </dgm:pt>
    <dgm:pt modelId="{B013F65E-525E-4518-82E5-66922FF47C23}" type="pres">
      <dgm:prSet presAssocID="{CB819882-7951-4AA8-8812-DF307D8630F3}" presName="tx1" presStyleLbl="revTx" presStyleIdx="1" presStyleCnt="2"/>
      <dgm:spPr/>
    </dgm:pt>
    <dgm:pt modelId="{B71BC48F-BAE3-4143-8F04-A7A98A3A781A}" type="pres">
      <dgm:prSet presAssocID="{CB819882-7951-4AA8-8812-DF307D8630F3}" presName="vert1" presStyleCnt="0"/>
      <dgm:spPr/>
    </dgm:pt>
  </dgm:ptLst>
  <dgm:cxnLst>
    <dgm:cxn modelId="{00849715-4B4A-460D-ACCD-0D66E6D7A159}" type="presOf" srcId="{5A442E51-D52F-490E-8D4A-B7C3788D12AD}" destId="{4B2C15B6-2159-405B-AAA0-859B24131784}" srcOrd="0" destOrd="0" presId="urn:microsoft.com/office/officeart/2008/layout/LinedList"/>
    <dgm:cxn modelId="{5395A526-2FFD-4403-97FD-6CF15546B8C1}" type="presOf" srcId="{CB819882-7951-4AA8-8812-DF307D8630F3}" destId="{B013F65E-525E-4518-82E5-66922FF47C23}" srcOrd="0" destOrd="0" presId="urn:microsoft.com/office/officeart/2008/layout/LinedList"/>
    <dgm:cxn modelId="{9FF746B9-571E-4876-9F5A-6E93BE5C19BF}" type="presOf" srcId="{08F24A24-A60A-409F-AAE0-848EC5040119}" destId="{928990F2-E49B-441C-867D-DB00CC27CABC}" srcOrd="0" destOrd="0" presId="urn:microsoft.com/office/officeart/2008/layout/LinedList"/>
    <dgm:cxn modelId="{34704FC0-DF43-48FB-AE1D-6C2E6ED247A4}" srcId="{5A442E51-D52F-490E-8D4A-B7C3788D12AD}" destId="{CB819882-7951-4AA8-8812-DF307D8630F3}" srcOrd="1" destOrd="0" parTransId="{B529ABC7-65FB-4C35-8544-F8DD240C0BE2}" sibTransId="{06BCBDF1-F662-4DE6-BD29-49F4B98C85E3}"/>
    <dgm:cxn modelId="{CD7EF1C7-ED7E-4BD1-8C1E-3D662EB0EB3B}" srcId="{5A442E51-D52F-490E-8D4A-B7C3788D12AD}" destId="{08F24A24-A60A-409F-AAE0-848EC5040119}" srcOrd="0" destOrd="0" parTransId="{6EA240B3-2917-4B0F-B3D4-45DCA8DDA7C8}" sibTransId="{783CA173-A7CF-4D01-9043-5026DFE27B85}"/>
    <dgm:cxn modelId="{EACA8648-FCE1-484B-98B4-1C807F0CD1EA}" type="presParOf" srcId="{4B2C15B6-2159-405B-AAA0-859B24131784}" destId="{6889A84C-253D-423C-9012-B340587B6C31}" srcOrd="0" destOrd="0" presId="urn:microsoft.com/office/officeart/2008/layout/LinedList"/>
    <dgm:cxn modelId="{9857E269-00C0-4D92-A3C0-0D01ED360CBA}" type="presParOf" srcId="{4B2C15B6-2159-405B-AAA0-859B24131784}" destId="{A6DCDB9B-EF63-4FE1-A8AC-F95A58934353}" srcOrd="1" destOrd="0" presId="urn:microsoft.com/office/officeart/2008/layout/LinedList"/>
    <dgm:cxn modelId="{7208EE29-0B46-441E-A30E-4394D68715A5}" type="presParOf" srcId="{A6DCDB9B-EF63-4FE1-A8AC-F95A58934353}" destId="{928990F2-E49B-441C-867D-DB00CC27CABC}" srcOrd="0" destOrd="0" presId="urn:microsoft.com/office/officeart/2008/layout/LinedList"/>
    <dgm:cxn modelId="{72D8A453-9376-49C4-A93C-50BD194722A2}" type="presParOf" srcId="{A6DCDB9B-EF63-4FE1-A8AC-F95A58934353}" destId="{545CEF4F-D310-4FA7-8F51-22D3A686B754}" srcOrd="1" destOrd="0" presId="urn:microsoft.com/office/officeart/2008/layout/LinedList"/>
    <dgm:cxn modelId="{F37868C9-7297-41BF-8162-BE412D5C2050}" type="presParOf" srcId="{4B2C15B6-2159-405B-AAA0-859B24131784}" destId="{9859FFEA-EB02-49A9-B246-1752437A09BA}" srcOrd="2" destOrd="0" presId="urn:microsoft.com/office/officeart/2008/layout/LinedList"/>
    <dgm:cxn modelId="{B92FE091-726F-4BA0-AD73-8B0397DA0598}" type="presParOf" srcId="{4B2C15B6-2159-405B-AAA0-859B24131784}" destId="{6D1F69A7-CF60-4FA0-A96B-9E349F118BC0}" srcOrd="3" destOrd="0" presId="urn:microsoft.com/office/officeart/2008/layout/LinedList"/>
    <dgm:cxn modelId="{7C5C0BA0-F989-4B5A-97CA-B1BE716236C0}" type="presParOf" srcId="{6D1F69A7-CF60-4FA0-A96B-9E349F118BC0}" destId="{B013F65E-525E-4518-82E5-66922FF47C23}" srcOrd="0" destOrd="0" presId="urn:microsoft.com/office/officeart/2008/layout/LinedList"/>
    <dgm:cxn modelId="{BC0300EB-7D44-4FBB-BA7E-7E4C2D24C9D0}" type="presParOf" srcId="{6D1F69A7-CF60-4FA0-A96B-9E349F118BC0}" destId="{B71BC48F-BAE3-4143-8F04-A7A98A3A78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95C4C-CE2F-40BA-8A81-C917A1AE4A2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5367E3-D601-4544-92B0-7790FB969D8B}">
      <dgm:prSet/>
      <dgm:spPr/>
      <dgm:t>
        <a:bodyPr/>
        <a:lstStyle/>
        <a:p>
          <a:r>
            <a:rPr lang="en-GB"/>
            <a:t>What does the word accent mean? What is an accent?</a:t>
          </a:r>
          <a:endParaRPr lang="en-US"/>
        </a:p>
      </dgm:t>
    </dgm:pt>
    <dgm:pt modelId="{BAB46BBC-14A6-4196-A1B5-FC86BACDB8BF}" type="parTrans" cxnId="{14624508-0B59-4C84-B41E-F32AED04F9D7}">
      <dgm:prSet/>
      <dgm:spPr/>
      <dgm:t>
        <a:bodyPr/>
        <a:lstStyle/>
        <a:p>
          <a:endParaRPr lang="en-US"/>
        </a:p>
      </dgm:t>
    </dgm:pt>
    <dgm:pt modelId="{38AEB5AC-A4DB-454B-9DE2-858773402CFF}" type="sibTrans" cxnId="{14624508-0B59-4C84-B41E-F32AED04F9D7}">
      <dgm:prSet/>
      <dgm:spPr/>
      <dgm:t>
        <a:bodyPr/>
        <a:lstStyle/>
        <a:p>
          <a:endParaRPr lang="en-US"/>
        </a:p>
      </dgm:t>
    </dgm:pt>
    <dgm:pt modelId="{9F4559E0-E0B5-480E-AD43-E9CF79BF1EFD}">
      <dgm:prSet/>
      <dgm:spPr/>
      <dgm:t>
        <a:bodyPr/>
        <a:lstStyle/>
        <a:p>
          <a:r>
            <a:rPr lang="en-GB"/>
            <a:t>An accent is the way a person speaks. Some people pronounce words differently. A lot of the time, different countries that speak the same language pronounce the same words in a different way.</a:t>
          </a:r>
          <a:endParaRPr lang="en-US"/>
        </a:p>
      </dgm:t>
    </dgm:pt>
    <dgm:pt modelId="{559A9946-C400-4233-8FED-530A33F8CA06}" type="parTrans" cxnId="{E396B154-6A3D-4A1F-A2A3-9954EEF242BE}">
      <dgm:prSet/>
      <dgm:spPr/>
      <dgm:t>
        <a:bodyPr/>
        <a:lstStyle/>
        <a:p>
          <a:endParaRPr lang="en-US"/>
        </a:p>
      </dgm:t>
    </dgm:pt>
    <dgm:pt modelId="{A81DEA54-0E8D-43D4-9444-46E90DB4060A}" type="sibTrans" cxnId="{E396B154-6A3D-4A1F-A2A3-9954EEF242BE}">
      <dgm:prSet/>
      <dgm:spPr/>
      <dgm:t>
        <a:bodyPr/>
        <a:lstStyle/>
        <a:p>
          <a:endParaRPr lang="en-US"/>
        </a:p>
      </dgm:t>
    </dgm:pt>
    <dgm:pt modelId="{E5A863D9-E580-4676-A2A6-AF234B7D3969}" type="pres">
      <dgm:prSet presAssocID="{BEE95C4C-CE2F-40BA-8A81-C917A1AE4A2F}" presName="vert0" presStyleCnt="0">
        <dgm:presLayoutVars>
          <dgm:dir/>
          <dgm:animOne val="branch"/>
          <dgm:animLvl val="lvl"/>
        </dgm:presLayoutVars>
      </dgm:prSet>
      <dgm:spPr/>
    </dgm:pt>
    <dgm:pt modelId="{26B465E8-CC0A-4FEF-B39B-E13E97EC92A4}" type="pres">
      <dgm:prSet presAssocID="{0C5367E3-D601-4544-92B0-7790FB969D8B}" presName="thickLine" presStyleLbl="alignNode1" presStyleIdx="0" presStyleCnt="2"/>
      <dgm:spPr/>
    </dgm:pt>
    <dgm:pt modelId="{E12DDFD3-4A16-4B42-8C9E-FDBDC59767E7}" type="pres">
      <dgm:prSet presAssocID="{0C5367E3-D601-4544-92B0-7790FB969D8B}" presName="horz1" presStyleCnt="0"/>
      <dgm:spPr/>
    </dgm:pt>
    <dgm:pt modelId="{5DCE24E2-07B0-4C05-8A69-B49723823E52}" type="pres">
      <dgm:prSet presAssocID="{0C5367E3-D601-4544-92B0-7790FB969D8B}" presName="tx1" presStyleLbl="revTx" presStyleIdx="0" presStyleCnt="2"/>
      <dgm:spPr/>
    </dgm:pt>
    <dgm:pt modelId="{9A9ACF2D-97FA-4A3B-899B-8E5C786361AF}" type="pres">
      <dgm:prSet presAssocID="{0C5367E3-D601-4544-92B0-7790FB969D8B}" presName="vert1" presStyleCnt="0"/>
      <dgm:spPr/>
    </dgm:pt>
    <dgm:pt modelId="{C1987774-5995-4FBA-8B7B-B88CAE825183}" type="pres">
      <dgm:prSet presAssocID="{9F4559E0-E0B5-480E-AD43-E9CF79BF1EFD}" presName="thickLine" presStyleLbl="alignNode1" presStyleIdx="1" presStyleCnt="2"/>
      <dgm:spPr/>
    </dgm:pt>
    <dgm:pt modelId="{979F9362-6FE4-4700-8735-53E17B32726A}" type="pres">
      <dgm:prSet presAssocID="{9F4559E0-E0B5-480E-AD43-E9CF79BF1EFD}" presName="horz1" presStyleCnt="0"/>
      <dgm:spPr/>
    </dgm:pt>
    <dgm:pt modelId="{BA87D8B1-B28C-4871-AABB-9638FF2443BB}" type="pres">
      <dgm:prSet presAssocID="{9F4559E0-E0B5-480E-AD43-E9CF79BF1EFD}" presName="tx1" presStyleLbl="revTx" presStyleIdx="1" presStyleCnt="2"/>
      <dgm:spPr/>
    </dgm:pt>
    <dgm:pt modelId="{054A7CA1-F72D-4968-B2E0-C78ED9E438D0}" type="pres">
      <dgm:prSet presAssocID="{9F4559E0-E0B5-480E-AD43-E9CF79BF1EFD}" presName="vert1" presStyleCnt="0"/>
      <dgm:spPr/>
    </dgm:pt>
  </dgm:ptLst>
  <dgm:cxnLst>
    <dgm:cxn modelId="{14624508-0B59-4C84-B41E-F32AED04F9D7}" srcId="{BEE95C4C-CE2F-40BA-8A81-C917A1AE4A2F}" destId="{0C5367E3-D601-4544-92B0-7790FB969D8B}" srcOrd="0" destOrd="0" parTransId="{BAB46BBC-14A6-4196-A1B5-FC86BACDB8BF}" sibTransId="{38AEB5AC-A4DB-454B-9DE2-858773402CFF}"/>
    <dgm:cxn modelId="{E396B154-6A3D-4A1F-A2A3-9954EEF242BE}" srcId="{BEE95C4C-CE2F-40BA-8A81-C917A1AE4A2F}" destId="{9F4559E0-E0B5-480E-AD43-E9CF79BF1EFD}" srcOrd="1" destOrd="0" parTransId="{559A9946-C400-4233-8FED-530A33F8CA06}" sibTransId="{A81DEA54-0E8D-43D4-9444-46E90DB4060A}"/>
    <dgm:cxn modelId="{26614493-8F27-451D-AF33-8CDEAAB28294}" type="presOf" srcId="{BEE95C4C-CE2F-40BA-8A81-C917A1AE4A2F}" destId="{E5A863D9-E580-4676-A2A6-AF234B7D3969}" srcOrd="0" destOrd="0" presId="urn:microsoft.com/office/officeart/2008/layout/LinedList"/>
    <dgm:cxn modelId="{B5A88AAE-E724-4826-B947-F3A4A87BA07C}" type="presOf" srcId="{0C5367E3-D601-4544-92B0-7790FB969D8B}" destId="{5DCE24E2-07B0-4C05-8A69-B49723823E52}" srcOrd="0" destOrd="0" presId="urn:microsoft.com/office/officeart/2008/layout/LinedList"/>
    <dgm:cxn modelId="{54D392E2-E8E2-4BF2-B625-04526E0E77E6}" type="presOf" srcId="{9F4559E0-E0B5-480E-AD43-E9CF79BF1EFD}" destId="{BA87D8B1-B28C-4871-AABB-9638FF2443BB}" srcOrd="0" destOrd="0" presId="urn:microsoft.com/office/officeart/2008/layout/LinedList"/>
    <dgm:cxn modelId="{3D7A9543-B6DC-4922-853C-55FF2F7157B0}" type="presParOf" srcId="{E5A863D9-E580-4676-A2A6-AF234B7D3969}" destId="{26B465E8-CC0A-4FEF-B39B-E13E97EC92A4}" srcOrd="0" destOrd="0" presId="urn:microsoft.com/office/officeart/2008/layout/LinedList"/>
    <dgm:cxn modelId="{906BE74D-5596-4861-9F72-7E7C4D440A9F}" type="presParOf" srcId="{E5A863D9-E580-4676-A2A6-AF234B7D3969}" destId="{E12DDFD3-4A16-4B42-8C9E-FDBDC59767E7}" srcOrd="1" destOrd="0" presId="urn:microsoft.com/office/officeart/2008/layout/LinedList"/>
    <dgm:cxn modelId="{99628228-46C3-46D5-B1AF-3B2E8CEB7AAF}" type="presParOf" srcId="{E12DDFD3-4A16-4B42-8C9E-FDBDC59767E7}" destId="{5DCE24E2-07B0-4C05-8A69-B49723823E52}" srcOrd="0" destOrd="0" presId="urn:microsoft.com/office/officeart/2008/layout/LinedList"/>
    <dgm:cxn modelId="{CE3F387C-0926-48F9-B1CB-58398C52D5FA}" type="presParOf" srcId="{E12DDFD3-4A16-4B42-8C9E-FDBDC59767E7}" destId="{9A9ACF2D-97FA-4A3B-899B-8E5C786361AF}" srcOrd="1" destOrd="0" presId="urn:microsoft.com/office/officeart/2008/layout/LinedList"/>
    <dgm:cxn modelId="{E2D4C83C-314A-437B-9605-BAC9D7D53A3E}" type="presParOf" srcId="{E5A863D9-E580-4676-A2A6-AF234B7D3969}" destId="{C1987774-5995-4FBA-8B7B-B88CAE825183}" srcOrd="2" destOrd="0" presId="urn:microsoft.com/office/officeart/2008/layout/LinedList"/>
    <dgm:cxn modelId="{E30DD9CC-8EC9-4AF5-ACD2-540ED55D7BD0}" type="presParOf" srcId="{E5A863D9-E580-4676-A2A6-AF234B7D3969}" destId="{979F9362-6FE4-4700-8735-53E17B32726A}" srcOrd="3" destOrd="0" presId="urn:microsoft.com/office/officeart/2008/layout/LinedList"/>
    <dgm:cxn modelId="{AC0DD87F-DEE5-4F1E-A34C-3C7CFCAB3032}" type="presParOf" srcId="{979F9362-6FE4-4700-8735-53E17B32726A}" destId="{BA87D8B1-B28C-4871-AABB-9638FF2443BB}" srcOrd="0" destOrd="0" presId="urn:microsoft.com/office/officeart/2008/layout/LinedList"/>
    <dgm:cxn modelId="{1C1134FF-9074-4C39-9AC1-750D7B8D2A29}" type="presParOf" srcId="{979F9362-6FE4-4700-8735-53E17B32726A}" destId="{054A7CA1-F72D-4968-B2E0-C78ED9E438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9A84C-253D-423C-9012-B340587B6C3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990F2-E49B-441C-867D-DB00CC27CABC}">
      <dsp:nvSpPr>
        <dsp:cNvPr id="0" name=""/>
        <dsp:cNvSpPr/>
      </dsp:nvSpPr>
      <dsp:spPr>
        <a:xfrm>
          <a:off x="0" y="0"/>
          <a:ext cx="10515600" cy="197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What does the word dialect mean? What are they?</a:t>
          </a:r>
          <a:endParaRPr lang="en-US" sz="5600" kern="1200" dirty="0"/>
        </a:p>
      </dsp:txBody>
      <dsp:txXfrm>
        <a:off x="0" y="0"/>
        <a:ext cx="10515600" cy="1976653"/>
      </dsp:txXfrm>
    </dsp:sp>
    <dsp:sp modelId="{9859FFEA-EB02-49A9-B246-1752437A09BA}">
      <dsp:nvSpPr>
        <dsp:cNvPr id="0" name=""/>
        <dsp:cNvSpPr/>
      </dsp:nvSpPr>
      <dsp:spPr>
        <a:xfrm>
          <a:off x="0" y="1976653"/>
          <a:ext cx="10515600" cy="0"/>
        </a:xfrm>
        <a:prstGeom prst="line">
          <a:avLst/>
        </a:prstGeom>
        <a:solidFill>
          <a:schemeClr val="accent5">
            <a:hueOff val="-1497727"/>
            <a:satOff val="7466"/>
            <a:lumOff val="-3138"/>
            <a:alphaOff val="0"/>
          </a:schemeClr>
        </a:solidFill>
        <a:ln w="12700" cap="flat" cmpd="sng" algn="ctr">
          <a:solidFill>
            <a:schemeClr val="accent5">
              <a:hueOff val="-1497727"/>
              <a:satOff val="7466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3F65E-525E-4518-82E5-66922FF47C23}">
      <dsp:nvSpPr>
        <dsp:cNvPr id="0" name=""/>
        <dsp:cNvSpPr/>
      </dsp:nvSpPr>
      <dsp:spPr>
        <a:xfrm>
          <a:off x="0" y="1976653"/>
          <a:ext cx="10515600" cy="197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Dialects are a particular form of a language which is peculiar to a specific region or social group. </a:t>
          </a:r>
          <a:endParaRPr lang="en-US" sz="5600" kern="1200" dirty="0"/>
        </a:p>
      </dsp:txBody>
      <dsp:txXfrm>
        <a:off x="0" y="1976653"/>
        <a:ext cx="10515600" cy="1976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465E8-CC0A-4FEF-B39B-E13E97EC92A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E24E2-07B0-4C05-8A69-B49723823E52}">
      <dsp:nvSpPr>
        <dsp:cNvPr id="0" name=""/>
        <dsp:cNvSpPr/>
      </dsp:nvSpPr>
      <dsp:spPr>
        <a:xfrm>
          <a:off x="0" y="0"/>
          <a:ext cx="10515600" cy="197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What does the word accent mean? What is an accent?</a:t>
          </a:r>
          <a:endParaRPr lang="en-US" sz="4000" kern="1200"/>
        </a:p>
      </dsp:txBody>
      <dsp:txXfrm>
        <a:off x="0" y="0"/>
        <a:ext cx="10515600" cy="1976653"/>
      </dsp:txXfrm>
    </dsp:sp>
    <dsp:sp modelId="{C1987774-5995-4FBA-8B7B-B88CAE825183}">
      <dsp:nvSpPr>
        <dsp:cNvPr id="0" name=""/>
        <dsp:cNvSpPr/>
      </dsp:nvSpPr>
      <dsp:spPr>
        <a:xfrm>
          <a:off x="0" y="1976653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7D8B1-B28C-4871-AABB-9638FF2443BB}">
      <dsp:nvSpPr>
        <dsp:cNvPr id="0" name=""/>
        <dsp:cNvSpPr/>
      </dsp:nvSpPr>
      <dsp:spPr>
        <a:xfrm>
          <a:off x="0" y="1976653"/>
          <a:ext cx="10515600" cy="197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An accent is the way a person speaks. Some people pronounce words differently. A lot of the time, different countries that speak the same language pronounce the same words in a different way.</a:t>
          </a:r>
          <a:endParaRPr lang="en-US" sz="4000" kern="1200"/>
        </a:p>
      </dsp:txBody>
      <dsp:txXfrm>
        <a:off x="0" y="1976653"/>
        <a:ext cx="10515600" cy="197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8:46:38.2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10:35:27.7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2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5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0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4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44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 /><Relationship Id="rId3" Type="http://schemas.openxmlformats.org/officeDocument/2006/relationships/hyperlink" Target="https://en.wikipedia.org/wiki/Irish_language_in_Northern_Ireland" TargetMode="External" /><Relationship Id="rId7" Type="http://schemas.openxmlformats.org/officeDocument/2006/relationships/hyperlink" Target="https://en.wikipedia.org/wiki/Irish_orthography" TargetMode="External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jpg" /><Relationship Id="rId5" Type="http://schemas.openxmlformats.org/officeDocument/2006/relationships/hyperlink" Target="http://commons.wikimedia.org/wiki/file:road_sign_on_the_r639_north_of_urlingford,_ireland_-_20090502.jpg" TargetMode="External" /><Relationship Id="rId4" Type="http://schemas.openxmlformats.org/officeDocument/2006/relationships/image" Target="../media/image17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-8mzWkuOxz8?feature=oembed" TargetMode="External" /><Relationship Id="rId5" Type="http://schemas.openxmlformats.org/officeDocument/2006/relationships/image" Target="../media/image19.jpeg" /><Relationship Id="rId4" Type="http://schemas.openxmlformats.org/officeDocument/2006/relationships/image" Target="../media/image2.em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creativecommons.org/licenses/by-nc-nd/3.0/" TargetMode="External" /><Relationship Id="rId5" Type="http://schemas.openxmlformats.org/officeDocument/2006/relationships/hyperlink" Target="http://blog.educastur.es/bloggeoing/" TargetMode="External" /><Relationship Id="rId4" Type="http://schemas.openxmlformats.org/officeDocument/2006/relationships/image" Target="../media/image2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union-jack-british-flag-uk-english-1027898/" TargetMode="Externa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 /><Relationship Id="rId3" Type="http://schemas.openxmlformats.org/officeDocument/2006/relationships/hyperlink" Target="https://elenec.wordpress.com/category/grammar/page/2/" TargetMode="External" /><Relationship Id="rId7" Type="http://schemas.openxmlformats.org/officeDocument/2006/relationships/hyperlink" Target="http://alittlebritofus.blogspot.com/2011/10/clothes-vocabulary.html" TargetMode="Externa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bmp" /><Relationship Id="rId5" Type="http://schemas.openxmlformats.org/officeDocument/2006/relationships/hyperlink" Target="https://en.wikipedia.org/wiki/American_and_British_English_spelling_differences" TargetMode="External" /><Relationship Id="rId10" Type="http://schemas.openxmlformats.org/officeDocument/2006/relationships/hyperlink" Target="https://creativecommons.org/licenses/by-sa/3.0/" TargetMode="External" /><Relationship Id="rId4" Type="http://schemas.openxmlformats.org/officeDocument/2006/relationships/image" Target="../media/image5.png" /><Relationship Id="rId9" Type="http://schemas.openxmlformats.org/officeDocument/2006/relationships/hyperlink" Target="https://creativecommons.org/licenses/by-nc/3.0/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v.wikipedia.org/wiki/File:Flag_of_Wales.svg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voyage.org/wiki/Llanfairpwllgwyngyll" TargetMode="External" /><Relationship Id="rId3" Type="http://schemas.openxmlformats.org/officeDocument/2006/relationships/hyperlink" Target="https://learningwelsh.wordpress.com/page/15/" TargetMode="External" /><Relationship Id="rId7" Type="http://schemas.openxmlformats.org/officeDocument/2006/relationships/image" Target="../media/image10.jpg" /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www.flickr.com/photos/johnbullas/3003765860/" TargetMode="External" /><Relationship Id="rId5" Type="http://schemas.openxmlformats.org/officeDocument/2006/relationships/image" Target="../media/image9.jpg" /><Relationship Id="rId4" Type="http://schemas.openxmlformats.org/officeDocument/2006/relationships/hyperlink" Target="https://creativecommons.org/licenses/by-nc-nd/3.0/" TargetMode="External" /><Relationship Id="rId9" Type="http://schemas.openxmlformats.org/officeDocument/2006/relationships/hyperlink" Target="https://creativecommons.org/licenses/by-sa/3.0/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en.wikipedia.org/wiki/File:Flag_of_Scotland.svg" TargetMode="Externa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 /><Relationship Id="rId3" Type="http://schemas.openxmlformats.org/officeDocument/2006/relationships/hyperlink" Target="https://hu.wikipedia.org/wiki/Sk%C3%B3t_gael_nyelv" TargetMode="External" /><Relationship Id="rId7" Type="http://schemas.openxmlformats.org/officeDocument/2006/relationships/hyperlink" Target="http://www.geograph.org.uk/photo/784706" TargetMode="External" /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g" /><Relationship Id="rId5" Type="http://schemas.openxmlformats.org/officeDocument/2006/relationships/hyperlink" Target="http://en.wikipedia.org/wiki/Gaelic_road_signs_in_Scotland" TargetMode="External" /><Relationship Id="rId4" Type="http://schemas.openxmlformats.org/officeDocument/2006/relationships/image" Target="../media/image13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g_of_Northern_Ireland" TargetMode="Externa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20D4A-5C8F-4E5A-81C5-06C9D1E49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634" b="1836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5F56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6F7D3-4DA4-455B-B48F-863946D13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8100" dirty="0"/>
              <a:t>Languages, Accents and dialects of the 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0340E-DFCD-4F31-868D-5C642E659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4 ESO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A75FE52-968A-475B-AEC9-4B6D20EFC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2312" y="321734"/>
            <a:ext cx="3736544" cy="2905170"/>
          </a:xfrm>
          <a:prstGeom prst="rect">
            <a:avLst/>
          </a:prstGeom>
        </p:spPr>
      </p:pic>
      <p:pic>
        <p:nvPicPr>
          <p:cNvPr id="9" name="Picture 8" descr="A sign on the side of a fence&#10;&#10;Description automatically generated">
            <a:extLst>
              <a:ext uri="{FF2B5EF4-FFF2-40B4-BE49-F238E27FC236}">
                <a16:creationId xmlns:a16="http://schemas.microsoft.com/office/drawing/2014/main" id="{5F2ADEBE-2896-490C-9B14-01886C206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13" y="3631096"/>
            <a:ext cx="3573540" cy="276056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E6953F0-D462-48A4-88A0-EBB757325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08034" y="482977"/>
            <a:ext cx="5426764" cy="5747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6DC18-CA0B-419D-878D-67387D3C85A5}"/>
              </a:ext>
            </a:extLst>
          </p:cNvPr>
          <p:cNvSpPr txBox="1"/>
          <p:nvPr/>
        </p:nvSpPr>
        <p:spPr>
          <a:xfrm>
            <a:off x="10301392" y="6030358"/>
            <a:ext cx="14334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en.wikipedia.org/wiki/Irish_orthograph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222FC-492E-4124-BDEA-7411852DDA3A}"/>
              </a:ext>
            </a:extLst>
          </p:cNvPr>
          <p:cNvSpPr txBox="1"/>
          <p:nvPr/>
        </p:nvSpPr>
        <p:spPr>
          <a:xfrm>
            <a:off x="3605450" y="3026849"/>
            <a:ext cx="14334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Irish_language_in_Northern_Ire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69913-D14B-45EC-BED1-1C21CA51C970}"/>
              </a:ext>
            </a:extLst>
          </p:cNvPr>
          <p:cNvSpPr txBox="1"/>
          <p:nvPr/>
        </p:nvSpPr>
        <p:spPr>
          <a:xfrm>
            <a:off x="3523948" y="6191601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commons.wikimedia.org/wiki/file:road_sign_on_the_r639_north_of_urlingford,_ireland_-_2009050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rgbClr val="5F5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6255B-9EB0-4A8A-8F86-620820D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>
                <a:solidFill>
                  <a:schemeClr val="bg1"/>
                </a:solidFill>
              </a:rPr>
              <a:t>Dialects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379A66-E7F7-4902-8624-9515F08BD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162571"/>
              </p:ext>
            </p:extLst>
          </p:nvPr>
        </p:nvGraphicFramePr>
        <p:xfrm>
          <a:off x="838200" y="2223655"/>
          <a:ext cx="10515600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16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rgbClr val="5F5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64CBB-DAF0-4420-879A-9630C6F7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>
                <a:solidFill>
                  <a:schemeClr val="bg1"/>
                </a:solidFill>
              </a:rPr>
              <a:t>Accents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E2883-956B-4F6D-B450-D51CEA98D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858163"/>
              </p:ext>
            </p:extLst>
          </p:nvPr>
        </p:nvGraphicFramePr>
        <p:xfrm>
          <a:off x="838200" y="2223655"/>
          <a:ext cx="10515600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8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FE1AF-0214-4D19-9710-43B7F957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600" dirty="0"/>
              <a:t>Accents of the UK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5F56CD"/>
          </a:solidFill>
          <a:ln w="38100" cap="rnd">
            <a:solidFill>
              <a:srgbClr val="5F56C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F430-9ECE-4B52-83D0-295DA9D36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There are many different accents in the UK. It depends on where people live, it can even change greatly by city and town.</a:t>
            </a:r>
          </a:p>
          <a:p>
            <a:r>
              <a:rPr lang="en-GB" dirty="0"/>
              <a:t>Accents are characterised by slang words, pronunciation, intonation and social class. </a:t>
            </a:r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nline Media 3" title="A tour of The UK and Ireland in accents.">
            <a:hlinkClick r:id="" action="ppaction://media"/>
            <a:extLst>
              <a:ext uri="{FF2B5EF4-FFF2-40B4-BE49-F238E27FC236}">
                <a16:creationId xmlns:a16="http://schemas.microsoft.com/office/drawing/2014/main" id="{5ECC985E-DC46-43CB-91C3-FE9799E510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540-8612-4BBF-8085-F4509603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slang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D30923-F698-4437-9C1A-42E157D36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6" y="1597978"/>
            <a:ext cx="5166994" cy="4252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35675-0D2E-4B49-A2E0-D17FBAB9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6C5C1-46B0-4B2E-9CE4-F9A7155D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Can you guess how many Official </a:t>
            </a:r>
            <a:r>
              <a:rPr lang="en-GB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r>
              <a:rPr lang="en-GB" sz="3100" dirty="0"/>
              <a:t> are spoken in the </a:t>
            </a:r>
            <a:r>
              <a:rPr lang="en-GB" sz="3100" dirty="0" err="1"/>
              <a:t>uk</a:t>
            </a:r>
            <a:r>
              <a:rPr lang="en-GB" sz="3100" dirty="0"/>
              <a:t>? What are they?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5F56CD"/>
          </a:solidFill>
          <a:ln w="38100" cap="rnd">
            <a:solidFill>
              <a:srgbClr val="5F56C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3CAE0D6-E399-444A-93A2-65D07EBF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dirty="0"/>
              <a:t>British English (spoken in the whole of the UK)</a:t>
            </a:r>
          </a:p>
          <a:p>
            <a:r>
              <a:rPr lang="en-US" dirty="0"/>
              <a:t>Welsh (spoken in Wales)</a:t>
            </a:r>
          </a:p>
          <a:p>
            <a:r>
              <a:rPr lang="en-US" dirty="0"/>
              <a:t>Gaelic (spoken in some parts of Scotland)</a:t>
            </a:r>
          </a:p>
          <a:p>
            <a:r>
              <a:rPr lang="en-US" dirty="0"/>
              <a:t>Irish (spoken in some parts of Northern Ireland)</a:t>
            </a:r>
          </a:p>
          <a:p>
            <a:r>
              <a:rPr lang="en-US" dirty="0"/>
              <a:t>British Sign Language (by those in the deaf community)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4CD1E76A-A645-4253-AC39-EB33E3709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07694" y="640080"/>
            <a:ext cx="5041675" cy="5577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4D580-DBC7-455B-93E6-B102857BB8F7}"/>
              </a:ext>
            </a:extLst>
          </p:cNvPr>
          <p:cNvSpPr txBox="1"/>
          <p:nvPr/>
        </p:nvSpPr>
        <p:spPr>
          <a:xfrm>
            <a:off x="9821387" y="6017865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blog.educastur.es/bloggeo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975D2CD-48B3-45D5-9B4C-EB096D45B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4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DA25B-A0C8-4085-9198-0DAFBBEF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/>
              <a:t>languages</a:t>
            </a:r>
            <a:r>
              <a:rPr lang="en-GB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7200" dirty="0"/>
              <a:t>– British English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84875-DE83-4828-9099-E63D2F929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GB" dirty="0"/>
              <a:t>British English is the kind of English language which is used in the United Kingdom, and in most countries which were in the British Empire. </a:t>
            </a:r>
          </a:p>
          <a:p>
            <a:r>
              <a:rPr lang="en-GB" dirty="0"/>
              <a:t>British English is the English you learn in Spain, why is that? What other types of English are there?</a:t>
            </a:r>
          </a:p>
          <a:p>
            <a:r>
              <a:rPr lang="en-GB" dirty="0"/>
              <a:t>Can anyone remember the differences between American English and British English?</a:t>
            </a:r>
          </a:p>
          <a:p>
            <a:pPr marL="0" indent="0">
              <a:buNone/>
            </a:pPr>
            <a:r>
              <a:rPr lang="en-GB" dirty="0"/>
              <a:t>Change these words to British English:</a:t>
            </a:r>
          </a:p>
          <a:p>
            <a:pPr marL="0" indent="0">
              <a:buNone/>
            </a:pPr>
            <a:r>
              <a:rPr lang="en-GB" dirty="0" err="1"/>
              <a:t>Center</a:t>
            </a:r>
            <a:r>
              <a:rPr lang="en-GB" dirty="0"/>
              <a:t>	</a:t>
            </a:r>
            <a:r>
              <a:rPr lang="en-GB" dirty="0" err="1"/>
              <a:t>Labor</a:t>
            </a:r>
            <a:r>
              <a:rPr lang="en-GB" dirty="0"/>
              <a:t>	Organization</a:t>
            </a:r>
          </a:p>
          <a:p>
            <a:pPr marL="0" indent="0">
              <a:buNone/>
            </a:pPr>
            <a:r>
              <a:rPr lang="en-GB" dirty="0" err="1"/>
              <a:t>Color</a:t>
            </a:r>
            <a:r>
              <a:rPr lang="en-GB" dirty="0"/>
              <a:t>	Meter	</a:t>
            </a:r>
            <a:r>
              <a:rPr lang="en-GB" dirty="0" err="1"/>
              <a:t>Gray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29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60E64AC-EE5A-44B9-8C55-EB7D5D66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9751" y="321734"/>
            <a:ext cx="4521665" cy="2905170"/>
          </a:xfrm>
          <a:prstGeom prst="rect">
            <a:avLst/>
          </a:prstGeom>
        </p:spPr>
      </p:pic>
      <p:pic>
        <p:nvPicPr>
          <p:cNvPr id="11" name="Picture 10" descr="A piece of cake on a plate&#10;&#10;Description automatically generated">
            <a:extLst>
              <a:ext uri="{FF2B5EF4-FFF2-40B4-BE49-F238E27FC236}">
                <a16:creationId xmlns:a16="http://schemas.microsoft.com/office/drawing/2014/main" id="{0CA29CAA-14D4-43D8-977A-720B6B914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7354" y="3631096"/>
            <a:ext cx="5386458" cy="2760560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9902AC-8852-402C-8B49-5A0912608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97169" y="321734"/>
            <a:ext cx="5048493" cy="606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78776-50F4-48BC-B268-761C368D4AAE}"/>
              </a:ext>
            </a:extLst>
          </p:cNvPr>
          <p:cNvSpPr txBox="1"/>
          <p:nvPr/>
        </p:nvSpPr>
        <p:spPr>
          <a:xfrm>
            <a:off x="3909846" y="3026849"/>
            <a:ext cx="15215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lenec.wordpress.com/category/grammar/page/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2E413-2A89-4DCC-9CF6-0DF336BBFB8C}"/>
              </a:ext>
            </a:extLst>
          </p:cNvPr>
          <p:cNvSpPr txBox="1"/>
          <p:nvPr/>
        </p:nvSpPr>
        <p:spPr>
          <a:xfrm>
            <a:off x="10109050" y="6191601"/>
            <a:ext cx="14366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://alittlebritofus.blogspot.com/2011/10/clothes-vocabular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6FE7-6407-4234-B185-49A8878C0E8C}"/>
              </a:ext>
            </a:extLst>
          </p:cNvPr>
          <p:cNvSpPr txBox="1"/>
          <p:nvPr/>
        </p:nvSpPr>
        <p:spPr>
          <a:xfrm>
            <a:off x="4430407" y="6191601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en.wikipedia.org/wiki/American_and_British_English_spelling_differen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70E5B26-B838-41DD-B6B6-187C00C27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195" b="753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5288A-1855-41C2-97A6-00653546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/>
              <a:t>Languages - Welsh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69ED-9445-4DEE-B4D7-11E37277B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GB" dirty="0"/>
              <a:t>The Welsh language is the Celtic language of Wales that is still spoken throughout the country. </a:t>
            </a:r>
          </a:p>
          <a:p>
            <a:r>
              <a:rPr lang="en-GB" dirty="0"/>
              <a:t>Around 21% of the people of Wales (about 600,000 people). </a:t>
            </a:r>
          </a:p>
          <a:p>
            <a:r>
              <a:rPr lang="en-GB" dirty="0"/>
              <a:t>Many people in Wales say they can understand some form of Welsh, such as spoken, written, or can read Welsh, even if they do not speak it all the time. </a:t>
            </a:r>
          </a:p>
          <a:p>
            <a:r>
              <a:rPr lang="en-GB" dirty="0"/>
              <a:t>Welsh is a compulsory subject for children in all schools in Wales, and it is taught as a second language in non-Welsh language schools. </a:t>
            </a:r>
          </a:p>
          <a:p>
            <a:r>
              <a:rPr lang="en-GB" dirty="0"/>
              <a:t>In Welsh, it is known as </a:t>
            </a:r>
            <a:r>
              <a:rPr lang="en-GB" dirty="0" err="1"/>
              <a:t>Cymraeg</a:t>
            </a:r>
            <a:r>
              <a:rPr lang="en-GB" dirty="0"/>
              <a:t>, or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Gymraeg</a:t>
            </a:r>
            <a:r>
              <a:rPr lang="en-GB" dirty="0"/>
              <a:t>, which means "the Welsh language" in Welsh.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7BEEE-9927-4ACF-98B2-F0E032170B2D}"/>
              </a:ext>
            </a:extLst>
          </p:cNvPr>
          <p:cNvSpPr txBox="1"/>
          <p:nvPr/>
        </p:nvSpPr>
        <p:spPr>
          <a:xfrm>
            <a:off x="10758593" y="6657945"/>
            <a:ext cx="14334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nov.wikipedia.org/wiki/File:Flag_of_Wales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5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8B2D5AF-87FC-43E8-8811-4CB6F6FD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3535" y="144990"/>
            <a:ext cx="7867650" cy="4448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3E6F5-25BC-46E1-A1A4-2989119AC5E8}"/>
              </a:ext>
            </a:extLst>
          </p:cNvPr>
          <p:cNvSpPr txBox="1"/>
          <p:nvPr/>
        </p:nvSpPr>
        <p:spPr>
          <a:xfrm>
            <a:off x="2162175" y="5653087"/>
            <a:ext cx="7867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learningwelsh.wordpress.com/page/15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9" name="Picture 8" descr="A sign on a pole&#10;&#10;Description automatically generated">
            <a:extLst>
              <a:ext uri="{FF2B5EF4-FFF2-40B4-BE49-F238E27FC236}">
                <a16:creationId xmlns:a16="http://schemas.microsoft.com/office/drawing/2014/main" id="{1436E221-6F0B-4BC0-B9A8-FFE333412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16656" y="1297475"/>
            <a:ext cx="3687382" cy="2659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5E1136-A05F-4719-9F8C-76755E85879E}"/>
              </a:ext>
            </a:extLst>
          </p:cNvPr>
          <p:cNvSpPr txBox="1"/>
          <p:nvPr/>
        </p:nvSpPr>
        <p:spPr>
          <a:xfrm>
            <a:off x="4414800" y="5157750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6" tooltip="https://www.flickr.com/photos/johnbullas/3003765860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nd/3.0/"/>
              </a:rPr>
              <a:t>CC BY-NC-ND</a:t>
            </a:r>
            <a:endParaRPr lang="en-GB" sz="900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073875C-6A03-42AD-B4B6-7772F330A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7960" y="5006972"/>
            <a:ext cx="11816080" cy="16847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1269C9-2EB1-469C-8B50-E9802A9F3581}"/>
              </a:ext>
            </a:extLst>
          </p:cNvPr>
          <p:cNvSpPr txBox="1"/>
          <p:nvPr/>
        </p:nvSpPr>
        <p:spPr>
          <a:xfrm>
            <a:off x="4583221" y="6599123"/>
            <a:ext cx="7420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en.wikivoyage.org/wiki/Llanfairpwllgwyngyl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97357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BD1AB3-7B03-4274-AA04-5094D92350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01273"/>
            <a:ext cx="12192000" cy="731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095F2-15FB-49F0-8033-006CB35A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Languages – Gaelic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954D-466E-4875-8EBD-7BE1B84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929384"/>
            <a:ext cx="10801350" cy="4433316"/>
          </a:xfrm>
        </p:spPr>
        <p:txBody>
          <a:bodyPr>
            <a:normAutofit fontScale="92500"/>
          </a:bodyPr>
          <a:lstStyle/>
          <a:p>
            <a:r>
              <a:rPr lang="en-GB" dirty="0"/>
              <a:t>Gaelic (</a:t>
            </a:r>
            <a:r>
              <a:rPr lang="en-GB" dirty="0" err="1"/>
              <a:t>Gàidhlig</a:t>
            </a:r>
            <a:r>
              <a:rPr lang="en-GB" dirty="0"/>
              <a:t>) is a Scottish language. </a:t>
            </a:r>
          </a:p>
          <a:p>
            <a:r>
              <a:rPr lang="en-GB" dirty="0"/>
              <a:t>It was spoken by most Scottish people in the past but after the union of England and Scotland, Gaelic was considered a barbaric language and the English language took over </a:t>
            </a:r>
            <a:r>
              <a:rPr lang="en-GB" dirty="0">
                <a:sym typeface="Wingdings" panose="05000000000000000000" pitchFamily="2" charset="2"/>
              </a:rPr>
              <a:t>.</a:t>
            </a:r>
            <a:endParaRPr lang="en-GB" dirty="0"/>
          </a:p>
          <a:p>
            <a:r>
              <a:rPr lang="en-GB" dirty="0"/>
              <a:t>A census in the United Kingdom in 2001 showed that a total of 58,652 (1.2% of the Scottish population aged over three years old) in Scotland could speak some amount of Gaelic at that time. </a:t>
            </a:r>
          </a:p>
          <a:p>
            <a:r>
              <a:rPr lang="en-GB" dirty="0"/>
              <a:t>Only the Western Isles of Scotland have more people who can speak the language than not (61% of the people here speak Gaelic). </a:t>
            </a:r>
          </a:p>
          <a:p>
            <a:r>
              <a:rPr lang="en-GB" dirty="0"/>
              <a:t>It is not taught in most Scottish schools however there are a few bilingual schools that teach in Gaelic and English.</a:t>
            </a:r>
          </a:p>
          <a:p>
            <a:r>
              <a:rPr lang="en-GB" dirty="0"/>
              <a:t>Gaelic is dying out, but many people are starting to learn the language.</a:t>
            </a:r>
          </a:p>
        </p:txBody>
      </p:sp>
    </p:spTree>
    <p:extLst>
      <p:ext uri="{BB962C8B-B14F-4D97-AF65-F5344CB8AC3E}">
        <p14:creationId xmlns:p14="http://schemas.microsoft.com/office/powerpoint/2010/main" val="179763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748EDA2-D257-431A-8B14-EF6D9528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200" y="1247194"/>
            <a:ext cx="2879083" cy="4363610"/>
          </a:xfrm>
          <a:prstGeom prst="rect">
            <a:avLst/>
          </a:prstGeom>
        </p:spPr>
      </p:pic>
      <p:sp>
        <p:nvSpPr>
          <p:cNvPr id="31" name="Rectangle 1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en sign with white text&#10;&#10;Description automatically generated">
            <a:extLst>
              <a:ext uri="{FF2B5EF4-FFF2-40B4-BE49-F238E27FC236}">
                <a16:creationId xmlns:a16="http://schemas.microsoft.com/office/drawing/2014/main" id="{F636BD22-00D9-4E45-AD24-3481B6C67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7976" y="1737295"/>
            <a:ext cx="2880360" cy="3384423"/>
          </a:xfrm>
          <a:prstGeom prst="rect">
            <a:avLst/>
          </a:prstGeom>
        </p:spPr>
      </p:pic>
      <p:sp>
        <p:nvSpPr>
          <p:cNvPr id="32" name="Rectangle 2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sign with white letters on a cloudy day&#10;&#10;Description automatically generated">
            <a:extLst>
              <a:ext uri="{FF2B5EF4-FFF2-40B4-BE49-F238E27FC236}">
                <a16:creationId xmlns:a16="http://schemas.microsoft.com/office/drawing/2014/main" id="{55A81979-D670-427F-AF24-9902AB260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43941" y="2348864"/>
            <a:ext cx="2880360" cy="2160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61D47-A159-4379-B972-428B39035A72}"/>
              </a:ext>
            </a:extLst>
          </p:cNvPr>
          <p:cNvSpPr txBox="1"/>
          <p:nvPr/>
        </p:nvSpPr>
        <p:spPr>
          <a:xfrm>
            <a:off x="2410878" y="5410749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hu.wikipedia.org/wiki/Sk%C3%B3t_gael_nyel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DA317-E734-430B-96F4-F2FE940B3DBF}"/>
              </a:ext>
            </a:extLst>
          </p:cNvPr>
          <p:cNvSpPr txBox="1"/>
          <p:nvPr/>
        </p:nvSpPr>
        <p:spPr>
          <a:xfrm>
            <a:off x="9790896" y="4309079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://www.geograph.org.uk/photo/7847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A773D6-476B-4FB5-AB25-F8EA0EAE30DF}"/>
              </a:ext>
            </a:extLst>
          </p:cNvPr>
          <p:cNvSpPr txBox="1"/>
          <p:nvPr/>
        </p:nvSpPr>
        <p:spPr>
          <a:xfrm>
            <a:off x="6094931" y="4921663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en.wikipedia.org/wiki/Gaelic_road_signs_in_Scot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3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26D281A-0C38-46B6-8B32-C79A8D9F9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02" r="531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6CA1E-638B-4C6F-9D78-83FEEE09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/>
              <a:t>Languages - </a:t>
            </a:r>
            <a:r>
              <a:rPr lang="en-GB" sz="7200" dirty="0" err="1"/>
              <a:t>irish</a:t>
            </a:r>
            <a:endParaRPr lang="en-GB" sz="7200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AAF5-E445-4FAC-9A18-708A789F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GB" dirty="0"/>
              <a:t>Irish or </a:t>
            </a:r>
            <a:r>
              <a:rPr lang="en-GB" dirty="0" err="1"/>
              <a:t>Gaeilge</a:t>
            </a:r>
            <a:r>
              <a:rPr lang="en-GB" dirty="0"/>
              <a:t> is a language spoken in Ireland. Irish is a Celtic language. </a:t>
            </a:r>
          </a:p>
          <a:p>
            <a:r>
              <a:rPr lang="en-GB" dirty="0"/>
              <a:t>Many people who speak Irish can understand some Scottish Gaelic, but not Welsh.</a:t>
            </a:r>
          </a:p>
          <a:p>
            <a:r>
              <a:rPr lang="en-GB" dirty="0"/>
              <a:t>There are around 1.5 million speakers. The places where Irish is spoken a lot are called </a:t>
            </a:r>
            <a:r>
              <a:rPr lang="en-GB" dirty="0" err="1"/>
              <a:t>Gaeltachts</a:t>
            </a:r>
            <a:r>
              <a:rPr lang="en-GB" dirty="0"/>
              <a:t> or, in Irish, </a:t>
            </a:r>
            <a:r>
              <a:rPr lang="en-GB" dirty="0" err="1"/>
              <a:t>Gaeltachtaí</a:t>
            </a:r>
            <a:r>
              <a:rPr lang="en-GB" dirty="0"/>
              <a:t>. Around 70% of the people in these areas can speak Irish.</a:t>
            </a:r>
          </a:p>
          <a:p>
            <a:r>
              <a:rPr lang="en-GB" dirty="0"/>
              <a:t>Irish has no yes or no words.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E995B-D516-4CFB-A8E8-78843B70AAF1}"/>
              </a:ext>
            </a:extLst>
          </p:cNvPr>
          <p:cNvSpPr txBox="1"/>
          <p:nvPr/>
        </p:nvSpPr>
        <p:spPr>
          <a:xfrm>
            <a:off x="10758594" y="6657945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Flag_of_Northern_Ire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0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243B41"/>
      </a:dk2>
      <a:lt2>
        <a:srgbClr val="E8E8E2"/>
      </a:lt2>
      <a:accent1>
        <a:srgbClr val="5F56CD"/>
      </a:accent1>
      <a:accent2>
        <a:srgbClr val="3864B8"/>
      </a:accent2>
      <a:accent3>
        <a:srgbClr val="47A9C9"/>
      </a:accent3>
      <a:accent4>
        <a:srgbClr val="35B7A0"/>
      </a:accent4>
      <a:accent5>
        <a:srgbClr val="42BA73"/>
      </a:accent5>
      <a:accent6>
        <a:srgbClr val="36B735"/>
      </a:accent6>
      <a:hlink>
        <a:srgbClr val="838A2E"/>
      </a:hlink>
      <a:folHlink>
        <a:srgbClr val="828282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778</Words>
  <Application>Microsoft Office PowerPoint</Application>
  <PresentationFormat>Panorámica</PresentationFormat>
  <Paragraphs>59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SketchyVTI</vt:lpstr>
      <vt:lpstr>Languages, Accents and dialects of the UK</vt:lpstr>
      <vt:lpstr>Can you guess how many Official languages are spoken in the uk? What are they?</vt:lpstr>
      <vt:lpstr>languages – British English</vt:lpstr>
      <vt:lpstr>Presentación de PowerPoint</vt:lpstr>
      <vt:lpstr>Languages - Welsh</vt:lpstr>
      <vt:lpstr>Presentación de PowerPoint</vt:lpstr>
      <vt:lpstr>Languages – Gaelic </vt:lpstr>
      <vt:lpstr>Presentación de PowerPoint</vt:lpstr>
      <vt:lpstr>Languages - irish</vt:lpstr>
      <vt:lpstr>Presentación de PowerPoint</vt:lpstr>
      <vt:lpstr>Dialects</vt:lpstr>
      <vt:lpstr>Accents</vt:lpstr>
      <vt:lpstr>Accents of the UK</vt:lpstr>
      <vt:lpstr>Scottish slang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Languages, Accents and dialects of the UK</dc:title>
  <dc:creator>Sara Lopes</dc:creator>
  <cp:lastModifiedBy>joe casado jurado</cp:lastModifiedBy>
  <cp:revision>7</cp:revision>
  <dcterms:created xsi:type="dcterms:W3CDTF">2020-03-04T10:35:28Z</dcterms:created>
  <dcterms:modified xsi:type="dcterms:W3CDTF">2020-03-05T09:24:33Z</dcterms:modified>
</cp:coreProperties>
</file>