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1"/>
  </p:sldMasterIdLst>
  <p:sldIdLst>
    <p:sldId id="256" r:id="rId2"/>
    <p:sldId id="257" r:id="rId3"/>
    <p:sldId id="258" r:id="rId4"/>
    <p:sldId id="259" r:id="rId5"/>
    <p:sldId id="260" r:id="rId6"/>
    <p:sldId id="261" r:id="rId7"/>
    <p:sldId id="263" r:id="rId8"/>
    <p:sldId id="262" r:id="rId9"/>
    <p:sldId id="264" r:id="rId10"/>
    <p:sldId id="265"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cción predeterminada" id="{E9263C0E-0590-4949-993A-D21E3D78CD3C}">
          <p14:sldIdLst>
            <p14:sldId id="256"/>
            <p14:sldId id="257"/>
            <p14:sldId id="258"/>
            <p14:sldId id="259"/>
            <p14:sldId id="260"/>
            <p14:sldId id="261"/>
            <p14:sldId id="263"/>
            <p14:sldId id="262"/>
            <p14:sldId id="264"/>
            <p14:sldId id="265"/>
            <p14:sldId id="266"/>
            <p14:sldId id="267"/>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7" d="100"/>
          <a:sy n="77" d="100"/>
        </p:scale>
        <p:origin x="-96" y="-78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2569C59-AC38-41D4-A547-D36375E12CD3}" type="datetimeFigureOut">
              <a:rPr lang="es-ES" smtClean="0"/>
              <a:pPr/>
              <a:t>25/02/2020</a:t>
            </a:fld>
            <a:endParaRPr lang="es-ES"/>
          </a:p>
        </p:txBody>
      </p:sp>
      <p:sp>
        <p:nvSpPr>
          <p:cNvPr id="5" name="Footer Placeholder 4"/>
          <p:cNvSpPr>
            <a:spLocks noGrp="1"/>
          </p:cNvSpPr>
          <p:nvPr>
            <p:ph type="ftr" sz="quarter" idx="11"/>
          </p:nvPr>
        </p:nvSpPr>
        <p:spPr>
          <a:xfrm>
            <a:off x="2416500" y="329307"/>
            <a:ext cx="4973915" cy="309201"/>
          </a:xfrm>
        </p:spPr>
        <p:txBody>
          <a:bodyPr/>
          <a:lstStyle/>
          <a:p>
            <a:endParaRPr lang="es-ES"/>
          </a:p>
        </p:txBody>
      </p:sp>
      <p:sp>
        <p:nvSpPr>
          <p:cNvPr id="6" name="Slide Number Placeholder 5"/>
          <p:cNvSpPr>
            <a:spLocks noGrp="1"/>
          </p:cNvSpPr>
          <p:nvPr>
            <p:ph type="sldNum" sz="quarter" idx="12"/>
          </p:nvPr>
        </p:nvSpPr>
        <p:spPr>
          <a:xfrm>
            <a:off x="1437664" y="798973"/>
            <a:ext cx="811019" cy="503578"/>
          </a:xfrm>
        </p:spPr>
        <p:txBody>
          <a:bodyPr/>
          <a:lstStyle/>
          <a:p>
            <a:fld id="{F02654C1-6C1B-43E7-AB87-1D25C06270A2}" type="slidenum">
              <a:rPr lang="es-ES" smtClean="0"/>
              <a:pPr/>
              <a:t>‹Nº›</a:t>
            </a:fld>
            <a:endParaRPr lang="es-E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931735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2569C59-AC38-41D4-A547-D36375E12CD3}" type="datetimeFigureOut">
              <a:rPr lang="es-ES" smtClean="0"/>
              <a:pPr/>
              <a:t>25/02/2020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02654C1-6C1B-43E7-AB87-1D25C06270A2}" type="slidenum">
              <a:rPr lang="es-ES" smtClean="0"/>
              <a:pPr/>
              <a:t>‹Nº›</a:t>
            </a:fld>
            <a:endParaRPr lang="es-E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086611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2569C59-AC38-41D4-A547-D36375E12CD3}" type="datetimeFigureOut">
              <a:rPr lang="es-ES" smtClean="0"/>
              <a:pPr/>
              <a:t>25/02/2020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02654C1-6C1B-43E7-AB87-1D25C06270A2}" type="slidenum">
              <a:rPr lang="es-ES" smtClean="0"/>
              <a:pPr/>
              <a:t>‹Nº›</a:t>
            </a:fld>
            <a:endParaRPr lang="es-E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49237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2569C59-AC38-41D4-A547-D36375E12CD3}" type="datetimeFigureOut">
              <a:rPr lang="es-ES" smtClean="0"/>
              <a:pPr/>
              <a:t>25/02/2020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02654C1-6C1B-43E7-AB87-1D25C06270A2}" type="slidenum">
              <a:rPr lang="es-ES" smtClean="0"/>
              <a:pPr/>
              <a:t>‹Nº›</a:t>
            </a:fld>
            <a:endParaRPr lang="es-E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93764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2569C59-AC38-41D4-A547-D36375E12CD3}" type="datetimeFigureOut">
              <a:rPr lang="es-ES" smtClean="0"/>
              <a:pPr/>
              <a:t>25/02/2020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02654C1-6C1B-43E7-AB87-1D25C06270A2}" type="slidenum">
              <a:rPr lang="es-ES" smtClean="0"/>
              <a:pPr/>
              <a:t>‹Nº›</a:t>
            </a:fld>
            <a:endParaRPr lang="es-E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72545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2569C59-AC38-41D4-A547-D36375E12CD3}" type="datetimeFigureOut">
              <a:rPr lang="es-ES" smtClean="0"/>
              <a:pPr/>
              <a:t>25/02/2020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02654C1-6C1B-43E7-AB87-1D25C06270A2}" type="slidenum">
              <a:rPr lang="es-ES" smtClean="0"/>
              <a:pPr/>
              <a:t>‹Nº›</a:t>
            </a:fld>
            <a:endParaRPr lang="es-E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49981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2569C59-AC38-41D4-A547-D36375E12CD3}" type="datetimeFigureOut">
              <a:rPr lang="es-ES" smtClean="0"/>
              <a:pPr/>
              <a:t>25/02/2020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02654C1-6C1B-43E7-AB87-1D25C06270A2}" type="slidenum">
              <a:rPr lang="es-ES" smtClean="0"/>
              <a:pPr/>
              <a:t>‹Nº›</a:t>
            </a:fld>
            <a:endParaRPr lang="es-E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163201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2569C59-AC38-41D4-A547-D36375E12CD3}" type="datetimeFigureOut">
              <a:rPr lang="es-ES" smtClean="0"/>
              <a:pPr/>
              <a:t>25/02/2020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02654C1-6C1B-43E7-AB87-1D25C06270A2}" type="slidenum">
              <a:rPr lang="es-ES" smtClean="0"/>
              <a:pPr/>
              <a:t>‹Nº›</a:t>
            </a:fld>
            <a:endParaRPr lang="es-E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465817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69C59-AC38-41D4-A547-D36375E12CD3}" type="datetimeFigureOut">
              <a:rPr lang="es-ES" smtClean="0"/>
              <a:pPr/>
              <a:t>25/02/2020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02654C1-6C1B-43E7-AB87-1D25C06270A2}" type="slidenum">
              <a:rPr lang="es-ES" smtClean="0"/>
              <a:pPr/>
              <a:t>‹Nº›</a:t>
            </a:fld>
            <a:endParaRPr lang="es-ES"/>
          </a:p>
        </p:txBody>
      </p:sp>
    </p:spTree>
    <p:extLst>
      <p:ext uri="{BB962C8B-B14F-4D97-AF65-F5344CB8AC3E}">
        <p14:creationId xmlns:p14="http://schemas.microsoft.com/office/powerpoint/2010/main" xmlns="" val="125381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2569C59-AC38-41D4-A547-D36375E12CD3}" type="datetimeFigureOut">
              <a:rPr lang="es-ES" smtClean="0"/>
              <a:pPr/>
              <a:t>25/02/2020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02654C1-6C1B-43E7-AB87-1D25C06270A2}" type="slidenum">
              <a:rPr lang="es-ES" smtClean="0"/>
              <a:pPr/>
              <a:t>‹Nº›</a:t>
            </a:fld>
            <a:endParaRPr lang="es-E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05247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2569C59-AC38-41D4-A547-D36375E12CD3}" type="datetimeFigureOut">
              <a:rPr lang="es-ES" smtClean="0"/>
              <a:pPr/>
              <a:t>25/02/2020</a:t>
            </a:fld>
            <a:endParaRPr lang="es-ES"/>
          </a:p>
        </p:txBody>
      </p:sp>
      <p:sp>
        <p:nvSpPr>
          <p:cNvPr id="6" name="Footer Placeholder 5"/>
          <p:cNvSpPr>
            <a:spLocks noGrp="1"/>
          </p:cNvSpPr>
          <p:nvPr>
            <p:ph type="ftr" sz="quarter" idx="11"/>
          </p:nvPr>
        </p:nvSpPr>
        <p:spPr>
          <a:xfrm>
            <a:off x="1447382" y="318640"/>
            <a:ext cx="5541004" cy="320931"/>
          </a:xfrm>
        </p:spPr>
        <p:txBody>
          <a:bodyPr/>
          <a:lstStyle/>
          <a:p>
            <a:endParaRPr lang="es-ES"/>
          </a:p>
        </p:txBody>
      </p:sp>
      <p:sp>
        <p:nvSpPr>
          <p:cNvPr id="7" name="Slide Number Placeholder 6"/>
          <p:cNvSpPr>
            <a:spLocks noGrp="1"/>
          </p:cNvSpPr>
          <p:nvPr>
            <p:ph type="sldNum" sz="quarter" idx="12"/>
          </p:nvPr>
        </p:nvSpPr>
        <p:spPr/>
        <p:txBody>
          <a:bodyPr/>
          <a:lstStyle/>
          <a:p>
            <a:fld id="{F02654C1-6C1B-43E7-AB87-1D25C06270A2}" type="slidenum">
              <a:rPr lang="es-ES" smtClean="0"/>
              <a:pPr/>
              <a:t>‹Nº›</a:t>
            </a:fld>
            <a:endParaRPr lang="es-E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8770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print">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2569C59-AC38-41D4-A547-D36375E12CD3}" type="datetimeFigureOut">
              <a:rPr lang="es-ES" smtClean="0"/>
              <a:pPr/>
              <a:t>25/02/2020</a:t>
            </a:fld>
            <a:endParaRPr lang="es-E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02654C1-6C1B-43E7-AB87-1D25C06270A2}" type="slidenum">
              <a:rPr lang="es-ES" smtClean="0"/>
              <a:pPr/>
              <a:t>‹Nº›</a:t>
            </a:fld>
            <a:endParaRPr lang="es-E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69987614"/>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9AE2E23-298F-43FE-89A0-595882F5428B}"/>
              </a:ext>
            </a:extLst>
          </p:cNvPr>
          <p:cNvSpPr>
            <a:spLocks noGrp="1"/>
          </p:cNvSpPr>
          <p:nvPr>
            <p:ph type="ctrTitle"/>
          </p:nvPr>
        </p:nvSpPr>
        <p:spPr>
          <a:xfrm>
            <a:off x="1000897" y="887569"/>
            <a:ext cx="10120183" cy="2541431"/>
          </a:xfrm>
        </p:spPr>
        <p:txBody>
          <a:bodyPr/>
          <a:lstStyle/>
          <a:p>
            <a:pPr algn="ctr"/>
            <a:r>
              <a:rPr lang="es-ES" dirty="0"/>
              <a:t>ENVASES DE METAL</a:t>
            </a:r>
          </a:p>
        </p:txBody>
      </p:sp>
      <p:sp>
        <p:nvSpPr>
          <p:cNvPr id="3" name="Subtítulo 2">
            <a:extLst>
              <a:ext uri="{FF2B5EF4-FFF2-40B4-BE49-F238E27FC236}">
                <a16:creationId xmlns:a16="http://schemas.microsoft.com/office/drawing/2014/main" xmlns="" id="{A4EA80FE-52B7-47C7-9FE0-BC5CC14B7F4B}"/>
              </a:ext>
            </a:extLst>
          </p:cNvPr>
          <p:cNvSpPr>
            <a:spLocks noGrp="1"/>
          </p:cNvSpPr>
          <p:nvPr>
            <p:ph type="subTitle" idx="1"/>
          </p:nvPr>
        </p:nvSpPr>
        <p:spPr>
          <a:xfrm>
            <a:off x="1777464" y="3539620"/>
            <a:ext cx="8637072" cy="977621"/>
          </a:xfrm>
        </p:spPr>
        <p:txBody>
          <a:bodyPr>
            <a:normAutofit fontScale="25000" lnSpcReduction="20000"/>
          </a:bodyPr>
          <a:lstStyle/>
          <a:p>
            <a:pPr algn="ctr"/>
            <a:r>
              <a:rPr lang="es-ES" b="1" dirty="0" err="1"/>
              <a:t>By</a:t>
            </a:r>
            <a:r>
              <a:rPr lang="es-ES" b="1" dirty="0"/>
              <a:t>:</a:t>
            </a:r>
          </a:p>
          <a:p>
            <a:pPr algn="ctr"/>
            <a:r>
              <a:rPr lang="es-ES" sz="3200" b="1" dirty="0"/>
              <a:t>Conchita Manzanares López-Barajas</a:t>
            </a:r>
          </a:p>
          <a:p>
            <a:pPr algn="ctr"/>
            <a:r>
              <a:rPr lang="es-ES" sz="3200" b="1" dirty="0" smtClean="0"/>
              <a:t>Elisabeth Pérez Ruiz</a:t>
            </a:r>
            <a:endParaRPr lang="es-ES" sz="3200" b="1" dirty="0"/>
          </a:p>
          <a:p>
            <a:pPr algn="ctr"/>
            <a:r>
              <a:rPr lang="es-ES" sz="3200" b="1" dirty="0"/>
              <a:t>Aitana Gómez Leiva</a:t>
            </a:r>
          </a:p>
          <a:p>
            <a:pPr algn="ctr"/>
            <a:r>
              <a:rPr lang="es-ES" sz="3200" b="1" dirty="0"/>
              <a:t>Daniela Páramo Bustos</a:t>
            </a:r>
          </a:p>
        </p:txBody>
      </p:sp>
    </p:spTree>
    <p:extLst>
      <p:ext uri="{BB962C8B-B14F-4D97-AF65-F5344CB8AC3E}">
        <p14:creationId xmlns:p14="http://schemas.microsoft.com/office/powerpoint/2010/main" xmlns="" val="2168840274"/>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E666AF1-44A2-4DF0-968D-F225991337A5}"/>
              </a:ext>
            </a:extLst>
          </p:cNvPr>
          <p:cNvSpPr>
            <a:spLocks noGrp="1"/>
          </p:cNvSpPr>
          <p:nvPr>
            <p:ph type="title"/>
          </p:nvPr>
        </p:nvSpPr>
        <p:spPr/>
        <p:txBody>
          <a:bodyPr/>
          <a:lstStyle/>
          <a:p>
            <a:pPr algn="ctr"/>
            <a:r>
              <a:rPr lang="es-ES" b="1" dirty="0"/>
              <a:t>7. PRODUCTOS COMERCIALIZADOS</a:t>
            </a:r>
          </a:p>
        </p:txBody>
      </p:sp>
      <p:sp>
        <p:nvSpPr>
          <p:cNvPr id="3" name="Marcador de contenido 2">
            <a:extLst>
              <a:ext uri="{FF2B5EF4-FFF2-40B4-BE49-F238E27FC236}">
                <a16:creationId xmlns:a16="http://schemas.microsoft.com/office/drawing/2014/main" xmlns="" id="{B4DE21A7-0240-42AF-9CA7-C4AC2379B3A8}"/>
              </a:ext>
            </a:extLst>
          </p:cNvPr>
          <p:cNvSpPr>
            <a:spLocks noGrp="1"/>
          </p:cNvSpPr>
          <p:nvPr>
            <p:ph idx="1"/>
          </p:nvPr>
        </p:nvSpPr>
        <p:spPr/>
        <p:txBody>
          <a:bodyPr/>
          <a:lstStyle/>
          <a:p>
            <a:r>
              <a:rPr lang="es-ES" dirty="0" smtClean="0"/>
              <a:t>Los primeros envases de metal solían contener principalmente galletas y bizcochos. La lata se introdujo como medio de conservación de alimentos,  dónde se pod</a:t>
            </a:r>
            <a:r>
              <a:rPr lang="es-ES" dirty="0" smtClean="0"/>
              <a:t>ría conservar alimentos como sopas, ternera asada, zanahorias y pescado. El envasado, originariamente fue una industria agraria, los envasadores eran los fabricantes de los envases, haciendo los envases en el invierno y llenándolos en la temporada de recolección. También fueron surgiendo talleres y fábricas de llenado, haciéndose intentos de enlatar casi todo lo que era comestible</a:t>
            </a:r>
            <a:endParaRPr lang="es-ES" dirty="0"/>
          </a:p>
        </p:txBody>
      </p:sp>
      <p:pic>
        <p:nvPicPr>
          <p:cNvPr id="3074" name="Picture 2" descr="C:\Users\USER\Links\15264835239623.jpg"/>
          <p:cNvPicPr>
            <a:picLocks noChangeAspect="1" noChangeArrowheads="1"/>
          </p:cNvPicPr>
          <p:nvPr/>
        </p:nvPicPr>
        <p:blipFill>
          <a:blip r:embed="rId2" cstate="print"/>
          <a:srcRect/>
          <a:stretch>
            <a:fillRect/>
          </a:stretch>
        </p:blipFill>
        <p:spPr bwMode="auto">
          <a:xfrm>
            <a:off x="1779373" y="4568881"/>
            <a:ext cx="4004905" cy="2289119"/>
          </a:xfrm>
          <a:prstGeom prst="rect">
            <a:avLst/>
          </a:prstGeom>
          <a:noFill/>
        </p:spPr>
      </p:pic>
      <p:pic>
        <p:nvPicPr>
          <p:cNvPr id="3075" name="Picture 3" descr="C:\Users\USER\Links\c8d1cc2871b474c23a1a32e63d5c6b3f.jpg"/>
          <p:cNvPicPr>
            <a:picLocks noChangeAspect="1" noChangeArrowheads="1"/>
          </p:cNvPicPr>
          <p:nvPr/>
        </p:nvPicPr>
        <p:blipFill>
          <a:blip r:embed="rId3" cstate="print"/>
          <a:srcRect/>
          <a:stretch>
            <a:fillRect/>
          </a:stretch>
        </p:blipFill>
        <p:spPr bwMode="auto">
          <a:xfrm>
            <a:off x="5955957" y="4300151"/>
            <a:ext cx="5053913" cy="2557849"/>
          </a:xfrm>
          <a:prstGeom prst="rect">
            <a:avLst/>
          </a:prstGeom>
          <a:noFill/>
        </p:spPr>
      </p:pic>
    </p:spTree>
    <p:extLst>
      <p:ext uri="{BB962C8B-B14F-4D97-AF65-F5344CB8AC3E}">
        <p14:creationId xmlns:p14="http://schemas.microsoft.com/office/powerpoint/2010/main" xmlns="" val="3266913765"/>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4770304-BD84-43ED-8267-79AAFE570A98}"/>
              </a:ext>
            </a:extLst>
          </p:cNvPr>
          <p:cNvSpPr>
            <a:spLocks noGrp="1"/>
          </p:cNvSpPr>
          <p:nvPr>
            <p:ph type="title"/>
          </p:nvPr>
        </p:nvSpPr>
        <p:spPr/>
        <p:txBody>
          <a:bodyPr/>
          <a:lstStyle/>
          <a:p>
            <a:pPr algn="ctr"/>
            <a:r>
              <a:rPr lang="es-ES" dirty="0" smtClean="0"/>
              <a:t>8</a:t>
            </a:r>
            <a:r>
              <a:rPr lang="es-ES" dirty="0" smtClean="0"/>
              <a:t>. Evolución  y desarrollo</a:t>
            </a:r>
            <a:r>
              <a:rPr lang="es-ES" dirty="0" smtClean="0"/>
              <a:t> </a:t>
            </a:r>
            <a:endParaRPr lang="es-ES" dirty="0"/>
          </a:p>
        </p:txBody>
      </p:sp>
      <p:sp>
        <p:nvSpPr>
          <p:cNvPr id="3" name="Marcador de contenido 2">
            <a:extLst>
              <a:ext uri="{FF2B5EF4-FFF2-40B4-BE49-F238E27FC236}">
                <a16:creationId xmlns:a16="http://schemas.microsoft.com/office/drawing/2014/main" xmlns="" id="{267EBEEE-9E28-442D-8889-663D7E917050}"/>
              </a:ext>
            </a:extLst>
          </p:cNvPr>
          <p:cNvSpPr>
            <a:spLocks noGrp="1"/>
          </p:cNvSpPr>
          <p:nvPr>
            <p:ph idx="1"/>
          </p:nvPr>
        </p:nvSpPr>
        <p:spPr/>
        <p:txBody>
          <a:bodyPr/>
          <a:lstStyle/>
          <a:p>
            <a:r>
              <a:rPr lang="es-ES" dirty="0" smtClean="0"/>
              <a:t>En 1970 inició una nueva era que inspiró el reciclaje de latas de metal. Los fabricantes de latas comenzaron prestaron más atención a los principios de sostenibilidad, ya que comenzaron a enfatizar menos materiales para hacer latas más livianas. A mediados de los años ochenta, las latas de aluminio eran el contenedor dominante para el mercado de bebidas. El aluminio es uno de los materiales más sostenibles de todos los metales, ya que es lo suficientemente resistente como para mantener una vida útil prolongada y se puede reciclar infinitamente sin degradar la calidad.</a:t>
            </a:r>
            <a:endParaRPr lang="es-ES" dirty="0"/>
          </a:p>
        </p:txBody>
      </p:sp>
      <p:pic>
        <p:nvPicPr>
          <p:cNvPr id="4" name="Picture 2" descr="C:\Users\USER\Links\1-27.jpg"/>
          <p:cNvPicPr>
            <a:picLocks noChangeAspect="1" noChangeArrowheads="1"/>
          </p:cNvPicPr>
          <p:nvPr/>
        </p:nvPicPr>
        <p:blipFill>
          <a:blip r:embed="rId2" cstate="print"/>
          <a:srcRect/>
          <a:stretch>
            <a:fillRect/>
          </a:stretch>
        </p:blipFill>
        <p:spPr bwMode="auto">
          <a:xfrm>
            <a:off x="1754144" y="4695294"/>
            <a:ext cx="4683726" cy="2162706"/>
          </a:xfrm>
          <a:prstGeom prst="rect">
            <a:avLst/>
          </a:prstGeom>
          <a:noFill/>
        </p:spPr>
      </p:pic>
    </p:spTree>
    <p:extLst>
      <p:ext uri="{BB962C8B-B14F-4D97-AF65-F5344CB8AC3E}">
        <p14:creationId xmlns:p14="http://schemas.microsoft.com/office/powerpoint/2010/main" xmlns="" val="1106832273"/>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9.  Día a día con el uso de estos envases</a:t>
            </a:r>
            <a:endParaRPr lang="es-ES" dirty="0"/>
          </a:p>
        </p:txBody>
      </p:sp>
      <p:sp>
        <p:nvSpPr>
          <p:cNvPr id="3" name="2 Marcador de contenido"/>
          <p:cNvSpPr>
            <a:spLocks noGrp="1"/>
          </p:cNvSpPr>
          <p:nvPr>
            <p:ph idx="1"/>
          </p:nvPr>
        </p:nvSpPr>
        <p:spPr/>
        <p:txBody>
          <a:bodyPr>
            <a:normAutofit lnSpcReduction="10000"/>
          </a:bodyPr>
          <a:lstStyle/>
          <a:p>
            <a:r>
              <a:rPr lang="es-ES" dirty="0" smtClean="0"/>
              <a:t>En mi día a día no utilizo mucho los envases de metal. Utilizo los envases de metal para guardar comida, ya que aguantan más que en el plástico o cristal. Además, utilizo mis lapiceros y estuches de metal, además de los envases decorativos también utilizo algunas cajas/envases de metal que sirven para guardar cualquier cosa de esas proporciones. En resumen, en mi día a día utilizo los envases de metal pero no tanto como los de otros materiales como el plástico o el cristal, aunque creo que se deberían usar más los envases de metal, ya que casi no perjudican al medioambiente y se pueden reciclar y reutilizar durante mucho tiempo.</a:t>
            </a:r>
          </a:p>
          <a:p>
            <a:r>
              <a:rPr lang="es-ES" dirty="0" smtClean="0"/>
              <a:t>Conchita Manzanares López-Barajas.</a:t>
            </a:r>
            <a:endParaRPr lang="es-ES"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9.  Día a día con el uso de estos envases.</a:t>
            </a:r>
            <a:endParaRPr lang="es-ES" dirty="0"/>
          </a:p>
        </p:txBody>
      </p:sp>
      <p:sp>
        <p:nvSpPr>
          <p:cNvPr id="3" name="2 Marcador de contenido"/>
          <p:cNvSpPr>
            <a:spLocks noGrp="1"/>
          </p:cNvSpPr>
          <p:nvPr>
            <p:ph idx="1"/>
          </p:nvPr>
        </p:nvSpPr>
        <p:spPr/>
        <p:txBody>
          <a:bodyPr/>
          <a:lstStyle/>
          <a:p>
            <a:r>
              <a:rPr lang="es-ES" dirty="0" smtClean="0"/>
              <a:t>Usualmente, en mi casa, solemos utilizar este tipo de envases ya que podemos reutilizarlos más de una vez, y suelen durar mucho más que los envases de plástico los cuales a pesar de ser más baratos acaban rompiéndose con facilidad y en un corto periodo de tiempo. Tenemos por ejemplo, las latas de café metálicas, para poder almacenarlo ahí. </a:t>
            </a:r>
            <a:r>
              <a:rPr lang="es-ES" dirty="0" smtClean="0"/>
              <a:t> </a:t>
            </a:r>
            <a:r>
              <a:rPr lang="es-ES" dirty="0" smtClean="0"/>
              <a:t>En mi opinión, creo que las personas deberían de utilizar envases metálicos los cuales puedan volver a usar o rellenar,  ya que es mucho mejor para reducir la contaminación, que se ha visto afectada por el uso abusivo de envases de plástico.</a:t>
            </a:r>
          </a:p>
          <a:p>
            <a:r>
              <a:rPr lang="es-ES" dirty="0" smtClean="0"/>
              <a:t>Elisabeth Pérez Ruiz.</a:t>
            </a:r>
            <a:endParaRPr lang="es-ES"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C37B3C6-60AA-486B-BB4A-BCFE43A61234}"/>
              </a:ext>
            </a:extLst>
          </p:cNvPr>
          <p:cNvSpPr>
            <a:spLocks noGrp="1"/>
          </p:cNvSpPr>
          <p:nvPr>
            <p:ph type="title"/>
          </p:nvPr>
        </p:nvSpPr>
        <p:spPr/>
        <p:txBody>
          <a:bodyPr/>
          <a:lstStyle/>
          <a:p>
            <a:r>
              <a:rPr lang="es-ES" dirty="0" smtClean="0"/>
              <a:t>ÍNDICE-</a:t>
            </a:r>
            <a:endParaRPr lang="es-ES" dirty="0"/>
          </a:p>
        </p:txBody>
      </p:sp>
      <p:sp>
        <p:nvSpPr>
          <p:cNvPr id="3" name="Marcador de contenido 2">
            <a:extLst>
              <a:ext uri="{FF2B5EF4-FFF2-40B4-BE49-F238E27FC236}">
                <a16:creationId xmlns:a16="http://schemas.microsoft.com/office/drawing/2014/main" xmlns="" id="{62D2234B-ADAB-4E5D-BC82-094276D2E961}"/>
              </a:ext>
            </a:extLst>
          </p:cNvPr>
          <p:cNvSpPr>
            <a:spLocks noGrp="1"/>
          </p:cNvSpPr>
          <p:nvPr>
            <p:ph idx="1"/>
          </p:nvPr>
        </p:nvSpPr>
        <p:spPr/>
        <p:txBody>
          <a:bodyPr>
            <a:normAutofit fontScale="25000" lnSpcReduction="20000"/>
          </a:bodyPr>
          <a:lstStyle/>
          <a:p>
            <a:r>
              <a:rPr lang="es-ES" sz="6400" dirty="0"/>
              <a:t>1. Definición.</a:t>
            </a:r>
          </a:p>
          <a:p>
            <a:r>
              <a:rPr lang="es-ES" sz="6400" dirty="0"/>
              <a:t>2. Características (envases ligeros/pesados)</a:t>
            </a:r>
          </a:p>
          <a:p>
            <a:r>
              <a:rPr lang="es-ES" sz="6400" dirty="0"/>
              <a:t>3. Tipos de envases de metal.</a:t>
            </a:r>
          </a:p>
          <a:p>
            <a:r>
              <a:rPr lang="es-ES" sz="6400" dirty="0"/>
              <a:t>4. Ventajas y desventajas de los envases de metal.</a:t>
            </a:r>
          </a:p>
          <a:p>
            <a:pPr marL="0" indent="0">
              <a:buNone/>
            </a:pPr>
            <a:r>
              <a:rPr lang="es-ES" sz="6400" dirty="0"/>
              <a:t>              - Ventajas.</a:t>
            </a:r>
          </a:p>
          <a:p>
            <a:pPr marL="0" indent="0">
              <a:buNone/>
            </a:pPr>
            <a:r>
              <a:rPr lang="es-ES" sz="6400" dirty="0"/>
              <a:t>              - Desventajas.</a:t>
            </a:r>
          </a:p>
          <a:p>
            <a:r>
              <a:rPr lang="es-ES" sz="6400" dirty="0"/>
              <a:t>5. Aparición.</a:t>
            </a:r>
          </a:p>
          <a:p>
            <a:r>
              <a:rPr lang="es-ES" sz="6400" dirty="0"/>
              <a:t>6. Relación con en medio ambiente.</a:t>
            </a:r>
          </a:p>
          <a:p>
            <a:r>
              <a:rPr lang="es-ES" sz="6400" dirty="0"/>
              <a:t>7. Productos comercializados.</a:t>
            </a:r>
          </a:p>
          <a:p>
            <a:r>
              <a:rPr lang="es-ES" sz="6400" dirty="0" smtClean="0"/>
              <a:t>8</a:t>
            </a:r>
            <a:r>
              <a:rPr lang="es-ES" sz="6400" dirty="0" smtClean="0"/>
              <a:t>. </a:t>
            </a:r>
            <a:r>
              <a:rPr lang="es-ES" sz="6400" dirty="0"/>
              <a:t>Evolución o desarrollo.</a:t>
            </a:r>
          </a:p>
          <a:p>
            <a:r>
              <a:rPr lang="es-ES" sz="6400" dirty="0" smtClean="0"/>
              <a:t>9</a:t>
            </a:r>
            <a:r>
              <a:rPr lang="es-ES" sz="6400" dirty="0" smtClean="0"/>
              <a:t>. </a:t>
            </a:r>
            <a:r>
              <a:rPr lang="es-ES" sz="6400" dirty="0"/>
              <a:t>Partes individuales.</a:t>
            </a:r>
          </a:p>
          <a:p>
            <a:pPr marL="0" indent="0">
              <a:buNone/>
            </a:pPr>
            <a:r>
              <a:rPr lang="es-ES" sz="2800" dirty="0"/>
              <a:t>           </a:t>
            </a:r>
          </a:p>
          <a:p>
            <a:endParaRPr lang="es-ES" dirty="0"/>
          </a:p>
          <a:p>
            <a:endParaRPr lang="es-ES" dirty="0"/>
          </a:p>
          <a:p>
            <a:endParaRPr lang="es-ES" dirty="0"/>
          </a:p>
        </p:txBody>
      </p:sp>
    </p:spTree>
    <p:extLst>
      <p:ext uri="{BB962C8B-B14F-4D97-AF65-F5344CB8AC3E}">
        <p14:creationId xmlns:p14="http://schemas.microsoft.com/office/powerpoint/2010/main" xmlns="" val="2485269868"/>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3AE084F-25D4-4ADC-84A0-0E00F1DCF6C8}"/>
              </a:ext>
            </a:extLst>
          </p:cNvPr>
          <p:cNvSpPr>
            <a:spLocks noGrp="1"/>
          </p:cNvSpPr>
          <p:nvPr>
            <p:ph type="title"/>
          </p:nvPr>
        </p:nvSpPr>
        <p:spPr/>
        <p:txBody>
          <a:bodyPr/>
          <a:lstStyle/>
          <a:p>
            <a:pPr algn="ctr"/>
            <a:r>
              <a:rPr lang="es-ES" b="1" dirty="0"/>
              <a:t>1. DEFINICIÓN</a:t>
            </a:r>
          </a:p>
        </p:txBody>
      </p:sp>
      <p:sp>
        <p:nvSpPr>
          <p:cNvPr id="3" name="Marcador de contenido 2">
            <a:extLst>
              <a:ext uri="{FF2B5EF4-FFF2-40B4-BE49-F238E27FC236}">
                <a16:creationId xmlns:a16="http://schemas.microsoft.com/office/drawing/2014/main" xmlns="" id="{B2F8E6AE-97AA-442B-98E9-C7D88E4A41A2}"/>
              </a:ext>
            </a:extLst>
          </p:cNvPr>
          <p:cNvSpPr>
            <a:spLocks noGrp="1"/>
          </p:cNvSpPr>
          <p:nvPr>
            <p:ph idx="1"/>
          </p:nvPr>
        </p:nvSpPr>
        <p:spPr/>
        <p:txBody>
          <a:bodyPr/>
          <a:lstStyle/>
          <a:p>
            <a:r>
              <a:rPr lang="es-ES" dirty="0"/>
              <a:t>Un envase metálico se define en términos generales como un recipiente rígido a base de metal, para contener productos líquidos y/o sólidos, que puede además cerrarse herméticamente.</a:t>
            </a:r>
          </a:p>
          <a:p>
            <a:r>
              <a:rPr lang="es-ES" dirty="0"/>
              <a:t>La amplia difusión de los envases metálicos es atribuible a la gran versatilidad y excelentes cualidades </a:t>
            </a:r>
            <a:r>
              <a:rPr lang="es-ES" dirty="0" smtClean="0"/>
              <a:t>para </a:t>
            </a:r>
            <a:r>
              <a:rPr lang="es-ES" dirty="0"/>
              <a:t>el envasado de todo tipo de productos.</a:t>
            </a:r>
          </a:p>
        </p:txBody>
      </p:sp>
      <p:pic>
        <p:nvPicPr>
          <p:cNvPr id="4" name="3 Imagen" descr="metales.jpg"/>
          <p:cNvPicPr>
            <a:picLocks noChangeAspect="1"/>
          </p:cNvPicPr>
          <p:nvPr/>
        </p:nvPicPr>
        <p:blipFill>
          <a:blip r:embed="rId2" cstate="print"/>
          <a:stretch>
            <a:fillRect/>
          </a:stretch>
        </p:blipFill>
        <p:spPr>
          <a:xfrm>
            <a:off x="3496961" y="4094891"/>
            <a:ext cx="5548184" cy="1988461"/>
          </a:xfrm>
          <a:prstGeom prst="rect">
            <a:avLst/>
          </a:prstGeom>
        </p:spPr>
      </p:pic>
    </p:spTree>
    <p:extLst>
      <p:ext uri="{BB962C8B-B14F-4D97-AF65-F5344CB8AC3E}">
        <p14:creationId xmlns:p14="http://schemas.microsoft.com/office/powerpoint/2010/main" xmlns="" val="1838853464"/>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5C8453B-3114-4B40-BEC6-6DD25F217A6D}"/>
              </a:ext>
            </a:extLst>
          </p:cNvPr>
          <p:cNvSpPr>
            <a:spLocks noGrp="1"/>
          </p:cNvSpPr>
          <p:nvPr>
            <p:ph type="title"/>
          </p:nvPr>
        </p:nvSpPr>
        <p:spPr/>
        <p:txBody>
          <a:bodyPr/>
          <a:lstStyle/>
          <a:p>
            <a:pPr algn="ctr"/>
            <a:r>
              <a:rPr lang="es-ES" b="1" dirty="0"/>
              <a:t>2. CARACTERÍSTICAS</a:t>
            </a:r>
          </a:p>
        </p:txBody>
      </p:sp>
      <p:sp>
        <p:nvSpPr>
          <p:cNvPr id="3" name="Marcador de contenido 2">
            <a:extLst>
              <a:ext uri="{FF2B5EF4-FFF2-40B4-BE49-F238E27FC236}">
                <a16:creationId xmlns:a16="http://schemas.microsoft.com/office/drawing/2014/main" xmlns="" id="{F2607A78-CD2A-4426-A9C8-61F2BDB1D6E1}"/>
              </a:ext>
            </a:extLst>
          </p:cNvPr>
          <p:cNvSpPr>
            <a:spLocks noGrp="1"/>
          </p:cNvSpPr>
          <p:nvPr>
            <p:ph idx="1"/>
          </p:nvPr>
        </p:nvSpPr>
        <p:spPr/>
        <p:txBody>
          <a:bodyPr>
            <a:normAutofit fontScale="92500" lnSpcReduction="20000"/>
          </a:bodyPr>
          <a:lstStyle/>
          <a:p>
            <a:pPr algn="ctr"/>
            <a:r>
              <a:rPr lang="es-ES" u="sng" dirty="0"/>
              <a:t>CARACTERÍSTICAS TÉCNICAS PRINCIPALES.</a:t>
            </a:r>
          </a:p>
          <a:p>
            <a:pPr algn="ctr"/>
            <a:r>
              <a:rPr lang="es-ES" dirty="0" smtClean="0"/>
              <a:t>Entre los e</a:t>
            </a:r>
            <a:r>
              <a:rPr lang="es-ES" dirty="0" smtClean="0"/>
              <a:t>nvases </a:t>
            </a:r>
            <a:r>
              <a:rPr lang="es-ES" dirty="0"/>
              <a:t>metálicos hay que distinguir entre envases ligeros y envases pesados. </a:t>
            </a:r>
          </a:p>
          <a:p>
            <a:pPr algn="ctr"/>
            <a:r>
              <a:rPr lang="es-ES" dirty="0"/>
              <a:t>Los envases metálicos ligeros son aquellos cuyo espesor es inferior a 0.49 mm y tienen una capacidad inferior a 40 litros. </a:t>
            </a:r>
          </a:p>
          <a:p>
            <a:pPr algn="ctr"/>
            <a:r>
              <a:rPr lang="es-ES" dirty="0"/>
              <a:t>Los </a:t>
            </a:r>
            <a:r>
              <a:rPr lang="es-ES" dirty="0" smtClean="0"/>
              <a:t>envases metálicos </a:t>
            </a:r>
            <a:r>
              <a:rPr lang="es-ES" dirty="0"/>
              <a:t>pesados </a:t>
            </a:r>
            <a:r>
              <a:rPr lang="es-ES" dirty="0" smtClean="0"/>
              <a:t>son aquellos cuyo espesor es superior </a:t>
            </a:r>
            <a:r>
              <a:rPr lang="es-ES" dirty="0"/>
              <a:t>o igual a 0.50 mm </a:t>
            </a:r>
            <a:r>
              <a:rPr lang="es-ES" dirty="0" smtClean="0"/>
              <a:t>y tienen </a:t>
            </a:r>
            <a:r>
              <a:rPr lang="es-ES" dirty="0"/>
              <a:t>una capacidad que oscila entre 30 y 220 l.</a:t>
            </a:r>
          </a:p>
          <a:p>
            <a:pPr algn="ctr"/>
            <a:r>
              <a:rPr lang="es-ES" dirty="0"/>
              <a:t>Los envases metálicos se construyen principalmente a partir de dos metales: </a:t>
            </a:r>
            <a:r>
              <a:rPr lang="es-ES" dirty="0" smtClean="0"/>
              <a:t> acero </a:t>
            </a:r>
            <a:r>
              <a:rPr lang="es-ES" dirty="0"/>
              <a:t>y aluminio, siendo el primero más </a:t>
            </a:r>
            <a:r>
              <a:rPr lang="es-ES" dirty="0" smtClean="0"/>
              <a:t>común </a:t>
            </a:r>
            <a:r>
              <a:rPr lang="es-ES" dirty="0"/>
              <a:t>por razones de </a:t>
            </a:r>
            <a:r>
              <a:rPr lang="es-ES" dirty="0" smtClean="0"/>
              <a:t>coste.</a:t>
            </a:r>
            <a:endParaRPr lang="es-ES" dirty="0"/>
          </a:p>
          <a:p>
            <a:pPr algn="ctr"/>
            <a:r>
              <a:rPr lang="es-ES" dirty="0"/>
              <a:t>Se pueden distinguir además entre envases ferrosos y no ferrosos.</a:t>
            </a:r>
          </a:p>
        </p:txBody>
      </p:sp>
    </p:spTree>
    <p:extLst>
      <p:ext uri="{BB962C8B-B14F-4D97-AF65-F5344CB8AC3E}">
        <p14:creationId xmlns:p14="http://schemas.microsoft.com/office/powerpoint/2010/main" xmlns="" val="3141140104"/>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4F4A328-2B34-459E-8211-29C623894537}"/>
              </a:ext>
            </a:extLst>
          </p:cNvPr>
          <p:cNvSpPr>
            <a:spLocks noGrp="1"/>
          </p:cNvSpPr>
          <p:nvPr>
            <p:ph type="title"/>
          </p:nvPr>
        </p:nvSpPr>
        <p:spPr/>
        <p:txBody>
          <a:bodyPr/>
          <a:lstStyle/>
          <a:p>
            <a:pPr algn="ctr"/>
            <a:r>
              <a:rPr lang="es-ES" b="1" dirty="0"/>
              <a:t>3. TIPOS DE ENVASES DE METAL</a:t>
            </a:r>
          </a:p>
        </p:txBody>
      </p:sp>
      <p:sp>
        <p:nvSpPr>
          <p:cNvPr id="3" name="Marcador de contenido 2">
            <a:extLst>
              <a:ext uri="{FF2B5EF4-FFF2-40B4-BE49-F238E27FC236}">
                <a16:creationId xmlns:a16="http://schemas.microsoft.com/office/drawing/2014/main" xmlns="" id="{3B429157-E8D3-4781-A77E-4F330096ACE5}"/>
              </a:ext>
            </a:extLst>
          </p:cNvPr>
          <p:cNvSpPr>
            <a:spLocks noGrp="1"/>
          </p:cNvSpPr>
          <p:nvPr>
            <p:ph idx="1"/>
          </p:nvPr>
        </p:nvSpPr>
        <p:spPr/>
        <p:txBody>
          <a:bodyPr/>
          <a:lstStyle/>
          <a:p>
            <a:pPr algn="ctr"/>
            <a:r>
              <a:rPr lang="es-ES" dirty="0"/>
              <a:t>Se pueden clasificar según distintos criterios:</a:t>
            </a:r>
          </a:p>
          <a:p>
            <a:pPr algn="ctr"/>
            <a:r>
              <a:rPr lang="es-ES" dirty="0"/>
              <a:t>Por su forma: cilíndrico, rectangular, tipo sardina y tipo estuche.</a:t>
            </a:r>
          </a:p>
          <a:p>
            <a:pPr algn="ctr"/>
            <a:r>
              <a:rPr lang="es-ES" dirty="0"/>
              <a:t>Según su sección transversal: </a:t>
            </a:r>
            <a:r>
              <a:rPr lang="es-ES" dirty="0" smtClean="0"/>
              <a:t> redondo</a:t>
            </a:r>
            <a:r>
              <a:rPr lang="es-ES" dirty="0"/>
              <a:t>, rectangular, oblongo, ovalado y trapezoidal.</a:t>
            </a:r>
          </a:p>
          <a:p>
            <a:pPr algn="ctr"/>
            <a:r>
              <a:rPr lang="es-ES" dirty="0"/>
              <a:t>Según sus características especiales: </a:t>
            </a:r>
            <a:r>
              <a:rPr lang="es-ES" dirty="0" smtClean="0"/>
              <a:t> </a:t>
            </a:r>
            <a:r>
              <a:rPr lang="es-ES" dirty="0" err="1" smtClean="0"/>
              <a:t>acuellado</a:t>
            </a:r>
            <a:r>
              <a:rPr lang="es-ES" dirty="0"/>
              <a:t>, ensanchado, acordonado y soldado.</a:t>
            </a:r>
          </a:p>
          <a:p>
            <a:pPr algn="ctr"/>
            <a:r>
              <a:rPr lang="es-ES" dirty="0"/>
              <a:t>Por el número de sus piezas: envases de dos piezas y envases de tres piezas.</a:t>
            </a:r>
          </a:p>
        </p:txBody>
      </p:sp>
      <p:pic>
        <p:nvPicPr>
          <p:cNvPr id="1027" name="Picture 3" descr="C:\Users\USER\Links\envases-metalicos-para-alimentos-730x456.jpg"/>
          <p:cNvPicPr>
            <a:picLocks noChangeAspect="1" noChangeArrowheads="1"/>
          </p:cNvPicPr>
          <p:nvPr/>
        </p:nvPicPr>
        <p:blipFill>
          <a:blip r:embed="rId2" cstate="print"/>
          <a:srcRect/>
          <a:stretch>
            <a:fillRect/>
          </a:stretch>
        </p:blipFill>
        <p:spPr bwMode="auto">
          <a:xfrm>
            <a:off x="5066012" y="4439917"/>
            <a:ext cx="2669317" cy="1667409"/>
          </a:xfrm>
          <a:prstGeom prst="rect">
            <a:avLst/>
          </a:prstGeom>
          <a:noFill/>
        </p:spPr>
      </p:pic>
    </p:spTree>
    <p:extLst>
      <p:ext uri="{BB962C8B-B14F-4D97-AF65-F5344CB8AC3E}">
        <p14:creationId xmlns:p14="http://schemas.microsoft.com/office/powerpoint/2010/main" xmlns="" val="3928825764"/>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9CF9BC-67D6-4488-B0A9-93292F48A79F}"/>
              </a:ext>
            </a:extLst>
          </p:cNvPr>
          <p:cNvSpPr>
            <a:spLocks noGrp="1"/>
          </p:cNvSpPr>
          <p:nvPr>
            <p:ph type="title"/>
          </p:nvPr>
        </p:nvSpPr>
        <p:spPr/>
        <p:txBody>
          <a:bodyPr/>
          <a:lstStyle/>
          <a:p>
            <a:pPr algn="ctr"/>
            <a:r>
              <a:rPr lang="es-ES" b="1" dirty="0"/>
              <a:t>4. </a:t>
            </a:r>
            <a:r>
              <a:rPr lang="es-ES" b="1" dirty="0" smtClean="0"/>
              <a:t>VENTAJAS  </a:t>
            </a:r>
            <a:r>
              <a:rPr lang="es-ES" b="1" dirty="0"/>
              <a:t>Y DESVENTAJAS</a:t>
            </a:r>
          </a:p>
        </p:txBody>
      </p:sp>
      <p:sp>
        <p:nvSpPr>
          <p:cNvPr id="3" name="Marcador de contenido 2">
            <a:extLst>
              <a:ext uri="{FF2B5EF4-FFF2-40B4-BE49-F238E27FC236}">
                <a16:creationId xmlns:a16="http://schemas.microsoft.com/office/drawing/2014/main" xmlns="" id="{895A936C-CEC4-4FA9-A5F8-3BDCF8CDAD79}"/>
              </a:ext>
            </a:extLst>
          </p:cNvPr>
          <p:cNvSpPr>
            <a:spLocks noGrp="1"/>
          </p:cNvSpPr>
          <p:nvPr>
            <p:ph idx="1"/>
          </p:nvPr>
        </p:nvSpPr>
        <p:spPr>
          <a:xfrm>
            <a:off x="1451579" y="1890584"/>
            <a:ext cx="9603275" cy="4188940"/>
          </a:xfrm>
        </p:spPr>
        <p:txBody>
          <a:bodyPr>
            <a:noAutofit/>
          </a:bodyPr>
          <a:lstStyle/>
          <a:p>
            <a:pPr algn="ctr"/>
            <a:r>
              <a:rPr lang="es-ES" sz="1800" u="sng" dirty="0"/>
              <a:t>VENTAJAS</a:t>
            </a:r>
          </a:p>
          <a:p>
            <a:pPr algn="ctr"/>
            <a:r>
              <a:rPr lang="es-ES" sz="1800" dirty="0"/>
              <a:t>Son reciclables: </a:t>
            </a:r>
            <a:r>
              <a:rPr lang="es-ES" sz="1800" dirty="0" smtClean="0"/>
              <a:t> los </a:t>
            </a:r>
            <a:r>
              <a:rPr lang="es-ES" sz="1800" dirty="0"/>
              <a:t>envases para alimentos de metal son reciclables. Esto permite reducir </a:t>
            </a:r>
            <a:r>
              <a:rPr lang="es-ES" sz="1800" dirty="0" smtClean="0"/>
              <a:t>considerablemente las </a:t>
            </a:r>
            <a:r>
              <a:rPr lang="es-ES" sz="1800" dirty="0"/>
              <a:t>emisiones de Co2 en el proceso de fabricación.</a:t>
            </a:r>
          </a:p>
          <a:p>
            <a:pPr algn="ctr"/>
            <a:r>
              <a:rPr lang="es-ES" sz="1800" dirty="0"/>
              <a:t>Barrera de protección: protegen de forma segura lo que contienen, permitiendo así mantener intactas todas sus propiedades.</a:t>
            </a:r>
          </a:p>
          <a:p>
            <a:pPr algn="ctr"/>
            <a:r>
              <a:rPr lang="es-ES" sz="1800" dirty="0"/>
              <a:t>Durabilidad: en el caso de envases para alimentos, estos envases permiten que los alimentos de su interior aguanten en buen estado durante largos periodos de tiempo.</a:t>
            </a:r>
          </a:p>
          <a:p>
            <a:pPr algn="ctr"/>
            <a:r>
              <a:rPr lang="es-ES" sz="1800" dirty="0"/>
              <a:t>Resistencia: </a:t>
            </a:r>
            <a:r>
              <a:rPr lang="es-ES" sz="1800" dirty="0" smtClean="0"/>
              <a:t> los </a:t>
            </a:r>
            <a:r>
              <a:rPr lang="es-ES" sz="1800" dirty="0"/>
              <a:t>envases de metal suelen ser extremadamente resistentes, por los que facilitan su transporte y almacenamiento.</a:t>
            </a:r>
          </a:p>
          <a:p>
            <a:pPr algn="ctr"/>
            <a:r>
              <a:rPr lang="es-ES" sz="1800" dirty="0" err="1"/>
              <a:t>Ecofriendly</a:t>
            </a:r>
            <a:r>
              <a:rPr lang="es-ES" sz="1800" dirty="0"/>
              <a:t>: en los últimos años, los envases de metal han reducido las emisiones de Co2 hasta un </a:t>
            </a:r>
            <a:r>
              <a:rPr lang="es-ES" sz="1800" dirty="0" smtClean="0"/>
              <a:t>33%. </a:t>
            </a:r>
            <a:r>
              <a:rPr lang="es-ES" sz="1800" dirty="0"/>
              <a:t>Los envases de metal se pueden reutilizar y reciclar múltiples veces.</a:t>
            </a:r>
          </a:p>
        </p:txBody>
      </p:sp>
    </p:spTree>
    <p:extLst>
      <p:ext uri="{BB962C8B-B14F-4D97-AF65-F5344CB8AC3E}">
        <p14:creationId xmlns:p14="http://schemas.microsoft.com/office/powerpoint/2010/main" xmlns="" val="3360267962"/>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79A7676-AD10-4652-9574-3408215B3A3E}"/>
              </a:ext>
            </a:extLst>
          </p:cNvPr>
          <p:cNvSpPr>
            <a:spLocks noGrp="1"/>
          </p:cNvSpPr>
          <p:nvPr>
            <p:ph type="title"/>
          </p:nvPr>
        </p:nvSpPr>
        <p:spPr/>
        <p:txBody>
          <a:bodyPr/>
          <a:lstStyle/>
          <a:p>
            <a:pPr algn="ctr"/>
            <a:r>
              <a:rPr lang="es-ES" b="1" dirty="0"/>
              <a:t>VENTAJAS Y DESVENTAJAS II</a:t>
            </a:r>
          </a:p>
        </p:txBody>
      </p:sp>
      <p:sp>
        <p:nvSpPr>
          <p:cNvPr id="3" name="Marcador de contenido 2">
            <a:extLst>
              <a:ext uri="{FF2B5EF4-FFF2-40B4-BE49-F238E27FC236}">
                <a16:creationId xmlns:a16="http://schemas.microsoft.com/office/drawing/2014/main" xmlns="" id="{D08E766F-9C1B-42C7-BEF1-44A31AAC95BB}"/>
              </a:ext>
            </a:extLst>
          </p:cNvPr>
          <p:cNvSpPr>
            <a:spLocks noGrp="1"/>
          </p:cNvSpPr>
          <p:nvPr>
            <p:ph idx="1"/>
          </p:nvPr>
        </p:nvSpPr>
        <p:spPr/>
        <p:txBody>
          <a:bodyPr/>
          <a:lstStyle/>
          <a:p>
            <a:pPr algn="ctr"/>
            <a:r>
              <a:rPr lang="es-ES" u="sng" dirty="0"/>
              <a:t>DESVENTAJAS</a:t>
            </a:r>
          </a:p>
          <a:p>
            <a:r>
              <a:rPr lang="es-ES" dirty="0"/>
              <a:t>Corrosión: </a:t>
            </a:r>
            <a:r>
              <a:rPr lang="es-ES" dirty="0" smtClean="0"/>
              <a:t> La </a:t>
            </a:r>
            <a:r>
              <a:rPr lang="es-ES" dirty="0"/>
              <a:t>corrosión </a:t>
            </a:r>
            <a:r>
              <a:rPr lang="es-ES" dirty="0" smtClean="0"/>
              <a:t>es el </a:t>
            </a:r>
            <a:r>
              <a:rPr lang="es-ES" dirty="0"/>
              <a:t>deterioro de un material como consecuencia de un ataque químico en su entorno. </a:t>
            </a:r>
            <a:r>
              <a:rPr lang="es-ES" dirty="0" smtClean="0"/>
              <a:t> Además</a:t>
            </a:r>
            <a:r>
              <a:rPr lang="es-ES" dirty="0"/>
              <a:t>, los metales pueden reaccionar con el oxígeno produciéndose una capa de óxido </a:t>
            </a:r>
            <a:r>
              <a:rPr lang="es-ES" dirty="0" smtClean="0"/>
              <a:t>en su </a:t>
            </a:r>
            <a:r>
              <a:rPr lang="es-ES" dirty="0"/>
              <a:t>superficie.</a:t>
            </a:r>
          </a:p>
          <a:p>
            <a:r>
              <a:rPr lang="es-ES" dirty="0"/>
              <a:t>Sulfuración: La sulfuración se produce por la reacción de los iones sulfuros de alimentos cárnicos, </a:t>
            </a:r>
            <a:r>
              <a:rPr lang="es-ES" dirty="0" smtClean="0"/>
              <a:t> pescados </a:t>
            </a:r>
            <a:r>
              <a:rPr lang="es-ES" dirty="0"/>
              <a:t>y muchos vegetales. No resulta tóxica, aunque si ennegrece la chapa.</a:t>
            </a:r>
          </a:p>
        </p:txBody>
      </p:sp>
    </p:spTree>
    <p:extLst>
      <p:ext uri="{BB962C8B-B14F-4D97-AF65-F5344CB8AC3E}">
        <p14:creationId xmlns:p14="http://schemas.microsoft.com/office/powerpoint/2010/main" xmlns="" val="3216756141"/>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741B47B-6C47-4AD2-99CB-BBA9F53EB7FB}"/>
              </a:ext>
            </a:extLst>
          </p:cNvPr>
          <p:cNvSpPr>
            <a:spLocks noGrp="1"/>
          </p:cNvSpPr>
          <p:nvPr>
            <p:ph type="title"/>
          </p:nvPr>
        </p:nvSpPr>
        <p:spPr/>
        <p:txBody>
          <a:bodyPr/>
          <a:lstStyle/>
          <a:p>
            <a:pPr algn="ctr"/>
            <a:r>
              <a:rPr lang="es-ES" b="1" dirty="0"/>
              <a:t>5. APARICIÓN</a:t>
            </a:r>
          </a:p>
        </p:txBody>
      </p:sp>
      <p:sp>
        <p:nvSpPr>
          <p:cNvPr id="3" name="Marcador de contenido 2">
            <a:extLst>
              <a:ext uri="{FF2B5EF4-FFF2-40B4-BE49-F238E27FC236}">
                <a16:creationId xmlns:a16="http://schemas.microsoft.com/office/drawing/2014/main" xmlns="" id="{A79E4501-332A-40D9-82B9-3E36C9D6255F}"/>
              </a:ext>
            </a:extLst>
          </p:cNvPr>
          <p:cNvSpPr>
            <a:spLocks noGrp="1"/>
          </p:cNvSpPr>
          <p:nvPr>
            <p:ph idx="1"/>
          </p:nvPr>
        </p:nvSpPr>
        <p:spPr/>
        <p:txBody>
          <a:bodyPr/>
          <a:lstStyle/>
          <a:p>
            <a:r>
              <a:rPr lang="es-ES" dirty="0" smtClean="0"/>
              <a:t>El hombre primitivo conoció y utilizó el estaño antes que el hierro por su menor temperatura de fusión, lo que facilitaba su obtención. Los orígenes de la hojalata se remontan a la Baja Edad Media, hay constancia de que ya se usaban para hacer utensilios muy apreciados por sus propiedades anticorrosivas. Pero en el siglo XIV, comenzó la evolución de este material, en este siglo se fabricó la verdadera hojalata, al sumergir placas de hierro en estaño fundido</a:t>
            </a:r>
            <a:r>
              <a:rPr lang="es-ES" dirty="0" smtClean="0"/>
              <a:t>. En 1810 Peter </a:t>
            </a:r>
            <a:r>
              <a:rPr lang="es-ES" dirty="0" err="1" smtClean="0"/>
              <a:t>Durand</a:t>
            </a:r>
            <a:r>
              <a:rPr lang="es-ES" dirty="0" smtClean="0"/>
              <a:t> patentó la idea de usar recipientes de hojalata ya que presentaban múltiples ventajas y hasta 1830 no llegaron a las tiendas de forma habitual.</a:t>
            </a:r>
            <a:endParaRPr lang="es-ES" dirty="0" smtClean="0"/>
          </a:p>
          <a:p>
            <a:endParaRPr lang="es-ES" dirty="0"/>
          </a:p>
        </p:txBody>
      </p:sp>
      <p:pic>
        <p:nvPicPr>
          <p:cNvPr id="2050" name="Picture 2" descr="C:\Users\USER\Links\descarga.jpg"/>
          <p:cNvPicPr>
            <a:picLocks noChangeAspect="1" noChangeArrowheads="1"/>
          </p:cNvPicPr>
          <p:nvPr/>
        </p:nvPicPr>
        <p:blipFill>
          <a:blip r:embed="rId2" cstate="print"/>
          <a:srcRect/>
          <a:stretch>
            <a:fillRect/>
          </a:stretch>
        </p:blipFill>
        <p:spPr bwMode="auto">
          <a:xfrm>
            <a:off x="4812829" y="4596715"/>
            <a:ext cx="3873971" cy="1521952"/>
          </a:xfrm>
          <a:prstGeom prst="rect">
            <a:avLst/>
          </a:prstGeom>
          <a:noFill/>
        </p:spPr>
      </p:pic>
    </p:spTree>
    <p:extLst>
      <p:ext uri="{BB962C8B-B14F-4D97-AF65-F5344CB8AC3E}">
        <p14:creationId xmlns:p14="http://schemas.microsoft.com/office/powerpoint/2010/main" xmlns="" val="2177164026"/>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1DBE428-5D4A-438D-AE50-3AFCFC62541C}"/>
              </a:ext>
            </a:extLst>
          </p:cNvPr>
          <p:cNvSpPr>
            <a:spLocks noGrp="1"/>
          </p:cNvSpPr>
          <p:nvPr>
            <p:ph type="title"/>
          </p:nvPr>
        </p:nvSpPr>
        <p:spPr/>
        <p:txBody>
          <a:bodyPr/>
          <a:lstStyle/>
          <a:p>
            <a:pPr algn="ctr"/>
            <a:r>
              <a:rPr lang="es-ES" b="1" dirty="0"/>
              <a:t>6. RELACIÓN CON EL MEDIO AMBIENTE</a:t>
            </a:r>
          </a:p>
        </p:txBody>
      </p:sp>
      <p:sp>
        <p:nvSpPr>
          <p:cNvPr id="3" name="Marcador de contenido 2">
            <a:extLst>
              <a:ext uri="{FF2B5EF4-FFF2-40B4-BE49-F238E27FC236}">
                <a16:creationId xmlns:a16="http://schemas.microsoft.com/office/drawing/2014/main" xmlns="" id="{F1B18691-2B9B-430A-AC67-628605AC0CE3}"/>
              </a:ext>
            </a:extLst>
          </p:cNvPr>
          <p:cNvSpPr>
            <a:spLocks noGrp="1"/>
          </p:cNvSpPr>
          <p:nvPr>
            <p:ph idx="1"/>
          </p:nvPr>
        </p:nvSpPr>
        <p:spPr/>
        <p:txBody>
          <a:bodyPr>
            <a:normAutofit fontScale="85000" lnSpcReduction="20000"/>
          </a:bodyPr>
          <a:lstStyle/>
          <a:p>
            <a:pPr algn="ctr"/>
            <a:r>
              <a:rPr lang="es-ES" dirty="0"/>
              <a:t>Como dijimos anteriormente, los envases de metal son eco-</a:t>
            </a:r>
            <a:r>
              <a:rPr lang="es-ES" dirty="0" err="1"/>
              <a:t>friendly</a:t>
            </a:r>
            <a:r>
              <a:rPr lang="es-ES" dirty="0"/>
              <a:t>, y en los últimos años han logrado disminuir las emisiones de Co2 hasta un 33 por ciento. También se pueden reciclar y reutilizar durante un largo período de tiempo, lo que hace que el impacto </a:t>
            </a:r>
            <a:r>
              <a:rPr lang="es-ES" dirty="0" err="1"/>
              <a:t>mediambiental</a:t>
            </a:r>
            <a:r>
              <a:rPr lang="es-ES" dirty="0"/>
              <a:t> sea menor. A continuación unos de los envases de metal que más favorecen al medio ambiente:</a:t>
            </a:r>
          </a:p>
          <a:p>
            <a:pPr algn="ctr"/>
            <a:r>
              <a:rPr lang="es-ES" dirty="0"/>
              <a:t>Aluminio: En la fabricación de nueva maquinaria, se puede volver a convertir en productos idénticos, con las mismas propiedades. El proceso puede repetirse indefinidamente y no hay límite al contenido reciclado.</a:t>
            </a:r>
          </a:p>
          <a:p>
            <a:pPr algn="ctr"/>
            <a:r>
              <a:rPr lang="es-ES" dirty="0"/>
              <a:t>Hojalata: </a:t>
            </a:r>
            <a:r>
              <a:rPr lang="es-ES" dirty="0" smtClean="0"/>
              <a:t>La </a:t>
            </a:r>
            <a:r>
              <a:rPr lang="es-ES" dirty="0"/>
              <a:t>hojalata tiene una característica básica que la convierte en el único material para la fabricación de envases, que en la actualidad y a gran escala, puede recuperarse mecánicamente. Por el simple procedimiento de situar un electroimán sobre el flujo de basura, puede recuperarse un porcentaje muy elevado de los envases de hojalata.</a:t>
            </a:r>
          </a:p>
        </p:txBody>
      </p:sp>
    </p:spTree>
    <p:extLst>
      <p:ext uri="{BB962C8B-B14F-4D97-AF65-F5344CB8AC3E}">
        <p14:creationId xmlns:p14="http://schemas.microsoft.com/office/powerpoint/2010/main" xmlns="" val="2183944268"/>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227</TotalTime>
  <Words>1282</Words>
  <Application>Microsoft Office PowerPoint</Application>
  <PresentationFormat>Personalizado</PresentationFormat>
  <Paragraphs>63</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Galería</vt:lpstr>
      <vt:lpstr>ENVASES DE METAL</vt:lpstr>
      <vt:lpstr>ÍNDICE-</vt:lpstr>
      <vt:lpstr>1. DEFINICIÓN</vt:lpstr>
      <vt:lpstr>2. CARACTERÍSTICAS</vt:lpstr>
      <vt:lpstr>3. TIPOS DE ENVASES DE METAL</vt:lpstr>
      <vt:lpstr>4. VENTAJAS  Y DESVENTAJAS</vt:lpstr>
      <vt:lpstr>VENTAJAS Y DESVENTAJAS II</vt:lpstr>
      <vt:lpstr>5. APARICIÓN</vt:lpstr>
      <vt:lpstr>6. RELACIÓN CON EL MEDIO AMBIENTE</vt:lpstr>
      <vt:lpstr>7. PRODUCTOS COMERCIALIZADOS</vt:lpstr>
      <vt:lpstr>8. Evolución  y desarrollo </vt:lpstr>
      <vt:lpstr>9.  Día a día con el uso de estos envases</vt:lpstr>
      <vt:lpstr>9.  Día a día con el uso de estos envases.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ENVASES DE METAL</dc:title>
  <dc:creator>Conchita López Barajas Sánchez Agesta</dc:creator>
  <cp:lastModifiedBy>USER</cp:lastModifiedBy>
  <cp:revision>25</cp:revision>
  <dcterms:created xsi:type="dcterms:W3CDTF">2020-02-24T15:54:32Z</dcterms:created>
  <dcterms:modified xsi:type="dcterms:W3CDTF">2020-02-25T21:55:51Z</dcterms:modified>
</cp:coreProperties>
</file>