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F584A7-E108-48F6-AB50-742DD208A69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S"/>
        </a:p>
      </dgm:t>
    </dgm:pt>
    <dgm:pt modelId="{7DF01CE0-56F5-4C79-B93A-36599335C4FD}">
      <dgm:prSet phldrT="[Texto]"/>
      <dgm:spPr/>
      <dgm:t>
        <a:bodyPr/>
        <a:lstStyle/>
        <a:p>
          <a:r>
            <a:rPr lang="es-ES" dirty="0" smtClean="0"/>
            <a:t>La sociedad romana. Estaba formada por hombres libres.</a:t>
          </a:r>
          <a:endParaRPr lang="es-ES" dirty="0"/>
        </a:p>
      </dgm:t>
    </dgm:pt>
    <dgm:pt modelId="{1FFABEFC-81A2-4BD9-9065-83D3C3B2DC05}" type="parTrans" cxnId="{F4C62A68-8FB3-4DFE-9444-E8853524C875}">
      <dgm:prSet/>
      <dgm:spPr/>
      <dgm:t>
        <a:bodyPr/>
        <a:lstStyle/>
        <a:p>
          <a:endParaRPr lang="es-ES"/>
        </a:p>
      </dgm:t>
    </dgm:pt>
    <dgm:pt modelId="{3CF3E7DD-E20D-40ED-8ED7-F1C244D5AB1D}" type="sibTrans" cxnId="{F4C62A68-8FB3-4DFE-9444-E8853524C875}">
      <dgm:prSet/>
      <dgm:spPr/>
      <dgm:t>
        <a:bodyPr/>
        <a:lstStyle/>
        <a:p>
          <a:endParaRPr lang="es-ES"/>
        </a:p>
      </dgm:t>
    </dgm:pt>
    <dgm:pt modelId="{5274B3F1-70D6-45DC-A746-D7B16E9B8749}">
      <dgm:prSet phldrT="[Texto]" custT="1"/>
      <dgm:spPr/>
      <dgm:t>
        <a:bodyPr/>
        <a:lstStyle/>
        <a:p>
          <a:r>
            <a:rPr lang="es-ES" sz="1400" dirty="0" smtClean="0"/>
            <a:t>PATRICIOS: eran los propietarios de la mayor parte de las tierras. Participaban en el senado y ocupaban cargos políticos y militares. Vivían en las ciudades (casas lujosas llamadas DOMUS) y en el campo en grandes casas llamadas villas.</a:t>
          </a:r>
          <a:endParaRPr lang="es-ES" sz="1400" dirty="0"/>
        </a:p>
      </dgm:t>
    </dgm:pt>
    <dgm:pt modelId="{D406D0E3-284D-4B4D-A700-58826E3F963A}" type="parTrans" cxnId="{C50B2C5E-370F-4877-8CA0-5B7BF3139BDC}">
      <dgm:prSet/>
      <dgm:spPr/>
      <dgm:t>
        <a:bodyPr/>
        <a:lstStyle/>
        <a:p>
          <a:endParaRPr lang="es-ES"/>
        </a:p>
      </dgm:t>
    </dgm:pt>
    <dgm:pt modelId="{2A21F4B8-1A94-4738-B90D-2B95937072D3}" type="sibTrans" cxnId="{C50B2C5E-370F-4877-8CA0-5B7BF3139BDC}">
      <dgm:prSet/>
      <dgm:spPr/>
      <dgm:t>
        <a:bodyPr/>
        <a:lstStyle/>
        <a:p>
          <a:endParaRPr lang="es-ES"/>
        </a:p>
      </dgm:t>
    </dgm:pt>
    <dgm:pt modelId="{4A5FC388-D0DC-4304-AE59-196A7CD33316}">
      <dgm:prSet phldrT="[Texto]" custT="1"/>
      <dgm:spPr/>
      <dgm:t>
        <a:bodyPr/>
        <a:lstStyle/>
        <a:p>
          <a:r>
            <a:rPr lang="es-ES" sz="1600" dirty="0" smtClean="0"/>
            <a:t>PLEBEYOS: eran el grupo más numeroso. Lo componían : campesinos, artesanos y comerciantes (eran menos ricos) vivían en la ciudad, en casas de varios pisos llamadas ÍNSULAS.</a:t>
          </a:r>
          <a:endParaRPr lang="es-ES" sz="1600" dirty="0"/>
        </a:p>
      </dgm:t>
    </dgm:pt>
    <dgm:pt modelId="{6885F4E5-31BB-4732-810D-331A4BF64C59}" type="parTrans" cxnId="{AA5CAA55-6173-4963-B133-EA1F16417F0C}">
      <dgm:prSet/>
      <dgm:spPr/>
      <dgm:t>
        <a:bodyPr/>
        <a:lstStyle/>
        <a:p>
          <a:endParaRPr lang="es-ES"/>
        </a:p>
      </dgm:t>
    </dgm:pt>
    <dgm:pt modelId="{BD728527-D5B9-4F7E-BB7A-079A1CE4113F}" type="sibTrans" cxnId="{AA5CAA55-6173-4963-B133-EA1F16417F0C}">
      <dgm:prSet/>
      <dgm:spPr/>
      <dgm:t>
        <a:bodyPr/>
        <a:lstStyle/>
        <a:p>
          <a:endParaRPr lang="es-ES"/>
        </a:p>
      </dgm:t>
    </dgm:pt>
    <dgm:pt modelId="{C7690E3A-2E41-4D38-9DE8-2E6C43294284}" type="pres">
      <dgm:prSet presAssocID="{63F584A7-E108-48F6-AB50-742DD208A69A}" presName="diagram" presStyleCnt="0">
        <dgm:presLayoutVars>
          <dgm:chPref val="1"/>
          <dgm:dir/>
          <dgm:animOne val="branch"/>
          <dgm:animLvl val="lvl"/>
          <dgm:resizeHandles val="exact"/>
        </dgm:presLayoutVars>
      </dgm:prSet>
      <dgm:spPr/>
      <dgm:t>
        <a:bodyPr/>
        <a:lstStyle/>
        <a:p>
          <a:endParaRPr lang="es-ES"/>
        </a:p>
      </dgm:t>
    </dgm:pt>
    <dgm:pt modelId="{7B1368D7-83FB-4D74-893E-91795E4BA6E9}" type="pres">
      <dgm:prSet presAssocID="{7DF01CE0-56F5-4C79-B93A-36599335C4FD}" presName="root1" presStyleCnt="0"/>
      <dgm:spPr/>
    </dgm:pt>
    <dgm:pt modelId="{3FA202E2-34E5-4B6B-8393-D3A26038A919}" type="pres">
      <dgm:prSet presAssocID="{7DF01CE0-56F5-4C79-B93A-36599335C4FD}" presName="LevelOneTextNode" presStyleLbl="node0" presStyleIdx="0" presStyleCnt="1" custScaleX="158369" custScaleY="268925" custLinFactNeighborX="192" custLinFactNeighborY="8378">
        <dgm:presLayoutVars>
          <dgm:chPref val="3"/>
        </dgm:presLayoutVars>
      </dgm:prSet>
      <dgm:spPr/>
      <dgm:t>
        <a:bodyPr/>
        <a:lstStyle/>
        <a:p>
          <a:endParaRPr lang="es-ES"/>
        </a:p>
      </dgm:t>
    </dgm:pt>
    <dgm:pt modelId="{D5A2380F-8E6E-4571-9552-27716FCA8CAB}" type="pres">
      <dgm:prSet presAssocID="{7DF01CE0-56F5-4C79-B93A-36599335C4FD}" presName="level2hierChild" presStyleCnt="0"/>
      <dgm:spPr/>
    </dgm:pt>
    <dgm:pt modelId="{E2983298-3FD9-43FB-92DE-658F52C97F6E}" type="pres">
      <dgm:prSet presAssocID="{D406D0E3-284D-4B4D-A700-58826E3F963A}" presName="conn2-1" presStyleLbl="parChTrans1D2" presStyleIdx="0" presStyleCnt="2"/>
      <dgm:spPr/>
      <dgm:t>
        <a:bodyPr/>
        <a:lstStyle/>
        <a:p>
          <a:endParaRPr lang="es-ES"/>
        </a:p>
      </dgm:t>
    </dgm:pt>
    <dgm:pt modelId="{6233E0F4-2B61-44F8-867B-AAACF4980FD2}" type="pres">
      <dgm:prSet presAssocID="{D406D0E3-284D-4B4D-A700-58826E3F963A}" presName="connTx" presStyleLbl="parChTrans1D2" presStyleIdx="0" presStyleCnt="2"/>
      <dgm:spPr/>
      <dgm:t>
        <a:bodyPr/>
        <a:lstStyle/>
        <a:p>
          <a:endParaRPr lang="es-ES"/>
        </a:p>
      </dgm:t>
    </dgm:pt>
    <dgm:pt modelId="{0C0132FC-A4D1-4C31-8D7A-DEE60CEB8BD7}" type="pres">
      <dgm:prSet presAssocID="{5274B3F1-70D6-45DC-A746-D7B16E9B8749}" presName="root2" presStyleCnt="0"/>
      <dgm:spPr/>
    </dgm:pt>
    <dgm:pt modelId="{76A6EFDB-1756-4096-8659-95AB62F7309A}" type="pres">
      <dgm:prSet presAssocID="{5274B3F1-70D6-45DC-A746-D7B16E9B8749}" presName="LevelTwoTextNode" presStyleLbl="node2" presStyleIdx="0" presStyleCnt="2" custScaleX="346513" custScaleY="328955" custLinFactNeighborX="-5835" custLinFactNeighborY="-76146">
        <dgm:presLayoutVars>
          <dgm:chPref val="3"/>
        </dgm:presLayoutVars>
      </dgm:prSet>
      <dgm:spPr/>
      <dgm:t>
        <a:bodyPr/>
        <a:lstStyle/>
        <a:p>
          <a:endParaRPr lang="es-ES"/>
        </a:p>
      </dgm:t>
    </dgm:pt>
    <dgm:pt modelId="{0F0E6FFE-FD56-44A7-A7ED-ED1116C401E3}" type="pres">
      <dgm:prSet presAssocID="{5274B3F1-70D6-45DC-A746-D7B16E9B8749}" presName="level3hierChild" presStyleCnt="0"/>
      <dgm:spPr/>
    </dgm:pt>
    <dgm:pt modelId="{3C473041-8672-459C-9DB0-AAD84E7A109B}" type="pres">
      <dgm:prSet presAssocID="{6885F4E5-31BB-4732-810D-331A4BF64C59}" presName="conn2-1" presStyleLbl="parChTrans1D2" presStyleIdx="1" presStyleCnt="2"/>
      <dgm:spPr/>
      <dgm:t>
        <a:bodyPr/>
        <a:lstStyle/>
        <a:p>
          <a:endParaRPr lang="es-ES"/>
        </a:p>
      </dgm:t>
    </dgm:pt>
    <dgm:pt modelId="{90456483-E61A-4048-B393-65123BC48711}" type="pres">
      <dgm:prSet presAssocID="{6885F4E5-31BB-4732-810D-331A4BF64C59}" presName="connTx" presStyleLbl="parChTrans1D2" presStyleIdx="1" presStyleCnt="2"/>
      <dgm:spPr/>
      <dgm:t>
        <a:bodyPr/>
        <a:lstStyle/>
        <a:p>
          <a:endParaRPr lang="es-ES"/>
        </a:p>
      </dgm:t>
    </dgm:pt>
    <dgm:pt modelId="{7DDDB51C-982A-4EC8-A20E-DEC7A7250EA8}" type="pres">
      <dgm:prSet presAssocID="{4A5FC388-D0DC-4304-AE59-196A7CD33316}" presName="root2" presStyleCnt="0"/>
      <dgm:spPr/>
    </dgm:pt>
    <dgm:pt modelId="{8D9B1322-A469-4B4E-B0BE-6CAABE6114DA}" type="pres">
      <dgm:prSet presAssocID="{4A5FC388-D0DC-4304-AE59-196A7CD33316}" presName="LevelTwoTextNode" presStyleLbl="node2" presStyleIdx="1" presStyleCnt="2" custScaleX="351316" custScaleY="342072" custLinFactNeighborX="-1" custLinFactNeighborY="35008">
        <dgm:presLayoutVars>
          <dgm:chPref val="3"/>
        </dgm:presLayoutVars>
      </dgm:prSet>
      <dgm:spPr/>
      <dgm:t>
        <a:bodyPr/>
        <a:lstStyle/>
        <a:p>
          <a:endParaRPr lang="es-ES"/>
        </a:p>
      </dgm:t>
    </dgm:pt>
    <dgm:pt modelId="{FCC63AA7-C6EC-4E70-B1DF-A8D1C239AFCE}" type="pres">
      <dgm:prSet presAssocID="{4A5FC388-D0DC-4304-AE59-196A7CD33316}" presName="level3hierChild" presStyleCnt="0"/>
      <dgm:spPr/>
    </dgm:pt>
  </dgm:ptLst>
  <dgm:cxnLst>
    <dgm:cxn modelId="{44DE744C-07DC-4CB6-B202-02EC2661FEF1}" type="presOf" srcId="{6885F4E5-31BB-4732-810D-331A4BF64C59}" destId="{3C473041-8672-459C-9DB0-AAD84E7A109B}" srcOrd="0" destOrd="0" presId="urn:microsoft.com/office/officeart/2005/8/layout/hierarchy2"/>
    <dgm:cxn modelId="{98ECDB4A-F54B-4A15-A103-5F8B0A5790A4}" type="presOf" srcId="{6885F4E5-31BB-4732-810D-331A4BF64C59}" destId="{90456483-E61A-4048-B393-65123BC48711}" srcOrd="1" destOrd="0" presId="urn:microsoft.com/office/officeart/2005/8/layout/hierarchy2"/>
    <dgm:cxn modelId="{AA5CAA55-6173-4963-B133-EA1F16417F0C}" srcId="{7DF01CE0-56F5-4C79-B93A-36599335C4FD}" destId="{4A5FC388-D0DC-4304-AE59-196A7CD33316}" srcOrd="1" destOrd="0" parTransId="{6885F4E5-31BB-4732-810D-331A4BF64C59}" sibTransId="{BD728527-D5B9-4F7E-BB7A-079A1CE4113F}"/>
    <dgm:cxn modelId="{8372B2C1-6604-4F02-A6D4-CFDF8DD5EBCF}" type="presOf" srcId="{4A5FC388-D0DC-4304-AE59-196A7CD33316}" destId="{8D9B1322-A469-4B4E-B0BE-6CAABE6114DA}" srcOrd="0" destOrd="0" presId="urn:microsoft.com/office/officeart/2005/8/layout/hierarchy2"/>
    <dgm:cxn modelId="{88E44C1D-CD2C-4CE2-A120-F1CDB8C4287E}" type="presOf" srcId="{63F584A7-E108-48F6-AB50-742DD208A69A}" destId="{C7690E3A-2E41-4D38-9DE8-2E6C43294284}" srcOrd="0" destOrd="0" presId="urn:microsoft.com/office/officeart/2005/8/layout/hierarchy2"/>
    <dgm:cxn modelId="{68D2D855-EBF5-4987-8912-31E3C7822C38}" type="presOf" srcId="{5274B3F1-70D6-45DC-A746-D7B16E9B8749}" destId="{76A6EFDB-1756-4096-8659-95AB62F7309A}" srcOrd="0" destOrd="0" presId="urn:microsoft.com/office/officeart/2005/8/layout/hierarchy2"/>
    <dgm:cxn modelId="{C50B2C5E-370F-4877-8CA0-5B7BF3139BDC}" srcId="{7DF01CE0-56F5-4C79-B93A-36599335C4FD}" destId="{5274B3F1-70D6-45DC-A746-D7B16E9B8749}" srcOrd="0" destOrd="0" parTransId="{D406D0E3-284D-4B4D-A700-58826E3F963A}" sibTransId="{2A21F4B8-1A94-4738-B90D-2B95937072D3}"/>
    <dgm:cxn modelId="{6C6A76B5-B57E-4F6E-9584-57D15A320602}" type="presOf" srcId="{D406D0E3-284D-4B4D-A700-58826E3F963A}" destId="{6233E0F4-2B61-44F8-867B-AAACF4980FD2}" srcOrd="1" destOrd="0" presId="urn:microsoft.com/office/officeart/2005/8/layout/hierarchy2"/>
    <dgm:cxn modelId="{80F5BC92-B153-48EF-9C55-A6F1970B2B65}" type="presOf" srcId="{D406D0E3-284D-4B4D-A700-58826E3F963A}" destId="{E2983298-3FD9-43FB-92DE-658F52C97F6E}" srcOrd="0" destOrd="0" presId="urn:microsoft.com/office/officeart/2005/8/layout/hierarchy2"/>
    <dgm:cxn modelId="{F4C62A68-8FB3-4DFE-9444-E8853524C875}" srcId="{63F584A7-E108-48F6-AB50-742DD208A69A}" destId="{7DF01CE0-56F5-4C79-B93A-36599335C4FD}" srcOrd="0" destOrd="0" parTransId="{1FFABEFC-81A2-4BD9-9065-83D3C3B2DC05}" sibTransId="{3CF3E7DD-E20D-40ED-8ED7-F1C244D5AB1D}"/>
    <dgm:cxn modelId="{2AA3A214-4EA0-4ACE-8B42-F4FC912FE8D9}" type="presOf" srcId="{7DF01CE0-56F5-4C79-B93A-36599335C4FD}" destId="{3FA202E2-34E5-4B6B-8393-D3A26038A919}" srcOrd="0" destOrd="0" presId="urn:microsoft.com/office/officeart/2005/8/layout/hierarchy2"/>
    <dgm:cxn modelId="{215C6B8A-95EE-4C7B-951C-C1761C582AB8}" type="presParOf" srcId="{C7690E3A-2E41-4D38-9DE8-2E6C43294284}" destId="{7B1368D7-83FB-4D74-893E-91795E4BA6E9}" srcOrd="0" destOrd="0" presId="urn:microsoft.com/office/officeart/2005/8/layout/hierarchy2"/>
    <dgm:cxn modelId="{1B7479C0-1203-4BE6-8DF3-620D18879D89}" type="presParOf" srcId="{7B1368D7-83FB-4D74-893E-91795E4BA6E9}" destId="{3FA202E2-34E5-4B6B-8393-D3A26038A919}" srcOrd="0" destOrd="0" presId="urn:microsoft.com/office/officeart/2005/8/layout/hierarchy2"/>
    <dgm:cxn modelId="{058D427E-74C5-4038-A69E-D05B300635A2}" type="presParOf" srcId="{7B1368D7-83FB-4D74-893E-91795E4BA6E9}" destId="{D5A2380F-8E6E-4571-9552-27716FCA8CAB}" srcOrd="1" destOrd="0" presId="urn:microsoft.com/office/officeart/2005/8/layout/hierarchy2"/>
    <dgm:cxn modelId="{AF513C8F-67D1-42D2-898D-F0F618344847}" type="presParOf" srcId="{D5A2380F-8E6E-4571-9552-27716FCA8CAB}" destId="{E2983298-3FD9-43FB-92DE-658F52C97F6E}" srcOrd="0" destOrd="0" presId="urn:microsoft.com/office/officeart/2005/8/layout/hierarchy2"/>
    <dgm:cxn modelId="{648AFBAC-AB85-41F9-A1BA-E710FD3B7248}" type="presParOf" srcId="{E2983298-3FD9-43FB-92DE-658F52C97F6E}" destId="{6233E0F4-2B61-44F8-867B-AAACF4980FD2}" srcOrd="0" destOrd="0" presId="urn:microsoft.com/office/officeart/2005/8/layout/hierarchy2"/>
    <dgm:cxn modelId="{6A518B8E-4492-4E91-9978-B070C7C3E6DA}" type="presParOf" srcId="{D5A2380F-8E6E-4571-9552-27716FCA8CAB}" destId="{0C0132FC-A4D1-4C31-8D7A-DEE60CEB8BD7}" srcOrd="1" destOrd="0" presId="urn:microsoft.com/office/officeart/2005/8/layout/hierarchy2"/>
    <dgm:cxn modelId="{3BB0FA2B-5376-4D17-867F-405C8E7F9898}" type="presParOf" srcId="{0C0132FC-A4D1-4C31-8D7A-DEE60CEB8BD7}" destId="{76A6EFDB-1756-4096-8659-95AB62F7309A}" srcOrd="0" destOrd="0" presId="urn:microsoft.com/office/officeart/2005/8/layout/hierarchy2"/>
    <dgm:cxn modelId="{2DDF95F1-3FFC-47CB-A066-10E552D31994}" type="presParOf" srcId="{0C0132FC-A4D1-4C31-8D7A-DEE60CEB8BD7}" destId="{0F0E6FFE-FD56-44A7-A7ED-ED1116C401E3}" srcOrd="1" destOrd="0" presId="urn:microsoft.com/office/officeart/2005/8/layout/hierarchy2"/>
    <dgm:cxn modelId="{ABD796F4-9B6F-41B3-AB5C-150B17F68010}" type="presParOf" srcId="{D5A2380F-8E6E-4571-9552-27716FCA8CAB}" destId="{3C473041-8672-459C-9DB0-AAD84E7A109B}" srcOrd="2" destOrd="0" presId="urn:microsoft.com/office/officeart/2005/8/layout/hierarchy2"/>
    <dgm:cxn modelId="{3763D34C-248D-4ED8-A0F6-098A4F4545E2}" type="presParOf" srcId="{3C473041-8672-459C-9DB0-AAD84E7A109B}" destId="{90456483-E61A-4048-B393-65123BC48711}" srcOrd="0" destOrd="0" presId="urn:microsoft.com/office/officeart/2005/8/layout/hierarchy2"/>
    <dgm:cxn modelId="{777EFF85-41E9-42EF-B5E6-87C81B81D48E}" type="presParOf" srcId="{D5A2380F-8E6E-4571-9552-27716FCA8CAB}" destId="{7DDDB51C-982A-4EC8-A20E-DEC7A7250EA8}" srcOrd="3" destOrd="0" presId="urn:microsoft.com/office/officeart/2005/8/layout/hierarchy2"/>
    <dgm:cxn modelId="{41FB25BD-8526-4585-8E77-19A9B94BDE7F}" type="presParOf" srcId="{7DDDB51C-982A-4EC8-A20E-DEC7A7250EA8}" destId="{8D9B1322-A469-4B4E-B0BE-6CAABE6114DA}" srcOrd="0" destOrd="0" presId="urn:microsoft.com/office/officeart/2005/8/layout/hierarchy2"/>
    <dgm:cxn modelId="{1B6CBB56-DEF4-44B4-AE28-2F79518F0666}" type="presParOf" srcId="{7DDDB51C-982A-4EC8-A20E-DEC7A7250EA8}" destId="{FCC63AA7-C6EC-4E70-B1DF-A8D1C239AFCE}"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A2C5F77-97C1-42F5-8861-B891FE799302}" type="datetimeFigureOut">
              <a:rPr lang="es-ES" smtClean="0"/>
              <a:pPr/>
              <a:t>26/03/2017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6D66518-74AB-42D7-B6D9-EDD001E34FF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A2C5F77-97C1-42F5-8861-B891FE799302}" type="datetimeFigureOut">
              <a:rPr lang="es-ES" smtClean="0"/>
              <a:pPr/>
              <a:t>26/03/2017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6D66518-74AB-42D7-B6D9-EDD001E34FF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A2C5F77-97C1-42F5-8861-B891FE799302}" type="datetimeFigureOut">
              <a:rPr lang="es-ES" smtClean="0"/>
              <a:pPr/>
              <a:t>26/03/2017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6D66518-74AB-42D7-B6D9-EDD001E34FF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A2C5F77-97C1-42F5-8861-B891FE799302}" type="datetimeFigureOut">
              <a:rPr lang="es-ES" smtClean="0"/>
              <a:pPr/>
              <a:t>26/03/2017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6D66518-74AB-42D7-B6D9-EDD001E34FF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A2C5F77-97C1-42F5-8861-B891FE799302}" type="datetimeFigureOut">
              <a:rPr lang="es-ES" smtClean="0"/>
              <a:pPr/>
              <a:t>26/03/2017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6D66518-74AB-42D7-B6D9-EDD001E34FF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A2C5F77-97C1-42F5-8861-B891FE799302}" type="datetimeFigureOut">
              <a:rPr lang="es-ES" smtClean="0"/>
              <a:pPr/>
              <a:t>26/03/2017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6D66518-74AB-42D7-B6D9-EDD001E34FF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A2C5F77-97C1-42F5-8861-B891FE799302}" type="datetimeFigureOut">
              <a:rPr lang="es-ES" smtClean="0"/>
              <a:pPr/>
              <a:t>26/03/2017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6D66518-74AB-42D7-B6D9-EDD001E34FF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A2C5F77-97C1-42F5-8861-B891FE799302}" type="datetimeFigureOut">
              <a:rPr lang="es-ES" smtClean="0"/>
              <a:pPr/>
              <a:t>26/03/2017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6D66518-74AB-42D7-B6D9-EDD001E34FF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A2C5F77-97C1-42F5-8861-B891FE799302}" type="datetimeFigureOut">
              <a:rPr lang="es-ES" smtClean="0"/>
              <a:pPr/>
              <a:t>26/03/2017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6D66518-74AB-42D7-B6D9-EDD001E34FF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A2C5F77-97C1-42F5-8861-B891FE799302}" type="datetimeFigureOut">
              <a:rPr lang="es-ES" smtClean="0"/>
              <a:pPr/>
              <a:t>26/03/2017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6D66518-74AB-42D7-B6D9-EDD001E34FF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A2C5F77-97C1-42F5-8861-B891FE799302}" type="datetimeFigureOut">
              <a:rPr lang="es-ES" smtClean="0"/>
              <a:pPr/>
              <a:t>26/03/2017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6D66518-74AB-42D7-B6D9-EDD001E34FF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2C5F77-97C1-42F5-8861-B891FE799302}" type="datetimeFigureOut">
              <a:rPr lang="es-ES" smtClean="0"/>
              <a:pPr/>
              <a:t>26/03/2017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D66518-74AB-42D7-B6D9-EDD001E34FF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audio" Target="file:///C:\Users\jcoto\Desktop\MUSICA%20EN%20LA%20ANTIGUA%20ROMA.mp3"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357290" y="285728"/>
            <a:ext cx="5786478" cy="1107996"/>
          </a:xfrm>
          <a:prstGeom prst="rect">
            <a:avLst/>
          </a:prstGeom>
          <a:noFill/>
        </p:spPr>
        <p:txBody>
          <a:bodyPr wrap="square" rtlCol="0">
            <a:spAutoFit/>
          </a:bodyPr>
          <a:lstStyle/>
          <a:p>
            <a:pPr algn="ctr"/>
            <a:r>
              <a:rPr lang="es-ES" sz="6600" b="1" i="1" dirty="0" smtClean="0">
                <a:solidFill>
                  <a:schemeClr val="accent4">
                    <a:lumMod val="50000"/>
                  </a:schemeClr>
                </a:solidFill>
                <a:effectLst>
                  <a:outerShdw blurRad="38100" dist="38100" dir="2700000" algn="tl">
                    <a:srgbClr val="000000">
                      <a:alpha val="43137"/>
                    </a:srgbClr>
                  </a:outerShdw>
                </a:effectLst>
              </a:rPr>
              <a:t>ROMA</a:t>
            </a:r>
            <a:endParaRPr lang="es-ES" sz="6600" b="1" i="1" dirty="0">
              <a:solidFill>
                <a:schemeClr val="accent4">
                  <a:lumMod val="50000"/>
                </a:schemeClr>
              </a:solidFill>
              <a:effectLst>
                <a:outerShdw blurRad="38100" dist="38100" dir="2700000" algn="tl">
                  <a:srgbClr val="000000">
                    <a:alpha val="43137"/>
                  </a:srgbClr>
                </a:outerShdw>
              </a:effectLst>
            </a:endParaRPr>
          </a:p>
        </p:txBody>
      </p:sp>
      <p:sp>
        <p:nvSpPr>
          <p:cNvPr id="3" name="2 CuadroTexto"/>
          <p:cNvSpPr txBox="1"/>
          <p:nvPr/>
        </p:nvSpPr>
        <p:spPr>
          <a:xfrm>
            <a:off x="642910" y="1714488"/>
            <a:ext cx="7858180" cy="4154984"/>
          </a:xfrm>
          <a:prstGeom prst="rect">
            <a:avLst/>
          </a:prstGeom>
          <a:noFill/>
        </p:spPr>
        <p:txBody>
          <a:bodyPr wrap="square" rtlCol="0">
            <a:spAutoFit/>
          </a:bodyPr>
          <a:lstStyle/>
          <a:p>
            <a:r>
              <a:rPr lang="es-ES" sz="2400" dirty="0" smtClean="0">
                <a:solidFill>
                  <a:srgbClr val="002060"/>
                </a:solidFill>
              </a:rPr>
              <a:t>En el siglo VIII a.C. Roma , era una pequeña localidad de la península Itálica. Unos siglos después, el Imperio Romano se extendía por toda la costa Mediterránea y gran parte de Europa. Este amplio territorio lo conquistó gracias a un poderoso ejército y a su poder de organización. Este ejército estaba formado por legiones que eras agrupaciones de 5.000 hombres (soldados) dirigidos por un general. Para controlar todo su territorio lo dividían en provincias dirigidas por un gobernador. Una vez que el territorio era conquistado y estaba al frente de un gobernador se pasaba a la romanización.</a:t>
            </a:r>
            <a:endParaRPr lang="es-ES" sz="2400" dirty="0">
              <a:solidFill>
                <a:srgbClr val="002060"/>
              </a:solidFill>
            </a:endParaRPr>
          </a:p>
        </p:txBody>
      </p:sp>
      <p:pic>
        <p:nvPicPr>
          <p:cNvPr id="4" name="3 Imagen" descr="descarga (1).jpg"/>
          <p:cNvPicPr>
            <a:picLocks noChangeAspect="1"/>
          </p:cNvPicPr>
          <p:nvPr/>
        </p:nvPicPr>
        <p:blipFill>
          <a:blip r:embed="rId3"/>
          <a:stretch>
            <a:fillRect/>
          </a:stretch>
        </p:blipFill>
        <p:spPr>
          <a:xfrm>
            <a:off x="6072198" y="0"/>
            <a:ext cx="2466296" cy="1714488"/>
          </a:xfrm>
          <a:prstGeom prst="rect">
            <a:avLst/>
          </a:prstGeom>
        </p:spPr>
      </p:pic>
      <p:pic>
        <p:nvPicPr>
          <p:cNvPr id="5" name="MUSICA EN LA ANTIGUA ROMA.mp3">
            <a:hlinkClick r:id="" action="ppaction://media"/>
          </p:cNvPr>
          <p:cNvPicPr>
            <a:picLocks noRot="1" noChangeAspect="1"/>
          </p:cNvPicPr>
          <p:nvPr>
            <a:audioFile r:link="rId1"/>
          </p:nvPr>
        </p:nvPicPr>
        <p:blipFill>
          <a:blip r:embed="rId4" cstate="print"/>
          <a:stretch>
            <a:fillRect/>
          </a:stretch>
        </p:blipFill>
        <p:spPr>
          <a:xfrm flipV="1">
            <a:off x="7786710" y="1214398"/>
            <a:ext cx="71438" cy="71438"/>
          </a:xfrm>
          <a:prstGeom prst="rect">
            <a:avLst/>
          </a:prstGeom>
        </p:spPr>
      </p:pic>
    </p:spTree>
  </p:cSld>
  <p:clrMapOvr>
    <a:masterClrMapping/>
  </p:clrMapOvr>
  <p:transition advTm="10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14">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4282" y="214290"/>
            <a:ext cx="7572428" cy="6463308"/>
          </a:xfrm>
          <a:prstGeom prst="rect">
            <a:avLst/>
          </a:prstGeom>
          <a:noFill/>
        </p:spPr>
        <p:txBody>
          <a:bodyPr wrap="square" rtlCol="0">
            <a:spAutoFit/>
          </a:bodyPr>
          <a:lstStyle/>
          <a:p>
            <a:pPr>
              <a:buFont typeface="Arial" pitchFamily="34" charset="0"/>
              <a:buChar char="•"/>
            </a:pPr>
            <a:r>
              <a:rPr lang="es-ES" sz="2400" b="1" dirty="0" smtClean="0">
                <a:solidFill>
                  <a:srgbClr val="002060"/>
                </a:solidFill>
              </a:rPr>
              <a:t>La romanización </a:t>
            </a:r>
            <a:r>
              <a:rPr lang="es-ES" sz="2400" dirty="0" smtClean="0">
                <a:solidFill>
                  <a:srgbClr val="002060"/>
                </a:solidFill>
              </a:rPr>
              <a:t>era el proceso de aculturación de las zonas conquistadas por Roma durante la antigüedad del periodo del dominio romano. El proceso por el cual los romanos aportaron sus conocimientos, su lengua (el latín) y su cultura a las zonas conquistadas de la antigüedad.</a:t>
            </a:r>
            <a:r>
              <a:rPr lang="es-ES" dirty="0" smtClean="0"/>
              <a:t> </a:t>
            </a:r>
          </a:p>
          <a:p>
            <a:endParaRPr lang="es-ES" dirty="0"/>
          </a:p>
          <a:p>
            <a:pPr>
              <a:buFont typeface="Arial" pitchFamily="34" charset="0"/>
              <a:buChar char="•"/>
            </a:pPr>
            <a:r>
              <a:rPr lang="es-ES" sz="2400" dirty="0" err="1" smtClean="0">
                <a:solidFill>
                  <a:srgbClr val="002060"/>
                </a:solidFill>
              </a:rPr>
              <a:t>Auréo</a:t>
            </a:r>
            <a:r>
              <a:rPr lang="es-ES" sz="2400" dirty="0" smtClean="0">
                <a:solidFill>
                  <a:srgbClr val="002060"/>
                </a:solidFill>
              </a:rPr>
              <a:t> de César Augusto fue el primer emperador romano que gobernó entre el 27 </a:t>
            </a:r>
            <a:r>
              <a:rPr lang="es-ES" sz="2400" dirty="0" err="1" smtClean="0">
                <a:solidFill>
                  <a:srgbClr val="002060"/>
                </a:solidFill>
              </a:rPr>
              <a:t>a.C</a:t>
            </a:r>
            <a:r>
              <a:rPr lang="es-ES" sz="2400" dirty="0" smtClean="0">
                <a:solidFill>
                  <a:srgbClr val="002060"/>
                </a:solidFill>
              </a:rPr>
              <a:t> . y 14 d.C. , año de su muerte.</a:t>
            </a:r>
          </a:p>
          <a:p>
            <a:pPr>
              <a:buFont typeface="Arial" pitchFamily="34" charset="0"/>
              <a:buChar char="•"/>
            </a:pPr>
            <a:endParaRPr lang="es-ES" sz="2400" dirty="0">
              <a:solidFill>
                <a:srgbClr val="002060"/>
              </a:solidFill>
            </a:endParaRPr>
          </a:p>
          <a:p>
            <a:pPr>
              <a:buFont typeface="Arial" pitchFamily="34" charset="0"/>
              <a:buChar char="•"/>
            </a:pPr>
            <a:r>
              <a:rPr lang="es-ES" sz="2400" dirty="0" smtClean="0">
                <a:solidFill>
                  <a:srgbClr val="002060"/>
                </a:solidFill>
              </a:rPr>
              <a:t> El gobernador del imperio Romano era un funcionario elegido/nombrado para ser </a:t>
            </a:r>
          </a:p>
          <a:p>
            <a:r>
              <a:rPr lang="es-ES" sz="2400" dirty="0" smtClean="0">
                <a:solidFill>
                  <a:srgbClr val="002060"/>
                </a:solidFill>
              </a:rPr>
              <a:t>administrador principal del </a:t>
            </a:r>
          </a:p>
          <a:p>
            <a:r>
              <a:rPr lang="es-ES" sz="2400" dirty="0" smtClean="0">
                <a:solidFill>
                  <a:srgbClr val="002060"/>
                </a:solidFill>
              </a:rPr>
              <a:t>Derecho Romano en todas</a:t>
            </a:r>
          </a:p>
          <a:p>
            <a:r>
              <a:rPr lang="es-ES" sz="2400" dirty="0" smtClean="0">
                <a:solidFill>
                  <a:srgbClr val="002060"/>
                </a:solidFill>
              </a:rPr>
              <a:t> partes de una o más de las</a:t>
            </a:r>
          </a:p>
          <a:p>
            <a:r>
              <a:rPr lang="es-ES" sz="2400" dirty="0" smtClean="0">
                <a:solidFill>
                  <a:srgbClr val="002060"/>
                </a:solidFill>
              </a:rPr>
              <a:t> muchas provincias que </a:t>
            </a:r>
          </a:p>
          <a:p>
            <a:r>
              <a:rPr lang="es-ES" sz="2400" dirty="0" smtClean="0">
                <a:solidFill>
                  <a:srgbClr val="002060"/>
                </a:solidFill>
              </a:rPr>
              <a:t>constituían el Imperio Romano.</a:t>
            </a:r>
          </a:p>
          <a:p>
            <a:endParaRPr lang="es-ES" dirty="0"/>
          </a:p>
          <a:p>
            <a:endParaRPr lang="es-ES" dirty="0"/>
          </a:p>
        </p:txBody>
      </p:sp>
      <p:pic>
        <p:nvPicPr>
          <p:cNvPr id="3" name="2 Imagen" descr="loba.jpg"/>
          <p:cNvPicPr>
            <a:picLocks noChangeAspect="1"/>
          </p:cNvPicPr>
          <p:nvPr/>
        </p:nvPicPr>
        <p:blipFill>
          <a:blip r:embed="rId2"/>
          <a:stretch>
            <a:fillRect/>
          </a:stretch>
        </p:blipFill>
        <p:spPr>
          <a:xfrm>
            <a:off x="4929190" y="3786191"/>
            <a:ext cx="3500462" cy="2143139"/>
          </a:xfrm>
          <a:prstGeom prst="rect">
            <a:avLst/>
          </a:prstGeom>
        </p:spPr>
      </p:pic>
      <p:sp>
        <p:nvSpPr>
          <p:cNvPr id="4" name="3 CuadroTexto"/>
          <p:cNvSpPr txBox="1"/>
          <p:nvPr/>
        </p:nvSpPr>
        <p:spPr>
          <a:xfrm>
            <a:off x="4929190" y="5934670"/>
            <a:ext cx="3857652" cy="923330"/>
          </a:xfrm>
          <a:prstGeom prst="rect">
            <a:avLst/>
          </a:prstGeom>
          <a:noFill/>
        </p:spPr>
        <p:txBody>
          <a:bodyPr wrap="square" rtlCol="0">
            <a:spAutoFit/>
          </a:bodyPr>
          <a:lstStyle/>
          <a:p>
            <a:r>
              <a:rPr lang="es-ES" b="1" dirty="0" smtClean="0"/>
              <a:t>Rómulo y Remo, que fueron amamantados por una loba que se los encontró abandonados en el río.</a:t>
            </a:r>
            <a:endParaRPr lang="es-ES" b="1" dirty="0"/>
          </a:p>
        </p:txBody>
      </p:sp>
    </p:spTree>
  </p:cSld>
  <p:clrMapOvr>
    <a:masterClrMapping/>
  </p:clrMapOvr>
  <p:transition advTm="10000">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571472" y="214290"/>
            <a:ext cx="7500990" cy="892552"/>
          </a:xfrm>
          <a:prstGeom prst="rect">
            <a:avLst/>
          </a:prstGeom>
          <a:noFill/>
        </p:spPr>
        <p:txBody>
          <a:bodyPr wrap="square" rtlCol="0">
            <a:spAutoFit/>
          </a:bodyPr>
          <a:lstStyle/>
          <a:p>
            <a:pPr algn="ctr"/>
            <a:r>
              <a:rPr lang="es-ES" sz="3200" b="1" i="1" dirty="0" smtClean="0">
                <a:effectLst>
                  <a:outerShdw blurRad="38100" dist="38100" dir="2700000" algn="tl">
                    <a:srgbClr val="000000">
                      <a:alpha val="43137"/>
                    </a:srgbClr>
                  </a:outerShdw>
                </a:effectLst>
              </a:rPr>
              <a:t>ORGANIZACIÓN ROMANA</a:t>
            </a:r>
          </a:p>
          <a:p>
            <a:endParaRPr lang="es-ES" sz="2000" dirty="0"/>
          </a:p>
        </p:txBody>
      </p:sp>
      <p:sp>
        <p:nvSpPr>
          <p:cNvPr id="5" name="4 CuadroTexto"/>
          <p:cNvSpPr txBox="1"/>
          <p:nvPr/>
        </p:nvSpPr>
        <p:spPr>
          <a:xfrm>
            <a:off x="642910" y="1000108"/>
            <a:ext cx="7786742" cy="1200329"/>
          </a:xfrm>
          <a:prstGeom prst="rect">
            <a:avLst/>
          </a:prstGeom>
          <a:noFill/>
        </p:spPr>
        <p:txBody>
          <a:bodyPr wrap="square" rtlCol="0">
            <a:spAutoFit/>
          </a:bodyPr>
          <a:lstStyle/>
          <a:p>
            <a:r>
              <a:rPr lang="es-ES" dirty="0" smtClean="0"/>
              <a:t>Roma tenía una organización muy jerarquizada.  El emperador era la persona que gobernaba todo el Imperio. Dirigía el ejército, dictaba las leyes y se les consideraba un Dios. El senado se limitaba a asesorar.</a:t>
            </a:r>
          </a:p>
          <a:p>
            <a:endParaRPr lang="es-ES" dirty="0"/>
          </a:p>
        </p:txBody>
      </p:sp>
      <p:graphicFrame>
        <p:nvGraphicFramePr>
          <p:cNvPr id="6" name="5 Diagrama"/>
          <p:cNvGraphicFramePr/>
          <p:nvPr/>
        </p:nvGraphicFramePr>
        <p:xfrm>
          <a:off x="357158" y="2428868"/>
          <a:ext cx="5786478" cy="3714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CuadroTexto"/>
          <p:cNvSpPr txBox="1"/>
          <p:nvPr/>
        </p:nvSpPr>
        <p:spPr>
          <a:xfrm>
            <a:off x="6929454" y="2285992"/>
            <a:ext cx="1928826" cy="3416320"/>
          </a:xfrm>
          <a:prstGeom prst="rect">
            <a:avLst/>
          </a:prstGeom>
          <a:noFill/>
        </p:spPr>
        <p:txBody>
          <a:bodyPr wrap="square" rtlCol="0">
            <a:spAutoFit/>
          </a:bodyPr>
          <a:lstStyle/>
          <a:p>
            <a:pPr algn="ctr"/>
            <a:r>
              <a:rPr lang="es-ES" dirty="0" smtClean="0"/>
              <a:t>ESCLAVOS: no eran libres ; eran personas sin ningún derecho, que podían ser vendidos y comprados. Trabajaban en el campo, en las minas o en el servicio doméstico.</a:t>
            </a:r>
            <a:endParaRPr lang="es-ES" dirty="0"/>
          </a:p>
        </p:txBody>
      </p:sp>
    </p:spTree>
  </p:cSld>
  <p:clrMapOvr>
    <a:masterClrMapping/>
  </p:clrMapOvr>
  <p:transition advTm="10000">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2910" y="214290"/>
            <a:ext cx="7858180" cy="769441"/>
          </a:xfrm>
          <a:prstGeom prst="rect">
            <a:avLst/>
          </a:prstGeom>
          <a:noFill/>
        </p:spPr>
        <p:txBody>
          <a:bodyPr wrap="square" rtlCol="0">
            <a:spAutoFit/>
          </a:bodyPr>
          <a:lstStyle/>
          <a:p>
            <a:pPr algn="ctr"/>
            <a:r>
              <a:rPr lang="es-ES" sz="4400" b="1" i="1" dirty="0" smtClean="0">
                <a:effectLst>
                  <a:outerShdw blurRad="38100" dist="38100" dir="2700000" algn="tl">
                    <a:srgbClr val="000000">
                      <a:alpha val="43137"/>
                    </a:srgbClr>
                  </a:outerShdw>
                </a:effectLst>
              </a:rPr>
              <a:t>LA CULTURA ROMANA</a:t>
            </a:r>
            <a:endParaRPr lang="es-ES" sz="4400" b="1" i="1" dirty="0">
              <a:effectLst>
                <a:outerShdw blurRad="38100" dist="38100" dir="2700000" algn="tl">
                  <a:srgbClr val="000000">
                    <a:alpha val="43137"/>
                  </a:srgbClr>
                </a:outerShdw>
              </a:effectLst>
            </a:endParaRPr>
          </a:p>
        </p:txBody>
      </p:sp>
      <p:sp>
        <p:nvSpPr>
          <p:cNvPr id="5" name="4 CuadroTexto"/>
          <p:cNvSpPr txBox="1"/>
          <p:nvPr/>
        </p:nvSpPr>
        <p:spPr>
          <a:xfrm>
            <a:off x="357158" y="1428736"/>
            <a:ext cx="8572560" cy="4401205"/>
          </a:xfrm>
          <a:prstGeom prst="rect">
            <a:avLst/>
          </a:prstGeom>
          <a:noFill/>
        </p:spPr>
        <p:txBody>
          <a:bodyPr wrap="square" rtlCol="0">
            <a:spAutoFit/>
          </a:bodyPr>
          <a:lstStyle/>
          <a:p>
            <a:r>
              <a:rPr lang="es-ES" sz="2000" dirty="0" smtClean="0"/>
              <a:t>Muchos aspectos de la cultura romana tuvieron su origen en la cultura griega.</a:t>
            </a:r>
          </a:p>
          <a:p>
            <a:endParaRPr lang="es-ES" sz="2000" dirty="0"/>
          </a:p>
          <a:p>
            <a:pPr marL="342900" indent="-342900">
              <a:buFont typeface="Courier New" pitchFamily="49" charset="0"/>
              <a:buChar char="o"/>
            </a:pPr>
            <a:r>
              <a:rPr lang="es-ES" sz="2000" b="1" dirty="0" smtClean="0"/>
              <a:t>LA RELIGIÓN ROMANA. </a:t>
            </a:r>
            <a:r>
              <a:rPr lang="es-ES" sz="2000" dirty="0" smtClean="0"/>
              <a:t>Los romanos eran politeístas, es decir, creían en muchos dioses. Los dioses tenían aspectos humanos, la gente acudía a los templos a adorarlos. Además, en todas las casas romanas había un altar dedicado a los dioses del hogar (se llamaban lares). Al final del Imperio en el siglo IV d.C. el emperador Teodosio adoptó el cristianismo como la religión oficial del Imperio.</a:t>
            </a:r>
          </a:p>
          <a:p>
            <a:pPr marL="342900" indent="-342900">
              <a:buFont typeface="Courier New" pitchFamily="49" charset="0"/>
              <a:buChar char="o"/>
            </a:pPr>
            <a:r>
              <a:rPr lang="es-ES" sz="2000" b="1" dirty="0" smtClean="0"/>
              <a:t>LAS DIVERSIONES.</a:t>
            </a:r>
            <a:r>
              <a:rPr lang="es-ES" sz="2000" dirty="0" smtClean="0"/>
              <a:t> Los romanos mantuvieron algunas magníficas tradiciones como el teatro de los griegos, además acudían a las termas (baños públicos); también iban a los anfiteatros, donde veían las luchas de los gladiadores y al circo, donde se celebraban las carreras de carros.</a:t>
            </a:r>
          </a:p>
          <a:p>
            <a:pPr marL="342900" indent="-342900">
              <a:buFont typeface="Courier New" pitchFamily="49" charset="0"/>
              <a:buChar char="o"/>
            </a:pPr>
            <a:r>
              <a:rPr lang="es-ES" sz="2000" b="1" dirty="0" smtClean="0"/>
              <a:t>LA ARQUITECTURA Y LA INGENIERÍA. </a:t>
            </a:r>
            <a:r>
              <a:rPr lang="es-ES" sz="2000" dirty="0" smtClean="0"/>
              <a:t>Los romanos construyeron magníficos edificios que se siguen utilizando en la actualidad.</a:t>
            </a:r>
            <a:endParaRPr lang="es-ES" sz="2000" b="1" dirty="0"/>
          </a:p>
        </p:txBody>
      </p:sp>
    </p:spTree>
  </p:cSld>
  <p:clrMapOvr>
    <a:masterClrMapping/>
  </p:clrMapOvr>
  <p:transition advTm="10000">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28596" y="357166"/>
            <a:ext cx="8072494" cy="646331"/>
          </a:xfrm>
          <a:prstGeom prst="rect">
            <a:avLst/>
          </a:prstGeom>
          <a:noFill/>
        </p:spPr>
        <p:txBody>
          <a:bodyPr wrap="square" rtlCol="0">
            <a:spAutoFit/>
          </a:bodyPr>
          <a:lstStyle/>
          <a:p>
            <a:pPr algn="ctr"/>
            <a:r>
              <a:rPr lang="es-ES" sz="3600" b="1" i="1" dirty="0" smtClean="0">
                <a:effectLst>
                  <a:outerShdw blurRad="38100" dist="38100" dir="2700000" algn="tl">
                    <a:srgbClr val="000000">
                      <a:alpha val="43137"/>
                    </a:srgbClr>
                  </a:outerShdw>
                </a:effectLst>
              </a:rPr>
              <a:t>LOS ROMANOS EN HISPANIA</a:t>
            </a:r>
            <a:endParaRPr lang="es-ES" sz="3600" b="1" i="1" dirty="0">
              <a:effectLst>
                <a:outerShdw blurRad="38100" dist="38100" dir="2700000" algn="tl">
                  <a:srgbClr val="000000">
                    <a:alpha val="43137"/>
                  </a:srgbClr>
                </a:outerShdw>
              </a:effectLst>
            </a:endParaRPr>
          </a:p>
        </p:txBody>
      </p:sp>
      <p:sp>
        <p:nvSpPr>
          <p:cNvPr id="3" name="2 CuadroTexto"/>
          <p:cNvSpPr txBox="1"/>
          <p:nvPr/>
        </p:nvSpPr>
        <p:spPr>
          <a:xfrm>
            <a:off x="500034" y="1357298"/>
            <a:ext cx="8429684" cy="1200329"/>
          </a:xfrm>
          <a:prstGeom prst="rect">
            <a:avLst/>
          </a:prstGeom>
          <a:noFill/>
        </p:spPr>
        <p:txBody>
          <a:bodyPr wrap="square" rtlCol="0">
            <a:spAutoFit/>
          </a:bodyPr>
          <a:lstStyle/>
          <a:p>
            <a:r>
              <a:rPr lang="es-ES" dirty="0" smtClean="0"/>
              <a:t>El ejército romano llegó a la Península Ibérica en el año 218 a.C. atraídas por su riqueza minera y agrícola. La conquista duró más de 200 años, por la resistencia que ofrecieron los pueblos que vivían allí. Los romanos llamaron Hispania a este nuevo territorio de su imperio y lo dividieron en tres provincias: </a:t>
            </a:r>
            <a:r>
              <a:rPr lang="es-ES" dirty="0" err="1" smtClean="0"/>
              <a:t>Baética</a:t>
            </a:r>
            <a:r>
              <a:rPr lang="es-ES" dirty="0" smtClean="0"/>
              <a:t> , </a:t>
            </a:r>
            <a:r>
              <a:rPr lang="es-ES" dirty="0" err="1" smtClean="0"/>
              <a:t>Lusitania</a:t>
            </a:r>
            <a:r>
              <a:rPr lang="es-ES" dirty="0" smtClean="0"/>
              <a:t> y </a:t>
            </a:r>
            <a:r>
              <a:rPr lang="es-ES" dirty="0" err="1" smtClean="0"/>
              <a:t>Tarraconensis</a:t>
            </a:r>
            <a:r>
              <a:rPr lang="es-ES" dirty="0" smtClean="0"/>
              <a:t>.</a:t>
            </a:r>
            <a:endParaRPr lang="es-ES" dirty="0"/>
          </a:p>
        </p:txBody>
      </p:sp>
      <p:pic>
        <p:nvPicPr>
          <p:cNvPr id="4" name="3 Imagen" descr="Hispania_2a_division_provincial.svg.png"/>
          <p:cNvPicPr>
            <a:picLocks noChangeAspect="1"/>
          </p:cNvPicPr>
          <p:nvPr/>
        </p:nvPicPr>
        <p:blipFill>
          <a:blip r:embed="rId2"/>
          <a:stretch>
            <a:fillRect/>
          </a:stretch>
        </p:blipFill>
        <p:spPr>
          <a:xfrm>
            <a:off x="1643042" y="3000372"/>
            <a:ext cx="5929354" cy="3357586"/>
          </a:xfrm>
          <a:prstGeom prst="rect">
            <a:avLst/>
          </a:prstGeom>
        </p:spPr>
      </p:pic>
    </p:spTree>
  </p:cSld>
  <p:clrMapOvr>
    <a:masterClrMapping/>
  </p:clrMapOvr>
  <p:transition advTm="10000">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214290"/>
            <a:ext cx="8358246" cy="2862322"/>
          </a:xfrm>
          <a:prstGeom prst="rect">
            <a:avLst/>
          </a:prstGeom>
        </p:spPr>
        <p:txBody>
          <a:bodyPr wrap="square">
            <a:spAutoFit/>
          </a:bodyPr>
          <a:lstStyle/>
          <a:p>
            <a:r>
              <a:rPr lang="es-ES" b="1" dirty="0"/>
              <a:t>La ropa de los romanos y romanas en la Antigua Roma</a:t>
            </a:r>
            <a:endParaRPr lang="es-ES" dirty="0"/>
          </a:p>
          <a:p>
            <a:r>
              <a:rPr lang="es-ES" dirty="0"/>
              <a:t/>
            </a:r>
            <a:br>
              <a:rPr lang="es-ES" dirty="0"/>
            </a:br>
            <a:r>
              <a:rPr lang="es-ES" b="1" dirty="0" smtClean="0"/>
              <a:t>La </a:t>
            </a:r>
            <a:r>
              <a:rPr lang="es-ES" b="1" dirty="0"/>
              <a:t>túnica</a:t>
            </a:r>
            <a:r>
              <a:rPr lang="es-ES" dirty="0"/>
              <a:t> era la vestimenta de los </a:t>
            </a:r>
            <a:r>
              <a:rPr lang="es-ES" dirty="0" smtClean="0"/>
              <a:t>más </a:t>
            </a:r>
            <a:r>
              <a:rPr lang="es-ES" dirty="0"/>
              <a:t>pobres, </a:t>
            </a:r>
            <a:r>
              <a:rPr lang="es-ES" dirty="0" smtClean="0"/>
              <a:t>una pieza de</a:t>
            </a:r>
          </a:p>
          <a:p>
            <a:r>
              <a:rPr lang="es-ES" dirty="0" smtClean="0"/>
              <a:t> </a:t>
            </a:r>
            <a:r>
              <a:rPr lang="es-ES" dirty="0"/>
              <a:t>lana o lino </a:t>
            </a:r>
            <a:r>
              <a:rPr lang="es-ES" dirty="0" smtClean="0"/>
              <a:t>atada </a:t>
            </a:r>
            <a:r>
              <a:rPr lang="es-ES" dirty="0"/>
              <a:t>a la cintura por un cinto. </a:t>
            </a:r>
            <a:r>
              <a:rPr lang="es-ES" dirty="0" smtClean="0"/>
              <a:t>Como </a:t>
            </a:r>
            <a:r>
              <a:rPr lang="es-ES" dirty="0"/>
              <a:t>calzado</a:t>
            </a:r>
            <a:r>
              <a:rPr lang="es-ES" dirty="0" smtClean="0"/>
              <a:t>,</a:t>
            </a:r>
          </a:p>
          <a:p>
            <a:r>
              <a:rPr lang="es-ES" dirty="0" smtClean="0"/>
              <a:t> </a:t>
            </a:r>
            <a:r>
              <a:rPr lang="es-ES" dirty="0"/>
              <a:t>los romanos usaban </a:t>
            </a:r>
            <a:r>
              <a:rPr lang="es-ES" dirty="0" smtClean="0"/>
              <a:t>sandalias . </a:t>
            </a:r>
            <a:r>
              <a:rPr lang="es-ES" b="1" dirty="0" smtClean="0"/>
              <a:t>Las </a:t>
            </a:r>
            <a:r>
              <a:rPr lang="es-ES" b="1" dirty="0"/>
              <a:t>sandalias </a:t>
            </a:r>
            <a:r>
              <a:rPr lang="es-ES" b="1" dirty="0" smtClean="0"/>
              <a:t>romanas</a:t>
            </a:r>
          </a:p>
          <a:p>
            <a:r>
              <a:rPr lang="es-ES" dirty="0"/>
              <a:t> </a:t>
            </a:r>
            <a:r>
              <a:rPr lang="es-ES" dirty="0" smtClean="0"/>
              <a:t>consistían en </a:t>
            </a:r>
            <a:r>
              <a:rPr lang="es-ES" dirty="0"/>
              <a:t>piezas de </a:t>
            </a:r>
            <a:r>
              <a:rPr lang="es-ES" dirty="0" smtClean="0"/>
              <a:t>cuero que </a:t>
            </a:r>
            <a:r>
              <a:rPr lang="es-ES" dirty="0"/>
              <a:t>mantenían </a:t>
            </a:r>
            <a:r>
              <a:rPr lang="es-ES" dirty="0" smtClean="0"/>
              <a:t>buena</a:t>
            </a:r>
          </a:p>
          <a:p>
            <a:r>
              <a:rPr lang="es-ES" dirty="0" smtClean="0"/>
              <a:t> </a:t>
            </a:r>
            <a:r>
              <a:rPr lang="es-ES" dirty="0"/>
              <a:t>parte de los pies al aire. </a:t>
            </a:r>
            <a:r>
              <a:rPr lang="es-ES" dirty="0" smtClean="0"/>
              <a:t>Las sandalias </a:t>
            </a:r>
            <a:r>
              <a:rPr lang="es-ES" dirty="0"/>
              <a:t>militares </a:t>
            </a:r>
            <a:r>
              <a:rPr lang="es-ES" dirty="0" smtClean="0"/>
              <a:t>tenían la</a:t>
            </a:r>
          </a:p>
          <a:p>
            <a:r>
              <a:rPr lang="es-ES" dirty="0" smtClean="0"/>
              <a:t> </a:t>
            </a:r>
            <a:r>
              <a:rPr lang="es-ES" dirty="0"/>
              <a:t>particularidad de que llevaban resistentes clavos en la suela.</a:t>
            </a:r>
          </a:p>
          <a:p>
            <a:r>
              <a:rPr lang="es-ES" dirty="0" smtClean="0"/>
              <a:t/>
            </a:r>
            <a:br>
              <a:rPr lang="es-ES" dirty="0" smtClean="0"/>
            </a:br>
            <a:endParaRPr lang="es-ES" dirty="0"/>
          </a:p>
        </p:txBody>
      </p:sp>
      <p:pic>
        <p:nvPicPr>
          <p:cNvPr id="3" name="2 Imagen" descr="blogger-image--108764448.jpg"/>
          <p:cNvPicPr>
            <a:picLocks noChangeAspect="1"/>
          </p:cNvPicPr>
          <p:nvPr/>
        </p:nvPicPr>
        <p:blipFill>
          <a:blip r:embed="rId2"/>
          <a:stretch>
            <a:fillRect/>
          </a:stretch>
        </p:blipFill>
        <p:spPr>
          <a:xfrm>
            <a:off x="6072198" y="642918"/>
            <a:ext cx="2676506" cy="1754388"/>
          </a:xfrm>
          <a:prstGeom prst="rect">
            <a:avLst/>
          </a:prstGeom>
        </p:spPr>
      </p:pic>
      <p:sp>
        <p:nvSpPr>
          <p:cNvPr id="4" name="3 Rectángulo"/>
          <p:cNvSpPr/>
          <p:nvPr/>
        </p:nvSpPr>
        <p:spPr>
          <a:xfrm>
            <a:off x="3286116" y="2357430"/>
            <a:ext cx="5572164" cy="2308324"/>
          </a:xfrm>
          <a:prstGeom prst="rect">
            <a:avLst/>
          </a:prstGeom>
        </p:spPr>
        <p:txBody>
          <a:bodyPr wrap="square">
            <a:spAutoFit/>
          </a:bodyPr>
          <a:lstStyle/>
          <a:p>
            <a:r>
              <a:rPr lang="es-ES" dirty="0"/>
              <a:t>En las zonas más frías se usaban, junto con la túnica, pantalones, capas y botas.</a:t>
            </a:r>
          </a:p>
          <a:p>
            <a:r>
              <a:rPr lang="es-ES" b="1" dirty="0" smtClean="0"/>
              <a:t>La </a:t>
            </a:r>
            <a:r>
              <a:rPr lang="es-ES" b="1" dirty="0"/>
              <a:t>toga romana</a:t>
            </a:r>
            <a:r>
              <a:rPr lang="es-ES" dirty="0"/>
              <a:t> era una prenda que sólo podían llevar los ciudadanos. Normalmente de color blanco, los ciudadanos romanos se envolvían el cuerpo con ella y dejaban que colgara del hombro.</a:t>
            </a:r>
          </a:p>
          <a:p>
            <a:r>
              <a:rPr lang="es-ES" dirty="0" smtClean="0"/>
              <a:t/>
            </a:r>
            <a:br>
              <a:rPr lang="es-ES" dirty="0" smtClean="0"/>
            </a:br>
            <a:endParaRPr lang="es-ES" dirty="0"/>
          </a:p>
        </p:txBody>
      </p:sp>
      <p:pic>
        <p:nvPicPr>
          <p:cNvPr id="5" name="4 Imagen" descr="blogger-image--19489957.jpg"/>
          <p:cNvPicPr>
            <a:picLocks noChangeAspect="1"/>
          </p:cNvPicPr>
          <p:nvPr/>
        </p:nvPicPr>
        <p:blipFill>
          <a:blip r:embed="rId3"/>
          <a:stretch>
            <a:fillRect/>
          </a:stretch>
        </p:blipFill>
        <p:spPr>
          <a:xfrm>
            <a:off x="285720" y="2500306"/>
            <a:ext cx="2976562" cy="1571997"/>
          </a:xfrm>
          <a:prstGeom prst="rect">
            <a:avLst/>
          </a:prstGeom>
        </p:spPr>
      </p:pic>
      <p:sp>
        <p:nvSpPr>
          <p:cNvPr id="6" name="5 Rectángulo"/>
          <p:cNvSpPr/>
          <p:nvPr/>
        </p:nvSpPr>
        <p:spPr>
          <a:xfrm>
            <a:off x="142844" y="4071942"/>
            <a:ext cx="8572560" cy="2585323"/>
          </a:xfrm>
          <a:prstGeom prst="rect">
            <a:avLst/>
          </a:prstGeom>
        </p:spPr>
        <p:txBody>
          <a:bodyPr wrap="square">
            <a:spAutoFit/>
          </a:bodyPr>
          <a:lstStyle/>
          <a:p>
            <a:r>
              <a:rPr lang="es-ES" dirty="0"/>
              <a:t>Los senadores romanos se distinguían del resto de ciudadanos en que el borde de sus togas era de color morado.</a:t>
            </a:r>
          </a:p>
          <a:p>
            <a:endParaRPr lang="es-ES" dirty="0" smtClean="0"/>
          </a:p>
          <a:p>
            <a:r>
              <a:rPr lang="es-ES" dirty="0" smtClean="0"/>
              <a:t>La </a:t>
            </a:r>
            <a:r>
              <a:rPr lang="es-ES" dirty="0"/>
              <a:t>ropa de las mujeres romanas consistía en una </a:t>
            </a:r>
            <a:r>
              <a:rPr lang="es-ES" b="1" dirty="0"/>
              <a:t>estola</a:t>
            </a:r>
            <a:r>
              <a:rPr lang="es-ES" dirty="0" smtClean="0"/>
              <a:t>,</a:t>
            </a:r>
          </a:p>
          <a:p>
            <a:r>
              <a:rPr lang="es-ES" dirty="0" smtClean="0"/>
              <a:t> </a:t>
            </a:r>
            <a:r>
              <a:rPr lang="es-ES" dirty="0"/>
              <a:t>túnica larga que llegaba hasta los tobillos, que se </a:t>
            </a:r>
            <a:r>
              <a:rPr lang="es-ES" dirty="0" smtClean="0"/>
              <a:t>ponían</a:t>
            </a:r>
          </a:p>
          <a:p>
            <a:r>
              <a:rPr lang="es-ES" dirty="0" smtClean="0"/>
              <a:t> </a:t>
            </a:r>
            <a:r>
              <a:rPr lang="es-ES" dirty="0"/>
              <a:t>sobre una túnica básica. Sobre la estola vestían la </a:t>
            </a:r>
            <a:r>
              <a:rPr lang="es-ES" b="1" dirty="0"/>
              <a:t>palla</a:t>
            </a:r>
            <a:r>
              <a:rPr lang="es-ES" dirty="0" smtClean="0"/>
              <a:t>,</a:t>
            </a:r>
          </a:p>
          <a:p>
            <a:r>
              <a:rPr lang="es-ES" dirty="0" smtClean="0"/>
              <a:t> </a:t>
            </a:r>
            <a:r>
              <a:rPr lang="es-ES" dirty="0"/>
              <a:t>una especie de manto o velo ligero de variados colores</a:t>
            </a:r>
            <a:r>
              <a:rPr lang="es-ES" dirty="0" smtClean="0"/>
              <a:t>.</a:t>
            </a:r>
          </a:p>
          <a:p>
            <a:r>
              <a:rPr lang="es-ES" dirty="0" smtClean="0"/>
              <a:t> </a:t>
            </a:r>
            <a:r>
              <a:rPr lang="es-ES" dirty="0"/>
              <a:t>La palla tenía forma rectangular, mientras que la toga </a:t>
            </a:r>
            <a:r>
              <a:rPr lang="es-ES" dirty="0" smtClean="0"/>
              <a:t>tenía</a:t>
            </a:r>
          </a:p>
          <a:p>
            <a:r>
              <a:rPr lang="es-ES" dirty="0" smtClean="0"/>
              <a:t> </a:t>
            </a:r>
            <a:r>
              <a:rPr lang="es-ES" dirty="0"/>
              <a:t>forma semicircular.</a:t>
            </a:r>
          </a:p>
        </p:txBody>
      </p:sp>
      <p:pic>
        <p:nvPicPr>
          <p:cNvPr id="7" name="6 Imagen" descr="blogger-image--159847481.jpg"/>
          <p:cNvPicPr>
            <a:picLocks noChangeAspect="1"/>
          </p:cNvPicPr>
          <p:nvPr/>
        </p:nvPicPr>
        <p:blipFill>
          <a:blip r:embed="rId4" cstate="print"/>
          <a:stretch>
            <a:fillRect/>
          </a:stretch>
        </p:blipFill>
        <p:spPr>
          <a:xfrm>
            <a:off x="6143636" y="4857760"/>
            <a:ext cx="2547934" cy="1648195"/>
          </a:xfrm>
          <a:prstGeom prst="rect">
            <a:avLst/>
          </a:prstGeom>
        </p:spPr>
      </p:pic>
    </p:spTree>
  </p:cSld>
  <p:clrMapOvr>
    <a:masterClrMapping/>
  </p:clrMapOvr>
  <p:transition advTm="1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214290"/>
            <a:ext cx="9144000" cy="5355312"/>
          </a:xfrm>
          <a:prstGeom prst="rect">
            <a:avLst/>
          </a:prstGeom>
        </p:spPr>
        <p:txBody>
          <a:bodyPr wrap="square">
            <a:spAutoFit/>
          </a:bodyPr>
          <a:lstStyle/>
          <a:p>
            <a:r>
              <a:rPr lang="es-ES" dirty="0" smtClean="0"/>
              <a:t>-</a:t>
            </a:r>
            <a:r>
              <a:rPr lang="es-ES" dirty="0"/>
              <a:t> </a:t>
            </a:r>
            <a:r>
              <a:rPr lang="es-ES" b="1" i="1" dirty="0" err="1" smtClean="0"/>
              <a:t>Insulas</a:t>
            </a:r>
            <a:r>
              <a:rPr lang="es-ES" dirty="0" smtClean="0"/>
              <a:t>: </a:t>
            </a:r>
            <a:r>
              <a:rPr lang="es-ES" dirty="0"/>
              <a:t>edificio de apartamentos </a:t>
            </a:r>
            <a:r>
              <a:rPr lang="es-ES" dirty="0" smtClean="0"/>
              <a:t>donde , en alquiler </a:t>
            </a:r>
            <a:r>
              <a:rPr lang="es-ES" dirty="0"/>
              <a:t>o en propiedad, vivían los ciudadanos más pobres. Muchas veces quedaban reducidos a una habitación multiuso. Vitrubio, el gran arquitecto del mundo romano, decía que estas </a:t>
            </a:r>
            <a:r>
              <a:rPr lang="es-ES" i="1" dirty="0"/>
              <a:t>í</a:t>
            </a:r>
            <a:r>
              <a:rPr lang="es-ES" i="1" dirty="0" smtClean="0"/>
              <a:t>nsulas</a:t>
            </a:r>
            <a:r>
              <a:rPr lang="es-ES" i="1" dirty="0"/>
              <a:t> </a:t>
            </a:r>
            <a:r>
              <a:rPr lang="es-ES" dirty="0"/>
              <a:t>se construían muy deprisa, con materiales de muy mala calidad y que por ello estaban expuestas a hundimientos e incendios. A medida que Roma fue creciendo y debido también a la proliferación de hombres ricos, propietarios de una grandes solares que favorecieron la "especulación inmobiliaria", fue necesario elevar la altura de las </a:t>
            </a:r>
            <a:r>
              <a:rPr lang="es-ES" i="1" dirty="0"/>
              <a:t>í</a:t>
            </a:r>
            <a:r>
              <a:rPr lang="es-ES" i="1" dirty="0" smtClean="0"/>
              <a:t>nsulas</a:t>
            </a:r>
            <a:r>
              <a:rPr lang="es-ES" dirty="0" smtClean="0"/>
              <a:t>, </a:t>
            </a:r>
            <a:r>
              <a:rPr lang="es-ES" dirty="0"/>
              <a:t>aunque ya Augusto prohibió su elevación más de 70 pies por motivos de seguridad. Conservamos huellas de estas </a:t>
            </a:r>
            <a:r>
              <a:rPr lang="es-ES" i="1" dirty="0"/>
              <a:t>í</a:t>
            </a:r>
            <a:r>
              <a:rPr lang="es-ES" i="1" dirty="0" smtClean="0"/>
              <a:t>nsulas</a:t>
            </a:r>
            <a:r>
              <a:rPr lang="es-ES" i="1" dirty="0"/>
              <a:t> </a:t>
            </a:r>
            <a:r>
              <a:rPr lang="es-ES" dirty="0"/>
              <a:t>en Ostia, el puerto de Roma. En Extremadura, y más concretamente en Mérida, no quedan restos.</a:t>
            </a:r>
          </a:p>
          <a:p>
            <a:r>
              <a:rPr lang="es-ES" dirty="0" smtClean="0"/>
              <a:t>-</a:t>
            </a:r>
            <a:r>
              <a:rPr lang="es-ES" dirty="0"/>
              <a:t> </a:t>
            </a:r>
            <a:r>
              <a:rPr lang="es-ES" b="1" i="1" dirty="0" err="1"/>
              <a:t>Domus</a:t>
            </a:r>
            <a:r>
              <a:rPr lang="es-ES" dirty="0"/>
              <a:t>: vivienda particular, ocupada por un solo propietario y su familia, que normalmente consta de un solo piso. Sus dimensiones son muy variables dependiendo del poder económico del propietario así como de sus gustos e </a:t>
            </a:r>
            <a:r>
              <a:rPr lang="es-ES" dirty="0" smtClean="0"/>
              <a:t>intereses</a:t>
            </a:r>
            <a:r>
              <a:rPr lang="es-ES" dirty="0"/>
              <a:t>. Conservamos magníficos ejemplos de este tipo de viviendas en Pompeya y </a:t>
            </a:r>
            <a:r>
              <a:rPr lang="es-ES" dirty="0" err="1"/>
              <a:t>Herculano</a:t>
            </a:r>
            <a:r>
              <a:rPr lang="es-ES" dirty="0"/>
              <a:t>. En Mérida, tampoco faltan notables ejemplos de este tipo de casa destacando la Casa del Anfiteatro, la Casa-basílica en el teatro, la Casa del </a:t>
            </a:r>
            <a:r>
              <a:rPr lang="es-ES" dirty="0" err="1"/>
              <a:t>Mitreo</a:t>
            </a:r>
            <a:r>
              <a:rPr lang="es-ES" dirty="0"/>
              <a:t> y la Casa de los Mármoles en Morería</a:t>
            </a:r>
            <a:r>
              <a:rPr lang="es-ES" dirty="0" smtClean="0"/>
              <a:t>.</a:t>
            </a:r>
          </a:p>
          <a:p>
            <a:r>
              <a:rPr lang="es-ES" dirty="0" smtClean="0"/>
              <a:t>-</a:t>
            </a:r>
            <a:r>
              <a:rPr lang="es-ES" dirty="0"/>
              <a:t> </a:t>
            </a:r>
            <a:r>
              <a:rPr lang="es-ES" b="1" i="1" dirty="0" smtClean="0"/>
              <a:t>Villas</a:t>
            </a:r>
            <a:r>
              <a:rPr lang="es-ES" dirty="0" smtClean="0"/>
              <a:t>: </a:t>
            </a:r>
            <a:r>
              <a:rPr lang="es-ES" dirty="0"/>
              <a:t>son viviendas en zonas rurales que, según su uso se denominan </a:t>
            </a:r>
            <a:r>
              <a:rPr lang="es-ES" i="1" dirty="0" smtClean="0"/>
              <a:t>villas rusticas</a:t>
            </a:r>
            <a:r>
              <a:rPr lang="es-ES" dirty="0" smtClean="0"/>
              <a:t>, </a:t>
            </a:r>
            <a:r>
              <a:rPr lang="es-ES" dirty="0"/>
              <a:t>si están dedicadas a las labores agrícolas y ganaderas, con graneros, bodega, granja de animales, etc., una especie de cortijo; y </a:t>
            </a:r>
            <a:r>
              <a:rPr lang="es-ES" i="1" dirty="0" smtClean="0"/>
              <a:t>villas urbanas</a:t>
            </a:r>
            <a:r>
              <a:rPr lang="es-ES" dirty="0"/>
              <a:t> si están dedicadas al disfrute y descanso del propietario y su familia.</a:t>
            </a:r>
          </a:p>
        </p:txBody>
      </p:sp>
      <p:pic>
        <p:nvPicPr>
          <p:cNvPr id="3" name="2 Imagen" descr="domus.jpg"/>
          <p:cNvPicPr>
            <a:picLocks noChangeAspect="1"/>
          </p:cNvPicPr>
          <p:nvPr/>
        </p:nvPicPr>
        <p:blipFill>
          <a:blip r:embed="rId2"/>
          <a:stretch>
            <a:fillRect/>
          </a:stretch>
        </p:blipFill>
        <p:spPr>
          <a:xfrm>
            <a:off x="3000364" y="5322708"/>
            <a:ext cx="2888432" cy="1535292"/>
          </a:xfrm>
          <a:prstGeom prst="rect">
            <a:avLst/>
          </a:prstGeom>
        </p:spPr>
      </p:pic>
      <p:pic>
        <p:nvPicPr>
          <p:cNvPr id="4" name="3 Imagen" descr="insula.jpg"/>
          <p:cNvPicPr>
            <a:picLocks noChangeAspect="1"/>
          </p:cNvPicPr>
          <p:nvPr/>
        </p:nvPicPr>
        <p:blipFill>
          <a:blip r:embed="rId3"/>
          <a:stretch>
            <a:fillRect/>
          </a:stretch>
        </p:blipFill>
        <p:spPr>
          <a:xfrm>
            <a:off x="6286512" y="5357826"/>
            <a:ext cx="2500330" cy="1500174"/>
          </a:xfrm>
          <a:prstGeom prst="rect">
            <a:avLst/>
          </a:prstGeom>
        </p:spPr>
      </p:pic>
      <p:pic>
        <p:nvPicPr>
          <p:cNvPr id="5" name="4 Imagen" descr="villa.jpg"/>
          <p:cNvPicPr>
            <a:picLocks noChangeAspect="1"/>
          </p:cNvPicPr>
          <p:nvPr/>
        </p:nvPicPr>
        <p:blipFill>
          <a:blip r:embed="rId4"/>
          <a:stretch>
            <a:fillRect/>
          </a:stretch>
        </p:blipFill>
        <p:spPr>
          <a:xfrm>
            <a:off x="428596" y="5537825"/>
            <a:ext cx="2071702" cy="1320175"/>
          </a:xfrm>
          <a:prstGeom prst="rect">
            <a:avLst/>
          </a:prstGeom>
        </p:spPr>
      </p:pic>
    </p:spTree>
  </p:cSld>
  <p:clrMapOvr>
    <a:masterClrMapping/>
  </p:clrMapOvr>
  <p:transition advTm="1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8" y="285728"/>
            <a:ext cx="8072494" cy="584775"/>
          </a:xfrm>
          <a:prstGeom prst="rect">
            <a:avLst/>
          </a:prstGeom>
          <a:noFill/>
        </p:spPr>
        <p:txBody>
          <a:bodyPr wrap="square" rtlCol="0">
            <a:spAutoFit/>
          </a:bodyPr>
          <a:lstStyle/>
          <a:p>
            <a:pPr algn="ctr"/>
            <a:r>
              <a:rPr lang="es-ES" sz="3200" b="1" i="1" dirty="0" smtClean="0">
                <a:effectLst>
                  <a:outerShdw blurRad="38100" dist="38100" dir="2700000" algn="tl">
                    <a:srgbClr val="000000">
                      <a:alpha val="43137"/>
                    </a:srgbClr>
                  </a:outerShdw>
                </a:effectLst>
              </a:rPr>
              <a:t>EL ARTE Y LOS MONUMENTOS ROMANOS</a:t>
            </a:r>
            <a:endParaRPr lang="es-ES" sz="3200" b="1" i="1" dirty="0">
              <a:effectLst>
                <a:outerShdw blurRad="38100" dist="38100" dir="2700000" algn="tl">
                  <a:srgbClr val="000000">
                    <a:alpha val="43137"/>
                  </a:srgbClr>
                </a:outerShdw>
              </a:effectLst>
            </a:endParaRPr>
          </a:p>
        </p:txBody>
      </p:sp>
      <p:sp>
        <p:nvSpPr>
          <p:cNvPr id="4" name="3 CuadroTexto"/>
          <p:cNvSpPr txBox="1"/>
          <p:nvPr/>
        </p:nvSpPr>
        <p:spPr>
          <a:xfrm>
            <a:off x="500034" y="1357298"/>
            <a:ext cx="8358246" cy="2862322"/>
          </a:xfrm>
          <a:prstGeom prst="rect">
            <a:avLst/>
          </a:prstGeom>
          <a:noFill/>
        </p:spPr>
        <p:txBody>
          <a:bodyPr wrap="square" rtlCol="0">
            <a:spAutoFit/>
          </a:bodyPr>
          <a:lstStyle/>
          <a:p>
            <a:r>
              <a:rPr lang="es-ES" dirty="0" smtClean="0"/>
              <a:t>Los romanos crearon refinadas obras de arte y construyeron grandes obras públicas:</a:t>
            </a:r>
          </a:p>
          <a:p>
            <a:pPr>
              <a:buFont typeface="Arial" pitchFamily="34" charset="0"/>
              <a:buChar char="•"/>
            </a:pPr>
            <a:r>
              <a:rPr lang="es-ES" b="1" dirty="0" smtClean="0"/>
              <a:t>Arcos de triunfo; </a:t>
            </a:r>
            <a:r>
              <a:rPr lang="es-ES" dirty="0" smtClean="0"/>
              <a:t>conmemoraban acontecimientos o victorias militares.</a:t>
            </a:r>
          </a:p>
          <a:p>
            <a:pPr>
              <a:buFont typeface="Arial" pitchFamily="34" charset="0"/>
              <a:buChar char="•"/>
            </a:pPr>
            <a:r>
              <a:rPr lang="es-ES" b="1" dirty="0" smtClean="0"/>
              <a:t>Teatros; </a:t>
            </a:r>
            <a:r>
              <a:rPr lang="es-ES" dirty="0" smtClean="0"/>
              <a:t>como el de Mérida.</a:t>
            </a:r>
          </a:p>
          <a:p>
            <a:pPr>
              <a:buFont typeface="Arial" pitchFamily="34" charset="0"/>
              <a:buChar char="•"/>
            </a:pPr>
            <a:r>
              <a:rPr lang="es-ES" b="1" dirty="0" smtClean="0"/>
              <a:t>Circos y anfiteatros ; </a:t>
            </a:r>
            <a:r>
              <a:rPr lang="es-ES" dirty="0" smtClean="0"/>
              <a:t>eran donde se celebraban espectáculos públicos. A ellos acudían los ciudadanos.</a:t>
            </a:r>
          </a:p>
          <a:p>
            <a:pPr>
              <a:buFont typeface="Arial" pitchFamily="34" charset="0"/>
              <a:buChar char="•"/>
            </a:pPr>
            <a:r>
              <a:rPr lang="es-ES" b="1" dirty="0" smtClean="0"/>
              <a:t>Las termas; </a:t>
            </a:r>
            <a:r>
              <a:rPr lang="es-ES" dirty="0" smtClean="0"/>
              <a:t>eran los baños públicos, contaban con tres salas de agua: fría, templada y caliente.</a:t>
            </a:r>
          </a:p>
          <a:p>
            <a:pPr>
              <a:buFont typeface="Arial" pitchFamily="34" charset="0"/>
              <a:buChar char="•"/>
            </a:pPr>
            <a:r>
              <a:rPr lang="es-ES" b="1" dirty="0" smtClean="0"/>
              <a:t>Puentes y calzadas;</a:t>
            </a:r>
            <a:r>
              <a:rPr lang="es-ES" dirty="0"/>
              <a:t> </a:t>
            </a:r>
            <a:r>
              <a:rPr lang="es-ES" dirty="0" smtClean="0"/>
              <a:t>unían las ciudades del Imperio. Los acueductos llevaban el agua a las ciudades.  </a:t>
            </a:r>
            <a:endParaRPr lang="es-ES" b="1" dirty="0" smtClean="0"/>
          </a:p>
          <a:p>
            <a:pPr>
              <a:buFont typeface="Arial" pitchFamily="34" charset="0"/>
              <a:buChar char="•"/>
            </a:pPr>
            <a:endParaRPr lang="es-ES" dirty="0"/>
          </a:p>
        </p:txBody>
      </p:sp>
      <p:pic>
        <p:nvPicPr>
          <p:cNvPr id="5" name="4 Imagen" descr="descarga.jpg"/>
          <p:cNvPicPr>
            <a:picLocks noChangeAspect="1"/>
          </p:cNvPicPr>
          <p:nvPr/>
        </p:nvPicPr>
        <p:blipFill>
          <a:blip r:embed="rId2"/>
          <a:stretch>
            <a:fillRect/>
          </a:stretch>
        </p:blipFill>
        <p:spPr>
          <a:xfrm>
            <a:off x="5214942" y="3786190"/>
            <a:ext cx="3500462" cy="1643074"/>
          </a:xfrm>
          <a:prstGeom prst="rect">
            <a:avLst/>
          </a:prstGeom>
        </p:spPr>
      </p:pic>
      <p:pic>
        <p:nvPicPr>
          <p:cNvPr id="1026" name="Picture 2" descr="Resultado de imagen de arcos de triunfo roma"/>
          <p:cNvPicPr>
            <a:picLocks noChangeAspect="1" noChangeArrowheads="1"/>
          </p:cNvPicPr>
          <p:nvPr/>
        </p:nvPicPr>
        <p:blipFill>
          <a:blip r:embed="rId3"/>
          <a:srcRect/>
          <a:stretch>
            <a:fillRect/>
          </a:stretch>
        </p:blipFill>
        <p:spPr bwMode="auto">
          <a:xfrm>
            <a:off x="571472" y="3929066"/>
            <a:ext cx="3000396" cy="1500198"/>
          </a:xfrm>
          <a:prstGeom prst="rect">
            <a:avLst/>
          </a:prstGeom>
          <a:noFill/>
        </p:spPr>
      </p:pic>
      <p:pic>
        <p:nvPicPr>
          <p:cNvPr id="1028" name="Picture 4" descr="Resultado de imagen de termas romanas"/>
          <p:cNvPicPr>
            <a:picLocks noChangeAspect="1" noChangeArrowheads="1"/>
          </p:cNvPicPr>
          <p:nvPr/>
        </p:nvPicPr>
        <p:blipFill>
          <a:blip r:embed="rId4"/>
          <a:srcRect/>
          <a:stretch>
            <a:fillRect/>
          </a:stretch>
        </p:blipFill>
        <p:spPr bwMode="auto">
          <a:xfrm>
            <a:off x="2857489" y="5572140"/>
            <a:ext cx="3286148" cy="1285860"/>
          </a:xfrm>
          <a:prstGeom prst="rect">
            <a:avLst/>
          </a:prstGeom>
          <a:noFill/>
        </p:spPr>
      </p:pic>
    </p:spTree>
  </p:cSld>
  <p:clrMapOvr>
    <a:masterClrMapping/>
  </p:clrMapOvr>
  <p:transition advTm="1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92474" y="714356"/>
            <a:ext cx="6394235" cy="5509200"/>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8800" b="1" cap="none" spc="150" dirty="0" smtClean="0">
                <a:ln w="11430"/>
                <a:solidFill>
                  <a:srgbClr val="FF0066"/>
                </a:solidFill>
                <a:effectLst>
                  <a:outerShdw blurRad="25400" algn="tl" rotWithShape="0">
                    <a:srgbClr val="000000">
                      <a:alpha val="43000"/>
                    </a:srgbClr>
                  </a:outerShdw>
                </a:effectLst>
              </a:rPr>
              <a:t>NATALIA</a:t>
            </a:r>
          </a:p>
          <a:p>
            <a:pPr algn="ctr"/>
            <a:r>
              <a:rPr lang="es-ES" sz="8800" b="1" spc="150" dirty="0" smtClean="0">
                <a:ln w="11430"/>
                <a:solidFill>
                  <a:srgbClr val="FF0066"/>
                </a:solidFill>
                <a:effectLst>
                  <a:outerShdw blurRad="25400" algn="tl" rotWithShape="0">
                    <a:srgbClr val="000000">
                      <a:alpha val="43000"/>
                    </a:srgbClr>
                  </a:outerShdw>
                </a:effectLst>
              </a:rPr>
              <a:t>COTO</a:t>
            </a:r>
          </a:p>
          <a:p>
            <a:pPr algn="ctr"/>
            <a:r>
              <a:rPr lang="es-ES" sz="8800" b="1" cap="none" spc="150" dirty="0" smtClean="0">
                <a:ln w="11430"/>
                <a:solidFill>
                  <a:srgbClr val="FF0066"/>
                </a:solidFill>
                <a:effectLst>
                  <a:outerShdw blurRad="25400" algn="tl" rotWithShape="0">
                    <a:srgbClr val="000000">
                      <a:alpha val="43000"/>
                    </a:srgbClr>
                  </a:outerShdw>
                </a:effectLst>
              </a:rPr>
              <a:t>PÉREZ</a:t>
            </a:r>
          </a:p>
          <a:p>
            <a:pPr algn="ctr"/>
            <a:r>
              <a:rPr lang="es-ES" sz="8800" b="1" spc="150" dirty="0" smtClean="0">
                <a:ln w="11430"/>
                <a:solidFill>
                  <a:srgbClr val="FF0066"/>
                </a:solidFill>
                <a:effectLst>
                  <a:outerShdw blurRad="25400" algn="tl" rotWithShape="0">
                    <a:srgbClr val="000000">
                      <a:alpha val="43000"/>
                    </a:srgbClr>
                  </a:outerShdw>
                </a:effectLst>
              </a:rPr>
              <a:t>6ºA</a:t>
            </a:r>
            <a:endParaRPr lang="es-ES" sz="8800" b="1" cap="none" spc="150" dirty="0">
              <a:ln w="11430"/>
              <a:solidFill>
                <a:srgbClr val="FF0066"/>
              </a:solidFill>
              <a:effectLst>
                <a:outerShdw blurRad="25400" algn="tl" rotWithShape="0">
                  <a:srgbClr val="000000">
                    <a:alpha val="43000"/>
                  </a:srgbClr>
                </a:outerShdw>
              </a:effectLst>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794</Words>
  <Application>Microsoft Office PowerPoint</Application>
  <PresentationFormat>Presentación en pantalla (4:3)</PresentationFormat>
  <Paragraphs>60</Paragraphs>
  <Slides>9</Slides>
  <Notes>0</Notes>
  <HiddenSlides>0</HiddenSlides>
  <MMClips>1</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19</cp:revision>
  <dcterms:created xsi:type="dcterms:W3CDTF">2017-03-26T16:03:49Z</dcterms:created>
  <dcterms:modified xsi:type="dcterms:W3CDTF">2017-03-26T19:24:37Z</dcterms:modified>
</cp:coreProperties>
</file>