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331" r:id="rId5"/>
    <p:sldId id="340" r:id="rId6"/>
    <p:sldId id="428" r:id="rId7"/>
    <p:sldId id="485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28188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es-ES" dirty="0"/>
              <a:t>HIGIENE POSTURAL. </a:t>
            </a:r>
            <a:br>
              <a:rPr lang="es-ES" dirty="0"/>
            </a:br>
            <a:r>
              <a:rPr lang="es-ES" dirty="0"/>
              <a:t>LABORATORIO DE PRÓTESIS DENTAL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714488"/>
            <a:ext cx="5362054" cy="426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8204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_tradnl" altLang="es-ES_tradnl" sz="2400">
                <a:latin typeface="Berlin Sans FB Demi" panose="020E0802020502020306" pitchFamily="34" charset="0"/>
              </a:rPr>
              <a:t>NORMAS BÁSICAS DE PREVENCIÓN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419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ctr" eaLnBrk="1" hangingPunct="1">
              <a:buFontTx/>
              <a:buNone/>
            </a:pPr>
            <a:endParaRPr lang="es-ES" altLang="es-ES_tradnl" sz="2000" u="sng">
              <a:latin typeface="Berlin Sans FB Demi" panose="020E0802020502020306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229600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96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br>
              <a:rPr lang="es-ES_tradnl" altLang="es-ES_tradnl" sz="2400" u="sng">
                <a:latin typeface="Berlin Sans FB Demi" panose="020E0802020502020306" pitchFamily="34" charset="0"/>
              </a:rPr>
            </a:br>
            <a:r>
              <a:rPr lang="es-ES_tradnl" altLang="es-ES_tradnl" sz="2400" u="sng">
                <a:latin typeface="Berlin Sans FB Demi" panose="020E0802020502020306" pitchFamily="34" charset="0"/>
              </a:rPr>
              <a:t>MANEJO MANUAL DE CARGAS</a:t>
            </a:r>
            <a:br>
              <a:rPr lang="es-ES_tradnl" altLang="es-ES_tradnl" sz="2400" u="sng">
                <a:latin typeface="Berlin Sans FB Demi" panose="020E0802020502020306" pitchFamily="34" charset="0"/>
              </a:rPr>
            </a:br>
            <a:endParaRPr lang="es-ES_tradnl" altLang="es-ES_tradnl" sz="2400" u="sng">
              <a:latin typeface="Berlin Sans FB Demi" panose="020E0802020502020306" pitchFamily="34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02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39624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78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br>
              <a:rPr lang="es-ES_tradnl" altLang="es-ES_tradnl" sz="2400" u="sng">
                <a:latin typeface="Berlin Sans FB Demi" panose="020E0802020502020306" pitchFamily="34" charset="0"/>
              </a:rPr>
            </a:br>
            <a:br>
              <a:rPr lang="es-ES_tradnl" altLang="es-ES_tradnl" sz="2400" u="sng">
                <a:latin typeface="Berlin Sans FB Demi" panose="020E0802020502020306" pitchFamily="34" charset="0"/>
              </a:rPr>
            </a:br>
            <a:r>
              <a:rPr lang="es-ES_tradnl" altLang="es-ES_tradnl" sz="2400" u="sng">
                <a:latin typeface="Berlin Sans FB Demi" panose="020E0802020502020306" pitchFamily="34" charset="0"/>
              </a:rPr>
              <a:t>MANEJO MANUAL DE CARGAS</a:t>
            </a:r>
            <a:br>
              <a:rPr lang="es-ES_tradnl" altLang="es-ES_tradnl" sz="2400" u="sng">
                <a:latin typeface="Berlin Sans FB Demi" panose="020E0802020502020306" pitchFamily="34" charset="0"/>
              </a:rPr>
            </a:br>
            <a:endParaRPr lang="es-ES_tradnl" altLang="es-ES_tradnl" sz="2400" u="sng">
              <a:latin typeface="Berlin Sans FB Demi" panose="020E0802020502020306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419600"/>
          </a:xfrm>
        </p:spPr>
        <p:txBody>
          <a:bodyPr/>
          <a:lstStyle/>
          <a:p>
            <a:pPr marL="381000" indent="-381000" algn="ctr" eaLnBrk="1" hangingPunct="1">
              <a:buFontTx/>
              <a:buNone/>
            </a:pPr>
            <a:endParaRPr lang="es-ES_tradnl" altLang="es-ES_tradnl" sz="2000" u="sng">
              <a:latin typeface="Berlin Sans FB Demi" panose="020E0802020502020306" pitchFamily="34" charset="0"/>
            </a:endParaRPr>
          </a:p>
          <a:p>
            <a:pPr marL="381000" indent="-381000" algn="r" eaLnBrk="1" hangingPunct="1">
              <a:buFontTx/>
              <a:buNone/>
            </a:pPr>
            <a:endParaRPr lang="es-ES_tradnl" altLang="es-ES_tradnl" sz="3600" u="sng">
              <a:latin typeface="Berlin Sans FB Demi" panose="020E0802020502020306" pitchFamily="34" charset="0"/>
            </a:endParaRPr>
          </a:p>
          <a:p>
            <a:pPr marL="381000" indent="-381000" algn="r" eaLnBrk="1" hangingPunct="1">
              <a:buFontTx/>
              <a:buNone/>
            </a:pPr>
            <a:endParaRPr lang="es-ES_tradnl" altLang="es-ES_tradnl" sz="3600" u="sng">
              <a:latin typeface="Berlin Sans FB Demi" panose="020E0802020502020306" pitchFamily="34" charset="0"/>
            </a:endParaRPr>
          </a:p>
          <a:p>
            <a:pPr marL="381000" indent="-381000" algn="r" eaLnBrk="1" hangingPunct="1">
              <a:buFontTx/>
              <a:buNone/>
            </a:pPr>
            <a:endParaRPr lang="es-ES_tradnl" altLang="es-ES_tradnl" sz="3600" u="sng">
              <a:latin typeface="Berlin Sans FB Demi" panose="020E0802020502020306" pitchFamily="34" charset="0"/>
            </a:endParaRPr>
          </a:p>
          <a:p>
            <a:pPr marL="381000" indent="-381000" algn="r" eaLnBrk="1" hangingPunct="1">
              <a:buFontTx/>
              <a:buNone/>
            </a:pPr>
            <a:r>
              <a:rPr lang="es-ES_tradnl" altLang="es-ES_tradnl" sz="3600">
                <a:latin typeface="Berlin Sans FB Demi" panose="020E0802020502020306" pitchFamily="34" charset="0"/>
              </a:rPr>
              <a:t> SI TU SOLO NO PUEDES …</a:t>
            </a:r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2743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66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br>
              <a:rPr lang="es-ES_tradnl" altLang="es-ES_tradnl" sz="2400" u="sng">
                <a:latin typeface="Berlin Sans FB Demi" panose="020E0802020502020306" pitchFamily="34" charset="0"/>
              </a:rPr>
            </a:br>
            <a:br>
              <a:rPr lang="es-ES_tradnl" altLang="es-ES_tradnl" sz="2400" u="sng">
                <a:latin typeface="Berlin Sans FB Demi" panose="020E0802020502020306" pitchFamily="34" charset="0"/>
              </a:rPr>
            </a:br>
            <a:r>
              <a:rPr lang="es-ES_tradnl" altLang="es-ES_tradnl" sz="2400" u="sng">
                <a:latin typeface="Berlin Sans FB Demi" panose="020E0802020502020306" pitchFamily="34" charset="0"/>
              </a:rPr>
              <a:t>MANEJO MANUAL DE CARGAS</a:t>
            </a:r>
            <a:br>
              <a:rPr lang="es-ES_tradnl" altLang="es-ES_tradnl" sz="2400" u="sng">
                <a:latin typeface="Berlin Sans FB Demi" panose="020E0802020502020306" pitchFamily="34" charset="0"/>
              </a:rPr>
            </a:br>
            <a:endParaRPr lang="es-ES_tradnl" altLang="es-ES_tradnl" sz="2400" u="sng">
              <a:latin typeface="Berlin Sans FB Demi" panose="020E0802020502020306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419600"/>
          </a:xfrm>
        </p:spPr>
        <p:txBody>
          <a:bodyPr/>
          <a:lstStyle/>
          <a:p>
            <a:pPr marL="381000" indent="-381000" algn="ctr" eaLnBrk="1" hangingPunct="1">
              <a:buFontTx/>
              <a:buNone/>
            </a:pPr>
            <a:endParaRPr lang="es-ES_tradnl" altLang="es-ES_tradnl" sz="2000" u="sng">
              <a:latin typeface="Berlin Sans FB Demi" panose="020E0802020502020306" pitchFamily="34" charset="0"/>
            </a:endParaRPr>
          </a:p>
          <a:p>
            <a:pPr marL="381000" indent="-381000" algn="r" eaLnBrk="1" hangingPunct="1">
              <a:buFontTx/>
              <a:buNone/>
            </a:pPr>
            <a:endParaRPr lang="es-ES_tradnl" altLang="es-ES_tradnl" sz="3600" u="sng">
              <a:latin typeface="Berlin Sans FB Demi" panose="020E0802020502020306" pitchFamily="34" charset="0"/>
            </a:endParaRPr>
          </a:p>
          <a:p>
            <a:pPr marL="381000" indent="-381000" algn="r" eaLnBrk="1" hangingPunct="1">
              <a:buFontTx/>
              <a:buNone/>
            </a:pPr>
            <a:endParaRPr lang="es-ES_tradnl" altLang="es-ES_tradnl" sz="3600" u="sng">
              <a:latin typeface="Berlin Sans FB Demi" panose="020E0802020502020306" pitchFamily="34" charset="0"/>
            </a:endParaRPr>
          </a:p>
          <a:p>
            <a:pPr marL="381000" indent="-381000" algn="r" eaLnBrk="1" hangingPunct="1">
              <a:buFontTx/>
              <a:buNone/>
            </a:pPr>
            <a:endParaRPr lang="es-ES_tradnl" altLang="es-ES_tradnl" sz="3600" u="sng">
              <a:latin typeface="Berlin Sans FB Demi" panose="020E0802020502020306" pitchFamily="34" charset="0"/>
            </a:endParaRPr>
          </a:p>
          <a:p>
            <a:pPr marL="381000" indent="-381000" algn="r" eaLnBrk="1" hangingPunct="1">
              <a:buFontTx/>
              <a:buNone/>
            </a:pPr>
            <a:endParaRPr lang="es-ES_tradnl" altLang="es-ES_tradnl" sz="3600" u="sng">
              <a:latin typeface="Berlin Sans FB Demi" panose="020E0802020502020306" pitchFamily="34" charset="0"/>
            </a:endParaRPr>
          </a:p>
          <a:p>
            <a:pPr marL="381000" indent="-381000" algn="ctr" eaLnBrk="1" hangingPunct="1">
              <a:buFontTx/>
              <a:buNone/>
            </a:pPr>
            <a:r>
              <a:rPr lang="es-ES_tradnl" altLang="es-ES_tradnl" sz="3600">
                <a:latin typeface="Berlin Sans FB Demi" panose="020E0802020502020306" pitchFamily="34" charset="0"/>
              </a:rPr>
              <a:t>…PIDE AYUDA A UN COMPAÑERO</a:t>
            </a: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25479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9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_tradnl" altLang="es-ES_tradnl" sz="2400">
                <a:latin typeface="Berlin Sans FB Demi" panose="020E0802020502020306" pitchFamily="34" charset="0"/>
              </a:rPr>
              <a:t>RECOMENDACIONES…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altLang="es-ES_tradnl"/>
              <a:t>ESTIRAMIENTOS…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9068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066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_tradnl" altLang="es-ES_tradnl" sz="2400">
                <a:latin typeface="Berlin Sans FB Demi" panose="020E0802020502020306" pitchFamily="34" charset="0"/>
              </a:rPr>
              <a:t>RECOMENDACIONES…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altLang="es-ES_tradnl"/>
              <a:t>ESTIRAMIENTOS…</a:t>
            </a:r>
          </a:p>
        </p:txBody>
      </p:sp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21256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195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_tradnl" altLang="es-ES_tradnl" sz="2400">
                <a:latin typeface="Berlin Sans FB Demi" panose="020E0802020502020306" pitchFamily="34" charset="0"/>
              </a:rPr>
              <a:t>RECOMENDACIONES…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altLang="es-ES_tradnl"/>
              <a:t>ESTIRAMIENTOS…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18573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593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_tradnl" altLang="es-ES_tradnl" sz="2400">
                <a:latin typeface="Berlin Sans FB Demi" panose="020E0802020502020306" pitchFamily="34" charset="0"/>
              </a:rPr>
              <a:t>RECOMENDACIONES…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altLang="es-ES_tradnl"/>
              <a:t>ESTIRAMIENTOS…</a:t>
            </a: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16716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874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_tradnl" altLang="es-ES_tradnl" sz="2400">
                <a:latin typeface="Berlin Sans FB Demi" panose="020E0802020502020306" pitchFamily="34" charset="0"/>
              </a:rPr>
              <a:t>RECOMENDACIONES…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altLang="es-ES_tradnl"/>
              <a:t>ESTIRAMIENTOS…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26828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989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_tradnl" altLang="es-ES_tradnl" sz="2400">
                <a:latin typeface="Berlin Sans FB Demi" panose="020E0802020502020306" pitchFamily="34" charset="0"/>
              </a:rPr>
              <a:t>RECOMENDACIONES…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altLang="es-ES_tradnl"/>
              <a:t>ESTIRAMIENTOS…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2717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27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PUESTO DE TRABAJO</a:t>
            </a:r>
          </a:p>
        </p:txBody>
      </p:sp>
      <p:pic>
        <p:nvPicPr>
          <p:cNvPr id="32770" name="Picture 2" descr="http://www.dentalopez.com/wp-content/uploads/galerias/57ae5c3bd1caba7ff79c50af04b61f3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70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_tradnl" altLang="es-ES_tradnl" sz="2400">
                <a:latin typeface="Berlin Sans FB Demi" panose="020E0802020502020306" pitchFamily="34" charset="0"/>
              </a:rPr>
              <a:t>RECOMENDACIONES…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altLang="es-ES_tradnl"/>
              <a:t>ESTIRAMIENTOS…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28797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819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_tradnl" altLang="es-ES_tradnl" sz="2400">
                <a:latin typeface="Berlin Sans FB Demi" panose="020E0802020502020306" pitchFamily="34" charset="0"/>
              </a:rPr>
              <a:t>RECOMENDACIONES…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altLang="es-ES_tradnl"/>
              <a:t>ESTIRAMIENTOS…</a:t>
            </a:r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2895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761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_tradnl" altLang="es-ES_tradnl" sz="2400">
                <a:latin typeface="Berlin Sans FB Demi" panose="020E0802020502020306" pitchFamily="34" charset="0"/>
              </a:rPr>
              <a:t>RECOMENDACIONES…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altLang="es-ES_tradnl"/>
              <a:t>ESTIRAMIENTOS…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16684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229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_tradnl" altLang="es-ES_tradnl" sz="2400">
                <a:latin typeface="Berlin Sans FB Demi" panose="020E0802020502020306" pitchFamily="34" charset="0"/>
              </a:rPr>
              <a:t>RECOMENDACIONES…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altLang="es-ES_tradnl"/>
              <a:t>ESTIRAMIENTOS…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22526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669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_tradnl" altLang="es-ES_tradnl" sz="2400">
                <a:latin typeface="Berlin Sans FB Demi" panose="020E0802020502020306" pitchFamily="34" charset="0"/>
              </a:rPr>
              <a:t>RECOMENDACIONES…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altLang="es-ES_tradnl"/>
              <a:t>ESTIRAMIENTOS…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26336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704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_tradnl" altLang="es-ES_tradnl" sz="2400">
                <a:latin typeface="Berlin Sans FB Demi" panose="020E0802020502020306" pitchFamily="34" charset="0"/>
              </a:rPr>
              <a:t>RECOMENDACIONES…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altLang="es-ES_tradnl"/>
              <a:t>ESTIRAMIENTOS…</a:t>
            </a:r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23669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54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28674" name="Picture 2" descr="http://www.dentalopez.com/wp-content/uploads/galerias/9f5a99b5a0d618eada52b7b9210c48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067617" cy="471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2" y="692696"/>
            <a:ext cx="9036158" cy="472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0" y="5215622"/>
            <a:ext cx="374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PROBLEMAS MUSCULO-ESQUELÉTICO</a:t>
            </a:r>
          </a:p>
        </p:txBody>
      </p:sp>
    </p:spTree>
    <p:extLst>
      <p:ext uri="{BB962C8B-B14F-4D97-AF65-F5344CB8AC3E}">
        <p14:creationId xmlns:p14="http://schemas.microsoft.com/office/powerpoint/2010/main" val="3858551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ES_tradnl"/>
              <a:t>PREVENCIÓN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64904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es-ES_tradnl" altLang="es-ES_tradnl"/>
              <a:t>CONJUNTO DE ACTIVIDADES O MEDIDAS ADOPTADAS O PREVISTAS EN TODAS LAS FASES DE LA ACTIVIDAD DE LA EMPRESA CON EL FIN DE EVITAR O DISMINUIR LOS RIESGOS DERIVADOS DEL TRABAJO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547666"/>
            <a:ext cx="6809935" cy="17225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9954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ES" sz="3600" dirty="0"/>
              <a:t>TRASTORNOS MUSCULO-ESQUELÉTICOS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La actividad del protésico dental requiere una alta precisión en  la que se utilizan constantemente las extremidades superiores, por lo que pueden adoptarse posturas inadecuadas y forzadas de las manos y muñecas, así como la realización de movimientos repetitivos con frecuencia.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El cuello y la espalda también pueden  adoptar posturas de trabajo forzadas (por </a:t>
            </a:r>
            <a:r>
              <a:rPr lang="es-ES" dirty="0" err="1"/>
              <a:t>esfuerzo,traspaso</a:t>
            </a:r>
            <a:r>
              <a:rPr lang="es-ES" dirty="0"/>
              <a:t> de bultos pesados o por postura mantenida en el tiempo)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La rutina en el puesto de trabajo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969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ANTE ESTOS RIESGOS….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</a:rPr>
              <a:t>…ESTABLECEREMOS LAS SIGUIENTES NORMAS</a:t>
            </a:r>
          </a:p>
        </p:txBody>
      </p:sp>
      <p:sp>
        <p:nvSpPr>
          <p:cNvPr id="5" name="AutoShape 2" descr="Resultado de imagen de DIBUJO DIVERTIDO DE ESCUCH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977480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2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_tradnl" altLang="es-ES_tradnl" sz="2400" dirty="0">
                <a:latin typeface="Berlin Sans FB Demi" panose="020E0802020502020306" pitchFamily="34" charset="0"/>
              </a:rPr>
              <a:t>RIESGO ERGONÓMICOS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419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ctr" eaLnBrk="1" hangingPunct="1">
              <a:buFontTx/>
              <a:buNone/>
            </a:pPr>
            <a:endParaRPr lang="es-ES_tradnl" altLang="es-ES_tradnl" sz="2000" u="sng" dirty="0">
              <a:latin typeface="Berlin Sans FB Demi" panose="020E0802020502020306" pitchFamily="34" charset="0"/>
            </a:endParaRPr>
          </a:p>
          <a:p>
            <a:pPr marL="381000" indent="-381000" eaLnBrk="1" hangingPunct="1"/>
            <a:r>
              <a:rPr lang="es-ES_tradnl" altLang="es-ES_tradnl" sz="2000" dirty="0">
                <a:latin typeface="Berlin Sans FB Demi" panose="020E0802020502020306" pitchFamily="34" charset="0"/>
              </a:rPr>
              <a:t>Mantener partes del cuerpo en posturas fijas o incorrectas de forma continua  mas de  2 horas.</a:t>
            </a:r>
          </a:p>
          <a:p>
            <a:pPr marL="381000" indent="-381000" eaLnBrk="1" hangingPunct="1"/>
            <a:r>
              <a:rPr lang="es-ES_tradnl" altLang="es-ES_tradnl" sz="2000" dirty="0">
                <a:latin typeface="Berlin Sans FB Demi" panose="020E0802020502020306" pitchFamily="34" charset="0"/>
              </a:rPr>
              <a:t>Utilizar herramientas que producen vibración  &gt;  2 horas.</a:t>
            </a:r>
          </a:p>
          <a:p>
            <a:pPr marL="381000" indent="-381000" eaLnBrk="1" hangingPunct="1"/>
            <a:r>
              <a:rPr lang="es-ES_tradnl" altLang="es-ES_tradnl" sz="2000" dirty="0">
                <a:latin typeface="Berlin Sans FB Demi" panose="020E0802020502020306" pitchFamily="34" charset="0"/>
              </a:rPr>
              <a:t>Realizar </a:t>
            </a:r>
            <a:r>
              <a:rPr lang="es-ES_tradnl" altLang="es-ES_tradnl" sz="2000" dirty="0" err="1">
                <a:latin typeface="Berlin Sans FB Demi" panose="020E0802020502020306" pitchFamily="34" charset="0"/>
              </a:rPr>
              <a:t>esfuezos</a:t>
            </a:r>
            <a:r>
              <a:rPr lang="es-ES_tradnl" altLang="es-ES_tradnl" sz="2000" dirty="0">
                <a:latin typeface="Berlin Sans FB Demi" panose="020E0802020502020306" pitchFamily="34" charset="0"/>
              </a:rPr>
              <a:t> fuertes  &gt; 2 horas seguidas.</a:t>
            </a:r>
          </a:p>
          <a:p>
            <a:pPr marL="381000" indent="-381000" eaLnBrk="1" hangingPunct="1"/>
            <a:r>
              <a:rPr lang="es-ES_tradnl" altLang="es-ES_tradnl" sz="2000" dirty="0">
                <a:latin typeface="Berlin Sans FB Demi" panose="020E0802020502020306" pitchFamily="34" charset="0"/>
              </a:rPr>
              <a:t>Levantar con frecuencia de forma manual o con sobreesfuerzo material pesado.</a:t>
            </a:r>
          </a:p>
        </p:txBody>
      </p:sp>
    </p:spTree>
    <p:extLst>
      <p:ext uri="{BB962C8B-B14F-4D97-AF65-F5344CB8AC3E}">
        <p14:creationId xmlns:p14="http://schemas.microsoft.com/office/powerpoint/2010/main" val="273639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_tradnl" altLang="es-ES_tradnl" sz="2400">
                <a:latin typeface="Berlin Sans FB Demi" panose="020E0802020502020306" pitchFamily="34" charset="0"/>
              </a:rPr>
              <a:t>¿QUÉ HACER ANTE UN TRABAJO SEDENTARIO????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2057400"/>
            <a:ext cx="34480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1668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277</Words>
  <Application>Microsoft Office PowerPoint</Application>
  <PresentationFormat>Presentación en pantalla (4:3)</PresentationFormat>
  <Paragraphs>59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Berlin Sans FB Demi</vt:lpstr>
      <vt:lpstr>Calibri</vt:lpstr>
      <vt:lpstr>Wingdings</vt:lpstr>
      <vt:lpstr>Tema de Office</vt:lpstr>
      <vt:lpstr>HIGIENE POSTURAL.  LABORATORIO DE PRÓTESIS DENTAL</vt:lpstr>
      <vt:lpstr>EL PUESTO DE TRABAJO</vt:lpstr>
      <vt:lpstr>Presentación de PowerPoint</vt:lpstr>
      <vt:lpstr>Presentación de PowerPoint</vt:lpstr>
      <vt:lpstr>PREVENCIÓN</vt:lpstr>
      <vt:lpstr>TRASTORNOS MUSCULO-ESQUELÉTICOS</vt:lpstr>
      <vt:lpstr>ANTE ESTOS RIESGOS….</vt:lpstr>
      <vt:lpstr>RIESGO ERGONÓMICOS</vt:lpstr>
      <vt:lpstr>¿QUÉ HACER ANTE UN TRABAJO SEDENTARIO????</vt:lpstr>
      <vt:lpstr>NORMAS BÁSICAS DE PREVENCIÓN</vt:lpstr>
      <vt:lpstr> MANEJO MANUAL DE CARGAS </vt:lpstr>
      <vt:lpstr>  MANEJO MANUAL DE CARGAS </vt:lpstr>
      <vt:lpstr>  MANEJO MANUAL DE CARGAS </vt:lpstr>
      <vt:lpstr>RECOMENDACIONES…</vt:lpstr>
      <vt:lpstr>RECOMENDACIONES…</vt:lpstr>
      <vt:lpstr>RECOMENDACIONES…</vt:lpstr>
      <vt:lpstr>RECOMENDACIONES…</vt:lpstr>
      <vt:lpstr>RECOMENDACIONES…</vt:lpstr>
      <vt:lpstr>RECOMENDACIONES…</vt:lpstr>
      <vt:lpstr>RECOMENDACIONES…</vt:lpstr>
      <vt:lpstr>RECOMENDACIONES…</vt:lpstr>
      <vt:lpstr>RECOMENDACIONES…</vt:lpstr>
      <vt:lpstr>RECOMENDACIONES…</vt:lpstr>
      <vt:lpstr>RECOMENDACIONES…</vt:lpstr>
      <vt:lpstr>RECOMENDACIONES…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DIDÁCTICA 1</dc:title>
  <dc:creator>ELENA</dc:creator>
  <cp:lastModifiedBy>HP-i7</cp:lastModifiedBy>
  <cp:revision>46</cp:revision>
  <dcterms:created xsi:type="dcterms:W3CDTF">2015-09-12T09:53:22Z</dcterms:created>
  <dcterms:modified xsi:type="dcterms:W3CDTF">2020-05-21T17:36:49Z</dcterms:modified>
</cp:coreProperties>
</file>