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Comforta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Comforta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omforta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d4cad10a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d4cad10a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d4cad10a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6d4cad10a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c5552927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c5552927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4cad10a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d4cad10a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d4cad10a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d4cad10a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d4cad10a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d4cad10a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d4cad10a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d4cad10a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6d4eac495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6d4eac495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d5e02970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6d5e02970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d5e02970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d5e02970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c555292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c555292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d5e02970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6d5e02970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d5e02970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d5e02970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d5e02970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d5e02970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d5e0297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d5e0297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c5552927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c5552927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c5552927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c555292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c5552927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c555292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4cad10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d4cad10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4cad10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4cad10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d4cad10a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d4cad10a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19.png"/><Relationship Id="rId5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38.png"/><Relationship Id="rId8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Relationship Id="rId4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Relationship Id="rId4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Relationship Id="rId4" Type="http://schemas.openxmlformats.org/officeDocument/2006/relationships/image" Target="../media/image36.png"/><Relationship Id="rId5" Type="http://schemas.openxmlformats.org/officeDocument/2006/relationships/image" Target="../media/image3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1.png"/><Relationship Id="rId5" Type="http://schemas.openxmlformats.org/officeDocument/2006/relationships/image" Target="../media/image29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image" Target="../media/image5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446175" y="2863000"/>
            <a:ext cx="7138800" cy="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525" y="851350"/>
            <a:ext cx="6156950" cy="30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121700" y="445025"/>
            <a:ext cx="882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600">
                <a:latin typeface="Comfortaa"/>
                <a:ea typeface="Comfortaa"/>
                <a:cs typeface="Comfortaa"/>
                <a:sym typeface="Comfortaa"/>
              </a:rPr>
              <a:t>Conflictos mediables         Conflictos no mediables </a:t>
            </a:r>
            <a:endParaRPr b="1" sz="26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Amistades que se han deteriorado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Personas que te agobian o te incordian	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Rumores y malentendidos			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Situaciones que te desagradan o te parecen injustas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Disputas y peleas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975" y="2266628"/>
            <a:ext cx="4008900" cy="181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Los que atenten gravemente la dignidad de las personas: acoso, maltrato, abusos sexuales...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La figura del Mediador/a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23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 la persona que promueve la creación de un espacio o clima en el que las personas tengan facilidad para comunicarse y deseen hacerlo.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4">
            <a:alphaModFix/>
          </a:blip>
          <a:srcRect b="0" l="1210" r="1200" t="0"/>
          <a:stretch/>
        </p:blipFill>
        <p:spPr>
          <a:xfrm>
            <a:off x="5119200" y="1952050"/>
            <a:ext cx="2302750" cy="21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600" y="2194325"/>
            <a:ext cx="4305300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Perfil del Mediador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p24"/>
          <p:cNvSpPr txBox="1"/>
          <p:nvPr>
            <p:ph idx="4294967295" type="body"/>
          </p:nvPr>
        </p:nvSpPr>
        <p:spPr>
          <a:xfrm>
            <a:off x="311700" y="112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Tener predisposición hacia soluciones no violentas.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 empático.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 honesto consigo mismo y con los demás.		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Controlar su emociones.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Ser creativo.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Tener afán de servicio y no de protagonismo.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675" y="1493300"/>
            <a:ext cx="2751475" cy="21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Habilidades del mediador/a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25"/>
          <p:cNvSpPr txBox="1"/>
          <p:nvPr>
            <p:ph idx="4294967295" type="body"/>
          </p:nvPr>
        </p:nvSpPr>
        <p:spPr>
          <a:xfrm>
            <a:off x="2710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Escucha activa 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		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Comunicación verbal y noverbal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											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	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						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			</a:t>
            </a:r>
            <a:r>
              <a:rPr lang="es">
                <a:latin typeface="Comfortaa"/>
                <a:ea typeface="Comfortaa"/>
                <a:cs typeface="Comfortaa"/>
                <a:sym typeface="Comfortaa"/>
              </a:rPr>
              <a:t>							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Observación	</a:t>
            </a:r>
            <a:r>
              <a:rPr lang="es"/>
              <a:t>				</a:t>
            </a:r>
            <a:r>
              <a:rPr lang="es"/>
              <a:t>		</a:t>
            </a:r>
            <a:r>
              <a:rPr lang="es"/>
              <a:t>									</a:t>
            </a:r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8350" y="1578500"/>
            <a:ext cx="2293075" cy="11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350" y="3079075"/>
            <a:ext cx="2293075" cy="11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4088" y="1578488"/>
            <a:ext cx="319087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Actitudes del mediador/a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Empatía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Autenticidad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Calidez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Flexibilidad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1075" y="1241850"/>
            <a:ext cx="1894175" cy="9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9874" y="2488099"/>
            <a:ext cx="1060996" cy="13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0850" y="3068188"/>
            <a:ext cx="1445675" cy="135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852" y="3135950"/>
            <a:ext cx="1445675" cy="108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Respeto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Capacidad de liderazgo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Humildad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latin typeface="Comfortaa"/>
                <a:ea typeface="Comfortaa"/>
                <a:cs typeface="Comfortaa"/>
                <a:sym typeface="Comfortaa"/>
              </a:rPr>
              <a:t>Creatividad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70740" y="1096899"/>
            <a:ext cx="1775710" cy="139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Funciones del mediador/a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7" name="Google Shape;167;p27"/>
          <p:cNvSpPr txBox="1"/>
          <p:nvPr>
            <p:ph idx="4294967295" type="body"/>
          </p:nvPr>
        </p:nvSpPr>
        <p:spPr>
          <a:xfrm>
            <a:off x="143050" y="1321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Formular	     Generar espacios 	         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Fomentar	        			preguntas</a:t>
            </a: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	        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de confianza         	la empatía</a:t>
            </a:r>
            <a:endParaRPr sz="1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Reformular													 Proteger  </a:t>
            </a: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propuestas												       	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relaciones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Favorecer 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equilibrio</a:t>
            </a: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	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Reducir</a:t>
            </a: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			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Ayudar a concebir y			</a:t>
            </a: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entre las partes		</a:t>
            </a:r>
            <a:r>
              <a:rPr lang="es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hostilidad	    comunicar nuevas ideas</a:t>
            </a:r>
            <a:r>
              <a:rPr lang="es" sz="1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	</a:t>
            </a:r>
            <a:r>
              <a:rPr lang="es">
                <a:solidFill>
                  <a:srgbClr val="000000"/>
                </a:solidFill>
              </a:rPr>
              <a:t>								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68" name="Google Shape;168;p27"/>
          <p:cNvCxnSpPr/>
          <p:nvPr/>
        </p:nvCxnSpPr>
        <p:spPr>
          <a:xfrm rot="10800000">
            <a:off x="2108000" y="2059625"/>
            <a:ext cx="0" cy="3795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69" name="Google Shape;169;p27"/>
          <p:cNvCxnSpPr/>
          <p:nvPr/>
        </p:nvCxnSpPr>
        <p:spPr>
          <a:xfrm rot="10800000">
            <a:off x="4005075" y="2073725"/>
            <a:ext cx="12000" cy="365400"/>
          </a:xfrm>
          <a:prstGeom prst="straightConnector1">
            <a:avLst/>
          </a:prstGeom>
          <a:noFill/>
          <a:ln cap="flat" cmpd="sng" w="38100">
            <a:solidFill>
              <a:srgbClr val="F1C23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0" name="Google Shape;170;p27"/>
          <p:cNvCxnSpPr/>
          <p:nvPr/>
        </p:nvCxnSpPr>
        <p:spPr>
          <a:xfrm flipH="1" rot="10800000">
            <a:off x="6207200" y="2059625"/>
            <a:ext cx="18300" cy="379500"/>
          </a:xfrm>
          <a:prstGeom prst="straightConnector1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1" name="Google Shape;171;p27"/>
          <p:cNvCxnSpPr/>
          <p:nvPr/>
        </p:nvCxnSpPr>
        <p:spPr>
          <a:xfrm>
            <a:off x="2529600" y="2481275"/>
            <a:ext cx="0" cy="42150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2" name="Google Shape;172;p27"/>
          <p:cNvCxnSpPr/>
          <p:nvPr/>
        </p:nvCxnSpPr>
        <p:spPr>
          <a:xfrm>
            <a:off x="6420175" y="2481275"/>
            <a:ext cx="2100" cy="407400"/>
          </a:xfrm>
          <a:prstGeom prst="straightConnector1">
            <a:avLst/>
          </a:prstGeom>
          <a:noFill/>
          <a:ln cap="flat" cmpd="sng" w="38100">
            <a:solidFill>
              <a:srgbClr val="B45F0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3" name="Google Shape;173;p27"/>
          <p:cNvCxnSpPr/>
          <p:nvPr/>
        </p:nvCxnSpPr>
        <p:spPr>
          <a:xfrm>
            <a:off x="4199775" y="2467125"/>
            <a:ext cx="16200" cy="435900"/>
          </a:xfrm>
          <a:prstGeom prst="straightConnector1">
            <a:avLst/>
          </a:prstGeom>
          <a:noFill/>
          <a:ln cap="flat" cmpd="sng" w="38100">
            <a:solidFill>
              <a:srgbClr val="A64D79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74" name="Google Shape;174;p27"/>
          <p:cNvCxnSpPr/>
          <p:nvPr/>
        </p:nvCxnSpPr>
        <p:spPr>
          <a:xfrm flipH="1" rot="10800000">
            <a:off x="1391275" y="2453125"/>
            <a:ext cx="5682300" cy="14100"/>
          </a:xfrm>
          <a:prstGeom prst="straightConnector1">
            <a:avLst/>
          </a:prstGeom>
          <a:noFill/>
          <a:ln cap="flat" cmpd="sng" w="38100">
            <a:solidFill>
              <a:srgbClr val="45818E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8825" y="0"/>
            <a:ext cx="91928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Protocolo de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5" name="Google Shape;185;p29"/>
          <p:cNvSpPr txBox="1"/>
          <p:nvPr>
            <p:ph idx="4294967295" type="body"/>
          </p:nvPr>
        </p:nvSpPr>
        <p:spPr>
          <a:xfrm>
            <a:off x="311700" y="1152475"/>
            <a:ext cx="8520600" cy="356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1.- Derivación o solicitud de casos, a través de: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Tutor/a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Jefatura de Estudios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Departamento de Orientación	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Cualquier docente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Cualquier alumno/a, implicado o no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Buzón de convivencia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925" y="871000"/>
            <a:ext cx="1646075" cy="164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3050" y="1962400"/>
            <a:ext cx="2373925" cy="1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Protocolo de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3" name="Google Shape;193;p3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2.- Recepción del caso: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El equipo de mediación considera que el caso es mediable, asigna mediadores/as al mismo y da comienzo la siguiente fase de premediación.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925" y="2453906"/>
            <a:ext cx="4678150" cy="21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Protocolo de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0" name="Google Shape;200;p31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3.- Premediación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Hablar con las personas afectadas por el conflicto y explicarles en qué consiste una mediación. Termina cuando aceptan el servicio de mediación.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752" y="2490625"/>
            <a:ext cx="24772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Método para resolver un conflicto en el que una tercera parte interviene facilitando la comunicación y ayudando en la negociación entre las partes implicadas.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1150" y="1977975"/>
            <a:ext cx="3431251" cy="22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¿Qué es la mediación?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Protocolo de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7" name="Google Shape;207;p32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4.- Sesión de mediación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Se siguen una serie de fases: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a) El discurso inicial de las partes.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b) El intercambio o aclaración del problema.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c) La búsqueda y selección de soluciones.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d) La creación del acuerdo. 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2"/>
          <p:cNvPicPr preferRelativeResize="0"/>
          <p:nvPr/>
        </p:nvPicPr>
        <p:blipFill rotWithShape="1">
          <a:blip r:embed="rId4">
            <a:alphaModFix/>
          </a:blip>
          <a:srcRect b="0" l="0" r="12111" t="0"/>
          <a:stretch/>
        </p:blipFill>
        <p:spPr>
          <a:xfrm>
            <a:off x="6968000" y="1906500"/>
            <a:ext cx="2011025" cy="17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5">
            <a:alphaModFix/>
          </a:blip>
          <a:srcRect b="-7227" l="0" r="0" t="0"/>
          <a:stretch/>
        </p:blipFill>
        <p:spPr>
          <a:xfrm>
            <a:off x="4980073" y="881175"/>
            <a:ext cx="1925275" cy="204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Protocolo de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5" name="Google Shape;215;p33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5.- Seguimiento de la mediación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Transcurridas unas semanas, los/las mediadores/as se ponen, de nuevo, en contacto con las partes para hacer un seguimiento del acuerdo y comprobar su cumplimiento.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6" name="Google Shape;216;p33"/>
          <p:cNvPicPr preferRelativeResize="0"/>
          <p:nvPr/>
        </p:nvPicPr>
        <p:blipFill rotWithShape="1">
          <a:blip r:embed="rId4">
            <a:alphaModFix/>
          </a:blip>
          <a:srcRect b="28125" l="0" r="0" t="27830"/>
          <a:stretch/>
        </p:blipFill>
        <p:spPr>
          <a:xfrm>
            <a:off x="5362300" y="2408975"/>
            <a:ext cx="2863000" cy="110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9375" y="87400"/>
            <a:ext cx="6186301" cy="227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375" y="2474250"/>
            <a:ext cx="6186299" cy="2567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4">
            <a:alphaModFix/>
          </a:blip>
          <a:srcRect b="0" l="4937" r="5287" t="0"/>
          <a:stretch/>
        </p:blipFill>
        <p:spPr>
          <a:xfrm>
            <a:off x="0" y="0"/>
            <a:ext cx="9144000" cy="52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Finalidad de la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6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Ayudar a las partes a resolver conflictos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Enseñar habilidades de resolución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 conflictos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Mejorar la convivencia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Reducir los niveles de violencia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3150" y="1152475"/>
            <a:ext cx="3446600" cy="23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Principios de la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7"/>
          <p:cNvSpPr txBox="1"/>
          <p:nvPr>
            <p:ph idx="4294967295" type="body"/>
          </p:nvPr>
        </p:nvSpPr>
        <p:spPr>
          <a:xfrm>
            <a:off x="249725" y="1284375"/>
            <a:ext cx="4410000" cy="26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 un proceso voluntario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 confidencial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 cooperativa y colaborativa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El mediador es imparcial y neutral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Se </a:t>
            </a: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actúa</a:t>
            </a: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de buena fe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4">
            <a:alphaModFix/>
          </a:blip>
          <a:srcRect b="17251" l="13696" r="0" t="6748"/>
          <a:stretch/>
        </p:blipFill>
        <p:spPr>
          <a:xfrm>
            <a:off x="6313625" y="702624"/>
            <a:ext cx="2830375" cy="204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7425" y="2901138"/>
            <a:ext cx="1995725" cy="1648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 rotWithShape="1">
          <a:blip r:embed="rId6">
            <a:alphaModFix/>
          </a:blip>
          <a:srcRect b="14251" l="0" r="20936" t="0"/>
          <a:stretch/>
        </p:blipFill>
        <p:spPr>
          <a:xfrm>
            <a:off x="6831925" y="2949375"/>
            <a:ext cx="1995725" cy="15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7">
            <a:alphaModFix/>
          </a:blip>
          <a:srcRect b="0" l="19564" r="19485" t="0"/>
          <a:stretch/>
        </p:blipFill>
        <p:spPr>
          <a:xfrm>
            <a:off x="4519675" y="966950"/>
            <a:ext cx="1793950" cy="147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Efectos positivos de la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1" name="Google Shape;91;p18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Aprendemos a tomar decisiones,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comprometiéndonos con ellas, y actuar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Estimulamos el pensamiento reflexivo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6625" y="888125"/>
            <a:ext cx="260985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 rotWithShape="1">
          <a:blip r:embed="rId5">
            <a:alphaModFix/>
          </a:blip>
          <a:srcRect b="0" l="17853" r="20284" t="0"/>
          <a:stretch/>
        </p:blipFill>
        <p:spPr>
          <a:xfrm>
            <a:off x="5289300" y="2921375"/>
            <a:ext cx="1206900" cy="151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Efectos positivos de la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19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Aprendemos a afrontar la realidad  y a recuperarnos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 la adversidad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Descubrimos que todos podemos ganar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3674" y="1730300"/>
            <a:ext cx="2416881" cy="16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0748" y="2663898"/>
            <a:ext cx="2749600" cy="12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Efectos positivos de la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Aprendemos a manejar emociones intensas de forma adecuada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Trabajamos la empatía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900" y="1642913"/>
            <a:ext cx="2952750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375" y="2169438"/>
            <a:ext cx="28765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latin typeface="Comfortaa"/>
                <a:ea typeface="Comfortaa"/>
                <a:cs typeface="Comfortaa"/>
                <a:sym typeface="Comfortaa"/>
              </a:rPr>
              <a:t>Efectos positivos de la mediación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5" name="Google Shape;115;p21"/>
          <p:cNvSpPr txBox="1"/>
          <p:nvPr>
            <p:ph idx="4294967295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Aprendemos a valorarnos a nosotros 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mismos y a valorar las diferencias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Aprendemos a crear relaciones duraderas</a:t>
            </a:r>
            <a:endParaRPr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575" y="1095700"/>
            <a:ext cx="3234825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 rotWithShape="1">
          <a:blip r:embed="rId5">
            <a:alphaModFix/>
          </a:blip>
          <a:srcRect b="12388" l="12220" r="12574" t="0"/>
          <a:stretch/>
        </p:blipFill>
        <p:spPr>
          <a:xfrm>
            <a:off x="885700" y="2571750"/>
            <a:ext cx="2860200" cy="13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