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1" r:id="rId6"/>
    <p:sldId id="283" r:id="rId7"/>
    <p:sldId id="284" r:id="rId8"/>
    <p:sldId id="285" r:id="rId9"/>
    <p:sldId id="286" r:id="rId10"/>
    <p:sldId id="287" r:id="rId11"/>
    <p:sldId id="288" r:id="rId12"/>
    <p:sldId id="290" r:id="rId13"/>
    <p:sldId id="289" r:id="rId14"/>
    <p:sldId id="291" r:id="rId1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 damos la bienvenida" id="{E75E278A-FF0E-49A4-B170-79828D63BBAD}">
          <p14:sldIdLst>
            <p14:sldId id="256"/>
          </p14:sldIdLst>
        </p14:section>
        <p14:section name="Diseñar, Transformación, Anotar, Trabajar en colaboración, Información" id="{B9B51309-D148-4332-87C2-07BE32FBCA3B}">
          <p14:sldIdLst>
            <p14:sldId id="271"/>
            <p14:sldId id="283"/>
            <p14:sldId id="284"/>
            <p14:sldId id="285"/>
            <p14:sldId id="286"/>
            <p14:sldId id="287"/>
            <p14:sldId id="288"/>
            <p14:sldId id="290"/>
            <p14:sldId id="289"/>
            <p14:sldId id="291"/>
          </p14:sldIdLst>
        </p14:section>
        <p14:section name="Más información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utor" initials="A" lastIdx="0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0" autoAdjust="0"/>
    <p:restoredTop sz="94241" autoAdjust="0"/>
  </p:normalViewPr>
  <p:slideViewPr>
    <p:cSldViewPr snapToGrid="0">
      <p:cViewPr varScale="1">
        <p:scale>
          <a:sx n="77" d="100"/>
          <a:sy n="77" d="100"/>
        </p:scale>
        <p:origin x="336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402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E7C177B-B36A-42FB-963C-4A4062E11465}" type="datetime1">
              <a:rPr lang="es-ES" smtClean="0"/>
              <a:t>06/02/2020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D6E2F-8700-4332-938B-4B711CF8351C}" type="datetime1">
              <a:rPr lang="es-ES" smtClean="0"/>
              <a:pPr/>
              <a:t>06/02/2020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01063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7568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6528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3546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3722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680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1234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2851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4513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8277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es-ES" sz="1800" noProof="0"/>
          </a:p>
        </p:txBody>
      </p:sp>
      <p:cxnSp>
        <p:nvCxnSpPr>
          <p:cNvPr id="12" name="Conector recto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Haga clic para modificar los estilos de texto del patrón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Segundo nivel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Tercer nivel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Cuarto nivel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Quinto nivel</a:t>
            </a:r>
          </a:p>
        </p:txBody>
      </p:sp>
      <p:sp>
        <p:nvSpPr>
          <p:cNvPr id="6" name="Marcador de fech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8BBF53A3-647D-4EB5-8024-AB2FE87A599F}" type="datetime1">
              <a:rPr lang="es-ES" noProof="0" smtClean="0"/>
              <a:t>06/02/2020</a:t>
            </a:fld>
            <a:endParaRPr lang="es-ES" noProof="0"/>
          </a:p>
        </p:txBody>
      </p:sp>
      <p:sp>
        <p:nvSpPr>
          <p:cNvPr id="7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8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0"/>
          </a:p>
        </p:txBody>
      </p:sp>
      <p:sp>
        <p:nvSpPr>
          <p:cNvPr id="10" name="Rectángulo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7" name="Marcador de contenido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Haga clic para modificar los estilos de texto del patrón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Segundo nivel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Tercer nivel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Cuarto nivel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es-ES" sz="1800" noProof="0"/>
          </a:p>
        </p:txBody>
      </p: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E5AAFFC4-FA62-427A-8CE9-ACD9FDA24490}" type="datetime1">
              <a:rPr lang="es-ES" noProof="0" smtClean="0"/>
              <a:t>06/02/2020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cxnSp>
        <p:nvCxnSpPr>
          <p:cNvPr id="8" name="Conector recto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rtlCol="0" anchor="ctr" anchorCtr="0">
            <a:normAutofit/>
          </a:bodyPr>
          <a:lstStyle/>
          <a:p>
            <a:r>
              <a:rPr lang="es-ES" sz="4800" dirty="0">
                <a:solidFill>
                  <a:schemeClr val="bg1"/>
                </a:solidFill>
              </a:rPr>
              <a:t>Proyecto Final: Desarrollo de Software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855620" y="2933105"/>
            <a:ext cx="9582736" cy="2641785"/>
          </a:xfrm>
        </p:spPr>
        <p:txBody>
          <a:bodyPr rtlCol="0">
            <a:normAutofit/>
          </a:bodyPr>
          <a:lstStyle/>
          <a:p>
            <a:r>
              <a:rPr lang="es-ES" sz="2400" dirty="0">
                <a:solidFill>
                  <a:schemeClr val="bg1"/>
                </a:solidFill>
                <a:latin typeface="+mj-lt"/>
              </a:rPr>
              <a:t>Taxonomía de Bloom y MOBILE LEARNING Y REALIDAD AUMENTADA</a:t>
            </a:r>
          </a:p>
          <a:p>
            <a:pPr algn="r"/>
            <a:r>
              <a:rPr lang="es-ES" sz="2400" dirty="0">
                <a:solidFill>
                  <a:schemeClr val="bg1"/>
                </a:solidFill>
                <a:latin typeface="+mj-lt"/>
              </a:rPr>
              <a:t>Realizado por: Javier Bustamante</a:t>
            </a: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521206" y="448056"/>
            <a:ext cx="11002737" cy="640080"/>
          </a:xfrm>
        </p:spPr>
        <p:txBody>
          <a:bodyPr rtlCol="0">
            <a:noAutofit/>
          </a:bodyPr>
          <a:lstStyle/>
          <a:p>
            <a:r>
              <a:rPr lang="es-ES" dirty="0"/>
              <a:t>Proceso</a:t>
            </a:r>
            <a:endParaRPr lang="es-ES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Marcador de posición de contenido 17"/>
          <p:cNvSpPr txBox="1">
            <a:spLocks/>
          </p:cNvSpPr>
          <p:nvPr/>
        </p:nvSpPr>
        <p:spPr>
          <a:xfrm>
            <a:off x="541609" y="1524707"/>
            <a:ext cx="10982335" cy="520177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s-ES" sz="2800" dirty="0"/>
              <a:t>En la </a:t>
            </a:r>
            <a:r>
              <a:rPr lang="es-ES" sz="2800" b="1" dirty="0"/>
              <a:t>fase de evaluación</a:t>
            </a:r>
            <a:r>
              <a:rPr lang="es-ES" sz="2800" dirty="0"/>
              <a:t> haremos uso en primer lugar de la herramienta </a:t>
            </a:r>
            <a:r>
              <a:rPr lang="es-ES" sz="2800" dirty="0" err="1"/>
              <a:t>Lionit</a:t>
            </a:r>
            <a:r>
              <a:rPr lang="es-ES" sz="2800" dirty="0"/>
              <a:t> para facilitar la labor al alumno para la creación de notas de refuerzo que le permitan adquirir los conocimientos de una forma fluida. Finalmente se hará uso de la herramienta </a:t>
            </a:r>
            <a:r>
              <a:rPr lang="es-ES" sz="2800" dirty="0" err="1"/>
              <a:t>Kahoot</a:t>
            </a:r>
            <a:r>
              <a:rPr lang="es-ES" sz="2800" dirty="0"/>
              <a:t> como un método de evaluación colaborativa donde todos los alumnos participaran en un test común.</a:t>
            </a:r>
          </a:p>
          <a:p>
            <a:pPr>
              <a:lnSpc>
                <a:spcPct val="150000"/>
              </a:lnSpc>
            </a:pPr>
            <a:r>
              <a:rPr lang="es-ES" sz="2800" dirty="0"/>
              <a:t>En la </a:t>
            </a:r>
            <a:r>
              <a:rPr lang="es-ES" sz="2800" b="1" dirty="0"/>
              <a:t>fase de crear</a:t>
            </a:r>
            <a:r>
              <a:rPr lang="es-ES" sz="2800" dirty="0"/>
              <a:t> los alumnos realizaran sus prácticas principalmente empleando como herramienta la Aplicación </a:t>
            </a:r>
            <a:r>
              <a:rPr lang="es-ES" sz="2800" dirty="0" err="1"/>
              <a:t>Aurasma</a:t>
            </a:r>
            <a:r>
              <a:rPr lang="es-ES" sz="2800" dirty="0"/>
              <a:t>, donde el alumno documentará las actividades realizadas por medio de imágenes que demuestren la realización de estas y con realidad aumentada se muestren los contendidos empleados y utilizados para la realización del mismo.</a:t>
            </a:r>
          </a:p>
          <a:p>
            <a:pPr>
              <a:lnSpc>
                <a:spcPct val="150000"/>
              </a:lnSpc>
            </a:pPr>
            <a:r>
              <a:rPr lang="es-ES" sz="2800" dirty="0"/>
              <a:t>También se hará uso del Google </a:t>
            </a:r>
            <a:r>
              <a:rPr lang="es-ES" sz="2800" dirty="0" err="1"/>
              <a:t>classroom</a:t>
            </a:r>
            <a:r>
              <a:rPr lang="es-ES" sz="2800" dirty="0"/>
              <a:t> como elemento aglutinador de toda la información/documentación generada por cada alumno.</a:t>
            </a:r>
          </a:p>
          <a:p>
            <a:pPr lvl="1">
              <a:lnSpc>
                <a:spcPct val="100000"/>
              </a:lnSpc>
            </a:pP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426772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rtlCol="0" anchor="ctr" anchorCtr="0">
            <a:normAutofit/>
          </a:bodyPr>
          <a:lstStyle/>
          <a:p>
            <a:r>
              <a:rPr lang="es-ES" sz="4800" dirty="0">
                <a:solidFill>
                  <a:schemeClr val="bg1"/>
                </a:solidFill>
              </a:rPr>
              <a:t>Proyecto Final: Desarrollo de Software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855620" y="2933105"/>
            <a:ext cx="9582736" cy="2641785"/>
          </a:xfrm>
        </p:spPr>
        <p:txBody>
          <a:bodyPr rtlCol="0">
            <a:normAutofit/>
          </a:bodyPr>
          <a:lstStyle/>
          <a:p>
            <a:r>
              <a:rPr lang="es-ES" sz="2400" dirty="0">
                <a:solidFill>
                  <a:schemeClr val="bg1"/>
                </a:solidFill>
                <a:latin typeface="+mj-lt"/>
              </a:rPr>
              <a:t>Taxonomía de Bloom y MOBILE LEARNING Y REALIDAD AUMENTADA</a:t>
            </a:r>
          </a:p>
          <a:p>
            <a:pPr algn="r"/>
            <a:r>
              <a:rPr lang="es-ES" sz="2400" dirty="0">
                <a:solidFill>
                  <a:schemeClr val="bg1"/>
                </a:solidFill>
                <a:latin typeface="+mj-lt"/>
              </a:rPr>
              <a:t>Realizado por: Javier Bustamante</a:t>
            </a:r>
          </a:p>
        </p:txBody>
      </p:sp>
    </p:spTree>
    <p:extLst>
      <p:ext uri="{BB962C8B-B14F-4D97-AF65-F5344CB8AC3E}">
        <p14:creationId xmlns:p14="http://schemas.microsoft.com/office/powerpoint/2010/main" val="1536994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7457184" cy="640080"/>
          </a:xfrm>
        </p:spPr>
        <p:txBody>
          <a:bodyPr rtlCol="0">
            <a:noAutofit/>
          </a:bodyPr>
          <a:lstStyle/>
          <a:p>
            <a:pPr rtl="0"/>
            <a:r>
              <a:rPr lang="es-ES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Dirigido a: </a:t>
            </a:r>
          </a:p>
        </p:txBody>
      </p:sp>
      <p:sp>
        <p:nvSpPr>
          <p:cNvPr id="38" name="Marcador de posición de contenido 17"/>
          <p:cNvSpPr txBox="1">
            <a:spLocks/>
          </p:cNvSpPr>
          <p:nvPr/>
        </p:nvSpPr>
        <p:spPr>
          <a:xfrm>
            <a:off x="541609" y="1524708"/>
            <a:ext cx="10982335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2800" dirty="0"/>
              <a:t>Materia: Introducción al desarrollo del software</a:t>
            </a:r>
          </a:p>
          <a:p>
            <a:pPr>
              <a:lnSpc>
                <a:spcPct val="100000"/>
              </a:lnSpc>
            </a:pPr>
            <a:r>
              <a:rPr lang="es-ES" sz="2800" dirty="0"/>
              <a:t>Alumnado de  1 de DAW de CFGS. 25 Alumnos mayores de 18 años</a:t>
            </a:r>
          </a:p>
          <a:p>
            <a:pPr>
              <a:lnSpc>
                <a:spcPct val="100000"/>
              </a:lnSpc>
            </a:pPr>
            <a:r>
              <a:rPr lang="es-ES" sz="2800" dirty="0"/>
              <a:t>Módulo de Entornos de desarrollo.</a:t>
            </a:r>
          </a:p>
        </p:txBody>
      </p:sp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521206" y="448056"/>
            <a:ext cx="11002737" cy="640080"/>
          </a:xfrm>
        </p:spPr>
        <p:txBody>
          <a:bodyPr rtlCol="0">
            <a:noAutofit/>
          </a:bodyPr>
          <a:lstStyle/>
          <a:p>
            <a:r>
              <a:rPr lang="es-ES" dirty="0"/>
              <a:t>Apps y procesos seleccionados según la taxonomía de Bloom</a:t>
            </a:r>
            <a:endParaRPr lang="es-ES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Marcador de posición de contenido 17"/>
          <p:cNvSpPr txBox="1">
            <a:spLocks/>
          </p:cNvSpPr>
          <p:nvPr/>
        </p:nvSpPr>
        <p:spPr>
          <a:xfrm>
            <a:off x="541609" y="1524707"/>
            <a:ext cx="10982335" cy="551491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70000"/>
              </a:lnSpc>
              <a:buNone/>
            </a:pPr>
            <a:r>
              <a:rPr lang="es-ES" sz="2400" b="1" dirty="0"/>
              <a:t>Recordar. </a:t>
            </a:r>
            <a:r>
              <a:rPr lang="es-ES" sz="2400" dirty="0"/>
              <a:t>Recordar es reconocer y recuperar de la memoria información relevante a largo plazo. </a:t>
            </a:r>
            <a:br>
              <a:rPr lang="es-ES" sz="2400" dirty="0"/>
            </a:br>
            <a:r>
              <a:rPr lang="es-ES" sz="2400" dirty="0"/>
              <a:t>“Recordar” en los contextos digitales conectados (accesibles desde dispositivos móviles) no significa memorizar, sino que supone ser capaz de buscar, seleccionar, organizar y registrar la información que tenemos a nuestra disposición en la web. </a:t>
            </a:r>
          </a:p>
          <a:p>
            <a:pPr lvl="1">
              <a:lnSpc>
                <a:spcPct val="170000"/>
              </a:lnSpc>
            </a:pPr>
            <a:r>
              <a:rPr lang="es-ES" sz="2400" dirty="0"/>
              <a:t>Aplicación: </a:t>
            </a:r>
            <a:r>
              <a:rPr lang="es-ES" sz="2400" b="1" dirty="0"/>
              <a:t>Evernote</a:t>
            </a:r>
            <a:r>
              <a:rPr lang="es-ES" sz="2400" dirty="0"/>
              <a:t> (Recopilar información en distintos formatos)</a:t>
            </a:r>
          </a:p>
          <a:p>
            <a:pPr marL="0" lvl="0" indent="0">
              <a:lnSpc>
                <a:spcPct val="170000"/>
              </a:lnSpc>
              <a:buNone/>
            </a:pPr>
            <a:r>
              <a:rPr lang="es-ES" sz="2400" b="1" dirty="0"/>
              <a:t>Comprender. </a:t>
            </a:r>
            <a:r>
              <a:rPr lang="es-ES" sz="2400" dirty="0"/>
              <a:t>Comprender implica entender conceptos y procesos para poder explicarlos y describirlos de forma adecuada. También implica construir significado y adquirir conocimiento. </a:t>
            </a:r>
          </a:p>
          <a:p>
            <a:pPr lvl="1">
              <a:lnSpc>
                <a:spcPct val="170000"/>
              </a:lnSpc>
            </a:pPr>
            <a:r>
              <a:rPr lang="es-ES" sz="2400" dirty="0"/>
              <a:t>Aplicación: </a:t>
            </a:r>
            <a:r>
              <a:rPr lang="es-ES" sz="2400" b="1" dirty="0"/>
              <a:t>Google </a:t>
            </a:r>
            <a:r>
              <a:rPr lang="es-ES" sz="2400" b="1" dirty="0" err="1"/>
              <a:t>Goggles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150844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521206" y="448056"/>
            <a:ext cx="11002737" cy="640080"/>
          </a:xfrm>
        </p:spPr>
        <p:txBody>
          <a:bodyPr rtlCol="0">
            <a:noAutofit/>
          </a:bodyPr>
          <a:lstStyle/>
          <a:p>
            <a:r>
              <a:rPr lang="es-ES" dirty="0"/>
              <a:t>Apps y procesos seleccionados según la taxonomía de Bloom</a:t>
            </a:r>
            <a:endParaRPr lang="es-ES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Marcador de posición de contenido 17"/>
          <p:cNvSpPr txBox="1">
            <a:spLocks/>
          </p:cNvSpPr>
          <p:nvPr/>
        </p:nvSpPr>
        <p:spPr>
          <a:xfrm>
            <a:off x="541609" y="1524708"/>
            <a:ext cx="10982335" cy="50639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s-ES" sz="2400" b="1" dirty="0"/>
              <a:t>Aplicar. </a:t>
            </a:r>
            <a:r>
              <a:rPr lang="es-ES" sz="2400" dirty="0"/>
              <a:t>Aplicar, supone hacer uso de la información; utilizar métodos, conceptos y teorías en situaciones nuevas; solucionar problemas usando habilidades o conocimientos.</a:t>
            </a:r>
          </a:p>
          <a:p>
            <a:pPr lvl="1">
              <a:lnSpc>
                <a:spcPct val="150000"/>
              </a:lnSpc>
            </a:pPr>
            <a:r>
              <a:rPr lang="es-ES" sz="2400" dirty="0"/>
              <a:t>Aplicación: </a:t>
            </a:r>
            <a:r>
              <a:rPr lang="es-ES" sz="2400" b="1" dirty="0"/>
              <a:t>Quick Office y Dropbox</a:t>
            </a:r>
            <a:endParaRPr lang="es-ES" sz="2400" dirty="0"/>
          </a:p>
          <a:p>
            <a:pPr marL="0" indent="0">
              <a:lnSpc>
                <a:spcPct val="150000"/>
              </a:lnSpc>
              <a:buNone/>
            </a:pPr>
            <a:r>
              <a:rPr lang="es-ES" sz="2400" b="1" dirty="0"/>
              <a:t>Analizar:</a:t>
            </a:r>
            <a:r>
              <a:rPr lang="es-ES" sz="2400" dirty="0"/>
              <a:t> Descomponer un material o un concepto en partes, determinar cómo las partes se interrelacionan entre ellas o construyen una estructura de propósito global.</a:t>
            </a:r>
          </a:p>
          <a:p>
            <a:pPr lvl="1">
              <a:lnSpc>
                <a:spcPct val="150000"/>
              </a:lnSpc>
            </a:pPr>
            <a:r>
              <a:rPr lang="es-ES" sz="2400" dirty="0"/>
              <a:t>Aplicación: </a:t>
            </a:r>
            <a:r>
              <a:rPr lang="es-ES" sz="2400" b="1" dirty="0" err="1"/>
              <a:t>Mindmeister</a:t>
            </a:r>
            <a:r>
              <a:rPr lang="es-ES" sz="2400" dirty="0"/>
              <a:t> (Es una herramienta de creación de mapas mentales</a:t>
            </a:r>
          </a:p>
          <a:p>
            <a:pPr lvl="1">
              <a:lnSpc>
                <a:spcPct val="100000"/>
              </a:lnSpc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77511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521206" y="448056"/>
            <a:ext cx="11002737" cy="640080"/>
          </a:xfrm>
        </p:spPr>
        <p:txBody>
          <a:bodyPr rtlCol="0">
            <a:noAutofit/>
          </a:bodyPr>
          <a:lstStyle/>
          <a:p>
            <a:r>
              <a:rPr lang="es-ES" dirty="0"/>
              <a:t>Apps y procesos seleccionados según la taxonomía de Bloom</a:t>
            </a:r>
            <a:endParaRPr lang="es-ES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Marcador de posición de contenido 17"/>
          <p:cNvSpPr txBox="1">
            <a:spLocks/>
          </p:cNvSpPr>
          <p:nvPr/>
        </p:nvSpPr>
        <p:spPr>
          <a:xfrm>
            <a:off x="541609" y="1524708"/>
            <a:ext cx="10982335" cy="507650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50000"/>
              </a:lnSpc>
              <a:buNone/>
            </a:pPr>
            <a:r>
              <a:rPr lang="es-ES" sz="2600" b="1" dirty="0"/>
              <a:t>Evaluar.</a:t>
            </a:r>
            <a:r>
              <a:rPr lang="es-ES" sz="2600" dirty="0"/>
              <a:t> Evaluar es una habilidad muy necesaria dentro del proceso de aprendizaje y es fundamental que los alumnos desarrollen la capacidad de emitir juicios, establecer y argumentar sus criterios, comprender y emplear estándares utilizando la comprobación y la crítica.</a:t>
            </a:r>
            <a:br>
              <a:rPr lang="es-ES" sz="2600" dirty="0"/>
            </a:br>
            <a:endParaRPr lang="es-ES" sz="2600" dirty="0"/>
          </a:p>
          <a:p>
            <a:pPr>
              <a:lnSpc>
                <a:spcPct val="150000"/>
              </a:lnSpc>
            </a:pPr>
            <a:r>
              <a:rPr lang="es-ES" sz="2600" dirty="0"/>
              <a:t>Aplicación: </a:t>
            </a:r>
            <a:r>
              <a:rPr lang="es-ES" sz="2600" b="1" dirty="0" err="1"/>
              <a:t>Kahoot</a:t>
            </a:r>
            <a:r>
              <a:rPr lang="es-ES" sz="2600" b="1" dirty="0"/>
              <a:t> y </a:t>
            </a:r>
            <a:r>
              <a:rPr lang="es-ES" sz="2600" b="1" dirty="0" err="1"/>
              <a:t>Linoit</a:t>
            </a:r>
            <a:r>
              <a:rPr lang="es-ES" sz="2600" dirty="0"/>
              <a:t> (Es una herramienta de sencillo uso con la que podemos crear murales digitales y presentar notas en formato </a:t>
            </a:r>
            <a:r>
              <a:rPr lang="es-ES" sz="2600" dirty="0" err="1"/>
              <a:t>Post-it</a:t>
            </a:r>
            <a:r>
              <a:rPr lang="es-ES" sz="2600" dirty="0"/>
              <a:t>.)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s-ES" sz="2600" b="1" dirty="0"/>
              <a:t>Crear.</a:t>
            </a:r>
            <a:r>
              <a:rPr lang="es-ES" sz="2600" dirty="0"/>
              <a:t> Crear requiere de la capacidad de recopilar y comprender información, analizar necesidades u objetivos, aplicar conocimientos con un fin y evaluar diversas posibilidades.</a:t>
            </a:r>
          </a:p>
          <a:p>
            <a:pPr lvl="1">
              <a:lnSpc>
                <a:spcPct val="150000"/>
              </a:lnSpc>
            </a:pPr>
            <a:r>
              <a:rPr lang="es-ES" sz="2600" dirty="0"/>
              <a:t>Aplicación: </a:t>
            </a:r>
            <a:r>
              <a:rPr lang="es-ES" sz="2600" b="1" dirty="0" err="1"/>
              <a:t>Aurasma</a:t>
            </a:r>
            <a:r>
              <a:rPr lang="es-ES" sz="2600" dirty="0"/>
              <a:t> (Identificar imágenes u objetos y a tiempo real se superpondrá el contenido virtual vinculado).</a:t>
            </a:r>
          </a:p>
          <a:p>
            <a:pPr lvl="1">
              <a:lnSpc>
                <a:spcPct val="100000"/>
              </a:lnSpc>
            </a:pP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41614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521206" y="448056"/>
            <a:ext cx="11002737" cy="640080"/>
          </a:xfrm>
        </p:spPr>
        <p:txBody>
          <a:bodyPr rtlCol="0">
            <a:noAutofit/>
          </a:bodyPr>
          <a:lstStyle/>
          <a:p>
            <a:r>
              <a:rPr lang="es-ES" dirty="0"/>
              <a:t>Proyecto</a:t>
            </a:r>
            <a:endParaRPr lang="es-ES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36BB079-B5F9-4BC5-854D-4F3BFFFEC9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6023" y="448056"/>
            <a:ext cx="7520476" cy="6304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47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521206" y="448056"/>
            <a:ext cx="11002737" cy="640080"/>
          </a:xfrm>
        </p:spPr>
        <p:txBody>
          <a:bodyPr rtlCol="0">
            <a:noAutofit/>
          </a:bodyPr>
          <a:lstStyle/>
          <a:p>
            <a:r>
              <a:rPr lang="es-ES" dirty="0"/>
              <a:t>Proceso</a:t>
            </a:r>
            <a:endParaRPr lang="es-ES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Marcador de posición de contenido 17"/>
          <p:cNvSpPr txBox="1">
            <a:spLocks/>
          </p:cNvSpPr>
          <p:nvPr/>
        </p:nvSpPr>
        <p:spPr>
          <a:xfrm>
            <a:off x="541609" y="1524708"/>
            <a:ext cx="10982335" cy="50765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s-ES" sz="2800" dirty="0"/>
              <a:t>En la </a:t>
            </a:r>
            <a:r>
              <a:rPr lang="es-ES" sz="2800" b="1" dirty="0"/>
              <a:t>fase de recordar</a:t>
            </a:r>
            <a:r>
              <a:rPr lang="es-ES" sz="2800" dirty="0"/>
              <a:t> Iniciaremos la unidad estableciendo los contenidos de inicio haciendo uso de la aplicación Evernote con el objetivo de construir un repositorio de la información relacionada con la misma.</a:t>
            </a:r>
          </a:p>
          <a:p>
            <a:pPr>
              <a:lnSpc>
                <a:spcPct val="150000"/>
              </a:lnSpc>
            </a:pPr>
            <a:r>
              <a:rPr lang="es-ES" sz="2800" dirty="0"/>
              <a:t>Para la </a:t>
            </a:r>
            <a:r>
              <a:rPr lang="es-ES" sz="2800" b="1" dirty="0"/>
              <a:t>fase de comprender</a:t>
            </a:r>
            <a:r>
              <a:rPr lang="es-ES" sz="2800" dirty="0"/>
              <a:t> el alumnado hará uso de Google </a:t>
            </a:r>
            <a:r>
              <a:rPr lang="es-ES" sz="2800" dirty="0" err="1"/>
              <a:t>googles</a:t>
            </a:r>
            <a:r>
              <a:rPr lang="es-ES" sz="2800" dirty="0"/>
              <a:t> para anotar y apuntar todo aquello que considere relevante a partir de la información proporcionada en </a:t>
            </a:r>
            <a:r>
              <a:rPr lang="es-ES" sz="2800" dirty="0" err="1"/>
              <a:t>evernote</a:t>
            </a:r>
            <a:r>
              <a:rPr lang="es-ES" sz="2800" dirty="0"/>
              <a:t>.</a:t>
            </a:r>
          </a:p>
          <a:p>
            <a:pPr lvl="1">
              <a:lnSpc>
                <a:spcPct val="100000"/>
              </a:lnSpc>
            </a:pP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73998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521206" y="448056"/>
            <a:ext cx="11002737" cy="640080"/>
          </a:xfrm>
        </p:spPr>
        <p:txBody>
          <a:bodyPr rtlCol="0">
            <a:noAutofit/>
          </a:bodyPr>
          <a:lstStyle/>
          <a:p>
            <a:r>
              <a:rPr lang="es-ES" dirty="0"/>
              <a:t>Proceso</a:t>
            </a:r>
            <a:endParaRPr lang="es-ES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Marcador de posición de contenido 17"/>
          <p:cNvSpPr txBox="1">
            <a:spLocks/>
          </p:cNvSpPr>
          <p:nvPr/>
        </p:nvSpPr>
        <p:spPr>
          <a:xfrm>
            <a:off x="541609" y="1524707"/>
            <a:ext cx="10982335" cy="520177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s-ES" sz="2800" dirty="0"/>
              <a:t>En la </a:t>
            </a:r>
            <a:r>
              <a:rPr lang="es-ES" sz="2800" b="1" dirty="0"/>
              <a:t>fase de aplicar</a:t>
            </a:r>
            <a:r>
              <a:rPr lang="es-ES" sz="2800" dirty="0"/>
              <a:t> el alumnado usará las herramientas de Quick Office para la elaboración de sus contenidos y/o redacción de sus guiones y la herramienta de Dropbox para almacenar la información en la nube y accesible desde cualquier dispositivo móvil o de escritorio.</a:t>
            </a:r>
          </a:p>
          <a:p>
            <a:pPr>
              <a:lnSpc>
                <a:spcPct val="150000"/>
              </a:lnSpc>
            </a:pPr>
            <a:r>
              <a:rPr lang="es-ES" sz="2800" dirty="0"/>
              <a:t>En la </a:t>
            </a:r>
            <a:r>
              <a:rPr lang="es-ES" sz="2800" b="1" dirty="0"/>
              <a:t>fase de analizar</a:t>
            </a:r>
            <a:r>
              <a:rPr lang="es-ES" sz="2800" dirty="0"/>
              <a:t> y con todos los recursos elaborados en las fases anteriores se crearán distintos mapas mentales con la herramienta </a:t>
            </a:r>
            <a:r>
              <a:rPr lang="es-ES" sz="2800" dirty="0" err="1"/>
              <a:t>Mindmeister</a:t>
            </a:r>
            <a:r>
              <a:rPr lang="es-ES" sz="2800" dirty="0"/>
              <a:t> con el objeto de afianzar y comprender los contenidos recopilados, comprendidos y desarrollados por el propio alumno. </a:t>
            </a:r>
          </a:p>
          <a:p>
            <a:pPr>
              <a:lnSpc>
                <a:spcPct val="150000"/>
              </a:lnSpc>
            </a:pPr>
            <a:r>
              <a:rPr lang="es-ES" sz="2800" dirty="0"/>
              <a:t>Como ejemplo se puede partir de un mapa mental común en el cual los alumnos van desarrollándolo según su propia experiencia de aprendizaje.</a:t>
            </a:r>
          </a:p>
          <a:p>
            <a:pPr lvl="1">
              <a:lnSpc>
                <a:spcPct val="100000"/>
              </a:lnSpc>
            </a:pP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084695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521206" y="448056"/>
            <a:ext cx="11002737" cy="640080"/>
          </a:xfrm>
        </p:spPr>
        <p:txBody>
          <a:bodyPr rtlCol="0">
            <a:noAutofit/>
          </a:bodyPr>
          <a:lstStyle/>
          <a:p>
            <a:r>
              <a:rPr lang="es-ES" dirty="0"/>
              <a:t>Proceso</a:t>
            </a:r>
            <a:endParaRPr lang="es-ES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4AAAA83-D77C-4827-BB41-06D6DE18FF2A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94631" y="1430327"/>
            <a:ext cx="11002737" cy="468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062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58_TF10001108.potx" id="{3068D4C4-799F-4D37-B4B4-23B54CC64B2C}" vid="{0428EABF-2A66-4C1D-8919-2064943E471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la oficin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0072C5-DDE0-4258-BA7A-4D4B80DFA63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Le damos la bienvenida a PowerPoint 2016</Template>
  <TotalTime>0</TotalTime>
  <Words>715</Words>
  <Application>Microsoft Office PowerPoint</Application>
  <PresentationFormat>Panorámica</PresentationFormat>
  <Paragraphs>49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Segoe UI</vt:lpstr>
      <vt:lpstr>Segoe UI Light</vt:lpstr>
      <vt:lpstr>WelcomeDoc</vt:lpstr>
      <vt:lpstr>Proyecto Final: Desarrollo de Software</vt:lpstr>
      <vt:lpstr>Dirigido a: </vt:lpstr>
      <vt:lpstr>Apps y procesos seleccionados según la taxonomía de Bloom</vt:lpstr>
      <vt:lpstr>Apps y procesos seleccionados según la taxonomía de Bloom</vt:lpstr>
      <vt:lpstr>Apps y procesos seleccionados según la taxonomía de Bloom</vt:lpstr>
      <vt:lpstr>Proyecto</vt:lpstr>
      <vt:lpstr>Proceso</vt:lpstr>
      <vt:lpstr>Proceso</vt:lpstr>
      <vt:lpstr>Proceso</vt:lpstr>
      <vt:lpstr>Proceso</vt:lpstr>
      <vt:lpstr>Proyecto Final: Desarrollo de Software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2019-12-18T01:03:09Z</dcterms:created>
  <dcterms:modified xsi:type="dcterms:W3CDTF">2020-02-06T17:45:33Z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