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6" r:id="rId3"/>
    <p:sldId id="317" r:id="rId4"/>
    <p:sldId id="318" r:id="rId5"/>
    <p:sldId id="259" r:id="rId6"/>
    <p:sldId id="314" r:id="rId7"/>
    <p:sldId id="260" r:id="rId8"/>
    <p:sldId id="261" r:id="rId9"/>
    <p:sldId id="315" r:id="rId10"/>
    <p:sldId id="346" r:id="rId11"/>
    <p:sldId id="347" r:id="rId12"/>
    <p:sldId id="277" r:id="rId13"/>
    <p:sldId id="279" r:id="rId14"/>
    <p:sldId id="348" r:id="rId15"/>
    <p:sldId id="264" r:id="rId16"/>
    <p:sldId id="360" r:id="rId17"/>
    <p:sldId id="361" r:id="rId18"/>
    <p:sldId id="362" r:id="rId19"/>
    <p:sldId id="294" r:id="rId20"/>
    <p:sldId id="295" r:id="rId21"/>
    <p:sldId id="296" r:id="rId22"/>
    <p:sldId id="298" r:id="rId23"/>
    <p:sldId id="357" r:id="rId24"/>
    <p:sldId id="358" r:id="rId25"/>
    <p:sldId id="349" r:id="rId26"/>
    <p:sldId id="300" r:id="rId27"/>
    <p:sldId id="350" r:id="rId28"/>
    <p:sldId id="351" r:id="rId29"/>
    <p:sldId id="301" r:id="rId30"/>
    <p:sldId id="303" r:id="rId31"/>
    <p:sldId id="356" r:id="rId32"/>
    <p:sldId id="305" r:id="rId33"/>
    <p:sldId id="355" r:id="rId34"/>
    <p:sldId id="306" r:id="rId35"/>
    <p:sldId id="307" r:id="rId36"/>
    <p:sldId id="308" r:id="rId37"/>
    <p:sldId id="352" r:id="rId38"/>
    <p:sldId id="309" r:id="rId39"/>
    <p:sldId id="310" r:id="rId40"/>
    <p:sldId id="353" r:id="rId41"/>
    <p:sldId id="311" r:id="rId42"/>
    <p:sldId id="312" r:id="rId43"/>
    <p:sldId id="31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03108-E545-4968-B362-BD29307190B6}" type="doc">
      <dgm:prSet loTypeId="urn:microsoft.com/office/officeart/2008/layout/LinedList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1F06478C-289F-4056-889C-AC88A6328C98}">
      <dgm:prSet custT="1"/>
      <dgm:spPr/>
      <dgm:t>
        <a:bodyPr/>
        <a:lstStyle/>
        <a:p>
          <a:r>
            <a:rPr lang="es-ES" sz="1400" dirty="0"/>
            <a:t>Se debe enfriar la herida cuanto antes con agua fría, durante 15 o 20 minutos hasta que el dolor remita. </a:t>
          </a:r>
          <a:endParaRPr lang="en-US" sz="1400" dirty="0"/>
        </a:p>
      </dgm:t>
    </dgm:pt>
    <dgm:pt modelId="{49F02C13-BE5E-4CDD-AECD-542F0ED9E903}" type="parTrans" cxnId="{0B2A3273-5FC4-466A-8DDB-10B36A7A8160}">
      <dgm:prSet/>
      <dgm:spPr/>
      <dgm:t>
        <a:bodyPr/>
        <a:lstStyle/>
        <a:p>
          <a:endParaRPr lang="en-US"/>
        </a:p>
      </dgm:t>
    </dgm:pt>
    <dgm:pt modelId="{4A433477-ABC9-4BEC-A3F8-9BF906DE2796}" type="sibTrans" cxnId="{0B2A3273-5FC4-466A-8DDB-10B36A7A8160}">
      <dgm:prSet/>
      <dgm:spPr/>
      <dgm:t>
        <a:bodyPr/>
        <a:lstStyle/>
        <a:p>
          <a:endParaRPr lang="en-US"/>
        </a:p>
      </dgm:t>
    </dgm:pt>
    <dgm:pt modelId="{96A20FF7-5CF3-4E95-9E5E-B91AA94686F2}">
      <dgm:prSet custT="1"/>
      <dgm:spPr/>
      <dgm:t>
        <a:bodyPr/>
        <a:lstStyle/>
        <a:p>
          <a:r>
            <a:rPr lang="es-ES" sz="1400" dirty="0"/>
            <a:t>Si la ropa está adherida a la quemadura, no intentes quitársela. Retírale la ropa que no esté pegada a la quemadura cortándola, así como todos los objetos que puedan comprimir y retener calor (anillos, relojes, colgantes o pulseras). </a:t>
          </a:r>
          <a:endParaRPr lang="en-US" sz="1400" dirty="0"/>
        </a:p>
      </dgm:t>
    </dgm:pt>
    <dgm:pt modelId="{3D9D69FD-08F9-4DCA-83D1-D14A729A8B8B}" type="parTrans" cxnId="{711E67CF-7FD3-4CD3-B1F8-BE5DBC441157}">
      <dgm:prSet/>
      <dgm:spPr/>
      <dgm:t>
        <a:bodyPr/>
        <a:lstStyle/>
        <a:p>
          <a:endParaRPr lang="en-US"/>
        </a:p>
      </dgm:t>
    </dgm:pt>
    <dgm:pt modelId="{96FBAAD1-4484-407C-BF69-944E4B62FE40}" type="sibTrans" cxnId="{711E67CF-7FD3-4CD3-B1F8-BE5DBC441157}">
      <dgm:prSet/>
      <dgm:spPr/>
      <dgm:t>
        <a:bodyPr/>
        <a:lstStyle/>
        <a:p>
          <a:endParaRPr lang="en-US"/>
        </a:p>
      </dgm:t>
    </dgm:pt>
    <dgm:pt modelId="{15143057-2CDA-48CB-B22A-CB566E33C29F}">
      <dgm:prSet custT="1"/>
      <dgm:spPr/>
      <dgm:t>
        <a:bodyPr/>
        <a:lstStyle/>
        <a:p>
          <a:r>
            <a:rPr lang="es-ES" sz="1400" dirty="0"/>
            <a:t>Protege al niño/a con una manta para que no pierda calor corporal hasta que llegue la ayuda médica</a:t>
          </a:r>
          <a:r>
            <a:rPr lang="es-ES" sz="2100" dirty="0"/>
            <a:t>.</a:t>
          </a:r>
          <a:endParaRPr lang="en-US" sz="2100" dirty="0"/>
        </a:p>
      </dgm:t>
    </dgm:pt>
    <dgm:pt modelId="{155F105F-EFCD-4A44-A23C-D793655945AB}" type="parTrans" cxnId="{27068312-652F-483A-B184-A02455242BDC}">
      <dgm:prSet/>
      <dgm:spPr/>
      <dgm:t>
        <a:bodyPr/>
        <a:lstStyle/>
        <a:p>
          <a:endParaRPr lang="es-ES"/>
        </a:p>
      </dgm:t>
    </dgm:pt>
    <dgm:pt modelId="{459BF959-7F60-4E57-B04D-909EA1D54938}" type="sibTrans" cxnId="{27068312-652F-483A-B184-A02455242BDC}">
      <dgm:prSet/>
      <dgm:spPr/>
      <dgm:t>
        <a:bodyPr/>
        <a:lstStyle/>
        <a:p>
          <a:endParaRPr lang="es-ES"/>
        </a:p>
      </dgm:t>
    </dgm:pt>
    <dgm:pt modelId="{EDE4D8E9-7870-45E3-9850-DCA6E6F04492}">
      <dgm:prSet custT="1"/>
      <dgm:spPr/>
      <dgm:t>
        <a:bodyPr/>
        <a:lstStyle/>
        <a:p>
          <a:r>
            <a:rPr lang="es-ES" sz="1400" dirty="0"/>
            <a:t>Cubre la lesión con apósitos mojados (gasas o pañuelos limpios), después de haber enfriado la quemadura. No apliques jabones, pomadas, ni ungüentos o remedios caseros. Si presenta ampollas y están rotas, cubrirlas con apósitos estériles para evitar la infección. Evita vendar dos zonas quemadas juntas.</a:t>
          </a:r>
          <a:endParaRPr lang="en-US" sz="1400" dirty="0"/>
        </a:p>
      </dgm:t>
    </dgm:pt>
    <dgm:pt modelId="{B7ADA9AD-E50F-4720-BAAB-D5B3C1102636}" type="parTrans" cxnId="{F6E7DE57-33BC-4513-A73D-7D0E01738617}">
      <dgm:prSet/>
      <dgm:spPr/>
      <dgm:t>
        <a:bodyPr/>
        <a:lstStyle/>
        <a:p>
          <a:endParaRPr lang="es-ES"/>
        </a:p>
      </dgm:t>
    </dgm:pt>
    <dgm:pt modelId="{E0B96414-5F7F-454F-9A7F-1C3FF4D46C32}" type="sibTrans" cxnId="{F6E7DE57-33BC-4513-A73D-7D0E01738617}">
      <dgm:prSet/>
      <dgm:spPr/>
      <dgm:t>
        <a:bodyPr/>
        <a:lstStyle/>
        <a:p>
          <a:endParaRPr lang="es-ES"/>
        </a:p>
      </dgm:t>
    </dgm:pt>
    <dgm:pt modelId="{A8AE2248-0CAD-40EA-AD46-DC68CF427E7D}" type="pres">
      <dgm:prSet presAssocID="{86503108-E545-4968-B362-BD29307190B6}" presName="vert0" presStyleCnt="0">
        <dgm:presLayoutVars>
          <dgm:dir/>
          <dgm:animOne val="branch"/>
          <dgm:animLvl val="lvl"/>
        </dgm:presLayoutVars>
      </dgm:prSet>
      <dgm:spPr/>
    </dgm:pt>
    <dgm:pt modelId="{009D1081-FC0E-47E5-BB64-C570FC7E916A}" type="pres">
      <dgm:prSet presAssocID="{1F06478C-289F-4056-889C-AC88A6328C98}" presName="thickLine" presStyleLbl="alignNode1" presStyleIdx="0" presStyleCnt="4"/>
      <dgm:spPr/>
    </dgm:pt>
    <dgm:pt modelId="{E4375F95-FEDE-4EC5-A848-2FDF75D10861}" type="pres">
      <dgm:prSet presAssocID="{1F06478C-289F-4056-889C-AC88A6328C98}" presName="horz1" presStyleCnt="0"/>
      <dgm:spPr/>
    </dgm:pt>
    <dgm:pt modelId="{7495E959-DB1B-4936-9571-E3BB45A19C1E}" type="pres">
      <dgm:prSet presAssocID="{1F06478C-289F-4056-889C-AC88A6328C98}" presName="tx1" presStyleLbl="revTx" presStyleIdx="0" presStyleCnt="4" custScaleY="50565"/>
      <dgm:spPr/>
    </dgm:pt>
    <dgm:pt modelId="{032164EB-BCE8-4DF6-A137-4DAF810F5EAA}" type="pres">
      <dgm:prSet presAssocID="{1F06478C-289F-4056-889C-AC88A6328C98}" presName="vert1" presStyleCnt="0"/>
      <dgm:spPr/>
    </dgm:pt>
    <dgm:pt modelId="{5269DE37-EE63-4247-AC85-8C922DC19DC0}" type="pres">
      <dgm:prSet presAssocID="{96A20FF7-5CF3-4E95-9E5E-B91AA94686F2}" presName="thickLine" presStyleLbl="alignNode1" presStyleIdx="1" presStyleCnt="4"/>
      <dgm:spPr/>
    </dgm:pt>
    <dgm:pt modelId="{9DF75C6A-D685-488A-B28A-7EE4FD86E7EC}" type="pres">
      <dgm:prSet presAssocID="{96A20FF7-5CF3-4E95-9E5E-B91AA94686F2}" presName="horz1" presStyleCnt="0"/>
      <dgm:spPr/>
    </dgm:pt>
    <dgm:pt modelId="{55003274-0E68-4775-AAB2-00929C5AD05F}" type="pres">
      <dgm:prSet presAssocID="{96A20FF7-5CF3-4E95-9E5E-B91AA94686F2}" presName="tx1" presStyleLbl="revTx" presStyleIdx="1" presStyleCnt="4"/>
      <dgm:spPr/>
    </dgm:pt>
    <dgm:pt modelId="{5D90CA2F-EBD2-4356-B678-AE5EE1F0289C}" type="pres">
      <dgm:prSet presAssocID="{96A20FF7-5CF3-4E95-9E5E-B91AA94686F2}" presName="vert1" presStyleCnt="0"/>
      <dgm:spPr/>
    </dgm:pt>
    <dgm:pt modelId="{8D96AC98-8880-4B3C-8069-6D27E98F4160}" type="pres">
      <dgm:prSet presAssocID="{EDE4D8E9-7870-45E3-9850-DCA6E6F04492}" presName="thickLine" presStyleLbl="alignNode1" presStyleIdx="2" presStyleCnt="4"/>
      <dgm:spPr/>
    </dgm:pt>
    <dgm:pt modelId="{EA4FE6F2-B34A-40E3-AC3F-CF0721366290}" type="pres">
      <dgm:prSet presAssocID="{EDE4D8E9-7870-45E3-9850-DCA6E6F04492}" presName="horz1" presStyleCnt="0"/>
      <dgm:spPr/>
    </dgm:pt>
    <dgm:pt modelId="{5DDD410D-9234-42CA-866C-CEEE5CFDA488}" type="pres">
      <dgm:prSet presAssocID="{EDE4D8E9-7870-45E3-9850-DCA6E6F04492}" presName="tx1" presStyleLbl="revTx" presStyleIdx="2" presStyleCnt="4"/>
      <dgm:spPr/>
    </dgm:pt>
    <dgm:pt modelId="{5777F514-112B-45EA-A2B4-87DDA4EBBCE0}" type="pres">
      <dgm:prSet presAssocID="{EDE4D8E9-7870-45E3-9850-DCA6E6F04492}" presName="vert1" presStyleCnt="0"/>
      <dgm:spPr/>
    </dgm:pt>
    <dgm:pt modelId="{93EC6AA6-860C-4404-BB0A-5C5D27058328}" type="pres">
      <dgm:prSet presAssocID="{15143057-2CDA-48CB-B22A-CB566E33C29F}" presName="thickLine" presStyleLbl="alignNode1" presStyleIdx="3" presStyleCnt="4"/>
      <dgm:spPr/>
    </dgm:pt>
    <dgm:pt modelId="{FCAEC07C-3CBB-4A57-AE24-3AEDFEAECCE3}" type="pres">
      <dgm:prSet presAssocID="{15143057-2CDA-48CB-B22A-CB566E33C29F}" presName="horz1" presStyleCnt="0"/>
      <dgm:spPr/>
    </dgm:pt>
    <dgm:pt modelId="{5C9CD490-1F19-468F-AD16-4F6FD9CA4812}" type="pres">
      <dgm:prSet presAssocID="{15143057-2CDA-48CB-B22A-CB566E33C29F}" presName="tx1" presStyleLbl="revTx" presStyleIdx="3" presStyleCnt="4" custScaleY="71212"/>
      <dgm:spPr/>
    </dgm:pt>
    <dgm:pt modelId="{CFCA2E1B-3E3E-4029-8463-5D27CAE03A15}" type="pres">
      <dgm:prSet presAssocID="{15143057-2CDA-48CB-B22A-CB566E33C29F}" presName="vert1" presStyleCnt="0"/>
      <dgm:spPr/>
    </dgm:pt>
  </dgm:ptLst>
  <dgm:cxnLst>
    <dgm:cxn modelId="{1CD8610A-DAB3-42C2-A7DC-B150C7EFD583}" type="presOf" srcId="{EDE4D8E9-7870-45E3-9850-DCA6E6F04492}" destId="{5DDD410D-9234-42CA-866C-CEEE5CFDA488}" srcOrd="0" destOrd="0" presId="urn:microsoft.com/office/officeart/2008/layout/LinedList"/>
    <dgm:cxn modelId="{27068312-652F-483A-B184-A02455242BDC}" srcId="{86503108-E545-4968-B362-BD29307190B6}" destId="{15143057-2CDA-48CB-B22A-CB566E33C29F}" srcOrd="3" destOrd="0" parTransId="{155F105F-EFCD-4A44-A23C-D793655945AB}" sibTransId="{459BF959-7F60-4E57-B04D-909EA1D54938}"/>
    <dgm:cxn modelId="{4400CD25-DE43-413D-9DDC-72A3B3B5E8DF}" type="presOf" srcId="{15143057-2CDA-48CB-B22A-CB566E33C29F}" destId="{5C9CD490-1F19-468F-AD16-4F6FD9CA4812}" srcOrd="0" destOrd="0" presId="urn:microsoft.com/office/officeart/2008/layout/LinedList"/>
    <dgm:cxn modelId="{08912349-11B1-43D1-8B12-AD033CC07D8B}" type="presOf" srcId="{86503108-E545-4968-B362-BD29307190B6}" destId="{A8AE2248-0CAD-40EA-AD46-DC68CF427E7D}" srcOrd="0" destOrd="0" presId="urn:microsoft.com/office/officeart/2008/layout/LinedList"/>
    <dgm:cxn modelId="{9526436B-3859-42D0-A76B-71467AA6E8FA}" type="presOf" srcId="{1F06478C-289F-4056-889C-AC88A6328C98}" destId="{7495E959-DB1B-4936-9571-E3BB45A19C1E}" srcOrd="0" destOrd="0" presId="urn:microsoft.com/office/officeart/2008/layout/LinedList"/>
    <dgm:cxn modelId="{0B2A3273-5FC4-466A-8DDB-10B36A7A8160}" srcId="{86503108-E545-4968-B362-BD29307190B6}" destId="{1F06478C-289F-4056-889C-AC88A6328C98}" srcOrd="0" destOrd="0" parTransId="{49F02C13-BE5E-4CDD-AECD-542F0ED9E903}" sibTransId="{4A433477-ABC9-4BEC-A3F8-9BF906DE2796}"/>
    <dgm:cxn modelId="{F6E7DE57-33BC-4513-A73D-7D0E01738617}" srcId="{86503108-E545-4968-B362-BD29307190B6}" destId="{EDE4D8E9-7870-45E3-9850-DCA6E6F04492}" srcOrd="2" destOrd="0" parTransId="{B7ADA9AD-E50F-4720-BAAB-D5B3C1102636}" sibTransId="{E0B96414-5F7F-454F-9A7F-1C3FF4D46C32}"/>
    <dgm:cxn modelId="{711E67CF-7FD3-4CD3-B1F8-BE5DBC441157}" srcId="{86503108-E545-4968-B362-BD29307190B6}" destId="{96A20FF7-5CF3-4E95-9E5E-B91AA94686F2}" srcOrd="1" destOrd="0" parTransId="{3D9D69FD-08F9-4DCA-83D1-D14A729A8B8B}" sibTransId="{96FBAAD1-4484-407C-BF69-944E4B62FE40}"/>
    <dgm:cxn modelId="{AE03F6FB-5847-469E-AF5B-BB3CAF362A12}" type="presOf" srcId="{96A20FF7-5CF3-4E95-9E5E-B91AA94686F2}" destId="{55003274-0E68-4775-AAB2-00929C5AD05F}" srcOrd="0" destOrd="0" presId="urn:microsoft.com/office/officeart/2008/layout/LinedList"/>
    <dgm:cxn modelId="{5E41C1DF-A2B3-4DAE-9AAE-DD365A1E1C99}" type="presParOf" srcId="{A8AE2248-0CAD-40EA-AD46-DC68CF427E7D}" destId="{009D1081-FC0E-47E5-BB64-C570FC7E916A}" srcOrd="0" destOrd="0" presId="urn:microsoft.com/office/officeart/2008/layout/LinedList"/>
    <dgm:cxn modelId="{7DD9C1C8-A86A-4DB2-80D5-AD623786FE3A}" type="presParOf" srcId="{A8AE2248-0CAD-40EA-AD46-DC68CF427E7D}" destId="{E4375F95-FEDE-4EC5-A848-2FDF75D10861}" srcOrd="1" destOrd="0" presId="urn:microsoft.com/office/officeart/2008/layout/LinedList"/>
    <dgm:cxn modelId="{FE159054-9955-47A8-957F-B9F6A810ED2D}" type="presParOf" srcId="{E4375F95-FEDE-4EC5-A848-2FDF75D10861}" destId="{7495E959-DB1B-4936-9571-E3BB45A19C1E}" srcOrd="0" destOrd="0" presId="urn:microsoft.com/office/officeart/2008/layout/LinedList"/>
    <dgm:cxn modelId="{6A086214-BD68-46D9-8F7A-6582578E3E10}" type="presParOf" srcId="{E4375F95-FEDE-4EC5-A848-2FDF75D10861}" destId="{032164EB-BCE8-4DF6-A137-4DAF810F5EAA}" srcOrd="1" destOrd="0" presId="urn:microsoft.com/office/officeart/2008/layout/LinedList"/>
    <dgm:cxn modelId="{0914CE46-13EC-4FB9-A995-97C6CBB7F280}" type="presParOf" srcId="{A8AE2248-0CAD-40EA-AD46-DC68CF427E7D}" destId="{5269DE37-EE63-4247-AC85-8C922DC19DC0}" srcOrd="2" destOrd="0" presId="urn:microsoft.com/office/officeart/2008/layout/LinedList"/>
    <dgm:cxn modelId="{1A39D26F-7292-4D61-8D59-5893C1D8A8FF}" type="presParOf" srcId="{A8AE2248-0CAD-40EA-AD46-DC68CF427E7D}" destId="{9DF75C6A-D685-488A-B28A-7EE4FD86E7EC}" srcOrd="3" destOrd="0" presId="urn:microsoft.com/office/officeart/2008/layout/LinedList"/>
    <dgm:cxn modelId="{5B42CF9E-3850-4453-A680-6159B763FFD7}" type="presParOf" srcId="{9DF75C6A-D685-488A-B28A-7EE4FD86E7EC}" destId="{55003274-0E68-4775-AAB2-00929C5AD05F}" srcOrd="0" destOrd="0" presId="urn:microsoft.com/office/officeart/2008/layout/LinedList"/>
    <dgm:cxn modelId="{21971CC3-AA5D-449C-87BE-A92E9642A514}" type="presParOf" srcId="{9DF75C6A-D685-488A-B28A-7EE4FD86E7EC}" destId="{5D90CA2F-EBD2-4356-B678-AE5EE1F0289C}" srcOrd="1" destOrd="0" presId="urn:microsoft.com/office/officeart/2008/layout/LinedList"/>
    <dgm:cxn modelId="{F313AE6C-958B-43CE-88F4-44A70265EA91}" type="presParOf" srcId="{A8AE2248-0CAD-40EA-AD46-DC68CF427E7D}" destId="{8D96AC98-8880-4B3C-8069-6D27E98F4160}" srcOrd="4" destOrd="0" presId="urn:microsoft.com/office/officeart/2008/layout/LinedList"/>
    <dgm:cxn modelId="{1783A04E-BEA1-4B11-A697-7D29F38A2B62}" type="presParOf" srcId="{A8AE2248-0CAD-40EA-AD46-DC68CF427E7D}" destId="{EA4FE6F2-B34A-40E3-AC3F-CF0721366290}" srcOrd="5" destOrd="0" presId="urn:microsoft.com/office/officeart/2008/layout/LinedList"/>
    <dgm:cxn modelId="{821BC2E9-1C21-4C8D-8D42-44BD362DBF6B}" type="presParOf" srcId="{EA4FE6F2-B34A-40E3-AC3F-CF0721366290}" destId="{5DDD410D-9234-42CA-866C-CEEE5CFDA488}" srcOrd="0" destOrd="0" presId="urn:microsoft.com/office/officeart/2008/layout/LinedList"/>
    <dgm:cxn modelId="{FEC581F4-428C-427D-9D90-A41F08FF5EF9}" type="presParOf" srcId="{EA4FE6F2-B34A-40E3-AC3F-CF0721366290}" destId="{5777F514-112B-45EA-A2B4-87DDA4EBBCE0}" srcOrd="1" destOrd="0" presId="urn:microsoft.com/office/officeart/2008/layout/LinedList"/>
    <dgm:cxn modelId="{191A5705-FBEC-40A8-8397-CF46AC7DCB3A}" type="presParOf" srcId="{A8AE2248-0CAD-40EA-AD46-DC68CF427E7D}" destId="{93EC6AA6-860C-4404-BB0A-5C5D27058328}" srcOrd="6" destOrd="0" presId="urn:microsoft.com/office/officeart/2008/layout/LinedList"/>
    <dgm:cxn modelId="{1551A1D4-C219-4B85-B97D-E3CF8E79C715}" type="presParOf" srcId="{A8AE2248-0CAD-40EA-AD46-DC68CF427E7D}" destId="{FCAEC07C-3CBB-4A57-AE24-3AEDFEAECCE3}" srcOrd="7" destOrd="0" presId="urn:microsoft.com/office/officeart/2008/layout/LinedList"/>
    <dgm:cxn modelId="{0AA3FBBE-F85D-4EF4-B024-63FD4A54B29D}" type="presParOf" srcId="{FCAEC07C-3CBB-4A57-AE24-3AEDFEAECCE3}" destId="{5C9CD490-1F19-468F-AD16-4F6FD9CA4812}" srcOrd="0" destOrd="0" presId="urn:microsoft.com/office/officeart/2008/layout/LinedList"/>
    <dgm:cxn modelId="{4504634D-5DFD-46A7-BB87-6901A221F5DA}" type="presParOf" srcId="{FCAEC07C-3CBB-4A57-AE24-3AEDFEAECCE3}" destId="{CFCA2E1B-3E3E-4029-8463-5D27CAE03A1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D2CBFA-A122-46CE-85FA-1EEECE8D45FA}" type="doc">
      <dgm:prSet loTypeId="urn:microsoft.com/office/officeart/2008/layout/Lined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A3A3BCB6-B677-4CFD-962F-A108B3DE96DE}">
      <dgm:prSet custT="1"/>
      <dgm:spPr/>
      <dgm:t>
        <a:bodyPr/>
        <a:lstStyle/>
        <a:p>
          <a:r>
            <a:rPr lang="es-ES" sz="1600" dirty="0"/>
            <a:t>Evita tocar a la víctima mientras esté conectado a la corriente. Es importante cortar la corriente y, una vez hecho, es prioritario comprobar las constantes vitales (consciencia, respiración y pulso).</a:t>
          </a:r>
          <a:endParaRPr lang="en-US" sz="1600" dirty="0"/>
        </a:p>
      </dgm:t>
    </dgm:pt>
    <dgm:pt modelId="{0B87B9D4-CE16-4774-B999-5A43CF0C170D}" type="parTrans" cxnId="{4E377D0C-2FB5-427A-9BDA-E30A4763699E}">
      <dgm:prSet/>
      <dgm:spPr/>
      <dgm:t>
        <a:bodyPr/>
        <a:lstStyle/>
        <a:p>
          <a:endParaRPr lang="en-US"/>
        </a:p>
      </dgm:t>
    </dgm:pt>
    <dgm:pt modelId="{C095B36D-3F7F-47C6-98F9-1FE48049C3E7}" type="sibTrans" cxnId="{4E377D0C-2FB5-427A-9BDA-E30A4763699E}">
      <dgm:prSet/>
      <dgm:spPr/>
      <dgm:t>
        <a:bodyPr/>
        <a:lstStyle/>
        <a:p>
          <a:endParaRPr lang="en-US"/>
        </a:p>
      </dgm:t>
    </dgm:pt>
    <dgm:pt modelId="{A80C248A-11B0-4A0F-9EF2-CD4A0A605DF5}">
      <dgm:prSet custT="1"/>
      <dgm:spPr/>
      <dgm:t>
        <a:bodyPr/>
        <a:lstStyle/>
        <a:p>
          <a:r>
            <a:rPr lang="es-ES" sz="1600" dirty="0"/>
            <a:t>Cuando se haya estabilizado, aplica agua fresca sobre las quemaduras durante 15 minutos. Evita moverle y no apliques jabón, pomadas, ni remedios caseros sobre sus quemaduras. Coloca un apósito mojado sobre ella. Mantén al niño/a abrigado/a hasta la llegada de los servicios sanitarios.</a:t>
          </a:r>
          <a:endParaRPr lang="en-US" sz="1600" dirty="0"/>
        </a:p>
      </dgm:t>
    </dgm:pt>
    <dgm:pt modelId="{6A497663-8F43-47E4-B3E5-B12FFF3DED60}" type="parTrans" cxnId="{088BD622-E98E-4C82-8D22-BF128746D550}">
      <dgm:prSet/>
      <dgm:spPr/>
      <dgm:t>
        <a:bodyPr/>
        <a:lstStyle/>
        <a:p>
          <a:endParaRPr lang="en-US"/>
        </a:p>
      </dgm:t>
    </dgm:pt>
    <dgm:pt modelId="{6296E5CF-B3A5-4B29-8D7C-FC527EB3161C}" type="sibTrans" cxnId="{088BD622-E98E-4C82-8D22-BF128746D550}">
      <dgm:prSet/>
      <dgm:spPr/>
      <dgm:t>
        <a:bodyPr/>
        <a:lstStyle/>
        <a:p>
          <a:endParaRPr lang="en-US"/>
        </a:p>
      </dgm:t>
    </dgm:pt>
    <dgm:pt modelId="{1007EE96-242F-4F4B-B32B-BAAC31FF38AA}">
      <dgm:prSet custT="1"/>
      <dgm:spPr/>
      <dgm:t>
        <a:bodyPr/>
        <a:lstStyle/>
        <a:p>
          <a:r>
            <a:rPr lang="en-US" sz="1600" dirty="0"/>
            <a:t>Llama al 112.</a:t>
          </a:r>
        </a:p>
      </dgm:t>
    </dgm:pt>
    <dgm:pt modelId="{659CB413-3BB6-428B-99F0-42E05C903DA8}" type="parTrans" cxnId="{DC19CA32-8C65-45CA-B80D-1756CC4491FF}">
      <dgm:prSet/>
      <dgm:spPr/>
      <dgm:t>
        <a:bodyPr/>
        <a:lstStyle/>
        <a:p>
          <a:endParaRPr lang="es-ES"/>
        </a:p>
      </dgm:t>
    </dgm:pt>
    <dgm:pt modelId="{792BF03C-6AD3-446A-B438-6C4FB2DCDED3}" type="sibTrans" cxnId="{DC19CA32-8C65-45CA-B80D-1756CC4491FF}">
      <dgm:prSet/>
      <dgm:spPr/>
      <dgm:t>
        <a:bodyPr/>
        <a:lstStyle/>
        <a:p>
          <a:endParaRPr lang="es-ES"/>
        </a:p>
      </dgm:t>
    </dgm:pt>
    <dgm:pt modelId="{AC6D92F3-525A-4DE4-8BBB-2F4C6EF8FB38}" type="pres">
      <dgm:prSet presAssocID="{1DD2CBFA-A122-46CE-85FA-1EEECE8D45FA}" presName="vert0" presStyleCnt="0">
        <dgm:presLayoutVars>
          <dgm:dir/>
          <dgm:animOne val="branch"/>
          <dgm:animLvl val="lvl"/>
        </dgm:presLayoutVars>
      </dgm:prSet>
      <dgm:spPr/>
    </dgm:pt>
    <dgm:pt modelId="{EB2A337E-D40F-460A-AA17-1E8FEAB5344D}" type="pres">
      <dgm:prSet presAssocID="{A3A3BCB6-B677-4CFD-962F-A108B3DE96DE}" presName="thickLine" presStyleLbl="alignNode1" presStyleIdx="0" presStyleCnt="3"/>
      <dgm:spPr/>
    </dgm:pt>
    <dgm:pt modelId="{B6B811D8-9B6D-4D91-9CB4-02EB6712C105}" type="pres">
      <dgm:prSet presAssocID="{A3A3BCB6-B677-4CFD-962F-A108B3DE96DE}" presName="horz1" presStyleCnt="0"/>
      <dgm:spPr/>
    </dgm:pt>
    <dgm:pt modelId="{7331F8A5-278B-4481-9127-85BA3E9E2005}" type="pres">
      <dgm:prSet presAssocID="{A3A3BCB6-B677-4CFD-962F-A108B3DE96DE}" presName="tx1" presStyleLbl="revTx" presStyleIdx="0" presStyleCnt="3"/>
      <dgm:spPr/>
    </dgm:pt>
    <dgm:pt modelId="{C07A534F-F6BB-4680-B5F2-1AC05CD61A2D}" type="pres">
      <dgm:prSet presAssocID="{A3A3BCB6-B677-4CFD-962F-A108B3DE96DE}" presName="vert1" presStyleCnt="0"/>
      <dgm:spPr/>
    </dgm:pt>
    <dgm:pt modelId="{D1F7ED57-E9FE-4EDD-954F-2F48555931D0}" type="pres">
      <dgm:prSet presAssocID="{1007EE96-242F-4F4B-B32B-BAAC31FF38AA}" presName="thickLine" presStyleLbl="alignNode1" presStyleIdx="1" presStyleCnt="3"/>
      <dgm:spPr/>
    </dgm:pt>
    <dgm:pt modelId="{EF618D79-7BF1-4FB3-83DB-A311CF2E3981}" type="pres">
      <dgm:prSet presAssocID="{1007EE96-242F-4F4B-B32B-BAAC31FF38AA}" presName="horz1" presStyleCnt="0"/>
      <dgm:spPr/>
    </dgm:pt>
    <dgm:pt modelId="{1F5B5CE9-DE94-4B8D-910D-EE261D7E2E20}" type="pres">
      <dgm:prSet presAssocID="{1007EE96-242F-4F4B-B32B-BAAC31FF38AA}" presName="tx1" presStyleLbl="revTx" presStyleIdx="1" presStyleCnt="3" custScaleY="37226"/>
      <dgm:spPr/>
    </dgm:pt>
    <dgm:pt modelId="{7CA6CB77-0DD6-48A7-BB64-26960E09BFCB}" type="pres">
      <dgm:prSet presAssocID="{1007EE96-242F-4F4B-B32B-BAAC31FF38AA}" presName="vert1" presStyleCnt="0"/>
      <dgm:spPr/>
    </dgm:pt>
    <dgm:pt modelId="{4F4E2205-43D2-48A9-9D89-9F1DE34ADB2B}" type="pres">
      <dgm:prSet presAssocID="{A80C248A-11B0-4A0F-9EF2-CD4A0A605DF5}" presName="thickLine" presStyleLbl="alignNode1" presStyleIdx="2" presStyleCnt="3"/>
      <dgm:spPr/>
    </dgm:pt>
    <dgm:pt modelId="{B25882B6-6C7C-4E89-95AC-AA17388027C3}" type="pres">
      <dgm:prSet presAssocID="{A80C248A-11B0-4A0F-9EF2-CD4A0A605DF5}" presName="horz1" presStyleCnt="0"/>
      <dgm:spPr/>
    </dgm:pt>
    <dgm:pt modelId="{A1E30BAA-227E-4D56-B52E-44A862F11F6D}" type="pres">
      <dgm:prSet presAssocID="{A80C248A-11B0-4A0F-9EF2-CD4A0A605DF5}" presName="tx1" presStyleLbl="revTx" presStyleIdx="2" presStyleCnt="3"/>
      <dgm:spPr/>
    </dgm:pt>
    <dgm:pt modelId="{0A526572-C095-42D1-BACF-B4E6EDBAB90A}" type="pres">
      <dgm:prSet presAssocID="{A80C248A-11B0-4A0F-9EF2-CD4A0A605DF5}" presName="vert1" presStyleCnt="0"/>
      <dgm:spPr/>
    </dgm:pt>
  </dgm:ptLst>
  <dgm:cxnLst>
    <dgm:cxn modelId="{83ABE80B-E53E-4F22-9729-098B6A6E5FDD}" type="presOf" srcId="{1DD2CBFA-A122-46CE-85FA-1EEECE8D45FA}" destId="{AC6D92F3-525A-4DE4-8BBB-2F4C6EF8FB38}" srcOrd="0" destOrd="0" presId="urn:microsoft.com/office/officeart/2008/layout/LinedList"/>
    <dgm:cxn modelId="{4E377D0C-2FB5-427A-9BDA-E30A4763699E}" srcId="{1DD2CBFA-A122-46CE-85FA-1EEECE8D45FA}" destId="{A3A3BCB6-B677-4CFD-962F-A108B3DE96DE}" srcOrd="0" destOrd="0" parTransId="{0B87B9D4-CE16-4774-B999-5A43CF0C170D}" sibTransId="{C095B36D-3F7F-47C6-98F9-1FE48049C3E7}"/>
    <dgm:cxn modelId="{088BD622-E98E-4C82-8D22-BF128746D550}" srcId="{1DD2CBFA-A122-46CE-85FA-1EEECE8D45FA}" destId="{A80C248A-11B0-4A0F-9EF2-CD4A0A605DF5}" srcOrd="2" destOrd="0" parTransId="{6A497663-8F43-47E4-B3E5-B12FFF3DED60}" sibTransId="{6296E5CF-B3A5-4B29-8D7C-FC527EB3161C}"/>
    <dgm:cxn modelId="{1C0C5123-EB89-401B-A71E-5CCCA75C911B}" type="presOf" srcId="{A3A3BCB6-B677-4CFD-962F-A108B3DE96DE}" destId="{7331F8A5-278B-4481-9127-85BA3E9E2005}" srcOrd="0" destOrd="0" presId="urn:microsoft.com/office/officeart/2008/layout/LinedList"/>
    <dgm:cxn modelId="{DC19CA32-8C65-45CA-B80D-1756CC4491FF}" srcId="{1DD2CBFA-A122-46CE-85FA-1EEECE8D45FA}" destId="{1007EE96-242F-4F4B-B32B-BAAC31FF38AA}" srcOrd="1" destOrd="0" parTransId="{659CB413-3BB6-428B-99F0-42E05C903DA8}" sibTransId="{792BF03C-6AD3-446A-B438-6C4FB2DCDED3}"/>
    <dgm:cxn modelId="{6AB7835E-69C8-411B-B1FB-F052F5688366}" type="presOf" srcId="{A80C248A-11B0-4A0F-9EF2-CD4A0A605DF5}" destId="{A1E30BAA-227E-4D56-B52E-44A862F11F6D}" srcOrd="0" destOrd="0" presId="urn:microsoft.com/office/officeart/2008/layout/LinedList"/>
    <dgm:cxn modelId="{6CCE74D2-C247-4853-A733-4D6E24AE5786}" type="presOf" srcId="{1007EE96-242F-4F4B-B32B-BAAC31FF38AA}" destId="{1F5B5CE9-DE94-4B8D-910D-EE261D7E2E20}" srcOrd="0" destOrd="0" presId="urn:microsoft.com/office/officeart/2008/layout/LinedList"/>
    <dgm:cxn modelId="{391304E7-115D-4914-AC2D-5D889A6D3746}" type="presParOf" srcId="{AC6D92F3-525A-4DE4-8BBB-2F4C6EF8FB38}" destId="{EB2A337E-D40F-460A-AA17-1E8FEAB5344D}" srcOrd="0" destOrd="0" presId="urn:microsoft.com/office/officeart/2008/layout/LinedList"/>
    <dgm:cxn modelId="{B5606DF2-937B-4359-A7E8-367B76A77CF0}" type="presParOf" srcId="{AC6D92F3-525A-4DE4-8BBB-2F4C6EF8FB38}" destId="{B6B811D8-9B6D-4D91-9CB4-02EB6712C105}" srcOrd="1" destOrd="0" presId="urn:microsoft.com/office/officeart/2008/layout/LinedList"/>
    <dgm:cxn modelId="{400FD48E-C4DE-4645-9E34-145F46C60326}" type="presParOf" srcId="{B6B811D8-9B6D-4D91-9CB4-02EB6712C105}" destId="{7331F8A5-278B-4481-9127-85BA3E9E2005}" srcOrd="0" destOrd="0" presId="urn:microsoft.com/office/officeart/2008/layout/LinedList"/>
    <dgm:cxn modelId="{B69BBC21-21E8-4F43-9BC1-727CC64FC913}" type="presParOf" srcId="{B6B811D8-9B6D-4D91-9CB4-02EB6712C105}" destId="{C07A534F-F6BB-4680-B5F2-1AC05CD61A2D}" srcOrd="1" destOrd="0" presId="urn:microsoft.com/office/officeart/2008/layout/LinedList"/>
    <dgm:cxn modelId="{4B29F1E7-8054-4D28-A51B-2DCCB3F0AF48}" type="presParOf" srcId="{AC6D92F3-525A-4DE4-8BBB-2F4C6EF8FB38}" destId="{D1F7ED57-E9FE-4EDD-954F-2F48555931D0}" srcOrd="2" destOrd="0" presId="urn:microsoft.com/office/officeart/2008/layout/LinedList"/>
    <dgm:cxn modelId="{0128E59C-EA47-49EE-948C-A99DD8BD1C05}" type="presParOf" srcId="{AC6D92F3-525A-4DE4-8BBB-2F4C6EF8FB38}" destId="{EF618D79-7BF1-4FB3-83DB-A311CF2E3981}" srcOrd="3" destOrd="0" presId="urn:microsoft.com/office/officeart/2008/layout/LinedList"/>
    <dgm:cxn modelId="{407C665A-2117-4CEB-9D04-5C17E0E1196F}" type="presParOf" srcId="{EF618D79-7BF1-4FB3-83DB-A311CF2E3981}" destId="{1F5B5CE9-DE94-4B8D-910D-EE261D7E2E20}" srcOrd="0" destOrd="0" presId="urn:microsoft.com/office/officeart/2008/layout/LinedList"/>
    <dgm:cxn modelId="{B6314A71-EEC4-482F-ADA2-9F56BBF40BEC}" type="presParOf" srcId="{EF618D79-7BF1-4FB3-83DB-A311CF2E3981}" destId="{7CA6CB77-0DD6-48A7-BB64-26960E09BFCB}" srcOrd="1" destOrd="0" presId="urn:microsoft.com/office/officeart/2008/layout/LinedList"/>
    <dgm:cxn modelId="{DF9DA7C7-BA6B-46C4-9C3E-9D7C23999818}" type="presParOf" srcId="{AC6D92F3-525A-4DE4-8BBB-2F4C6EF8FB38}" destId="{4F4E2205-43D2-48A9-9D89-9F1DE34ADB2B}" srcOrd="4" destOrd="0" presId="urn:microsoft.com/office/officeart/2008/layout/LinedList"/>
    <dgm:cxn modelId="{8980C27B-556A-43FB-9596-EBB573FDE89D}" type="presParOf" srcId="{AC6D92F3-525A-4DE4-8BBB-2F4C6EF8FB38}" destId="{B25882B6-6C7C-4E89-95AC-AA17388027C3}" srcOrd="5" destOrd="0" presId="urn:microsoft.com/office/officeart/2008/layout/LinedList"/>
    <dgm:cxn modelId="{6828346B-4A0E-4AF7-B859-D4B1C1113FC5}" type="presParOf" srcId="{B25882B6-6C7C-4E89-95AC-AA17388027C3}" destId="{A1E30BAA-227E-4D56-B52E-44A862F11F6D}" srcOrd="0" destOrd="0" presId="urn:microsoft.com/office/officeart/2008/layout/LinedList"/>
    <dgm:cxn modelId="{58ACE0D1-4A56-40D1-B39E-A2617AD9564B}" type="presParOf" srcId="{B25882B6-6C7C-4E89-95AC-AA17388027C3}" destId="{0A526572-C095-42D1-BACF-B4E6EDBAB90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D75261-181E-43C5-822D-9D3E3833CB0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67AF5F8-8B17-444E-BF6D-14578769B2D9}">
      <dgm:prSet/>
      <dgm:spPr/>
      <dgm:t>
        <a:bodyPr/>
        <a:lstStyle/>
        <a:p>
          <a:r>
            <a:rPr lang="es-ES" dirty="0"/>
            <a:t>Comprobar si el niño o lactante respiran viendo si hay movimientos del tórax y/o abdomen, oyendo los ruidos respiratorios y sintiendo el aire en la cara del reanimador (ver, oír y sentir) durante no más de 10 segundos.</a:t>
          </a:r>
        </a:p>
      </dgm:t>
    </dgm:pt>
    <dgm:pt modelId="{77266BFF-4647-4BBB-8CD2-A0048ADBE2CE}" type="parTrans" cxnId="{519B2A1D-042C-4716-BF24-D99A447BFB93}">
      <dgm:prSet/>
      <dgm:spPr/>
      <dgm:t>
        <a:bodyPr/>
        <a:lstStyle/>
        <a:p>
          <a:endParaRPr lang="es-ES"/>
        </a:p>
      </dgm:t>
    </dgm:pt>
    <dgm:pt modelId="{7599F4A8-E4F8-4A7E-965C-FB54E930F51E}" type="sibTrans" cxnId="{519B2A1D-042C-4716-BF24-D99A447BFB93}">
      <dgm:prSet/>
      <dgm:spPr/>
      <dgm:t>
        <a:bodyPr/>
        <a:lstStyle/>
        <a:p>
          <a:endParaRPr lang="es-ES"/>
        </a:p>
      </dgm:t>
    </dgm:pt>
    <dgm:pt modelId="{3A06222C-DE0B-455D-8CDE-FF5231414E1F}">
      <dgm:prSet/>
      <dgm:spPr/>
      <dgm:t>
        <a:bodyPr/>
        <a:lstStyle/>
        <a:p>
          <a:r>
            <a:rPr lang="es-ES" b="1" dirty="0"/>
            <a:t>Si respira </a:t>
          </a:r>
          <a:r>
            <a:rPr lang="es-ES" dirty="0"/>
            <a:t>se coloca en la posición lateral de seguridad, salvo sospecha de lesión de la columna vertebral. Los lactantes se colocan de lado en nuestros brazos.</a:t>
          </a:r>
        </a:p>
      </dgm:t>
    </dgm:pt>
    <dgm:pt modelId="{CACB47FE-3792-4773-9481-80A5BA0A9EAB}" type="parTrans" cxnId="{FBF795E2-B205-404C-8420-643047C12581}">
      <dgm:prSet/>
      <dgm:spPr/>
      <dgm:t>
        <a:bodyPr/>
        <a:lstStyle/>
        <a:p>
          <a:endParaRPr lang="es-ES"/>
        </a:p>
      </dgm:t>
    </dgm:pt>
    <dgm:pt modelId="{9D8944C9-6AAD-402B-993F-8861A5CDBFAA}" type="sibTrans" cxnId="{FBF795E2-B205-404C-8420-643047C12581}">
      <dgm:prSet/>
      <dgm:spPr/>
      <dgm:t>
        <a:bodyPr/>
        <a:lstStyle/>
        <a:p>
          <a:endParaRPr lang="es-ES"/>
        </a:p>
      </dgm:t>
    </dgm:pt>
    <dgm:pt modelId="{9C7FADB7-2B06-4ECC-966E-463D81D1DE67}">
      <dgm:prSet/>
      <dgm:spPr/>
      <dgm:t>
        <a:bodyPr/>
        <a:lstStyle/>
        <a:p>
          <a:r>
            <a:rPr lang="es-ES" b="1" dirty="0"/>
            <a:t>Si no respira</a:t>
          </a:r>
          <a:r>
            <a:rPr lang="es-ES" dirty="0"/>
            <a:t> se iniciará la ventilación boca-boca en los niños y boca-boca y nariz en los lactantes.</a:t>
          </a:r>
        </a:p>
      </dgm:t>
    </dgm:pt>
    <dgm:pt modelId="{E6B34919-99E7-43D8-BF47-3A50A9F46B59}" type="parTrans" cxnId="{3916D195-E292-4558-82EB-9F64CA866ECB}">
      <dgm:prSet/>
      <dgm:spPr/>
      <dgm:t>
        <a:bodyPr/>
        <a:lstStyle/>
        <a:p>
          <a:endParaRPr lang="es-ES"/>
        </a:p>
      </dgm:t>
    </dgm:pt>
    <dgm:pt modelId="{695E3C1D-8A68-4F9C-B2EE-8DD4B9BD2ED5}" type="sibTrans" cxnId="{3916D195-E292-4558-82EB-9F64CA866ECB}">
      <dgm:prSet/>
      <dgm:spPr/>
      <dgm:t>
        <a:bodyPr/>
        <a:lstStyle/>
        <a:p>
          <a:endParaRPr lang="es-ES"/>
        </a:p>
      </dgm:t>
    </dgm:pt>
    <dgm:pt modelId="{D3B44237-5111-4792-843F-70AE350BD8E9}">
      <dgm:prSet/>
      <dgm:spPr/>
      <dgm:t>
        <a:bodyPr/>
        <a:lstStyle/>
        <a:p>
          <a:r>
            <a:rPr lang="es-ES" dirty="0"/>
            <a:t>Abrir la vía aérea mediante la maniobra frente-mentón (la extensión del cuello será menor cuanto más pequeño sea el niño). En Lactantes no se extenderá el cuello, debiendo quedar en posición neutra.</a:t>
          </a:r>
        </a:p>
      </dgm:t>
    </dgm:pt>
    <dgm:pt modelId="{3D656131-771C-4618-8545-C8373E0678EE}" type="parTrans" cxnId="{D042CAEF-B8ED-4FAA-A9E6-60833441D76C}">
      <dgm:prSet/>
      <dgm:spPr/>
      <dgm:t>
        <a:bodyPr/>
        <a:lstStyle/>
        <a:p>
          <a:endParaRPr lang="es-ES"/>
        </a:p>
      </dgm:t>
    </dgm:pt>
    <dgm:pt modelId="{9B4B20C0-0962-4A26-83E2-D711C452355D}" type="sibTrans" cxnId="{D042CAEF-B8ED-4FAA-A9E6-60833441D76C}">
      <dgm:prSet/>
      <dgm:spPr/>
      <dgm:t>
        <a:bodyPr/>
        <a:lstStyle/>
        <a:p>
          <a:endParaRPr lang="es-ES"/>
        </a:p>
      </dgm:t>
    </dgm:pt>
    <dgm:pt modelId="{BABAD7EA-FCC8-4249-80D6-A74718A89DF3}" type="pres">
      <dgm:prSet presAssocID="{64D75261-181E-43C5-822D-9D3E3833CB04}" presName="vert0" presStyleCnt="0">
        <dgm:presLayoutVars>
          <dgm:dir/>
          <dgm:animOne val="branch"/>
          <dgm:animLvl val="lvl"/>
        </dgm:presLayoutVars>
      </dgm:prSet>
      <dgm:spPr/>
    </dgm:pt>
    <dgm:pt modelId="{A2969727-AF37-4F04-9429-DBBA017DC2E2}" type="pres">
      <dgm:prSet presAssocID="{767AF5F8-8B17-444E-BF6D-14578769B2D9}" presName="thickLine" presStyleLbl="alignNode1" presStyleIdx="0" presStyleCnt="4"/>
      <dgm:spPr/>
    </dgm:pt>
    <dgm:pt modelId="{1728D1C3-9B00-4B59-B3BD-204D5AD69DDD}" type="pres">
      <dgm:prSet presAssocID="{767AF5F8-8B17-444E-BF6D-14578769B2D9}" presName="horz1" presStyleCnt="0"/>
      <dgm:spPr/>
    </dgm:pt>
    <dgm:pt modelId="{C10DA216-3132-428D-9D90-163498E8BD58}" type="pres">
      <dgm:prSet presAssocID="{767AF5F8-8B17-444E-BF6D-14578769B2D9}" presName="tx1" presStyleLbl="revTx" presStyleIdx="0" presStyleCnt="4"/>
      <dgm:spPr/>
    </dgm:pt>
    <dgm:pt modelId="{C2DF8263-79A4-4839-B6C1-6D51D3398178}" type="pres">
      <dgm:prSet presAssocID="{767AF5F8-8B17-444E-BF6D-14578769B2D9}" presName="vert1" presStyleCnt="0"/>
      <dgm:spPr/>
    </dgm:pt>
    <dgm:pt modelId="{74C9DC5C-132E-42C1-B380-46A437E74580}" type="pres">
      <dgm:prSet presAssocID="{D3B44237-5111-4792-843F-70AE350BD8E9}" presName="thickLine" presStyleLbl="alignNode1" presStyleIdx="1" presStyleCnt="4"/>
      <dgm:spPr/>
    </dgm:pt>
    <dgm:pt modelId="{5629C9B3-A754-4044-A1E9-2F62E71EF172}" type="pres">
      <dgm:prSet presAssocID="{D3B44237-5111-4792-843F-70AE350BD8E9}" presName="horz1" presStyleCnt="0"/>
      <dgm:spPr/>
    </dgm:pt>
    <dgm:pt modelId="{2B8AE474-FB5E-4DFA-87B2-1E6D76109F2D}" type="pres">
      <dgm:prSet presAssocID="{D3B44237-5111-4792-843F-70AE350BD8E9}" presName="tx1" presStyleLbl="revTx" presStyleIdx="1" presStyleCnt="4"/>
      <dgm:spPr/>
    </dgm:pt>
    <dgm:pt modelId="{2BF2C31A-2D2D-4CA1-B937-F31E94A98ED3}" type="pres">
      <dgm:prSet presAssocID="{D3B44237-5111-4792-843F-70AE350BD8E9}" presName="vert1" presStyleCnt="0"/>
      <dgm:spPr/>
    </dgm:pt>
    <dgm:pt modelId="{EE29B671-A699-4FEB-BB2F-D5746ECC3A41}" type="pres">
      <dgm:prSet presAssocID="{3A06222C-DE0B-455D-8CDE-FF5231414E1F}" presName="thickLine" presStyleLbl="alignNode1" presStyleIdx="2" presStyleCnt="4"/>
      <dgm:spPr/>
    </dgm:pt>
    <dgm:pt modelId="{29C3C627-7C25-433F-B34E-61D27A76DD5A}" type="pres">
      <dgm:prSet presAssocID="{3A06222C-DE0B-455D-8CDE-FF5231414E1F}" presName="horz1" presStyleCnt="0"/>
      <dgm:spPr/>
    </dgm:pt>
    <dgm:pt modelId="{E6AF560E-5E19-4B02-8DE7-0133FBD362A2}" type="pres">
      <dgm:prSet presAssocID="{3A06222C-DE0B-455D-8CDE-FF5231414E1F}" presName="tx1" presStyleLbl="revTx" presStyleIdx="2" presStyleCnt="4"/>
      <dgm:spPr/>
    </dgm:pt>
    <dgm:pt modelId="{B090C702-2045-4526-BEC7-A17CEC30902C}" type="pres">
      <dgm:prSet presAssocID="{3A06222C-DE0B-455D-8CDE-FF5231414E1F}" presName="vert1" presStyleCnt="0"/>
      <dgm:spPr/>
    </dgm:pt>
    <dgm:pt modelId="{AE8924D0-29CF-4E9B-8803-2950D45922FF}" type="pres">
      <dgm:prSet presAssocID="{9C7FADB7-2B06-4ECC-966E-463D81D1DE67}" presName="thickLine" presStyleLbl="alignNode1" presStyleIdx="3" presStyleCnt="4"/>
      <dgm:spPr/>
    </dgm:pt>
    <dgm:pt modelId="{9ECE852F-D312-4066-8A8A-E307C73D9DFC}" type="pres">
      <dgm:prSet presAssocID="{9C7FADB7-2B06-4ECC-966E-463D81D1DE67}" presName="horz1" presStyleCnt="0"/>
      <dgm:spPr/>
    </dgm:pt>
    <dgm:pt modelId="{A05ACD42-78D5-42D7-9DFD-172130E6B82B}" type="pres">
      <dgm:prSet presAssocID="{9C7FADB7-2B06-4ECC-966E-463D81D1DE67}" presName="tx1" presStyleLbl="revTx" presStyleIdx="3" presStyleCnt="4"/>
      <dgm:spPr/>
    </dgm:pt>
    <dgm:pt modelId="{499D9BFE-060A-4E64-8387-3BAFBA06A9B1}" type="pres">
      <dgm:prSet presAssocID="{9C7FADB7-2B06-4ECC-966E-463D81D1DE67}" presName="vert1" presStyleCnt="0"/>
      <dgm:spPr/>
    </dgm:pt>
  </dgm:ptLst>
  <dgm:cxnLst>
    <dgm:cxn modelId="{BA196806-ED81-4C7E-B50D-BB2BFDDA7681}" type="presOf" srcId="{D3B44237-5111-4792-843F-70AE350BD8E9}" destId="{2B8AE474-FB5E-4DFA-87B2-1E6D76109F2D}" srcOrd="0" destOrd="0" presId="urn:microsoft.com/office/officeart/2008/layout/LinedList"/>
    <dgm:cxn modelId="{51CD9715-0AF8-47BE-B428-BAAD257FC2A1}" type="presOf" srcId="{767AF5F8-8B17-444E-BF6D-14578769B2D9}" destId="{C10DA216-3132-428D-9D90-163498E8BD58}" srcOrd="0" destOrd="0" presId="urn:microsoft.com/office/officeart/2008/layout/LinedList"/>
    <dgm:cxn modelId="{519B2A1D-042C-4716-BF24-D99A447BFB93}" srcId="{64D75261-181E-43C5-822D-9D3E3833CB04}" destId="{767AF5F8-8B17-444E-BF6D-14578769B2D9}" srcOrd="0" destOrd="0" parTransId="{77266BFF-4647-4BBB-8CD2-A0048ADBE2CE}" sibTransId="{7599F4A8-E4F8-4A7E-965C-FB54E930F51E}"/>
    <dgm:cxn modelId="{3916D195-E292-4558-82EB-9F64CA866ECB}" srcId="{64D75261-181E-43C5-822D-9D3E3833CB04}" destId="{9C7FADB7-2B06-4ECC-966E-463D81D1DE67}" srcOrd="3" destOrd="0" parTransId="{E6B34919-99E7-43D8-BF47-3A50A9F46B59}" sibTransId="{695E3C1D-8A68-4F9C-B2EE-8DD4B9BD2ED5}"/>
    <dgm:cxn modelId="{E02419A3-A750-4ACE-8EAB-B036E9726EC2}" type="presOf" srcId="{3A06222C-DE0B-455D-8CDE-FF5231414E1F}" destId="{E6AF560E-5E19-4B02-8DE7-0133FBD362A2}" srcOrd="0" destOrd="0" presId="urn:microsoft.com/office/officeart/2008/layout/LinedList"/>
    <dgm:cxn modelId="{660A40B3-7B73-4A9C-99B3-DD998B725A0D}" type="presOf" srcId="{64D75261-181E-43C5-822D-9D3E3833CB04}" destId="{BABAD7EA-FCC8-4249-80D6-A74718A89DF3}" srcOrd="0" destOrd="0" presId="urn:microsoft.com/office/officeart/2008/layout/LinedList"/>
    <dgm:cxn modelId="{B8310CDB-522A-4C01-96A5-555AA5690322}" type="presOf" srcId="{9C7FADB7-2B06-4ECC-966E-463D81D1DE67}" destId="{A05ACD42-78D5-42D7-9DFD-172130E6B82B}" srcOrd="0" destOrd="0" presId="urn:microsoft.com/office/officeart/2008/layout/LinedList"/>
    <dgm:cxn modelId="{FBF795E2-B205-404C-8420-643047C12581}" srcId="{64D75261-181E-43C5-822D-9D3E3833CB04}" destId="{3A06222C-DE0B-455D-8CDE-FF5231414E1F}" srcOrd="2" destOrd="0" parTransId="{CACB47FE-3792-4773-9481-80A5BA0A9EAB}" sibTransId="{9D8944C9-6AAD-402B-993F-8861A5CDBFAA}"/>
    <dgm:cxn modelId="{D042CAEF-B8ED-4FAA-A9E6-60833441D76C}" srcId="{64D75261-181E-43C5-822D-9D3E3833CB04}" destId="{D3B44237-5111-4792-843F-70AE350BD8E9}" srcOrd="1" destOrd="0" parTransId="{3D656131-771C-4618-8545-C8373E0678EE}" sibTransId="{9B4B20C0-0962-4A26-83E2-D711C452355D}"/>
    <dgm:cxn modelId="{ECE16E9C-8CDB-4F2F-9D91-B804C31A8B89}" type="presParOf" srcId="{BABAD7EA-FCC8-4249-80D6-A74718A89DF3}" destId="{A2969727-AF37-4F04-9429-DBBA017DC2E2}" srcOrd="0" destOrd="0" presId="urn:microsoft.com/office/officeart/2008/layout/LinedList"/>
    <dgm:cxn modelId="{90D68A68-2CEA-424E-A302-BFB6C96D908B}" type="presParOf" srcId="{BABAD7EA-FCC8-4249-80D6-A74718A89DF3}" destId="{1728D1C3-9B00-4B59-B3BD-204D5AD69DDD}" srcOrd="1" destOrd="0" presId="urn:microsoft.com/office/officeart/2008/layout/LinedList"/>
    <dgm:cxn modelId="{DF0AA4A5-21D6-4AAD-A2C1-A7C903A26EBB}" type="presParOf" srcId="{1728D1C3-9B00-4B59-B3BD-204D5AD69DDD}" destId="{C10DA216-3132-428D-9D90-163498E8BD58}" srcOrd="0" destOrd="0" presId="urn:microsoft.com/office/officeart/2008/layout/LinedList"/>
    <dgm:cxn modelId="{4A243150-9833-45EC-887C-6113BB26A58B}" type="presParOf" srcId="{1728D1C3-9B00-4B59-B3BD-204D5AD69DDD}" destId="{C2DF8263-79A4-4839-B6C1-6D51D3398178}" srcOrd="1" destOrd="0" presId="urn:microsoft.com/office/officeart/2008/layout/LinedList"/>
    <dgm:cxn modelId="{EDCC1964-A422-4DFD-AA36-9CBDE8874465}" type="presParOf" srcId="{BABAD7EA-FCC8-4249-80D6-A74718A89DF3}" destId="{74C9DC5C-132E-42C1-B380-46A437E74580}" srcOrd="2" destOrd="0" presId="urn:microsoft.com/office/officeart/2008/layout/LinedList"/>
    <dgm:cxn modelId="{F9665B6F-A106-4ADD-80F1-7E32F9F42D68}" type="presParOf" srcId="{BABAD7EA-FCC8-4249-80D6-A74718A89DF3}" destId="{5629C9B3-A754-4044-A1E9-2F62E71EF172}" srcOrd="3" destOrd="0" presId="urn:microsoft.com/office/officeart/2008/layout/LinedList"/>
    <dgm:cxn modelId="{EB2D0065-20BD-427A-8183-697EB3A86708}" type="presParOf" srcId="{5629C9B3-A754-4044-A1E9-2F62E71EF172}" destId="{2B8AE474-FB5E-4DFA-87B2-1E6D76109F2D}" srcOrd="0" destOrd="0" presId="urn:microsoft.com/office/officeart/2008/layout/LinedList"/>
    <dgm:cxn modelId="{CC3A8B82-3A3C-47B8-A4AA-62B5DA869F2C}" type="presParOf" srcId="{5629C9B3-A754-4044-A1E9-2F62E71EF172}" destId="{2BF2C31A-2D2D-4CA1-B937-F31E94A98ED3}" srcOrd="1" destOrd="0" presId="urn:microsoft.com/office/officeart/2008/layout/LinedList"/>
    <dgm:cxn modelId="{A319D695-7B9F-49BE-A231-0719073F5BBA}" type="presParOf" srcId="{BABAD7EA-FCC8-4249-80D6-A74718A89DF3}" destId="{EE29B671-A699-4FEB-BB2F-D5746ECC3A41}" srcOrd="4" destOrd="0" presId="urn:microsoft.com/office/officeart/2008/layout/LinedList"/>
    <dgm:cxn modelId="{E02EA47D-5A48-4ACA-B646-A06E70ED625F}" type="presParOf" srcId="{BABAD7EA-FCC8-4249-80D6-A74718A89DF3}" destId="{29C3C627-7C25-433F-B34E-61D27A76DD5A}" srcOrd="5" destOrd="0" presId="urn:microsoft.com/office/officeart/2008/layout/LinedList"/>
    <dgm:cxn modelId="{362A25FE-05A5-4DAE-8858-E55788A6F60F}" type="presParOf" srcId="{29C3C627-7C25-433F-B34E-61D27A76DD5A}" destId="{E6AF560E-5E19-4B02-8DE7-0133FBD362A2}" srcOrd="0" destOrd="0" presId="urn:microsoft.com/office/officeart/2008/layout/LinedList"/>
    <dgm:cxn modelId="{C792CBCC-21D6-4CEE-9072-A6FEDEF27F49}" type="presParOf" srcId="{29C3C627-7C25-433F-B34E-61D27A76DD5A}" destId="{B090C702-2045-4526-BEC7-A17CEC30902C}" srcOrd="1" destOrd="0" presId="urn:microsoft.com/office/officeart/2008/layout/LinedList"/>
    <dgm:cxn modelId="{87A60BAB-6638-4DE3-8870-7A2AD1D3636D}" type="presParOf" srcId="{BABAD7EA-FCC8-4249-80D6-A74718A89DF3}" destId="{AE8924D0-29CF-4E9B-8803-2950D45922FF}" srcOrd="6" destOrd="0" presId="urn:microsoft.com/office/officeart/2008/layout/LinedList"/>
    <dgm:cxn modelId="{2C35E311-1C22-4368-8006-E58F0254E60D}" type="presParOf" srcId="{BABAD7EA-FCC8-4249-80D6-A74718A89DF3}" destId="{9ECE852F-D312-4066-8A8A-E307C73D9DFC}" srcOrd="7" destOrd="0" presId="urn:microsoft.com/office/officeart/2008/layout/LinedList"/>
    <dgm:cxn modelId="{F2D4733C-0DA0-4022-9644-1249FEF26012}" type="presParOf" srcId="{9ECE852F-D312-4066-8A8A-E307C73D9DFC}" destId="{A05ACD42-78D5-42D7-9DFD-172130E6B82B}" srcOrd="0" destOrd="0" presId="urn:microsoft.com/office/officeart/2008/layout/LinedList"/>
    <dgm:cxn modelId="{57D968AC-3FC5-4B98-84BD-60804E3D1BE4}" type="presParOf" srcId="{9ECE852F-D312-4066-8A8A-E307C73D9DFC}" destId="{499D9BFE-060A-4E64-8387-3BAFBA06A9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D75261-181E-43C5-822D-9D3E3833CB0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310842E-B32A-4989-8F48-2281814656CD}">
      <dgm:prSet/>
      <dgm:spPr/>
      <dgm:t>
        <a:bodyPr/>
        <a:lstStyle/>
        <a:p>
          <a:r>
            <a:rPr lang="es-ES"/>
            <a:t>Dar al principio 5 ventilaciones, llamadas de rescate. El reanimador debe sellar bien sus labios en la boca del niño o boca y nariz del lactante para evitar que se fugue aire y continuar con la RCP.</a:t>
          </a:r>
          <a:endParaRPr lang="es-ES" dirty="0"/>
        </a:p>
      </dgm:t>
    </dgm:pt>
    <dgm:pt modelId="{10065C14-CA28-40C6-9EAF-352D88C011BA}" type="parTrans" cxnId="{C589AD4C-CEC5-46FF-BE93-5FA67D151341}">
      <dgm:prSet/>
      <dgm:spPr/>
      <dgm:t>
        <a:bodyPr/>
        <a:lstStyle/>
        <a:p>
          <a:endParaRPr lang="es-ES"/>
        </a:p>
      </dgm:t>
    </dgm:pt>
    <dgm:pt modelId="{F1FE7D94-96D7-4218-B0AD-8D2B716BE67E}" type="sibTrans" cxnId="{C589AD4C-CEC5-46FF-BE93-5FA67D151341}">
      <dgm:prSet/>
      <dgm:spPr/>
      <dgm:t>
        <a:bodyPr/>
        <a:lstStyle/>
        <a:p>
          <a:endParaRPr lang="es-ES"/>
        </a:p>
      </dgm:t>
    </dgm:pt>
    <dgm:pt modelId="{BABAD7EA-FCC8-4249-80D6-A74718A89DF3}" type="pres">
      <dgm:prSet presAssocID="{64D75261-181E-43C5-822D-9D3E3833CB04}" presName="vert0" presStyleCnt="0">
        <dgm:presLayoutVars>
          <dgm:dir/>
          <dgm:animOne val="branch"/>
          <dgm:animLvl val="lvl"/>
        </dgm:presLayoutVars>
      </dgm:prSet>
      <dgm:spPr/>
    </dgm:pt>
    <dgm:pt modelId="{48AB9853-84D4-4CEE-975F-37F532374603}" type="pres">
      <dgm:prSet presAssocID="{B310842E-B32A-4989-8F48-2281814656CD}" presName="thickLine" presStyleLbl="alignNode1" presStyleIdx="0" presStyleCnt="1"/>
      <dgm:spPr/>
    </dgm:pt>
    <dgm:pt modelId="{C28839B5-4E30-4538-A623-ED3EAA2FC3EB}" type="pres">
      <dgm:prSet presAssocID="{B310842E-B32A-4989-8F48-2281814656CD}" presName="horz1" presStyleCnt="0"/>
      <dgm:spPr/>
    </dgm:pt>
    <dgm:pt modelId="{357F6FE0-9864-4434-91C7-9FCF23A1C77B}" type="pres">
      <dgm:prSet presAssocID="{B310842E-B32A-4989-8F48-2281814656CD}" presName="tx1" presStyleLbl="revTx" presStyleIdx="0" presStyleCnt="1"/>
      <dgm:spPr/>
    </dgm:pt>
    <dgm:pt modelId="{7C02B7CD-3E05-45DD-83E6-4BB45BFBF23B}" type="pres">
      <dgm:prSet presAssocID="{B310842E-B32A-4989-8F48-2281814656CD}" presName="vert1" presStyleCnt="0"/>
      <dgm:spPr/>
    </dgm:pt>
  </dgm:ptLst>
  <dgm:cxnLst>
    <dgm:cxn modelId="{C589AD4C-CEC5-46FF-BE93-5FA67D151341}" srcId="{64D75261-181E-43C5-822D-9D3E3833CB04}" destId="{B310842E-B32A-4989-8F48-2281814656CD}" srcOrd="0" destOrd="0" parTransId="{10065C14-CA28-40C6-9EAF-352D88C011BA}" sibTransId="{F1FE7D94-96D7-4218-B0AD-8D2B716BE67E}"/>
    <dgm:cxn modelId="{660A40B3-7B73-4A9C-99B3-DD998B725A0D}" type="presOf" srcId="{64D75261-181E-43C5-822D-9D3E3833CB04}" destId="{BABAD7EA-FCC8-4249-80D6-A74718A89DF3}" srcOrd="0" destOrd="0" presId="urn:microsoft.com/office/officeart/2008/layout/LinedList"/>
    <dgm:cxn modelId="{3EDB80E8-C35F-4CEA-8619-0CC5221414D9}" type="presOf" srcId="{B310842E-B32A-4989-8F48-2281814656CD}" destId="{357F6FE0-9864-4434-91C7-9FCF23A1C77B}" srcOrd="0" destOrd="0" presId="urn:microsoft.com/office/officeart/2008/layout/LinedList"/>
    <dgm:cxn modelId="{7A460297-58D3-42B1-A9CF-A411F64F9D29}" type="presParOf" srcId="{BABAD7EA-FCC8-4249-80D6-A74718A89DF3}" destId="{48AB9853-84D4-4CEE-975F-37F532374603}" srcOrd="0" destOrd="0" presId="urn:microsoft.com/office/officeart/2008/layout/LinedList"/>
    <dgm:cxn modelId="{0A27D7C7-F641-490F-9176-BC9894C7478B}" type="presParOf" srcId="{BABAD7EA-FCC8-4249-80D6-A74718A89DF3}" destId="{C28839B5-4E30-4538-A623-ED3EAA2FC3EB}" srcOrd="1" destOrd="0" presId="urn:microsoft.com/office/officeart/2008/layout/LinedList"/>
    <dgm:cxn modelId="{BF5993A7-5AF7-4FE3-A22A-7B030CE80311}" type="presParOf" srcId="{C28839B5-4E30-4538-A623-ED3EAA2FC3EB}" destId="{357F6FE0-9864-4434-91C7-9FCF23A1C77B}" srcOrd="0" destOrd="0" presId="urn:microsoft.com/office/officeart/2008/layout/LinedList"/>
    <dgm:cxn modelId="{C569590E-6996-4460-AD4D-5322C983DE0A}" type="presParOf" srcId="{C28839B5-4E30-4538-A623-ED3EAA2FC3EB}" destId="{7C02B7CD-3E05-45DD-83E6-4BB45BFBF23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D1081-FC0E-47E5-BB64-C570FC7E916A}">
      <dsp:nvSpPr>
        <dsp:cNvPr id="0" name=""/>
        <dsp:cNvSpPr/>
      </dsp:nvSpPr>
      <dsp:spPr>
        <a:xfrm>
          <a:off x="0" y="1798"/>
          <a:ext cx="40450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95E959-DB1B-4936-9571-E3BB45A19C1E}">
      <dsp:nvSpPr>
        <dsp:cNvPr id="0" name=""/>
        <dsp:cNvSpPr/>
      </dsp:nvSpPr>
      <dsp:spPr>
        <a:xfrm>
          <a:off x="0" y="1798"/>
          <a:ext cx="4045020" cy="77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Se debe enfriar la herida cuanto antes con agua fría, durante 15 o 20 minutos hasta que el dolor remita. </a:t>
          </a:r>
          <a:endParaRPr lang="en-US" sz="1400" kern="1200" dirty="0"/>
        </a:p>
      </dsp:txBody>
      <dsp:txXfrm>
        <a:off x="0" y="1798"/>
        <a:ext cx="4045020" cy="771909"/>
      </dsp:txXfrm>
    </dsp:sp>
    <dsp:sp modelId="{5269DE37-EE63-4247-AC85-8C922DC19DC0}">
      <dsp:nvSpPr>
        <dsp:cNvPr id="0" name=""/>
        <dsp:cNvSpPr/>
      </dsp:nvSpPr>
      <dsp:spPr>
        <a:xfrm>
          <a:off x="0" y="773707"/>
          <a:ext cx="40450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5003274-0E68-4775-AAB2-00929C5AD05F}">
      <dsp:nvSpPr>
        <dsp:cNvPr id="0" name=""/>
        <dsp:cNvSpPr/>
      </dsp:nvSpPr>
      <dsp:spPr>
        <a:xfrm>
          <a:off x="0" y="773707"/>
          <a:ext cx="4045020" cy="15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Si la ropa está adherida a la quemadura, no intentes quitársela. Retírale la ropa que no esté pegada a la quemadura cortándola, así como todos los objetos que puedan comprimir y retener calor (anillos, relojes, colgantes o pulseras). </a:t>
          </a:r>
          <a:endParaRPr lang="en-US" sz="1400" kern="1200" dirty="0"/>
        </a:p>
      </dsp:txBody>
      <dsp:txXfrm>
        <a:off x="0" y="773707"/>
        <a:ext cx="4045020" cy="1526568"/>
      </dsp:txXfrm>
    </dsp:sp>
    <dsp:sp modelId="{8D96AC98-8880-4B3C-8069-6D27E98F4160}">
      <dsp:nvSpPr>
        <dsp:cNvPr id="0" name=""/>
        <dsp:cNvSpPr/>
      </dsp:nvSpPr>
      <dsp:spPr>
        <a:xfrm>
          <a:off x="0" y="2300276"/>
          <a:ext cx="40450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DD410D-9234-42CA-866C-CEEE5CFDA488}">
      <dsp:nvSpPr>
        <dsp:cNvPr id="0" name=""/>
        <dsp:cNvSpPr/>
      </dsp:nvSpPr>
      <dsp:spPr>
        <a:xfrm>
          <a:off x="0" y="2300276"/>
          <a:ext cx="4045020" cy="1526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Cubre la lesión con apósitos mojados (gasas o pañuelos limpios), después de haber enfriado la quemadura. No apliques jabones, pomadas, ni ungüentos o remedios caseros. Si presenta ampollas y están rotas, cubrirlas con apósitos estériles para evitar la infección. Evita vendar dos zonas quemadas juntas.</a:t>
          </a:r>
          <a:endParaRPr lang="en-US" sz="1400" kern="1200" dirty="0"/>
        </a:p>
      </dsp:txBody>
      <dsp:txXfrm>
        <a:off x="0" y="2300276"/>
        <a:ext cx="4045020" cy="1526568"/>
      </dsp:txXfrm>
    </dsp:sp>
    <dsp:sp modelId="{93EC6AA6-860C-4404-BB0A-5C5D27058328}">
      <dsp:nvSpPr>
        <dsp:cNvPr id="0" name=""/>
        <dsp:cNvSpPr/>
      </dsp:nvSpPr>
      <dsp:spPr>
        <a:xfrm>
          <a:off x="0" y="3826845"/>
          <a:ext cx="404502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9CD490-1F19-468F-AD16-4F6FD9CA4812}">
      <dsp:nvSpPr>
        <dsp:cNvPr id="0" name=""/>
        <dsp:cNvSpPr/>
      </dsp:nvSpPr>
      <dsp:spPr>
        <a:xfrm>
          <a:off x="0" y="3826845"/>
          <a:ext cx="4045020" cy="108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Protege al niño/a con una manta para que no pierda calor corporal hasta que llegue la ayuda médica</a:t>
          </a:r>
          <a:r>
            <a:rPr lang="es-ES" sz="2100" kern="1200" dirty="0"/>
            <a:t>.</a:t>
          </a:r>
          <a:endParaRPr lang="en-US" sz="2100" kern="1200" dirty="0"/>
        </a:p>
      </dsp:txBody>
      <dsp:txXfrm>
        <a:off x="0" y="3826845"/>
        <a:ext cx="4045020" cy="1087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A337E-D40F-460A-AA17-1E8FEAB5344D}">
      <dsp:nvSpPr>
        <dsp:cNvPr id="0" name=""/>
        <dsp:cNvSpPr/>
      </dsp:nvSpPr>
      <dsp:spPr>
        <a:xfrm>
          <a:off x="0" y="717"/>
          <a:ext cx="404502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31F8A5-278B-4481-9127-85BA3E9E2005}">
      <dsp:nvSpPr>
        <dsp:cNvPr id="0" name=""/>
        <dsp:cNvSpPr/>
      </dsp:nvSpPr>
      <dsp:spPr>
        <a:xfrm>
          <a:off x="0" y="717"/>
          <a:ext cx="4045020" cy="1673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Evita tocar a la víctima mientras esté conectado a la corriente. Es importante cortar la corriente y, una vez hecho, es prioritario comprobar las constantes vitales (consciencia, respiración y pulso).</a:t>
          </a:r>
          <a:endParaRPr lang="en-US" sz="1600" kern="1200" dirty="0"/>
        </a:p>
      </dsp:txBody>
      <dsp:txXfrm>
        <a:off x="0" y="717"/>
        <a:ext cx="4045020" cy="1673789"/>
      </dsp:txXfrm>
    </dsp:sp>
    <dsp:sp modelId="{D1F7ED57-E9FE-4EDD-954F-2F48555931D0}">
      <dsp:nvSpPr>
        <dsp:cNvPr id="0" name=""/>
        <dsp:cNvSpPr/>
      </dsp:nvSpPr>
      <dsp:spPr>
        <a:xfrm>
          <a:off x="0" y="1674507"/>
          <a:ext cx="404502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5B5CE9-DE94-4B8D-910D-EE261D7E2E20}">
      <dsp:nvSpPr>
        <dsp:cNvPr id="0" name=""/>
        <dsp:cNvSpPr/>
      </dsp:nvSpPr>
      <dsp:spPr>
        <a:xfrm>
          <a:off x="0" y="1674507"/>
          <a:ext cx="4045020" cy="623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Llama al 112.</a:t>
          </a:r>
        </a:p>
      </dsp:txBody>
      <dsp:txXfrm>
        <a:off x="0" y="1674507"/>
        <a:ext cx="4045020" cy="623084"/>
      </dsp:txXfrm>
    </dsp:sp>
    <dsp:sp modelId="{4F4E2205-43D2-48A9-9D89-9F1DE34ADB2B}">
      <dsp:nvSpPr>
        <dsp:cNvPr id="0" name=""/>
        <dsp:cNvSpPr/>
      </dsp:nvSpPr>
      <dsp:spPr>
        <a:xfrm>
          <a:off x="0" y="2297591"/>
          <a:ext cx="404502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1E30BAA-227E-4D56-B52E-44A862F11F6D}">
      <dsp:nvSpPr>
        <dsp:cNvPr id="0" name=""/>
        <dsp:cNvSpPr/>
      </dsp:nvSpPr>
      <dsp:spPr>
        <a:xfrm>
          <a:off x="0" y="2297591"/>
          <a:ext cx="4045020" cy="1673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Cuando se haya estabilizado, aplica agua fresca sobre las quemaduras durante 15 minutos. Evita moverle y no apliques jabón, pomadas, ni remedios caseros sobre sus quemaduras. Coloca un apósito mojado sobre ella. Mantén al niño/a abrigado/a hasta la llegada de los servicios sanitarios.</a:t>
          </a:r>
          <a:endParaRPr lang="en-US" sz="1600" kern="1200" dirty="0"/>
        </a:p>
      </dsp:txBody>
      <dsp:txXfrm>
        <a:off x="0" y="2297591"/>
        <a:ext cx="4045020" cy="1673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69727-AF37-4F04-9429-DBBA017DC2E2}">
      <dsp:nvSpPr>
        <dsp:cNvPr id="0" name=""/>
        <dsp:cNvSpPr/>
      </dsp:nvSpPr>
      <dsp:spPr>
        <a:xfrm>
          <a:off x="0" y="0"/>
          <a:ext cx="404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DA216-3132-428D-9D90-163498E8BD58}">
      <dsp:nvSpPr>
        <dsp:cNvPr id="0" name=""/>
        <dsp:cNvSpPr/>
      </dsp:nvSpPr>
      <dsp:spPr>
        <a:xfrm>
          <a:off x="0" y="0"/>
          <a:ext cx="40450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Comprobar si el niño o lactante respiran viendo si hay movimientos del tórax y/o abdomen, oyendo los ruidos respiratorios y sintiendo el aire en la cara del reanimador (ver, oír y sentir) durante no más de 10 segundos.</a:t>
          </a:r>
        </a:p>
      </dsp:txBody>
      <dsp:txXfrm>
        <a:off x="0" y="0"/>
        <a:ext cx="4045020" cy="1087834"/>
      </dsp:txXfrm>
    </dsp:sp>
    <dsp:sp modelId="{74C9DC5C-132E-42C1-B380-46A437E74580}">
      <dsp:nvSpPr>
        <dsp:cNvPr id="0" name=""/>
        <dsp:cNvSpPr/>
      </dsp:nvSpPr>
      <dsp:spPr>
        <a:xfrm>
          <a:off x="0" y="1087834"/>
          <a:ext cx="404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AE474-FB5E-4DFA-87B2-1E6D76109F2D}">
      <dsp:nvSpPr>
        <dsp:cNvPr id="0" name=""/>
        <dsp:cNvSpPr/>
      </dsp:nvSpPr>
      <dsp:spPr>
        <a:xfrm>
          <a:off x="0" y="1087834"/>
          <a:ext cx="40450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Abrir la vía aérea mediante la maniobra frente-mentón (la extensión del cuello será menor cuanto más pequeño sea el niño). En Lactantes no se extenderá el cuello, debiendo quedar en posición neutra.</a:t>
          </a:r>
        </a:p>
      </dsp:txBody>
      <dsp:txXfrm>
        <a:off x="0" y="1087834"/>
        <a:ext cx="4045020" cy="1087834"/>
      </dsp:txXfrm>
    </dsp:sp>
    <dsp:sp modelId="{EE29B671-A699-4FEB-BB2F-D5746ECC3A41}">
      <dsp:nvSpPr>
        <dsp:cNvPr id="0" name=""/>
        <dsp:cNvSpPr/>
      </dsp:nvSpPr>
      <dsp:spPr>
        <a:xfrm>
          <a:off x="0" y="2175669"/>
          <a:ext cx="404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F560E-5E19-4B02-8DE7-0133FBD362A2}">
      <dsp:nvSpPr>
        <dsp:cNvPr id="0" name=""/>
        <dsp:cNvSpPr/>
      </dsp:nvSpPr>
      <dsp:spPr>
        <a:xfrm>
          <a:off x="0" y="2175669"/>
          <a:ext cx="40450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Si respira </a:t>
          </a:r>
          <a:r>
            <a:rPr lang="es-ES" sz="1400" kern="1200" dirty="0"/>
            <a:t>se coloca en la posición lateral de seguridad, salvo sospecha de lesión de la columna vertebral. Los lactantes se colocan de lado en nuestros brazos.</a:t>
          </a:r>
        </a:p>
      </dsp:txBody>
      <dsp:txXfrm>
        <a:off x="0" y="2175669"/>
        <a:ext cx="4045020" cy="1087834"/>
      </dsp:txXfrm>
    </dsp:sp>
    <dsp:sp modelId="{AE8924D0-29CF-4E9B-8803-2950D45922FF}">
      <dsp:nvSpPr>
        <dsp:cNvPr id="0" name=""/>
        <dsp:cNvSpPr/>
      </dsp:nvSpPr>
      <dsp:spPr>
        <a:xfrm>
          <a:off x="0" y="3263503"/>
          <a:ext cx="404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ACD42-78D5-42D7-9DFD-172130E6B82B}">
      <dsp:nvSpPr>
        <dsp:cNvPr id="0" name=""/>
        <dsp:cNvSpPr/>
      </dsp:nvSpPr>
      <dsp:spPr>
        <a:xfrm>
          <a:off x="0" y="3263503"/>
          <a:ext cx="404502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Si no respira</a:t>
          </a:r>
          <a:r>
            <a:rPr lang="es-ES" sz="1400" kern="1200" dirty="0"/>
            <a:t> se iniciará la ventilación boca-boca en los niños y boca-boca y nariz en los lactantes.</a:t>
          </a:r>
        </a:p>
      </dsp:txBody>
      <dsp:txXfrm>
        <a:off x="0" y="3263503"/>
        <a:ext cx="4045020" cy="10878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B9853-84D4-4CEE-975F-37F532374603}">
      <dsp:nvSpPr>
        <dsp:cNvPr id="0" name=""/>
        <dsp:cNvSpPr/>
      </dsp:nvSpPr>
      <dsp:spPr>
        <a:xfrm>
          <a:off x="0" y="0"/>
          <a:ext cx="40450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F6FE0-9864-4434-91C7-9FCF23A1C77B}">
      <dsp:nvSpPr>
        <dsp:cNvPr id="0" name=""/>
        <dsp:cNvSpPr/>
      </dsp:nvSpPr>
      <dsp:spPr>
        <a:xfrm>
          <a:off x="0" y="0"/>
          <a:ext cx="40450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/>
            <a:t>Dar al principio 5 ventilaciones, llamadas de rescate. El reanimador debe sellar bien sus labios en la boca del niño o boca y nariz del lactante para evitar que se fugue aire y continuar con la RCP.</a:t>
          </a:r>
          <a:endParaRPr lang="es-ES" sz="3100" kern="1200" dirty="0"/>
        </a:p>
      </dsp:txBody>
      <dsp:txXfrm>
        <a:off x="0" y="0"/>
        <a:ext cx="4045020" cy="4351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18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88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62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13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47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091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61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503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5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03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997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A03BC-1EF8-413B-AB58-6BCE575F1E22}" type="datetimeFigureOut">
              <a:rPr lang="es-ES" smtClean="0"/>
              <a:pPr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6401-88C4-44F4-956C-52601216D8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9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1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diagramLayout" Target="../diagrams/layout4.xml"/><Relationship Id="rId7" Type="http://schemas.openxmlformats.org/officeDocument/2006/relationships/image" Target="../media/image1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1.bp.blogspot.com/-3J74JEu2i-c/T5V1w8VN8xI/AAAAAAAAAbs/0Znh2ifimpI/s1600/ovace+pedi%C3%A1trica+consciente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0375" y="1087403"/>
            <a:ext cx="6143625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20140" y="2744662"/>
            <a:ext cx="4942280" cy="2387600"/>
          </a:xfrm>
        </p:spPr>
        <p:txBody>
          <a:bodyPr>
            <a:normAutofit/>
          </a:bodyPr>
          <a:lstStyle/>
          <a:p>
            <a:pPr algn="r"/>
            <a:r>
              <a:rPr lang="es-ES" sz="5100"/>
              <a:t>Primeros auxilios pediátricos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680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783" y="514898"/>
            <a:ext cx="1795013" cy="23284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9261" y="1"/>
            <a:ext cx="1709806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4333" y="4713856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409" y="1011045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38A920F-489F-4E38-8B8E-88716E6F7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Herida 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C1F4494-DDCF-4D8D-A3A5-B4F800F6C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484784"/>
            <a:ext cx="3943349" cy="3672408"/>
          </a:xfrm>
        </p:spPr>
        <p:txBody>
          <a:bodyPr anchor="t">
            <a:normAutofit/>
          </a:bodyPr>
          <a:lstStyle/>
          <a:p>
            <a:r>
              <a:rPr lang="es-ES" altLang="es-ES" dirty="0">
                <a:latin typeface="Georgia" panose="02040502050405020303" pitchFamily="18" charset="0"/>
                <a:cs typeface="Times New Roman" panose="02020603050405020304" pitchFamily="18" charset="0"/>
              </a:rPr>
              <a:t>Se define herida como la pérdida de continuidad de un tejido blando (piel, músculo, órganos blandos, etc.). </a:t>
            </a:r>
          </a:p>
          <a:p>
            <a:endParaRPr lang="es-ES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63731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7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90BCD8-6A2B-4775-B020-161746F7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Protocolo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6000" dirty="0" err="1"/>
              <a:t>a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ctuación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2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550992"/>
            <a:ext cx="4168866" cy="4758328"/>
          </a:xfrm>
        </p:spPr>
        <p:txBody>
          <a:bodyPr>
            <a:normAutofit/>
          </a:bodyPr>
          <a:lstStyle/>
          <a:p>
            <a:r>
              <a:rPr lang="es-ES" sz="2000" dirty="0"/>
              <a:t>Valorar la herida y sus posibles complicaciones.</a:t>
            </a:r>
          </a:p>
          <a:p>
            <a:r>
              <a:rPr lang="es-ES" sz="2000" dirty="0"/>
              <a:t>Evita el contacto con la sangre tanto para evitar la infección de la lesión como para tu protección. Para ello, lávate las manos y ponte guantes desechables.</a:t>
            </a:r>
          </a:p>
          <a:p>
            <a:r>
              <a:rPr lang="es-ES" sz="2000" dirty="0"/>
              <a:t>Limpia la herida con agua corriente y fresca a chorro. Deja que el agua corra encima de la herida para que arrastre los cuerpos extraños (tierra o restos de tejidos) hasta que no quede suciedad.</a:t>
            </a:r>
          </a:p>
          <a:p>
            <a:r>
              <a:rPr lang="es-ES" sz="2000" dirty="0"/>
              <a:t>Detén la hemorragia presionando sobre ella.</a:t>
            </a:r>
          </a:p>
          <a:p>
            <a:endParaRPr lang="es-ES" sz="1500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Block Arc 4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1 Título">
            <a:extLst>
              <a:ext uri="{FF2B5EF4-FFF2-40B4-BE49-F238E27FC236}">
                <a16:creationId xmlns:a16="http://schemas.microsoft.com/office/drawing/2014/main" id="{3327621E-74D3-40AC-A81D-7BEB860D9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 dirty="0"/>
              <a:t>HERIDAS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 dirty="0"/>
              <a:t>HERIDAS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 fontScale="92500" lnSpcReduction="20000"/>
          </a:bodyPr>
          <a:lstStyle/>
          <a:p>
            <a:r>
              <a:rPr lang="es-ES" sz="2400" dirty="0"/>
              <a:t>Seca la piel de alrededor sin tocar la herida. </a:t>
            </a:r>
          </a:p>
          <a:p>
            <a:r>
              <a:rPr lang="es-ES" sz="2400" dirty="0"/>
              <a:t>Una vez limpia la herida se aplicará un antiséptico para desinfectarla y prevenir infecciones, utilizando una gasa estéril. Nunca debe emplearse el algodón hidrófilo en heridas abiertas, pues las fibras pueden pegarse a ellas, retrasar la curación y producir infecciones.</a:t>
            </a:r>
          </a:p>
          <a:p>
            <a:r>
              <a:rPr lang="es-ES" sz="2400" dirty="0"/>
              <a:t>Evita soplar sobre la lesión, ya que el aliento actúa como vehículo de transmisión de gérmenes.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 dirty="0"/>
              <a:t>HERIDAS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618996"/>
            <a:ext cx="4168866" cy="4557967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/>
              <a:t>Coloca un apósito estéril. Es importante recordar que, mientras la herida está abierta, es conveniente protegerla del polvo y los gérmenes, manteniendo el apósito que se retirará cuando comience la cicatrización. </a:t>
            </a:r>
          </a:p>
          <a:p>
            <a:r>
              <a:rPr lang="es-ES" sz="2400" dirty="0"/>
              <a:t>Vuelve a lavarte las manos después de haber prestado primeros auxilios.</a:t>
            </a:r>
          </a:p>
          <a:p>
            <a:r>
              <a:rPr lang="es-ES" sz="2400" dirty="0"/>
              <a:t>Si la herida es profunda necesitará sutura, por lo que habrá que ir al centro sanitario.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07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s-ES" sz="2600"/>
              <a:t>QUÉ NO HACER</a:t>
            </a:r>
          </a:p>
          <a:p>
            <a:pPr fontAlgn="base"/>
            <a:r>
              <a:rPr lang="es-ES" sz="2600"/>
              <a:t>Poner antisépticos, pomadas, ungüentos o antibióticos sobre la herida.</a:t>
            </a:r>
          </a:p>
          <a:p>
            <a:pPr fontAlgn="base"/>
            <a:r>
              <a:rPr lang="es-ES" sz="2600"/>
              <a:t>Intentar extraer un cuerpo extraño clavado sobre la herida.</a:t>
            </a:r>
          </a:p>
          <a:p>
            <a:pPr fontAlgn="base"/>
            <a:r>
              <a:rPr lang="es-ES" sz="2600"/>
              <a:t>Usar algodón y alcohol, en cualquiera de sus formas.</a:t>
            </a:r>
          </a:p>
          <a:p>
            <a:endParaRPr lang="es-ES" sz="260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E82F843E-2769-4D4A-8965-D46B4796B787}"/>
              </a:ext>
            </a:extLst>
          </p:cNvPr>
          <p:cNvSpPr txBox="1">
            <a:spLocks/>
          </p:cNvSpPr>
          <p:nvPr/>
        </p:nvSpPr>
        <p:spPr>
          <a:xfrm>
            <a:off x="781050" y="517525"/>
            <a:ext cx="41688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HERIDAS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r>
              <a:rPr lang="es-ES" sz="2400" dirty="0"/>
              <a:t>Rotura, parcial o total, de un hueso, producida por un traumatismo directo, indirecto o por una torsión.</a:t>
            </a:r>
          </a:p>
          <a:p>
            <a:endParaRPr lang="es-ES" sz="26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E82F843E-2769-4D4A-8965-D46B4796B787}"/>
              </a:ext>
            </a:extLst>
          </p:cNvPr>
          <p:cNvSpPr txBox="1">
            <a:spLocks/>
          </p:cNvSpPr>
          <p:nvPr/>
        </p:nvSpPr>
        <p:spPr>
          <a:xfrm>
            <a:off x="781050" y="517525"/>
            <a:ext cx="41688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FRACTURAS</a:t>
            </a:r>
          </a:p>
        </p:txBody>
      </p:sp>
    </p:spTree>
    <p:extLst>
      <p:ext uri="{BB962C8B-B14F-4D97-AF65-F5344CB8AC3E}">
        <p14:creationId xmlns:p14="http://schemas.microsoft.com/office/powerpoint/2010/main" val="3682433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C78AB9-E995-4D6E-9BEC-7AF4C7DD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s-ES" sz="3500"/>
              <a:t>SIGNOS Y SÍNTOMAS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96012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C4AB96-8D7D-4A82-901B-03132E2D7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611" y="932688"/>
            <a:ext cx="4437453" cy="4992624"/>
          </a:xfrm>
        </p:spPr>
        <p:txBody>
          <a:bodyPr anchor="ctr">
            <a:normAutofit/>
          </a:bodyPr>
          <a:lstStyle/>
          <a:p>
            <a:r>
              <a:rPr lang="es-ES" sz="1700" b="1"/>
              <a:t>Dolor: </a:t>
            </a:r>
            <a:r>
              <a:rPr lang="es-ES" sz="1700"/>
              <a:t>espontáneo y provocado por la manipulación o presión sobre el foco de fractura.</a:t>
            </a:r>
          </a:p>
          <a:p>
            <a:r>
              <a:rPr lang="es-ES" sz="1700" b="1"/>
              <a:t>Deformidad: </a:t>
            </a:r>
            <a:r>
              <a:rPr lang="es-ES" sz="1700"/>
              <a:t>depende del grado de desviación de los fragmentos y en comparación con el lado sano.</a:t>
            </a:r>
          </a:p>
          <a:p>
            <a:r>
              <a:rPr lang="es-ES" sz="1700" b="1"/>
              <a:t>Impotencia funcional: </a:t>
            </a:r>
            <a:r>
              <a:rPr lang="es-ES" sz="1700"/>
              <a:t>imposibilidad para realizar movimientos activos.</a:t>
            </a:r>
          </a:p>
          <a:p>
            <a:r>
              <a:rPr lang="es-ES" sz="1700" b="1"/>
              <a:t>Acortamiento: </a:t>
            </a:r>
            <a:r>
              <a:rPr lang="es-ES" sz="1700"/>
              <a:t>especialmente en los miembros, por la tracción de los músculos sobre el extremo distal del hueso fracturado.</a:t>
            </a:r>
          </a:p>
          <a:p>
            <a:r>
              <a:rPr lang="es-ES" sz="1700" b="1"/>
              <a:t>Crepitación: </a:t>
            </a:r>
            <a:r>
              <a:rPr lang="es-ES" sz="1700"/>
              <a:t>debida al roce de los extremos del hueso. No debe ser explorada por el socorrista.</a:t>
            </a:r>
          </a:p>
          <a:p>
            <a:r>
              <a:rPr lang="es-ES" sz="1700" b="1"/>
              <a:t>Movilidad anómala: </a:t>
            </a:r>
            <a:r>
              <a:rPr lang="es-ES" sz="1700"/>
              <a:t>debida a movimientos en el foco de fractura y no de la articulación. No debe ser explorada por el socorrista.</a:t>
            </a:r>
          </a:p>
          <a:p>
            <a:endParaRPr lang="es-ES" sz="1700"/>
          </a:p>
        </p:txBody>
      </p:sp>
    </p:spTree>
    <p:extLst>
      <p:ext uri="{BB962C8B-B14F-4D97-AF65-F5344CB8AC3E}">
        <p14:creationId xmlns:p14="http://schemas.microsoft.com/office/powerpoint/2010/main" val="4140219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FF94E6-1EC1-44FD-8861-89753B37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21734"/>
            <a:ext cx="8178799" cy="1135737"/>
          </a:xfrm>
        </p:spPr>
        <p:txBody>
          <a:bodyPr>
            <a:normAutofit/>
          </a:bodyPr>
          <a:lstStyle/>
          <a:p>
            <a:r>
              <a:rPr lang="es-ES" sz="3100" dirty="0"/>
              <a:t>ACTUACIÓN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8DD03E-4313-462E-9E58-70218FC2B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782981"/>
            <a:ext cx="8178799" cy="4393982"/>
          </a:xfrm>
        </p:spPr>
        <p:txBody>
          <a:bodyPr>
            <a:normAutofit/>
          </a:bodyPr>
          <a:lstStyle/>
          <a:p>
            <a:r>
              <a:rPr lang="es-ES" sz="2000" i="1" dirty="0"/>
              <a:t>Solicitar asistencia sanitaria.</a:t>
            </a:r>
          </a:p>
          <a:p>
            <a:r>
              <a:rPr lang="es-ES" sz="2000" i="1" dirty="0"/>
              <a:t>Si la fractura es abierta, </a:t>
            </a:r>
            <a:r>
              <a:rPr lang="es-ES" sz="2000" b="1" i="1" dirty="0"/>
              <a:t>cohibir la hemorragia </a:t>
            </a:r>
            <a:r>
              <a:rPr lang="es-ES" sz="2000" i="1" dirty="0"/>
              <a:t>con apósitos.</a:t>
            </a:r>
          </a:p>
          <a:p>
            <a:r>
              <a:rPr lang="es-ES" sz="2000" b="1" i="1" dirty="0"/>
              <a:t>Inmovilizar la zona, </a:t>
            </a:r>
            <a:r>
              <a:rPr lang="es-ES" sz="2000" i="1" dirty="0"/>
              <a:t>tal y como la encontremos, sin reducir la fractura, con férulas, tablillas, pañuelos, etc.</a:t>
            </a:r>
          </a:p>
          <a:p>
            <a:r>
              <a:rPr lang="es-ES" sz="2000" i="1" dirty="0"/>
              <a:t>Colocar las férulas, vendas, cabestrillos…, de forma que sujeten la zona lesionada y las articulaciones superior e inferior más próximas al foco de la fractura.</a:t>
            </a:r>
          </a:p>
          <a:p>
            <a:r>
              <a:rPr lang="es-ES" sz="2000" i="1" dirty="0"/>
              <a:t>Manipular con cuidado a la víctima para no agravar las lesiones y no producir nuevas complicaciones y trasladar a un centro sanitario.</a:t>
            </a:r>
            <a:endParaRPr lang="es-ES" sz="2000" dirty="0"/>
          </a:p>
          <a:p>
            <a:endParaRPr lang="es-ES" sz="1700" dirty="0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25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Cuerpo extraño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s-ES" dirty="0"/>
              <a:t>“</a:t>
            </a:r>
            <a:r>
              <a:rPr lang="es-ES" b="1" dirty="0"/>
              <a:t>CUERPO EXTRAÑO”</a:t>
            </a:r>
            <a:r>
              <a:rPr lang="es-ES" dirty="0"/>
              <a:t> es cualquier elemento ajeno al cuerpo que entra a éste, ya sea a través de la piel o por cualquier orificio natural como los ojos, nariz, garganta, impidiendo su normal funcionamiento.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5A1469-1259-4BBD-B9AD-AE6837F43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 dirty="0"/>
              <a:t>Accidentes infantiles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30366E-F7B1-477E-83AB-302991684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25625"/>
            <a:ext cx="4536504" cy="4351338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Accidente: </a:t>
            </a:r>
            <a:r>
              <a:rPr lang="es-ES" dirty="0"/>
              <a:t>suceso fortuito e involuntario que provoca un daño. </a:t>
            </a:r>
          </a:p>
          <a:p>
            <a:r>
              <a:rPr lang="es-ES" dirty="0"/>
              <a:t>En general, se entiende el </a:t>
            </a:r>
            <a:r>
              <a:rPr lang="es-ES" b="1" dirty="0"/>
              <a:t>accidente infantil </a:t>
            </a:r>
            <a:r>
              <a:rPr lang="es-ES" dirty="0"/>
              <a:t>como un riesgo connatural al crecimiento y al aprendizaje de la vida. Las niñas y niños exploran todo cuanto les rodea y no son plenamente conscientes de los riesgos, tratan de averiguar sus propios límites. Es en este proceso donde están expuestos a multitud de riesgos o peligros.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04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 i="1" u="sng">
                <a:solidFill>
                  <a:srgbClr val="FFFFFF"/>
                </a:solidFill>
              </a:rPr>
              <a:t>Cuerpos extraños ingeridos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s-ES" dirty="0"/>
              <a:t>La </a:t>
            </a:r>
            <a:r>
              <a:rPr lang="es-ES" i="1" dirty="0"/>
              <a:t>ingestión</a:t>
            </a:r>
            <a:r>
              <a:rPr lang="es-ES" dirty="0"/>
              <a:t> de objetos pequeños tales como monedas, imperdibles, botones etc. aunque no son peligrosos puede dar lugar a </a:t>
            </a:r>
            <a:r>
              <a:rPr lang="es-ES" i="1" dirty="0"/>
              <a:t>asfixia por atragantamiento.</a:t>
            </a:r>
            <a:endParaRPr lang="es-ES" dirty="0"/>
          </a:p>
          <a:p>
            <a:r>
              <a:rPr lang="es-ES" dirty="0"/>
              <a:t>Tranquilar al niño.</a:t>
            </a:r>
          </a:p>
          <a:p>
            <a:r>
              <a:rPr lang="es-ES" dirty="0"/>
              <a:t>Trasladar al niño al Centro sanitario más cercano</a:t>
            </a:r>
            <a:r>
              <a:rPr lang="es-ES" b="1" dirty="0"/>
              <a:t>.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 i="1" u="sng">
                <a:solidFill>
                  <a:srgbClr val="FFFFFF"/>
                </a:solidFill>
              </a:rPr>
              <a:t>Cuerpos extraños inhalados</a:t>
            </a:r>
            <a:endParaRPr lang="es-ES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s-ES" sz="2400" dirty="0"/>
              <a:t>La introducción en las vías respiratorias de objetos de pequeño tamaño puede dar lugar a ciertos cuadros más bien graves. </a:t>
            </a:r>
          </a:p>
          <a:p>
            <a:r>
              <a:rPr lang="es-ES" sz="2400" dirty="0"/>
              <a:t>Tranquilizar al niño mientras llega la ayuda médica solicitada o Trasladar al niño al Centro Sanitario más cercano.</a:t>
            </a:r>
          </a:p>
          <a:p>
            <a:r>
              <a:rPr lang="es-ES" sz="2400" dirty="0"/>
              <a:t>Averiguar la clase de cuerpo extraño ha sido inhalado.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i="1" u="sng" dirty="0"/>
              <a:t>Cuerpos extraños en nariz</a:t>
            </a:r>
            <a:endParaRPr lang="es-E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699720"/>
          </a:xfrm>
        </p:spPr>
        <p:txBody>
          <a:bodyPr>
            <a:normAutofit fontScale="92500" lnSpcReduction="10000"/>
          </a:bodyPr>
          <a:lstStyle/>
          <a:p>
            <a:r>
              <a:rPr lang="es-ES" sz="1700" dirty="0"/>
              <a:t>Los niños pueden introducirse en la nariz objetos de pequeño tamaño como perlas, trozos de goma de borrar etc.</a:t>
            </a:r>
          </a:p>
          <a:p>
            <a:r>
              <a:rPr lang="es-ES" sz="1700" dirty="0"/>
              <a:t>Si están localizados en la </a:t>
            </a:r>
            <a:r>
              <a:rPr lang="es-ES" sz="1700" i="1" dirty="0"/>
              <a:t>parte anterior</a:t>
            </a:r>
            <a:r>
              <a:rPr lang="es-ES" sz="1700" dirty="0"/>
              <a:t> de la fosa nasal</a:t>
            </a:r>
            <a:r>
              <a:rPr lang="es-ES" sz="1700" b="1" dirty="0"/>
              <a:t>:</a:t>
            </a:r>
            <a:endParaRPr lang="es-ES" sz="1700" dirty="0"/>
          </a:p>
          <a:p>
            <a:pPr lvl="1"/>
            <a:r>
              <a:rPr lang="es-ES" sz="1700" dirty="0"/>
              <a:t>Tapar con un dedo la otra fosa nasal.</a:t>
            </a:r>
          </a:p>
          <a:p>
            <a:pPr lvl="1"/>
            <a:r>
              <a:rPr lang="es-ES" sz="1700" dirty="0"/>
              <a:t>Expulsar con fuerza todo el aire por la fosa obstruida para intentar eliminarlo</a:t>
            </a:r>
          </a:p>
          <a:p>
            <a:pPr lvl="1"/>
            <a:r>
              <a:rPr lang="es-ES" sz="1700" dirty="0"/>
              <a:t>Si ello no da resultado o el cuerpo extraño está situado en la </a:t>
            </a:r>
            <a:r>
              <a:rPr lang="es-ES" sz="1700" i="1" dirty="0"/>
              <a:t>parte posterior</a:t>
            </a:r>
            <a:r>
              <a:rPr lang="es-ES" sz="1700" dirty="0"/>
              <a:t> de la fosa nasal:</a:t>
            </a:r>
          </a:p>
          <a:p>
            <a:pPr lvl="2"/>
            <a:r>
              <a:rPr lang="es-ES" sz="1700" dirty="0"/>
              <a:t>No intentar extraerlo pues podría hundirse más y pasar a las vías respiratorias.</a:t>
            </a:r>
          </a:p>
          <a:p>
            <a:pPr lvl="2"/>
            <a:r>
              <a:rPr lang="es-ES" sz="1700" dirty="0"/>
              <a:t>Trasladar el niño al hospital más cercano recomendando respire por la boca.</a:t>
            </a:r>
          </a:p>
          <a:p>
            <a:pPr lvl="2"/>
            <a:r>
              <a:rPr lang="es-ES" sz="1700" i="1" dirty="0"/>
              <a:t>Observación</a:t>
            </a:r>
            <a:r>
              <a:rPr lang="es-ES" sz="1700" b="1" i="1" dirty="0"/>
              <a:t>:</a:t>
            </a:r>
            <a:r>
              <a:rPr lang="es-ES" sz="1700" b="1" dirty="0"/>
              <a:t> </a:t>
            </a:r>
            <a:r>
              <a:rPr lang="es-ES" sz="1700" dirty="0"/>
              <a:t>Nunca intentar extraer el objeto con unas pinzas.</a:t>
            </a:r>
          </a:p>
          <a:p>
            <a:endParaRPr lang="es-ES" sz="1000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áfico 7" descr="Nariz">
            <a:extLst>
              <a:ext uri="{FF2B5EF4-FFF2-40B4-BE49-F238E27FC236}">
                <a16:creationId xmlns:a16="http://schemas.microsoft.com/office/drawing/2014/main" id="{0EE99B7F-F325-4A41-BCC4-FF786B7A0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i="1" u="sng" dirty="0"/>
              <a:t>Cuerpos extraños en el oído</a:t>
            </a:r>
            <a:endParaRPr lang="es-E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351338"/>
          </a:xfrm>
        </p:spPr>
        <p:txBody>
          <a:bodyPr>
            <a:normAutofit/>
          </a:bodyPr>
          <a:lstStyle/>
          <a:p>
            <a:r>
              <a:rPr lang="es-ES" sz="1500"/>
              <a:t>Los niños, al igual que en la nariz pueden introducirse en el oído pequeños objetos tales como bolitas, trozos de papel, puntas de lápices etc.</a:t>
            </a:r>
          </a:p>
          <a:p>
            <a:r>
              <a:rPr lang="es-ES" sz="1500"/>
              <a:t>No intentar extraer el cuerpo extraño con unas pinzas o con cualquier otro elemento.</a:t>
            </a:r>
          </a:p>
          <a:p>
            <a:r>
              <a:rPr lang="es-ES" sz="1500"/>
              <a:t>Hacer que el niño incline la cabeza manteniendo el oído obstruido hacia abajo y hacer sacuda la cabeza suavemente</a:t>
            </a:r>
          </a:p>
          <a:p>
            <a:pPr>
              <a:buNone/>
            </a:pPr>
            <a:r>
              <a:rPr lang="es-ES" sz="1500" i="1"/>
              <a:t>Si esto no da resultado</a:t>
            </a:r>
            <a:endParaRPr lang="es-ES" sz="1500"/>
          </a:p>
          <a:p>
            <a:r>
              <a:rPr lang="es-ES" sz="1500"/>
              <a:t>Trasladar al niño al Centro Sanitario más cercano.</a:t>
            </a:r>
          </a:p>
          <a:p>
            <a:pPr>
              <a:buNone/>
            </a:pPr>
            <a:r>
              <a:rPr lang="es-ES" sz="1500" i="1"/>
              <a:t>Si el cuerpo extraño es un animal vivo</a:t>
            </a:r>
            <a:endParaRPr lang="es-ES" sz="1500"/>
          </a:p>
          <a:p>
            <a:r>
              <a:rPr lang="es-ES" sz="1500"/>
              <a:t>Instilar unas gotas de aceite para inmovilizarlo y facilitar su extracción.</a:t>
            </a:r>
          </a:p>
          <a:p>
            <a:r>
              <a:rPr lang="es-ES" sz="1500"/>
              <a:t>Acudir al Centro Sanitario más cercano</a:t>
            </a:r>
          </a:p>
          <a:p>
            <a:endParaRPr lang="es-ES" sz="150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áfico 4" descr="Oreja">
            <a:extLst>
              <a:ext uri="{FF2B5EF4-FFF2-40B4-BE49-F238E27FC236}">
                <a16:creationId xmlns:a16="http://schemas.microsoft.com/office/drawing/2014/main" id="{A1591464-10CE-46C1-A725-0CAFC1E34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18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i="1" u="sng" dirty="0"/>
              <a:t>Cuerpos extraños en el ojo</a:t>
            </a:r>
            <a:endParaRPr lang="es-E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351338"/>
          </a:xfrm>
        </p:spPr>
        <p:txBody>
          <a:bodyPr>
            <a:normAutofit fontScale="92500" lnSpcReduction="10000"/>
          </a:bodyPr>
          <a:lstStyle/>
          <a:p>
            <a:r>
              <a:rPr lang="es-ES" sz="1600" dirty="0"/>
              <a:t>En la mayoría de los casos el cuerpo extraño introducido en el ojo es un grano de polvo, pequeños insectos, una pestaña etc.</a:t>
            </a:r>
          </a:p>
          <a:p>
            <a:r>
              <a:rPr lang="es-ES" sz="1600" dirty="0"/>
              <a:t>Procurar tranquilizar al niño.</a:t>
            </a:r>
          </a:p>
          <a:p>
            <a:r>
              <a:rPr lang="es-ES" sz="1600" dirty="0"/>
              <a:t>Sentarlo frente a una luz separar los párpados y pedir al niño que mire en todas direcciones para efectuar un examen completo del ojo (averiguar si el cuerpo extraño esta libre o enclavado).</a:t>
            </a:r>
          </a:p>
          <a:p>
            <a:r>
              <a:rPr lang="es-ES" sz="1600" dirty="0"/>
              <a:t>Lavar el ojo con agua o suero fisiológico inclinando la cabeza y dirigiendo el chorro al ángulo interno del ojo.</a:t>
            </a:r>
          </a:p>
          <a:p>
            <a:r>
              <a:rPr lang="es-ES" sz="1600" dirty="0"/>
              <a:t>Si se visualiza el objeto y el lavado no es suficiente puede utilizarse el borde de un papel mojado para retirar el objeto.</a:t>
            </a:r>
          </a:p>
          <a:p>
            <a:pPr>
              <a:buNone/>
            </a:pPr>
            <a:r>
              <a:rPr lang="es-ES" sz="1600" i="1" dirty="0"/>
              <a:t>Si todo ello no es suficiente para retirarlo:</a:t>
            </a:r>
            <a:endParaRPr lang="es-ES" sz="1600" dirty="0"/>
          </a:p>
          <a:p>
            <a:r>
              <a:rPr lang="es-ES" sz="1600" dirty="0"/>
              <a:t>Trasladar el niño al Centro Sanitario más cercano.</a:t>
            </a:r>
          </a:p>
          <a:p>
            <a:endParaRPr lang="es-ES" sz="1300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áfico 5" descr="Ojo">
            <a:extLst>
              <a:ext uri="{FF2B5EF4-FFF2-40B4-BE49-F238E27FC236}">
                <a16:creationId xmlns:a16="http://schemas.microsoft.com/office/drawing/2014/main" id="{6C5CC176-791A-4D0F-BB9C-C1E780048D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0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4206ED-137C-4056-85C1-1F4174467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111" y="798703"/>
            <a:ext cx="3915889" cy="30720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PARADA CARDIORESPIRATORIA INFANTIL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3044" y="0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5502" y="1"/>
            <a:ext cx="866356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áfico 4" descr="Corazón con pulso">
            <a:extLst>
              <a:ext uri="{FF2B5EF4-FFF2-40B4-BE49-F238E27FC236}">
                <a16:creationId xmlns:a16="http://schemas.microsoft.com/office/drawing/2014/main" id="{AD37D3BD-CAA1-4F69-B1C8-81679821C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8432" y="1385212"/>
            <a:ext cx="3704628" cy="3704628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24194" y="2916245"/>
            <a:ext cx="119806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1330" y="5717906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5633" y="6258756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2865" y="5835650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3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r>
              <a:rPr lang="es-ES" sz="2000" b="1" dirty="0"/>
              <a:t>Parada cardiorrespiratoria (PCR): </a:t>
            </a:r>
            <a:r>
              <a:rPr lang="es-ES" sz="2000" dirty="0"/>
              <a:t>interrupción brusca, generalmente inesperada y potencialmente reversible de la respiración espontánea y de la actividad mecánica del corazón.</a:t>
            </a:r>
          </a:p>
          <a:p>
            <a:r>
              <a:rPr lang="es-ES" sz="2000" b="1" dirty="0"/>
              <a:t>Reanimación o resucitación cardiopulmonar (RCP): </a:t>
            </a:r>
            <a:r>
              <a:rPr lang="es-ES" sz="2000" dirty="0"/>
              <a:t>conjunto de maniobras que tienen como objetivo revertir el estado de PCR, sustituyendo primero la ventilación y circulación espontáneas e intentando restaurarlas definitivamente después.</a:t>
            </a:r>
          </a:p>
          <a:p>
            <a:endParaRPr lang="es-ES" sz="20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33ADB23-2807-4A4B-8491-8BCC5495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Definiciones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A72B3FA-931E-41AE-BB96-6A2CDE5C1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dirty="0"/>
              <a:t>RCP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73E838-3FEE-4264-BE1B-818FB753C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351338"/>
          </a:xfrm>
        </p:spPr>
        <p:txBody>
          <a:bodyPr>
            <a:normAutofit/>
          </a:bodyPr>
          <a:lstStyle/>
          <a:p>
            <a:r>
              <a:rPr lang="es-ES" sz="2200"/>
              <a:t>En los menores, el origen de la PCR es casi siempre respiratorio.</a:t>
            </a:r>
          </a:p>
          <a:p>
            <a:r>
              <a:rPr lang="es-ES" sz="2200"/>
              <a:t>Existen variaciones anatómicas y fisiológicas entre un menor y una persona adulta, y entre las diferentes edades pediátricas(niños/as y lactantes). Por este motivo, la aplicación de algunas técnicas tiene ciertas diferencias con respecto a la persona adulta.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2199ED5-1CDF-4591-8ED7-4BB9DBD34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09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B18436E-CFD4-4F54-B8B5-029AAD06D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dirty="0"/>
              <a:t>EDADES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F79191-C204-4C82-9989-13F0AE68F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351338"/>
          </a:xfrm>
        </p:spPr>
        <p:txBody>
          <a:bodyPr>
            <a:normAutofit/>
          </a:bodyPr>
          <a:lstStyle/>
          <a:p>
            <a:r>
              <a:rPr lang="es-ES" sz="2400"/>
              <a:t>Las edades que se consideran en la edad infantil para la realización de la RCP básica son las siguientes:</a:t>
            </a:r>
          </a:p>
          <a:p>
            <a:r>
              <a:rPr lang="es-ES" sz="2400"/>
              <a:t>Lactantes. Menores de 1 año.</a:t>
            </a:r>
          </a:p>
          <a:p>
            <a:r>
              <a:rPr lang="es-ES" sz="2400"/>
              <a:t>Niños/as con edad comprendida entre 1 y 8 años. A partir de la pubertad, a los efectos de la RCP, se le considera como adulto/a.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18228838-4AA3-4AFA-A174-48BA846C9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53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sz="2800"/>
              <a:t>ANALISIS DE LA SITUACION Y PETICION DE AYUDA</a:t>
            </a:r>
          </a:p>
        </p:txBody>
      </p:sp>
      <p:sp>
        <p:nvSpPr>
          <p:cNvPr id="27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689116"/>
            <a:ext cx="4045020" cy="462020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s-ES" sz="1500" dirty="0"/>
              <a:t>	1. Seguir al conducta PAS. Conseguir la seguridad del reanimador y del niño.</a:t>
            </a:r>
          </a:p>
          <a:p>
            <a:pPr lvl="0">
              <a:buNone/>
            </a:pPr>
            <a:r>
              <a:rPr lang="es-ES" sz="1500" dirty="0"/>
              <a:t>	2. Mover al niño sólo si existe situación de riesgo o no se encuentra en posición adecuada para la RCP.</a:t>
            </a:r>
          </a:p>
          <a:p>
            <a:pPr>
              <a:buNone/>
            </a:pPr>
            <a:r>
              <a:rPr lang="es-ES" sz="1500" dirty="0"/>
              <a:t>	3. Comprobar la inconsciencia con estímulos táctiles o habla. </a:t>
            </a:r>
          </a:p>
          <a:p>
            <a:pPr lvl="0">
              <a:buNone/>
            </a:pPr>
            <a:r>
              <a:rPr lang="es-ES" sz="1500" dirty="0"/>
              <a:t>	4. Si el niño responde y no corre peligro:</a:t>
            </a:r>
          </a:p>
          <a:p>
            <a:pPr lvl="1"/>
            <a:r>
              <a:rPr lang="es-ES" sz="1500" dirty="0"/>
              <a:t>Mantener en la misma posición en la que se encontró.</a:t>
            </a:r>
          </a:p>
          <a:p>
            <a:pPr lvl="1"/>
            <a:r>
              <a:rPr lang="es-ES" sz="1500" dirty="0"/>
              <a:t>Vigilar y evaluar periódicamente, solicitando ayuda.</a:t>
            </a:r>
          </a:p>
          <a:p>
            <a:pPr lvl="0">
              <a:buNone/>
            </a:pPr>
            <a:r>
              <a:rPr lang="es-ES" sz="1500" dirty="0"/>
              <a:t>	5. Si el niño no responde:</a:t>
            </a:r>
          </a:p>
          <a:p>
            <a:pPr lvl="1"/>
            <a:r>
              <a:rPr lang="es-ES" sz="1500" dirty="0"/>
              <a:t>Un solo reanimador: gritará ¡ayuda! al entorno, y se comprobará la respiración.</a:t>
            </a:r>
          </a:p>
          <a:p>
            <a:pPr lvl="1"/>
            <a:r>
              <a:rPr lang="es-ES" sz="1500" dirty="0"/>
              <a:t>Dos reanimadores: tras comprobar que no respira uno avisará al Servicio de Emergencias mientras otro continuará reanimando al niño.</a:t>
            </a:r>
          </a:p>
          <a:p>
            <a:endParaRPr lang="es-ES" sz="900" dirty="0"/>
          </a:p>
        </p:txBody>
      </p:sp>
      <p:sp>
        <p:nvSpPr>
          <p:cNvPr id="28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Graphic 6">
            <a:extLst>
              <a:ext uri="{FF2B5EF4-FFF2-40B4-BE49-F238E27FC236}">
                <a16:creationId xmlns:a16="http://schemas.microsoft.com/office/drawing/2014/main" id="{2A3CDA0A-EF3D-458C-A98D-EDD0C05D2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30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1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D75A70A-1F1A-4C0C-8AE0-490D7D6F4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dirty="0"/>
              <a:t>Accidentes infantiles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460840-D8E5-4810-9940-650E65BE1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045020" cy="4351338"/>
          </a:xfrm>
        </p:spPr>
        <p:txBody>
          <a:bodyPr>
            <a:normAutofit/>
          </a:bodyPr>
          <a:lstStyle/>
          <a:p>
            <a:r>
              <a:rPr lang="es-ES" dirty="0"/>
              <a:t>Aunque la situación ideal es la prevención, a veces son inevitables, por lo que es necesaria una correcta formación para saber como actuar en caso de que se produzcan.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FE26D23-DD72-4533-A27F-1718DC195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1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/>
              <a:t>SOPORTE RESPIRATORIO</a:t>
            </a:r>
            <a:endParaRPr lang="es-E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060E29B-5EE0-4086-9236-885878C58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997464"/>
              </p:ext>
            </p:extLst>
          </p:nvPr>
        </p:nvGraphicFramePr>
        <p:xfrm>
          <a:off x="628650" y="1825625"/>
          <a:ext cx="404502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86B7B45-211E-4E67-AFB1-45503A1959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/>
              <a:t>SOPORTE RESPIRATORIO</a:t>
            </a:r>
            <a:endParaRPr lang="es-E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2060E29B-5EE0-4086-9236-885878C58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499742"/>
              </p:ext>
            </p:extLst>
          </p:nvPr>
        </p:nvGraphicFramePr>
        <p:xfrm>
          <a:off x="628650" y="1825625"/>
          <a:ext cx="404502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05617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86B7B45-211E-4E67-AFB1-45503A1959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15388" y="1689117"/>
            <a:ext cx="2835788" cy="2835788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92435" y="5166682"/>
            <a:ext cx="1376793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592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544" y="847600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1958" y="1233241"/>
            <a:ext cx="2430380" cy="4064628"/>
          </a:xfrm>
        </p:spPr>
        <p:txBody>
          <a:bodyPr>
            <a:normAutofit/>
          </a:bodyPr>
          <a:lstStyle/>
          <a:p>
            <a:r>
              <a:rPr lang="es-ES" sz="2800">
                <a:solidFill>
                  <a:srgbClr val="FFFFFF"/>
                </a:solidFill>
              </a:rPr>
              <a:t>SOPORTE CIRCULATORIO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233240"/>
            <a:ext cx="3943349" cy="4476989"/>
          </a:xfrm>
        </p:spPr>
        <p:txBody>
          <a:bodyPr anchor="t">
            <a:normAutofit/>
          </a:bodyPr>
          <a:lstStyle/>
          <a:p>
            <a:pPr lvl="1"/>
            <a:r>
              <a:rPr lang="es-ES" dirty="0"/>
              <a:t>Si no hay signos vitales se debe dar masaje cardíaco.</a:t>
            </a:r>
          </a:p>
          <a:p>
            <a:pPr lvl="1"/>
            <a:r>
              <a:rPr lang="es-ES" dirty="0"/>
              <a:t>Para dar el masaje cardíaco se colocará al niño boca arriba, en una superficie dura, lisa y firme y con los brazos a lo largo del cuerpo.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53792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544" y="847600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1958" y="1233241"/>
            <a:ext cx="2430380" cy="4064628"/>
          </a:xfrm>
        </p:spPr>
        <p:txBody>
          <a:bodyPr>
            <a:normAutofit/>
          </a:bodyPr>
          <a:lstStyle/>
          <a:p>
            <a:r>
              <a:rPr lang="es-ES" sz="2800">
                <a:solidFill>
                  <a:srgbClr val="FFFFFF"/>
                </a:solidFill>
              </a:rPr>
              <a:t>SOPORTE CIRCULATORIO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233240"/>
            <a:ext cx="3943349" cy="4476989"/>
          </a:xfrm>
        </p:spPr>
        <p:txBody>
          <a:bodyPr anchor="t">
            <a:normAutofit/>
          </a:bodyPr>
          <a:lstStyle/>
          <a:p>
            <a:r>
              <a:rPr lang="es-ES" dirty="0"/>
              <a:t>Tanto en lactantes como en niños, el lugar de aplicación del masaje cardiaco será en el tercio inferior del esternón, un dedo por encima del apéndice xifoides.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53792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99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Masaje cardiaco lactantes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lvl="1"/>
            <a:r>
              <a:rPr lang="es-ES" sz="1600" dirty="0"/>
              <a:t>Se colocarán las puntas de dos dedos a lo largo del esternón, en el centro del tórax.</a:t>
            </a:r>
          </a:p>
          <a:p>
            <a:pPr lvl="1"/>
            <a:r>
              <a:rPr lang="es-ES" sz="1600" dirty="0"/>
              <a:t>Se comprimirá el tórax hundiéndolo un tercio de su diámetro.</a:t>
            </a:r>
          </a:p>
          <a:p>
            <a:pPr lvl="1"/>
            <a:r>
              <a:rPr lang="es-ES" sz="1600" dirty="0"/>
              <a:t>Dejar que el tórax vuelva a su posición normal, sin retirar las manos del lugar de las compresiones, salvo para realizar las ventilaciones.</a:t>
            </a:r>
          </a:p>
          <a:p>
            <a:pPr lvl="1"/>
            <a:r>
              <a:rPr lang="es-ES" sz="1600" dirty="0"/>
              <a:t>La frecuencia del masaje será de 100 veces por minuto aproximadamente.</a:t>
            </a:r>
          </a:p>
          <a:p>
            <a:pPr lvl="1"/>
            <a:r>
              <a:rPr lang="es-ES" sz="1600" dirty="0"/>
              <a:t>Tras realizar 30 veces el masaje cardíaco, se efectuarán 2 ventilaciones, continuando con esa relación masaje cardíaco-ventilación (30/2).</a:t>
            </a:r>
          </a:p>
          <a:p>
            <a:endParaRPr lang="es-ES" sz="13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Masaje cardiaco niños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lvl="1"/>
            <a:r>
              <a:rPr lang="es-ES" sz="1800" dirty="0"/>
              <a:t>Se colocará el talón de una mano en la parte inferior del esternón evitando comprimir el apéndice xifoides o el estómago. Si el niño es muy grande, puede ser necesario utilizar dos manos.</a:t>
            </a:r>
          </a:p>
          <a:p>
            <a:pPr lvl="1"/>
            <a:r>
              <a:rPr lang="es-ES" sz="1800" dirty="0"/>
              <a:t>Comprimir el pecho 1/3 de su profundidad.</a:t>
            </a:r>
          </a:p>
          <a:p>
            <a:pPr lvl="1"/>
            <a:r>
              <a:rPr lang="es-ES" sz="1800" dirty="0"/>
              <a:t>Tras realizar 15 veces el masaje cardíaco se efectuarán 2 ventilaciones, continuando con esa relación masaje cardíaco-ventilación (15/2).</a:t>
            </a:r>
          </a:p>
          <a:p>
            <a:pPr lvl="1"/>
            <a:r>
              <a:rPr lang="es-ES" sz="1800" dirty="0"/>
              <a:t>Si el reanimador se encuentra solo, comprobará la eficacia de la reanimación cada 2 minutos, suspendiendo las maniobras durante máximo 5 segundos, para observar si existen respiración y circulación.</a:t>
            </a:r>
          </a:p>
          <a:p>
            <a:pPr lvl="1"/>
            <a:r>
              <a:rPr lang="es-ES" sz="1800" dirty="0"/>
              <a:t>No se dejará solo al niño para activar al Sistema de Emergencias Sanitarias 061 </a:t>
            </a:r>
            <a:r>
              <a:rPr lang="es-ES" sz="1800" dirty="0" err="1"/>
              <a:t>ó</a:t>
            </a:r>
            <a:r>
              <a:rPr lang="es-ES" sz="1800" dirty="0"/>
              <a:t> 112 sin haber realizado, al menos, 1 minuto de RCP. </a:t>
            </a:r>
          </a:p>
          <a:p>
            <a:endParaRPr lang="es-ES" sz="13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/>
              <a:t>OVACE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 fontScale="92500" lnSpcReduction="10000"/>
          </a:bodyPr>
          <a:lstStyle/>
          <a:p>
            <a:r>
              <a:rPr lang="es-ES" sz="1800" dirty="0"/>
              <a:t>La mayoría de los atragantamientos en lactantes y niños suceden mientras estos juegan o comen. Suelen ser sucesos presenciados, es por ello que la intervención se inicia cuando el niño está consciente.</a:t>
            </a:r>
          </a:p>
          <a:p>
            <a:r>
              <a:rPr lang="es-ES" sz="1800" dirty="0"/>
              <a:t>La víctima tendrá gran dificultad para hablar y para respirar y se encontrará muy inquieta.</a:t>
            </a:r>
          </a:p>
          <a:p>
            <a:r>
              <a:rPr lang="es-ES" sz="1800" dirty="0"/>
              <a:t>Suele echarse las manos al cuello (este es el signo universal del atragantamiento).</a:t>
            </a:r>
          </a:p>
          <a:p>
            <a:r>
              <a:rPr lang="es-ES" sz="1800" dirty="0"/>
              <a:t>Tose o intenta toser violentamente.</a:t>
            </a:r>
          </a:p>
          <a:p>
            <a:r>
              <a:rPr lang="es-ES" sz="1800" dirty="0"/>
              <a:t>Puede empezar a presentar una coloración azulada de labios y cara.</a:t>
            </a:r>
            <a:br>
              <a:rPr lang="es-ES" sz="1500" dirty="0"/>
            </a:br>
            <a:br>
              <a:rPr lang="es-ES" sz="1500" dirty="0"/>
            </a:br>
            <a:br>
              <a:rPr lang="es-ES" sz="1500" dirty="0"/>
            </a:br>
            <a:endParaRPr lang="es-ES" sz="15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/>
              <a:t>OVACE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r>
              <a:rPr lang="es-ES" sz="1800" dirty="0"/>
              <a:t>La secuencia de acciones es la siguiente:</a:t>
            </a:r>
          </a:p>
          <a:p>
            <a:pPr lvl="1"/>
            <a:r>
              <a:rPr lang="es-ES" sz="1800" dirty="0"/>
              <a:t>Si el niño está tosiendo de manera efectiva, no son necesarias maniobras externas, habrá que animar al niño a toser y vigilarlo continuamente.</a:t>
            </a:r>
          </a:p>
          <a:p>
            <a:pPr lvl="1"/>
            <a:r>
              <a:rPr lang="es-ES" sz="1800" dirty="0"/>
              <a:t>Si el niño no tose o la tos es inefectiva, gritar pidiendo ayuda y comprobar la consciencia, las siguientes acciones variarán dependiendo de si el niño está o no consciente.</a:t>
            </a:r>
            <a:br>
              <a:rPr lang="es-ES" sz="1800" dirty="0"/>
            </a:br>
            <a:br>
              <a:rPr lang="es-ES" sz="1400" dirty="0"/>
            </a:br>
            <a:endParaRPr lang="es-ES" sz="14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806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/>
              <a:t>OVACE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r>
              <a:rPr lang="es-ES" sz="1600" dirty="0"/>
              <a:t>CONSCIENTE.</a:t>
            </a:r>
          </a:p>
          <a:p>
            <a:pPr lvl="1"/>
            <a:r>
              <a:rPr lang="es-ES" sz="1600" dirty="0"/>
              <a:t>Dar 5 golpes interescapulares (entre las dos “paletillas”), con el talón de una mano de manera enérgica. Para ello, nos colocaremos al lado y ligeramente detrás de la víctima y la inclinaremos hacia delante, sujetándole el pecho con una mano para que no se desplace. Después de cada golpe comprobaremos si se ha solucionado la obstrucción.</a:t>
            </a:r>
          </a:p>
          <a:p>
            <a:pPr lvl="1"/>
            <a:r>
              <a:rPr lang="es-ES" sz="1600" dirty="0"/>
              <a:t>El objetivo es conseguir desobstruir la vía aérea con cada uno de los golpes interescapulares, por lo que no habrá que dar los 5 si conseguimos liberar la vía aérea con alguno de ellos.</a:t>
            </a:r>
            <a:br>
              <a:rPr lang="es-ES" sz="1600" dirty="0"/>
            </a:br>
            <a:endParaRPr lang="es-ES" sz="160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/>
              <a:t>OVACE</a:t>
            </a:r>
          </a:p>
        </p:txBody>
      </p:sp>
      <p:sp>
        <p:nvSpPr>
          <p:cNvPr id="35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412776"/>
            <a:ext cx="4168866" cy="4764187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s-ES" sz="1800" dirty="0"/>
              <a:t>Si el objeto no ha sido expulsado y la víctima sigue consciente realizar la maniobra de Heimlich, 5 compresiones abdominales a los niños y en el caso de los lactantes, 5 compresiones torácicas (igual que la maniobra de RCP). </a:t>
            </a:r>
          </a:p>
          <a:p>
            <a:pPr lvl="1"/>
            <a:r>
              <a:rPr lang="es-ES" sz="1800" dirty="0"/>
              <a:t>Nos colocaremos detrás de la víctima, la inclinaremos hacia delante y rodearemos su cintura con ambos brazos. Colocaremos el puño de una mano (cerrando la mano y metiendo el pulgar dentro de ella), a nivel del epigastrio o boca del estómago. Sujetaremos el puño con la otra mano y comprimiremos con un movimiento rápido y enérgico hacia arriba y atrás (lo que se pretende es aumentar la presión en el interior del tórax). No será necesario dar las 5 compresiones abdominales si conseguimos liberar la vía aérea con alguna de ellas.</a:t>
            </a:r>
          </a:p>
        </p:txBody>
      </p:sp>
      <p:sp>
        <p:nvSpPr>
          <p:cNvPr id="36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9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0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541782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1826" y="891540"/>
            <a:ext cx="8242174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7E9A3F-EB5A-4024-B8B4-C8D4742B4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620" y="1660121"/>
            <a:ext cx="7217553" cy="33054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Accidentes</a:t>
            </a:r>
            <a:r>
              <a:rPr lang="en-US" sz="6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más</a:t>
            </a:r>
            <a:r>
              <a:rPr lang="en-US" sz="6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frecuentes</a:t>
            </a:r>
            <a:r>
              <a:rPr lang="en-US" sz="6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y </a:t>
            </a:r>
            <a:r>
              <a:rPr lang="en-US" sz="6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actuación</a:t>
            </a:r>
            <a:r>
              <a:rPr lang="en-US" sz="6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ante </a:t>
            </a:r>
            <a:r>
              <a:rPr lang="en-US" sz="65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ellos</a:t>
            </a:r>
            <a:endParaRPr lang="en-US" sz="65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82534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/>
              <a:t>OVACE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/>
          </a:bodyPr>
          <a:lstStyle/>
          <a:p>
            <a:pPr lvl="1"/>
            <a:r>
              <a:rPr lang="es-ES"/>
              <a:t>Si el objeto no ha sido expulsado hay que ir alternando 5 golpes interescapulares con 5 compresiones abdominales (torácicas en el lactante).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Block Arc 22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506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OVACE</a:t>
            </a:r>
          </a:p>
        </p:txBody>
      </p:sp>
      <p:pic>
        <p:nvPicPr>
          <p:cNvPr id="4" name="3 Marcador de contenido" descr="http://1.bp.blogspot.com/-3J74JEu2i-c/T5V1w8VN8xI/AAAAAAAAAbs/0Znh2ifimpI/s400/ovace+pedi%C3%A1trica+consciente.jpg">
            <a:hlinkClick r:id="rId2"/>
          </p:cNvPr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l="3286" r="3286"/>
          <a:stretch/>
        </p:blipFill>
        <p:spPr bwMode="auto">
          <a:xfrm>
            <a:off x="621506" y="1825626"/>
            <a:ext cx="7893844" cy="435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s-ES" dirty="0"/>
              <a:t>OVACE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825625"/>
            <a:ext cx="4168866" cy="4351338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INCONSCIENTE.</a:t>
            </a:r>
          </a:p>
          <a:p>
            <a:pPr lvl="1"/>
            <a:r>
              <a:rPr lang="es-ES" dirty="0"/>
              <a:t>Iniciar las maniobras de RCP, colocando al niño en una superficie dura. </a:t>
            </a:r>
          </a:p>
          <a:p>
            <a:pPr lvl="1"/>
            <a:r>
              <a:rPr lang="es-ES" dirty="0"/>
              <a:t>Si el cuerpo extraño no se ha expulsado, abrir la boca y mirar. En caso de ser accesible, la extracción se realizará mediante un “barrido digital”, que consiste en introducir el dedo índice a modo de gancho por la comisura bucal hacia la base de la lengua, se sobrepasará el obstáculo y posteriormente se realizará un movimiento de barrido que arrastrará el cuerpo extraño hacia el exterior. Hay que evitar hacer un barrido digital a ciegas.</a:t>
            </a:r>
          </a:p>
          <a:p>
            <a:pPr marL="457200" lvl="1" indent="0">
              <a:buNone/>
            </a:pPr>
            <a:endParaRPr lang="es-E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452953" y="640081"/>
            <a:ext cx="1956491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2C2C2C"/>
                </a:solidFill>
              </a:rPr>
              <a:t>OVACE</a:t>
            </a:r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85050" y="484632"/>
            <a:ext cx="6096762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0E6D5C9-D33A-43A9-B959-8B401F499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943" y="1714500"/>
            <a:ext cx="4752975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544" y="847600"/>
            <a:ext cx="3464954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1958" y="1233241"/>
            <a:ext cx="2430380" cy="4064628"/>
          </a:xfrm>
        </p:spPr>
        <p:txBody>
          <a:bodyPr>
            <a:normAutofit/>
          </a:bodyPr>
          <a:lstStyle/>
          <a:p>
            <a:r>
              <a:rPr lang="es-ES" sz="3700" dirty="0">
                <a:solidFill>
                  <a:srgbClr val="FFFFFF"/>
                </a:solidFill>
              </a:rPr>
              <a:t>Quemadura</a:t>
            </a:r>
            <a:br>
              <a:rPr lang="es-ES" sz="3700" dirty="0">
                <a:solidFill>
                  <a:srgbClr val="FFFFFF"/>
                </a:solidFill>
              </a:rPr>
            </a:br>
            <a:endParaRPr lang="es-ES" sz="3700" dirty="0">
              <a:solidFill>
                <a:srgbClr val="FFFFFF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pPr fontAlgn="base"/>
            <a:r>
              <a:rPr lang="es-ES" sz="1800" i="1"/>
              <a:t>Primer grado</a:t>
            </a:r>
            <a:r>
              <a:rPr lang="es-ES" sz="1800"/>
              <a:t>. Son quemaduras superficiales, que se caracterizan por enrojecimiento, inflamación y dolor al contacto. No hay formación de ampollas.</a:t>
            </a:r>
          </a:p>
          <a:p>
            <a:pPr fontAlgn="base"/>
            <a:r>
              <a:rPr lang="es-ES" sz="1800"/>
              <a:t> </a:t>
            </a:r>
            <a:r>
              <a:rPr lang="es-ES" sz="1800" i="1"/>
              <a:t>Segundo grado</a:t>
            </a:r>
            <a:r>
              <a:rPr lang="es-ES" sz="1800"/>
              <a:t>. Afectan a la dermis. La piel está en carne viva y se forman ampollas con contenido líquido procedente de los tejidos dañados. Son muy dolorosas. </a:t>
            </a:r>
          </a:p>
          <a:p>
            <a:pPr fontAlgn="base"/>
            <a:r>
              <a:rPr lang="es-ES" sz="1800" i="1"/>
              <a:t>Tercer grado</a:t>
            </a:r>
            <a:r>
              <a:rPr lang="es-ES" sz="1800"/>
              <a:t>. Afecta a todas las capas de la piel e, incluso, al tejido graso, músculos y vasos sanguíneos. Se pierde la sensación de dolor por afectación de los nervios. La piel puede tener una coloración negra (carbonización) o cérea (aspecto de corteza).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53792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1946" y="148929"/>
            <a:ext cx="4920107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90BCD8-6A2B-4775-B020-161746F7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273" y="1380754"/>
            <a:ext cx="4171453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Protocolo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6000" dirty="0" err="1"/>
              <a:t>a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ctuación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1870589" y="6170"/>
            <a:ext cx="5112196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50746" y="5310973"/>
            <a:ext cx="529461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42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 sz="3700" dirty="0"/>
              <a:t>Quemadura térmicas o químicas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73163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87670" y="5166682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D18031-4C75-4900-B92F-26E60D3281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521" r="35417"/>
          <a:stretch/>
        </p:blipFill>
        <p:spPr>
          <a:xfrm>
            <a:off x="5813981" y="1075239"/>
            <a:ext cx="3096452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F328E8A1-0718-4DCD-933E-36404992EB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90289"/>
              </p:ext>
            </p:extLst>
          </p:nvPr>
        </p:nvGraphicFramePr>
        <p:xfrm>
          <a:off x="628650" y="1825624"/>
          <a:ext cx="4045020" cy="4915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A84B152-3496-4C52-AF08-97AFFC09D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8650" y="365125"/>
            <a:ext cx="4045020" cy="1325563"/>
          </a:xfrm>
        </p:spPr>
        <p:txBody>
          <a:bodyPr>
            <a:normAutofit/>
          </a:bodyPr>
          <a:lstStyle/>
          <a:p>
            <a:r>
              <a:rPr lang="es-ES"/>
              <a:t>Quemadura eléctrica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B2ADB95-0FA3-4BD7-A8AC-89D014A8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8992" y="1"/>
            <a:ext cx="866357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924DBCE-E731-4B22-8181-A39C1D862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6138" y="3423959"/>
            <a:ext cx="473163" cy="630884"/>
          </a:xfrm>
          <a:prstGeom prst="ellipse">
            <a:avLst/>
          </a:prstGeom>
          <a:noFill/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CBF9756-6AC8-4C65-84DF-56FBFFA1D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5587670" y="5166682"/>
            <a:ext cx="1376794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84A72B-5F99-495D-B7EA-9826DA1042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377" r="20560"/>
          <a:stretch/>
        </p:blipFill>
        <p:spPr>
          <a:xfrm>
            <a:off x="5813981" y="1075239"/>
            <a:ext cx="3096452" cy="4128603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D385988-EAAF-4C27-AF8A-2BFBECAF3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62201" y="1"/>
            <a:ext cx="1550211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3621FD4-D14D-45D5-9A57-9A2DE5EA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104058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621D332-7329-4994-8836-C429A51B7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145" y="6033795"/>
            <a:ext cx="1493298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2D20F754-35A9-4508-BE3C-C59996D14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8772" y="5519196"/>
            <a:ext cx="1005228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2 Marcador de contenido">
            <a:extLst>
              <a:ext uri="{FF2B5EF4-FFF2-40B4-BE49-F238E27FC236}">
                <a16:creationId xmlns:a16="http://schemas.microsoft.com/office/drawing/2014/main" id="{11B85D20-1375-4FC9-9606-98D2F30F78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094521"/>
              </p:ext>
            </p:extLst>
          </p:nvPr>
        </p:nvGraphicFramePr>
        <p:xfrm>
          <a:off x="628650" y="2204863"/>
          <a:ext cx="4045020" cy="3972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EF30C2-29AC-4A0D-BC0A-A679CF113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00375" y="1087403"/>
            <a:ext cx="6143625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702ED9CE-137B-457A-B959-04DC7CB4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140" y="2744662"/>
            <a:ext cx="494228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Heridas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680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9261" y="1"/>
            <a:ext cx="1709806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D3811F5-514E-49A4-B382-673ED228A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783" y="514898"/>
            <a:ext cx="1795013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67AD921-1CEE-4C1B-9AA3-C66D908DD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4333" y="4713856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49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2812</Words>
  <Application>Microsoft Office PowerPoint</Application>
  <PresentationFormat>Presentación en pantalla (4:3)</PresentationFormat>
  <Paragraphs>164</Paragraphs>
  <Slides>43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8" baseType="lpstr">
      <vt:lpstr>Arial</vt:lpstr>
      <vt:lpstr>Calibri</vt:lpstr>
      <vt:lpstr>Calibri Light</vt:lpstr>
      <vt:lpstr>Georgia</vt:lpstr>
      <vt:lpstr>Office Theme</vt:lpstr>
      <vt:lpstr>Primeros auxilios pediátricos</vt:lpstr>
      <vt:lpstr>Accidentes infantiles</vt:lpstr>
      <vt:lpstr>Accidentes infantiles</vt:lpstr>
      <vt:lpstr>Accidentes más frecuentes y actuación ante ellos</vt:lpstr>
      <vt:lpstr>Quemadura </vt:lpstr>
      <vt:lpstr>Protocolo de actuación </vt:lpstr>
      <vt:lpstr>Quemadura térmicas o químicas</vt:lpstr>
      <vt:lpstr>Quemadura eléctrica</vt:lpstr>
      <vt:lpstr>Heridas </vt:lpstr>
      <vt:lpstr>Herida </vt:lpstr>
      <vt:lpstr>Protocolo de actuación </vt:lpstr>
      <vt:lpstr>HERIDAS</vt:lpstr>
      <vt:lpstr>HERIDAS</vt:lpstr>
      <vt:lpstr>HERIDAS</vt:lpstr>
      <vt:lpstr>Presentación de PowerPoint</vt:lpstr>
      <vt:lpstr>Presentación de PowerPoint</vt:lpstr>
      <vt:lpstr>SIGNOS Y SÍNTOMAS</vt:lpstr>
      <vt:lpstr>ACTUACIÓN</vt:lpstr>
      <vt:lpstr>Cuerpo extraño</vt:lpstr>
      <vt:lpstr>Cuerpos extraños ingeridos</vt:lpstr>
      <vt:lpstr>Cuerpos extraños inhalados</vt:lpstr>
      <vt:lpstr>Cuerpos extraños en nariz</vt:lpstr>
      <vt:lpstr>Cuerpos extraños en el oído</vt:lpstr>
      <vt:lpstr>Cuerpos extraños en el ojo</vt:lpstr>
      <vt:lpstr>PARADA CARDIORESPIRATORIA INFANTIL</vt:lpstr>
      <vt:lpstr>Definiciones </vt:lpstr>
      <vt:lpstr>RCP</vt:lpstr>
      <vt:lpstr>EDADES</vt:lpstr>
      <vt:lpstr>ANALISIS DE LA SITUACION Y PETICION DE AYUDA</vt:lpstr>
      <vt:lpstr>SOPORTE RESPIRATORIO</vt:lpstr>
      <vt:lpstr>SOPORTE RESPIRATORIO</vt:lpstr>
      <vt:lpstr>SOPORTE CIRCULATORIO</vt:lpstr>
      <vt:lpstr>SOPORTE CIRCULATORIO</vt:lpstr>
      <vt:lpstr>Masaje cardiaco lactantes</vt:lpstr>
      <vt:lpstr>Masaje cardiaco niños</vt:lpstr>
      <vt:lpstr>OVACE</vt:lpstr>
      <vt:lpstr>OVACE</vt:lpstr>
      <vt:lpstr>OVACE</vt:lpstr>
      <vt:lpstr>OVACE</vt:lpstr>
      <vt:lpstr>OVACE</vt:lpstr>
      <vt:lpstr>OVACE</vt:lpstr>
      <vt:lpstr>OVACE</vt:lpstr>
      <vt:lpstr>OVACE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Primeros auxilios pediátricos</dc:title>
  <dc:creator>chari torres</dc:creator>
  <cp:lastModifiedBy>Maria Jose Lozano Gomez</cp:lastModifiedBy>
  <cp:revision>1</cp:revision>
  <dcterms:created xsi:type="dcterms:W3CDTF">2020-05-08T11:15:31Z</dcterms:created>
  <dcterms:modified xsi:type="dcterms:W3CDTF">2020-05-18T11:42:42Z</dcterms:modified>
</cp:coreProperties>
</file>