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A77F9-E9AF-499F-9141-9B284549B8CE}" type="datetimeFigureOut">
              <a:rPr lang="es-ES" smtClean="0"/>
              <a:t>26/11/2019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001A-1C14-4E2A-A914-13FD374C4F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132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A77F9-E9AF-499F-9141-9B284549B8CE}" type="datetimeFigureOut">
              <a:rPr lang="es-ES" smtClean="0"/>
              <a:t>26/11/2019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001A-1C14-4E2A-A914-13FD374C4F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8867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A77F9-E9AF-499F-9141-9B284549B8CE}" type="datetimeFigureOut">
              <a:rPr lang="es-ES" smtClean="0"/>
              <a:t>26/11/2019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001A-1C14-4E2A-A914-13FD374C4F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0970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A77F9-E9AF-499F-9141-9B284549B8CE}" type="datetimeFigureOut">
              <a:rPr lang="es-ES" smtClean="0"/>
              <a:t>26/11/2019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001A-1C14-4E2A-A914-13FD374C4F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0360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A77F9-E9AF-499F-9141-9B284549B8CE}" type="datetimeFigureOut">
              <a:rPr lang="es-ES" smtClean="0"/>
              <a:t>26/11/2019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001A-1C14-4E2A-A914-13FD374C4F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8648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A77F9-E9AF-499F-9141-9B284549B8CE}" type="datetimeFigureOut">
              <a:rPr lang="es-ES" smtClean="0"/>
              <a:t>26/11/2019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001A-1C14-4E2A-A914-13FD374C4F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0383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A77F9-E9AF-499F-9141-9B284549B8CE}" type="datetimeFigureOut">
              <a:rPr lang="es-ES" smtClean="0"/>
              <a:t>26/11/2019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001A-1C14-4E2A-A914-13FD374C4F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1754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A77F9-E9AF-499F-9141-9B284549B8CE}" type="datetimeFigureOut">
              <a:rPr lang="es-ES" smtClean="0"/>
              <a:t>26/11/2019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001A-1C14-4E2A-A914-13FD374C4F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7154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A77F9-E9AF-499F-9141-9B284549B8CE}" type="datetimeFigureOut">
              <a:rPr lang="es-ES" smtClean="0"/>
              <a:t>26/11/2019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001A-1C14-4E2A-A914-13FD374C4F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8219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A77F9-E9AF-499F-9141-9B284549B8CE}" type="datetimeFigureOut">
              <a:rPr lang="es-ES" smtClean="0"/>
              <a:t>26/11/2019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001A-1C14-4E2A-A914-13FD374C4F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0662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A77F9-E9AF-499F-9141-9B284549B8CE}" type="datetimeFigureOut">
              <a:rPr lang="es-ES" smtClean="0"/>
              <a:t>26/11/2019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001A-1C14-4E2A-A914-13FD374C4F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0233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A77F9-E9AF-499F-9141-9B284549B8CE}" type="datetimeFigureOut">
              <a:rPr lang="es-ES" smtClean="0"/>
              <a:t>26/11/2019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3001A-1C14-4E2A-A914-13FD374C4F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8928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 de texto 16"/>
          <p:cNvSpPr txBox="1"/>
          <p:nvPr/>
        </p:nvSpPr>
        <p:spPr>
          <a:xfrm>
            <a:off x="107577" y="161365"/>
            <a:ext cx="11940988" cy="711471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" sz="3200" b="1" u="sng" dirty="0" smtClean="0">
                <a:ln w="11113" cap="flat" cmpd="sng" algn="ctr">
                  <a:solidFill>
                    <a:srgbClr val="C0504D"/>
                  </a:solidFill>
                  <a:prstDash val="solid"/>
                  <a:round/>
                </a:ln>
                <a:solidFill>
                  <a:srgbClr val="E5B8B7"/>
                </a:solidFill>
                <a:effectLst/>
                <a:latin typeface="OpenDyslexic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EVALUACIÓN DEL PROYECTO </a:t>
            </a:r>
            <a:r>
              <a:rPr lang="es-ES" sz="3200" b="1" u="sng" dirty="0">
                <a:ln w="11113" cap="flat" cmpd="sng" algn="ctr">
                  <a:solidFill>
                    <a:srgbClr val="C0504D"/>
                  </a:solidFill>
                  <a:prstDash val="solid"/>
                  <a:round/>
                </a:ln>
                <a:solidFill>
                  <a:srgbClr val="E5B8B7"/>
                </a:solidFill>
                <a:effectLst/>
                <a:latin typeface="OpenDyslexic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DE PATIOS DINÁMICOS</a:t>
            </a:r>
            <a:endParaRPr lang="es-ES" sz="3200" dirty="0">
              <a:effectLst/>
              <a:latin typeface="OpenDyslexic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" sz="3600" b="1" u="none" strike="noStrike" dirty="0">
                <a:ln w="11113" cap="flat" cmpd="sng" algn="ctr">
                  <a:solidFill>
                    <a:srgbClr val="C0504D"/>
                  </a:solidFill>
                  <a:prstDash val="solid"/>
                  <a:round/>
                </a:ln>
                <a:solidFill>
                  <a:srgbClr val="E5B8B7"/>
                </a:solidFill>
                <a:effectLst/>
                <a:latin typeface="Garabatos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E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354586"/>
              </p:ext>
            </p:extLst>
          </p:nvPr>
        </p:nvGraphicFramePr>
        <p:xfrm>
          <a:off x="107577" y="872836"/>
          <a:ext cx="11940988" cy="5362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7118">
                  <a:extLst>
                    <a:ext uri="{9D8B030D-6E8A-4147-A177-3AD203B41FA5}">
                      <a16:colId xmlns:a16="http://schemas.microsoft.com/office/drawing/2014/main" val="1988577445"/>
                    </a:ext>
                  </a:extLst>
                </a:gridCol>
                <a:gridCol w="7973870">
                  <a:extLst>
                    <a:ext uri="{9D8B030D-6E8A-4147-A177-3AD203B41FA5}">
                      <a16:colId xmlns:a16="http://schemas.microsoft.com/office/drawing/2014/main" val="3834785891"/>
                    </a:ext>
                  </a:extLst>
                </a:gridCol>
              </a:tblGrid>
              <a:tr h="4156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1" dirty="0" smtClean="0">
                          <a:latin typeface="OpenDyslexic" panose="00000500000000000000" pitchFamily="50" charset="0"/>
                        </a:rPr>
                        <a:t>PROFE</a:t>
                      </a:r>
                      <a:r>
                        <a:rPr lang="es-ES" b="1" baseline="0" dirty="0" smtClean="0">
                          <a:latin typeface="OpenDyslexic" panose="00000500000000000000" pitchFamily="50" charset="0"/>
                        </a:rPr>
                        <a:t> DE JUEGO:</a:t>
                      </a:r>
                      <a:endParaRPr lang="es-ES" b="1" dirty="0" smtClean="0">
                        <a:latin typeface="OpenDyslexic" panose="00000500000000000000" pitchFamily="50" charset="0"/>
                      </a:endParaRPr>
                    </a:p>
                    <a:p>
                      <a:endParaRPr lang="es-ES" b="1" dirty="0">
                        <a:latin typeface="OpenDyslexic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OpenDyslexic" panose="00000500000000000000" pitchFamily="50" charset="0"/>
                        </a:rPr>
                        <a:t>Yolanda Ortiz Luque</a:t>
                      </a:r>
                      <a:endParaRPr lang="es-ES" dirty="0">
                        <a:latin typeface="OpenDyslexic" panose="00000500000000000000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5927867"/>
                  </a:ext>
                </a:extLst>
              </a:tr>
              <a:tr h="399011">
                <a:tc>
                  <a:txBody>
                    <a:bodyPr/>
                    <a:lstStyle/>
                    <a:p>
                      <a:r>
                        <a:rPr lang="es-ES" b="1" dirty="0" smtClean="0">
                          <a:latin typeface="OpenDyslexic" panose="00000500000000000000" pitchFamily="50" charset="0"/>
                        </a:rPr>
                        <a:t>FECHA: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OpenDyslexic" panose="00000500000000000000" pitchFamily="50" charset="0"/>
                        </a:rPr>
                        <a:t>29/10/19</a:t>
                      </a:r>
                      <a:endParaRPr lang="es-ES" dirty="0">
                        <a:latin typeface="OpenDyslexic" panose="00000500000000000000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402026"/>
                  </a:ext>
                </a:extLst>
              </a:tr>
              <a:tr h="496351"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OpenDyslexic" panose="00000500000000000000" pitchFamily="50" charset="0"/>
                        </a:rPr>
                        <a:t>JUEGO/JUEGOS:</a:t>
                      </a:r>
                      <a:endParaRPr lang="es-ES" dirty="0">
                        <a:latin typeface="OpenDyslexic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OpenDyslexic" panose="00000500000000000000" pitchFamily="50" charset="0"/>
                        </a:rPr>
                        <a:t>* El fantasma.  * Adivina el monstruo. * </a:t>
                      </a:r>
                      <a:r>
                        <a:rPr lang="es-ES" sz="1400" dirty="0" err="1" smtClean="0">
                          <a:latin typeface="OpenDyslexic" panose="00000500000000000000" pitchFamily="50" charset="0"/>
                        </a:rPr>
                        <a:t>Pintacaras</a:t>
                      </a:r>
                      <a:r>
                        <a:rPr lang="es-ES" sz="1400" dirty="0" smtClean="0">
                          <a:latin typeface="OpenDyslexic" panose="00000500000000000000" pitchFamily="50" charset="0"/>
                        </a:rPr>
                        <a:t>. * UNO.</a:t>
                      </a:r>
                      <a:r>
                        <a:rPr lang="es-ES" sz="1400" baseline="0" dirty="0" smtClean="0">
                          <a:latin typeface="OpenDyslexic" panose="00000500000000000000" pitchFamily="50" charset="0"/>
                        </a:rPr>
                        <a:t> * Fantasma </a:t>
                      </a:r>
                      <a:r>
                        <a:rPr lang="es-ES" sz="1400" baseline="0" dirty="0" err="1" smtClean="0">
                          <a:latin typeface="OpenDyslexic" panose="00000500000000000000" pitchFamily="50" charset="0"/>
                        </a:rPr>
                        <a:t>Blitz</a:t>
                      </a:r>
                      <a:r>
                        <a:rPr lang="es-ES" sz="1400" baseline="0" dirty="0" smtClean="0">
                          <a:latin typeface="OpenDyslexic" panose="00000500000000000000" pitchFamily="50" charset="0"/>
                        </a:rPr>
                        <a:t>.</a:t>
                      </a:r>
                      <a:endParaRPr lang="es-ES" sz="1400" dirty="0">
                        <a:latin typeface="OpenDyslexic" panose="00000500000000000000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7168953"/>
                  </a:ext>
                </a:extLst>
              </a:tr>
              <a:tr h="496351"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OpenDyslexic" panose="00000500000000000000" pitchFamily="50" charset="0"/>
                        </a:rPr>
                        <a:t>MATERIALES:</a:t>
                      </a:r>
                      <a:endParaRPr lang="es-ES" dirty="0">
                        <a:latin typeface="OpenDyslexic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OpenDyslexic" panose="00000500000000000000" pitchFamily="50" charset="0"/>
                        </a:rPr>
                        <a:t>Barras</a:t>
                      </a:r>
                      <a:r>
                        <a:rPr lang="es-ES" sz="1400" baseline="0" dirty="0" smtClean="0">
                          <a:latin typeface="OpenDyslexic" panose="00000500000000000000" pitchFamily="50" charset="0"/>
                        </a:rPr>
                        <a:t> de maquillaje, tarjetas, juegos de mesa, sábana, pandero, toallitas.</a:t>
                      </a:r>
                      <a:endParaRPr lang="es-ES" sz="1400" dirty="0">
                        <a:latin typeface="OpenDyslexic" panose="00000500000000000000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1412636"/>
                  </a:ext>
                </a:extLst>
              </a:tr>
              <a:tr h="347883"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OpenDyslexic" panose="00000500000000000000" pitchFamily="50" charset="0"/>
                        </a:rPr>
                        <a:t>GUÍAS DE JUEGO:</a:t>
                      </a:r>
                      <a:endParaRPr lang="es-ES" dirty="0">
                        <a:latin typeface="OpenDyslexic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err="1" smtClean="0">
                          <a:latin typeface="OpenDyslexic" panose="00000500000000000000" pitchFamily="50" charset="0"/>
                        </a:rPr>
                        <a:t>Jose</a:t>
                      </a:r>
                      <a:r>
                        <a:rPr lang="es-ES" sz="1400" dirty="0" smtClean="0">
                          <a:latin typeface="OpenDyslexic" panose="00000500000000000000" pitchFamily="50" charset="0"/>
                        </a:rPr>
                        <a:t> Alfonso, Lucía, Ana del Carmen, Juan Javier.</a:t>
                      </a:r>
                      <a:endParaRPr lang="es-ES" sz="1400" dirty="0">
                        <a:latin typeface="OpenDyslexic" panose="00000500000000000000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8928326"/>
                  </a:ext>
                </a:extLst>
              </a:tr>
              <a:tr h="496351">
                <a:tc rowSpan="2">
                  <a:txBody>
                    <a:bodyPr/>
                    <a:lstStyle/>
                    <a:p>
                      <a:r>
                        <a:rPr lang="es-ES" dirty="0" smtClean="0">
                          <a:latin typeface="OpenDyslexic" panose="00000500000000000000" pitchFamily="50" charset="0"/>
                        </a:rPr>
                        <a:t>NIVEL DE PARTICIPACIÓN:</a:t>
                      </a:r>
                      <a:endParaRPr lang="es-ES" dirty="0">
                        <a:latin typeface="OpenDyslexic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dirty="0" smtClean="0">
                          <a:latin typeface="OpenDyslexic" panose="00000500000000000000" pitchFamily="50" charset="0"/>
                        </a:rPr>
                        <a:t>ALUMNADO-DIANA:</a:t>
                      </a:r>
                      <a:r>
                        <a:rPr lang="es-ES" sz="1400" b="1" dirty="0" smtClean="0">
                          <a:latin typeface="OpenDyslexic" panose="00000500000000000000" pitchFamily="50" charset="0"/>
                        </a:rPr>
                        <a:t> Pepe, Zoilo,</a:t>
                      </a:r>
                      <a:r>
                        <a:rPr lang="es-ES" sz="1400" b="1" baseline="0" dirty="0" smtClean="0">
                          <a:latin typeface="OpenDyslexic" panose="00000500000000000000" pitchFamily="50" charset="0"/>
                        </a:rPr>
                        <a:t> </a:t>
                      </a:r>
                      <a:r>
                        <a:rPr lang="es-ES" sz="1400" b="1" baseline="0" dirty="0" err="1" smtClean="0">
                          <a:latin typeface="OpenDyslexic" panose="00000500000000000000" pitchFamily="50" charset="0"/>
                        </a:rPr>
                        <a:t>Isabella</a:t>
                      </a:r>
                      <a:r>
                        <a:rPr lang="es-ES" sz="1400" b="1" baseline="0" dirty="0" smtClean="0">
                          <a:latin typeface="OpenDyslexic" panose="00000500000000000000" pitchFamily="50" charset="0"/>
                        </a:rPr>
                        <a:t>, Iván, Julián David, Jesús y Álvaro.</a:t>
                      </a:r>
                      <a:endParaRPr lang="es-ES" sz="1400" b="1" dirty="0">
                        <a:latin typeface="OpenDyslexic" panose="00000500000000000000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4363636"/>
                  </a:ext>
                </a:extLst>
              </a:tr>
              <a:tr h="496351">
                <a:tc vMerge="1">
                  <a:txBody>
                    <a:bodyPr/>
                    <a:lstStyle/>
                    <a:p>
                      <a:endParaRPr lang="es-ES" dirty="0">
                        <a:latin typeface="OpenDyslexic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dirty="0" smtClean="0">
                          <a:latin typeface="OpenDyslexic" panose="00000500000000000000" pitchFamily="50" charset="0"/>
                        </a:rPr>
                        <a:t>DEMÁS</a:t>
                      </a:r>
                      <a:r>
                        <a:rPr lang="es-ES" b="1" baseline="0" dirty="0" smtClean="0">
                          <a:latin typeface="OpenDyslexic" panose="00000500000000000000" pitchFamily="50" charset="0"/>
                        </a:rPr>
                        <a:t> ALUMNADO</a:t>
                      </a:r>
                      <a:r>
                        <a:rPr lang="es-ES" b="1" baseline="0" dirty="0" smtClean="0">
                          <a:latin typeface="OpenDyslexic" panose="00000500000000000000" pitchFamily="50" charset="0"/>
                        </a:rPr>
                        <a:t>: </a:t>
                      </a:r>
                      <a:r>
                        <a:rPr lang="es-ES" sz="1400" b="1" baseline="0" dirty="0" smtClean="0">
                          <a:latin typeface="OpenDyslexic" panose="00000500000000000000" pitchFamily="50" charset="0"/>
                        </a:rPr>
                        <a:t>Buena participación del alumnado de distintos niveles, sobre todo de educación infantil y primer ciclo.</a:t>
                      </a:r>
                      <a:endParaRPr lang="es-ES" sz="1400" b="1" dirty="0">
                        <a:latin typeface="OpenDyslexic" panose="00000500000000000000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5328100"/>
                  </a:ext>
                </a:extLst>
              </a:tr>
              <a:tr h="496351"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OpenDyslexic" panose="00000500000000000000" pitchFamily="50" charset="0"/>
                        </a:rPr>
                        <a:t>OBSERVACIONES:</a:t>
                      </a:r>
                      <a:endParaRPr lang="es-ES" dirty="0">
                        <a:latin typeface="OpenDyslexic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OpenDyslexic" panose="00000500000000000000" pitchFamily="50" charset="0"/>
                        </a:rPr>
                        <a:t>El </a:t>
                      </a:r>
                      <a:r>
                        <a:rPr lang="es-ES" sz="1400" dirty="0" err="1" smtClean="0">
                          <a:latin typeface="OpenDyslexic" panose="00000500000000000000" pitchFamily="50" charset="0"/>
                        </a:rPr>
                        <a:t>pintacaras</a:t>
                      </a:r>
                      <a:r>
                        <a:rPr lang="es-ES" sz="1400" dirty="0" smtClean="0">
                          <a:latin typeface="OpenDyslexic" panose="00000500000000000000" pitchFamily="50" charset="0"/>
                        </a:rPr>
                        <a:t> ha sido un éxito,</a:t>
                      </a:r>
                      <a:r>
                        <a:rPr lang="es-ES" sz="1400" baseline="0" dirty="0" smtClean="0">
                          <a:latin typeface="OpenDyslexic" panose="00000500000000000000" pitchFamily="50" charset="0"/>
                        </a:rPr>
                        <a:t> adivina el monstruo no tanto. Iván y Pepe no participan, Pepe incluso muestra rechazo a la temática de los juegos.</a:t>
                      </a:r>
                      <a:endParaRPr lang="es-ES" sz="1400" dirty="0">
                        <a:latin typeface="OpenDyslexic" panose="00000500000000000000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7214967"/>
                  </a:ext>
                </a:extLst>
              </a:tr>
              <a:tr h="610135"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OpenDyslexic" panose="00000500000000000000" pitchFamily="50" charset="0"/>
                        </a:rPr>
                        <a:t>A TENER EN CUENTA PARA EL PRÓXIMO</a:t>
                      </a:r>
                      <a:r>
                        <a:rPr lang="es-ES" baseline="0" dirty="0" smtClean="0">
                          <a:latin typeface="OpenDyslexic" panose="00000500000000000000" pitchFamily="50" charset="0"/>
                        </a:rPr>
                        <a:t> PATIO DINÁMICO:</a:t>
                      </a:r>
                      <a:endParaRPr lang="es-ES" dirty="0">
                        <a:latin typeface="OpenDyslexic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>
                          <a:latin typeface="OpenDyslexic" panose="00000500000000000000" pitchFamily="50" charset="0"/>
                        </a:rPr>
                        <a:t>Es</a:t>
                      </a:r>
                      <a:r>
                        <a:rPr lang="es-ES" sz="1200" baseline="0" dirty="0" smtClean="0">
                          <a:latin typeface="OpenDyslexic" panose="00000500000000000000" pitchFamily="50" charset="0"/>
                        </a:rPr>
                        <a:t> importante anticipar y negociar previamente qué juegos motivan al alumnado que no participa.  Crear algún juego más acorde a sus intereses y respetar que no les apetezca jugar, aunque intentando que su actividad sea lo más funcional posible.</a:t>
                      </a:r>
                      <a:endParaRPr lang="es-ES" sz="1200" dirty="0">
                        <a:latin typeface="OpenDyslexic" panose="00000500000000000000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2733209"/>
                  </a:ext>
                </a:extLst>
              </a:tr>
              <a:tr h="496351"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OpenDyslexic" panose="00000500000000000000" pitchFamily="50" charset="0"/>
                        </a:rPr>
                        <a:t>PROPUESTAS</a:t>
                      </a:r>
                      <a:r>
                        <a:rPr lang="es-ES" baseline="0" dirty="0" smtClean="0">
                          <a:latin typeface="OpenDyslexic" panose="00000500000000000000" pitchFamily="50" charset="0"/>
                        </a:rPr>
                        <a:t> DE MEJORA:</a:t>
                      </a:r>
                      <a:endParaRPr lang="es-ES" dirty="0">
                        <a:latin typeface="OpenDyslexic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OpenDyslexic" panose="00000500000000000000" pitchFamily="50" charset="0"/>
                        </a:rPr>
                        <a:t>Disponer de un set de maquillaje para el </a:t>
                      </a:r>
                      <a:r>
                        <a:rPr lang="es-ES" sz="1400" dirty="0" err="1" smtClean="0">
                          <a:latin typeface="OpenDyslexic" panose="00000500000000000000" pitchFamily="50" charset="0"/>
                        </a:rPr>
                        <a:t>pintacaras</a:t>
                      </a:r>
                      <a:r>
                        <a:rPr lang="es-ES" sz="1400" dirty="0" smtClean="0">
                          <a:latin typeface="OpenDyslexic" panose="00000500000000000000" pitchFamily="50" charset="0"/>
                        </a:rPr>
                        <a:t>, decorar espacios</a:t>
                      </a:r>
                      <a:r>
                        <a:rPr lang="es-ES" sz="1400" baseline="0" dirty="0" smtClean="0">
                          <a:latin typeface="OpenDyslexic" panose="00000500000000000000" pitchFamily="50" charset="0"/>
                        </a:rPr>
                        <a:t> y buscar nuevos juegos temáticos que puedan motivarles.  Mantener los juegos de mayor éxito.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0959588"/>
                  </a:ext>
                </a:extLst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741214" y="6211669"/>
            <a:ext cx="105248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2700020" algn="ctr"/>
                <a:tab pos="5400040" algn="r"/>
              </a:tabLst>
            </a:pPr>
            <a:r>
              <a:rPr lang="es-ES" b="1" i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Formación en Centros Patios Dinámicos: Por un recreo inclusivo            </a:t>
            </a:r>
            <a:r>
              <a:rPr lang="es-ES" b="1" i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    Coordina:  Yolanda Ortiz Luque</a:t>
            </a:r>
            <a:endParaRPr lang="es-E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700020" algn="ctr"/>
                <a:tab pos="5400040" algn="r"/>
              </a:tabLst>
            </a:pPr>
            <a:r>
              <a:rPr lang="es-ES" b="1" i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CEIP MARÍA MORENO     Centro acreditado</a:t>
            </a:r>
            <a:endParaRPr lang="es-E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79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249</Words>
  <Application>Microsoft Office PowerPoint</Application>
  <PresentationFormat>Panorámica</PresentationFormat>
  <Paragraphs>23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Garabatos</vt:lpstr>
      <vt:lpstr>OpenDyslexic</vt:lpstr>
      <vt:lpstr>Times New Roman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Yolanda</dc:creator>
  <cp:lastModifiedBy>Yolanda Ortiz Luque</cp:lastModifiedBy>
  <cp:revision>8</cp:revision>
  <cp:lastPrinted>2017-02-12T19:07:23Z</cp:lastPrinted>
  <dcterms:created xsi:type="dcterms:W3CDTF">2017-02-12T17:19:52Z</dcterms:created>
  <dcterms:modified xsi:type="dcterms:W3CDTF">2019-11-26T06:53:28Z</dcterms:modified>
</cp:coreProperties>
</file>