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snapToGrid="0">
      <p:cViewPr varScale="1">
        <p:scale>
          <a:sx n="73" d="100"/>
          <a:sy n="73" d="100"/>
        </p:scale>
        <p:origin x="-127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CD4A77F9-E9AF-499F-9141-9B284549B8CE}" type="datetimeFigureOut">
              <a:rPr lang="es-ES" smtClean="0"/>
              <a:pPr/>
              <a:t>15/04/2020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17713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D4A77F9-E9AF-499F-9141-9B284549B8CE}" type="datetimeFigureOut">
              <a:rPr lang="es-ES" smtClean="0"/>
              <a:pPr/>
              <a:t>15/04/2020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130886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D4A77F9-E9AF-499F-9141-9B284549B8CE}" type="datetimeFigureOut">
              <a:rPr lang="es-ES" smtClean="0"/>
              <a:pPr/>
              <a:t>15/04/2020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1550970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D4A77F9-E9AF-499F-9141-9B284549B8CE}" type="datetimeFigureOut">
              <a:rPr lang="es-ES" smtClean="0"/>
              <a:pPr/>
              <a:t>15/04/2020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328036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D4A77F9-E9AF-499F-9141-9B284549B8CE}" type="datetimeFigureOut">
              <a:rPr lang="es-ES" smtClean="0"/>
              <a:pPr/>
              <a:t>15/04/2020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1988648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CD4A77F9-E9AF-499F-9141-9B284549B8CE}" type="datetimeFigureOut">
              <a:rPr lang="es-ES" smtClean="0"/>
              <a:pPr/>
              <a:t>15/04/2020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3150383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D4A77F9-E9AF-499F-9141-9B284549B8CE}" type="datetimeFigureOut">
              <a:rPr lang="es-ES" smtClean="0"/>
              <a:pPr/>
              <a:t>15/04/2020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3061754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CD4A77F9-E9AF-499F-9141-9B284549B8CE}" type="datetimeFigureOut">
              <a:rPr lang="es-ES" smtClean="0"/>
              <a:pPr/>
              <a:t>15/04/2020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217715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D4A77F9-E9AF-499F-9141-9B284549B8CE}" type="datetimeFigureOut">
              <a:rPr lang="es-ES" smtClean="0"/>
              <a:pPr/>
              <a:t>15/04/2020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3508219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D4A77F9-E9AF-499F-9141-9B284549B8CE}" type="datetimeFigureOut">
              <a:rPr lang="es-ES" smtClean="0"/>
              <a:pPr/>
              <a:t>15/04/2020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222066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D4A77F9-E9AF-499F-9141-9B284549B8CE}" type="datetimeFigureOut">
              <a:rPr lang="es-ES" smtClean="0"/>
              <a:pPr/>
              <a:t>15/04/2020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331023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A77F9-E9AF-499F-9141-9B284549B8CE}" type="datetimeFigureOut">
              <a:rPr lang="es-ES" smtClean="0"/>
              <a:pPr/>
              <a:t>15/04/2020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3001A-1C14-4E2A-A914-13FD374C4FAC}" type="slidenum">
              <a:rPr lang="es-ES" smtClean="0"/>
              <a:pPr/>
              <a:t>‹Nº›</a:t>
            </a:fld>
            <a:endParaRPr lang="es-ES"/>
          </a:p>
        </p:txBody>
      </p:sp>
    </p:spTree>
    <p:extLst>
      <p:ext uri="{BB962C8B-B14F-4D97-AF65-F5344CB8AC3E}">
        <p14:creationId xmlns:p14="http://schemas.microsoft.com/office/powerpoint/2010/main" xmlns="" val="1338928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 de texto 16"/>
          <p:cNvSpPr txBox="1"/>
          <p:nvPr/>
        </p:nvSpPr>
        <p:spPr>
          <a:xfrm>
            <a:off x="107577" y="161365"/>
            <a:ext cx="11940988" cy="711471"/>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3200" b="1" u="sng" dirty="0">
                <a:ln w="11113" cap="flat" cmpd="sng" algn="ctr">
                  <a:solidFill>
                    <a:srgbClr val="C0504D"/>
                  </a:solidFill>
                  <a:prstDash val="solid"/>
                  <a:round/>
                </a:ln>
                <a:solidFill>
                  <a:srgbClr val="E5B8B7"/>
                </a:solidFill>
                <a:effectLst/>
                <a:latin typeface="OpenDyslexic" panose="00000500000000000000" pitchFamily="50" charset="0"/>
                <a:ea typeface="Calibri" panose="020F0502020204030204" pitchFamily="34" charset="0"/>
                <a:cs typeface="Times New Roman" panose="02020603050405020304" pitchFamily="18" charset="0"/>
              </a:rPr>
              <a:t>EVALUACIÓN DEL PROYECTO DE PATIOS DINÁMICOS</a:t>
            </a:r>
            <a:endParaRPr lang="es-ES" sz="3200" dirty="0">
              <a:effectLst/>
              <a:latin typeface="OpenDyslexic" panose="00000500000000000000" pitchFamily="50" charset="0"/>
              <a:ea typeface="Calibri" panose="020F0502020204030204" pitchFamily="34" charset="0"/>
              <a:cs typeface="Times New Roman" panose="02020603050405020304" pitchFamily="18" charset="0"/>
            </a:endParaRPr>
          </a:p>
          <a:p>
            <a:pPr algn="ctr">
              <a:lnSpc>
                <a:spcPct val="115000"/>
              </a:lnSpc>
              <a:spcAft>
                <a:spcPts val="1000"/>
              </a:spcAft>
            </a:pPr>
            <a:r>
              <a:rPr lang="es-ES" sz="3600" b="1" u="none" strike="noStrike" dirty="0">
                <a:ln w="11113" cap="flat" cmpd="sng" algn="ctr">
                  <a:solidFill>
                    <a:srgbClr val="C0504D"/>
                  </a:solidFill>
                  <a:prstDash val="solid"/>
                  <a:round/>
                </a:ln>
                <a:solidFill>
                  <a:srgbClr val="E5B8B7"/>
                </a:solidFill>
                <a:effectLst/>
                <a:latin typeface="Garabatos"/>
                <a:ea typeface="Calibri" panose="020F0502020204030204" pitchFamily="34" charset="0"/>
                <a:cs typeface="Times New Roman" panose="02020603050405020304" pitchFamily="18" charset="0"/>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a 5"/>
          <p:cNvGraphicFramePr>
            <a:graphicFrameLocks noGrp="1"/>
          </p:cNvGraphicFramePr>
          <p:nvPr>
            <p:extLst>
              <p:ext uri="{D42A27DB-BD31-4B8C-83A1-F6EECF244321}">
                <p14:modId xmlns:p14="http://schemas.microsoft.com/office/powerpoint/2010/main" xmlns="" val="4037358181"/>
              </p:ext>
            </p:extLst>
          </p:nvPr>
        </p:nvGraphicFramePr>
        <p:xfrm>
          <a:off x="107577" y="872836"/>
          <a:ext cx="11940988" cy="5417128"/>
        </p:xfrm>
        <a:graphic>
          <a:graphicData uri="http://schemas.openxmlformats.org/drawingml/2006/table">
            <a:tbl>
              <a:tblPr firstRow="1" bandRow="1">
                <a:tableStyleId>{5C22544A-7EE6-4342-B048-85BDC9FD1C3A}</a:tableStyleId>
              </a:tblPr>
              <a:tblGrid>
                <a:gridCol w="3967118">
                  <a:extLst>
                    <a:ext uri="{9D8B030D-6E8A-4147-A177-3AD203B41FA5}">
                      <a16:colId xmlns:a16="http://schemas.microsoft.com/office/drawing/2014/main" xmlns="" val="1988577445"/>
                    </a:ext>
                  </a:extLst>
                </a:gridCol>
                <a:gridCol w="7973870">
                  <a:extLst>
                    <a:ext uri="{9D8B030D-6E8A-4147-A177-3AD203B41FA5}">
                      <a16:colId xmlns:a16="http://schemas.microsoft.com/office/drawing/2014/main" xmlns="" val="3834785891"/>
                    </a:ext>
                  </a:extLst>
                </a:gridCol>
              </a:tblGrid>
              <a:tr h="4203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b="1" dirty="0">
                          <a:latin typeface="OpenDyslexic" panose="00000500000000000000" pitchFamily="50" charset="0"/>
                        </a:rPr>
                        <a:t>PROFE</a:t>
                      </a:r>
                      <a:r>
                        <a:rPr lang="es-ES" b="1" baseline="0" dirty="0">
                          <a:latin typeface="OpenDyslexic" panose="00000500000000000000" pitchFamily="50" charset="0"/>
                        </a:rPr>
                        <a:t> DE JUEGO</a:t>
                      </a:r>
                      <a:r>
                        <a:rPr lang="es-ES" b="1" baseline="0" dirty="0" smtClean="0">
                          <a:latin typeface="OpenDyslexic" panose="00000500000000000000" pitchFamily="50" charset="0"/>
                        </a:rPr>
                        <a:t>:</a:t>
                      </a:r>
                      <a:endParaRPr lang="es-ES" b="1" dirty="0">
                        <a:latin typeface="OpenDyslexic" panose="00000500000000000000" pitchFamily="50" charset="0"/>
                      </a:endParaRPr>
                    </a:p>
                  </a:txBody>
                  <a:tcPr/>
                </a:tc>
                <a:tc>
                  <a:txBody>
                    <a:bodyPr/>
                    <a:lstStyle/>
                    <a:p>
                      <a:r>
                        <a:rPr lang="es-ES" sz="1400" dirty="0" smtClean="0">
                          <a:latin typeface="OpenDyslexic" pitchFamily="50" charset="0"/>
                        </a:rPr>
                        <a:t>MAGDALENA</a:t>
                      </a:r>
                      <a:r>
                        <a:rPr lang="es-ES" sz="1400" baseline="0" dirty="0" smtClean="0">
                          <a:latin typeface="OpenDyslexic" pitchFamily="50" charset="0"/>
                        </a:rPr>
                        <a:t> GARCÍA CAPITÁN</a:t>
                      </a:r>
                      <a:endParaRPr lang="es-ES" sz="1400" dirty="0">
                        <a:latin typeface="OpenDyslexic" pitchFamily="50" charset="0"/>
                      </a:endParaRPr>
                    </a:p>
                  </a:txBody>
                  <a:tcPr/>
                </a:tc>
                <a:extLst>
                  <a:ext uri="{0D108BD9-81ED-4DB2-BD59-A6C34878D82A}">
                    <a16:rowId xmlns:a16="http://schemas.microsoft.com/office/drawing/2014/main" xmlns="" val="875927867"/>
                  </a:ext>
                </a:extLst>
              </a:tr>
              <a:tr h="263633">
                <a:tc>
                  <a:txBody>
                    <a:bodyPr/>
                    <a:lstStyle/>
                    <a:p>
                      <a:r>
                        <a:rPr lang="es-ES" b="1" dirty="0">
                          <a:latin typeface="OpenDyslexic" panose="00000500000000000000" pitchFamily="50" charset="0"/>
                        </a:rPr>
                        <a:t>FECHA:</a:t>
                      </a:r>
                      <a:endParaRPr lang="es-ES" dirty="0"/>
                    </a:p>
                  </a:txBody>
                  <a:tcPr/>
                </a:tc>
                <a:tc>
                  <a:txBody>
                    <a:bodyPr/>
                    <a:lstStyle/>
                    <a:p>
                      <a:r>
                        <a:rPr lang="es-ES" sz="1400" dirty="0" smtClean="0">
                          <a:latin typeface="OpenDyslexic" pitchFamily="50" charset="0"/>
                        </a:rPr>
                        <a:t>DEL 9 DEL</a:t>
                      </a:r>
                      <a:r>
                        <a:rPr lang="es-ES" sz="1400" baseline="0" dirty="0" smtClean="0">
                          <a:latin typeface="OpenDyslexic" pitchFamily="50" charset="0"/>
                        </a:rPr>
                        <a:t> 13 DE MARZO</a:t>
                      </a:r>
                      <a:endParaRPr lang="es-ES" sz="1400" dirty="0">
                        <a:latin typeface="OpenDyslexic" pitchFamily="50" charset="0"/>
                      </a:endParaRPr>
                    </a:p>
                  </a:txBody>
                  <a:tcPr/>
                </a:tc>
                <a:extLst>
                  <a:ext uri="{0D108BD9-81ED-4DB2-BD59-A6C34878D82A}">
                    <a16:rowId xmlns:a16="http://schemas.microsoft.com/office/drawing/2014/main" xmlns="" val="57402026"/>
                  </a:ext>
                </a:extLst>
              </a:tr>
              <a:tr h="496351">
                <a:tc>
                  <a:txBody>
                    <a:bodyPr/>
                    <a:lstStyle/>
                    <a:p>
                      <a:r>
                        <a:rPr lang="es-ES" dirty="0">
                          <a:latin typeface="OpenDyslexic" panose="00000500000000000000" pitchFamily="50" charset="0"/>
                        </a:rPr>
                        <a:t>JUEGO/JUEGOS:</a:t>
                      </a:r>
                    </a:p>
                  </a:txBody>
                  <a:tcPr/>
                </a:tc>
                <a:tc>
                  <a:txBody>
                    <a:bodyPr/>
                    <a:lstStyle/>
                    <a:p>
                      <a:r>
                        <a:rPr lang="es-ES" sz="1400" dirty="0" smtClean="0">
                          <a:latin typeface="OpenDyslexic" pitchFamily="50" charset="0"/>
                        </a:rPr>
                        <a:t>JUEGOS DE COEDUCACIÓN (DÍA INTERNACIONAL DE LA MUJER): PONER</a:t>
                      </a:r>
                      <a:r>
                        <a:rPr lang="es-ES" sz="1400" baseline="0" dirty="0" smtClean="0">
                          <a:latin typeface="OpenDyslexic" pitchFamily="50" charset="0"/>
                        </a:rPr>
                        <a:t> Y QUITAR LA MESA, TENDER LA ROPA, HACER LA CAMA, CUIDADO DEL BEBÉ, BRICOLAJE.</a:t>
                      </a:r>
                      <a:endParaRPr lang="es-ES" sz="1400" dirty="0">
                        <a:latin typeface="OpenDyslexic" pitchFamily="50" charset="0"/>
                      </a:endParaRPr>
                    </a:p>
                  </a:txBody>
                  <a:tcPr/>
                </a:tc>
                <a:extLst>
                  <a:ext uri="{0D108BD9-81ED-4DB2-BD59-A6C34878D82A}">
                    <a16:rowId xmlns:a16="http://schemas.microsoft.com/office/drawing/2014/main" xmlns="" val="2757168953"/>
                  </a:ext>
                </a:extLst>
              </a:tr>
              <a:tr h="496351">
                <a:tc>
                  <a:txBody>
                    <a:bodyPr/>
                    <a:lstStyle/>
                    <a:p>
                      <a:r>
                        <a:rPr lang="es-ES" dirty="0">
                          <a:latin typeface="OpenDyslexic" panose="00000500000000000000" pitchFamily="50" charset="0"/>
                        </a:rPr>
                        <a:t>MATERIALES:</a:t>
                      </a:r>
                    </a:p>
                  </a:txBody>
                  <a:tcPr/>
                </a:tc>
                <a:tc>
                  <a:txBody>
                    <a:bodyPr/>
                    <a:lstStyle/>
                    <a:p>
                      <a:r>
                        <a:rPr lang="es-ES" sz="1400" dirty="0" smtClean="0">
                          <a:latin typeface="OpenDyslexic" pitchFamily="50" charset="0"/>
                        </a:rPr>
                        <a:t>Colchón, sábanas,</a:t>
                      </a:r>
                      <a:r>
                        <a:rPr lang="es-ES" sz="1400" baseline="0" dirty="0" smtClean="0">
                          <a:latin typeface="OpenDyslexic" pitchFamily="50" charset="0"/>
                        </a:rPr>
                        <a:t> colcha, almohada, cuerdas, pinzas, ropa, mesa, mantel, cubiertos, vajilla, muñeco bebé, ropita, biberón, pañales, etc.</a:t>
                      </a:r>
                      <a:endParaRPr lang="es-ES" sz="1400" dirty="0">
                        <a:latin typeface="OpenDyslexic" pitchFamily="50" charset="0"/>
                      </a:endParaRPr>
                    </a:p>
                  </a:txBody>
                  <a:tcPr/>
                </a:tc>
                <a:extLst>
                  <a:ext uri="{0D108BD9-81ED-4DB2-BD59-A6C34878D82A}">
                    <a16:rowId xmlns:a16="http://schemas.microsoft.com/office/drawing/2014/main" xmlns="" val="3011412636"/>
                  </a:ext>
                </a:extLst>
              </a:tr>
              <a:tr h="496351">
                <a:tc>
                  <a:txBody>
                    <a:bodyPr/>
                    <a:lstStyle/>
                    <a:p>
                      <a:r>
                        <a:rPr lang="es-ES" dirty="0">
                          <a:latin typeface="OpenDyslexic" panose="00000500000000000000" pitchFamily="50" charset="0"/>
                        </a:rPr>
                        <a:t>GUÍAS DE JUEGO:</a:t>
                      </a:r>
                    </a:p>
                  </a:txBody>
                  <a:tcPr/>
                </a:tc>
                <a:tc>
                  <a:txBody>
                    <a:bodyPr/>
                    <a:lstStyle/>
                    <a:p>
                      <a:r>
                        <a:rPr lang="es-ES" sz="1400" dirty="0" smtClean="0">
                          <a:latin typeface="OpenDyslexic" pitchFamily="50" charset="0"/>
                        </a:rPr>
                        <a:t>5º E.P.:</a:t>
                      </a:r>
                      <a:r>
                        <a:rPr lang="es-ES" sz="1400" baseline="0" dirty="0" smtClean="0">
                          <a:latin typeface="OpenDyslexic" pitchFamily="50" charset="0"/>
                        </a:rPr>
                        <a:t> J.C.V, I.R.E., M.C.R. y P.C.M.</a:t>
                      </a:r>
                    </a:p>
                    <a:p>
                      <a:r>
                        <a:rPr lang="es-ES" sz="1400" baseline="0" dirty="0" smtClean="0">
                          <a:latin typeface="OpenDyslexic" pitchFamily="50" charset="0"/>
                        </a:rPr>
                        <a:t>6º E.P.: L.T.H., N.R.M., M.M.R., M.H.C., L.C.R., J.J.P.R. y J.A.M.P.</a:t>
                      </a:r>
                      <a:endParaRPr lang="es-ES" sz="1400" dirty="0">
                        <a:latin typeface="OpenDyslexic" pitchFamily="50" charset="0"/>
                      </a:endParaRPr>
                    </a:p>
                  </a:txBody>
                  <a:tcPr/>
                </a:tc>
                <a:extLst>
                  <a:ext uri="{0D108BD9-81ED-4DB2-BD59-A6C34878D82A}">
                    <a16:rowId xmlns:a16="http://schemas.microsoft.com/office/drawing/2014/main" xmlns="" val="2558928326"/>
                  </a:ext>
                </a:extLst>
              </a:tr>
              <a:tr h="363781">
                <a:tc rowSpan="2">
                  <a:txBody>
                    <a:bodyPr/>
                    <a:lstStyle/>
                    <a:p>
                      <a:r>
                        <a:rPr lang="es-ES" dirty="0">
                          <a:latin typeface="OpenDyslexic" panose="00000500000000000000" pitchFamily="50" charset="0"/>
                        </a:rPr>
                        <a:t>NIVEL DE PARTICIPACIÓN:</a:t>
                      </a:r>
                    </a:p>
                  </a:txBody>
                  <a:tcPr/>
                </a:tc>
                <a:tc>
                  <a:txBody>
                    <a:bodyPr/>
                    <a:lstStyle/>
                    <a:p>
                      <a:r>
                        <a:rPr lang="es-ES" sz="1400" b="1" dirty="0">
                          <a:latin typeface="OpenDyslexic" panose="00000500000000000000" pitchFamily="50" charset="0"/>
                        </a:rPr>
                        <a:t>ALUMNADO DIANA</a:t>
                      </a:r>
                      <a:r>
                        <a:rPr lang="es-ES" sz="1400" b="1" dirty="0" smtClean="0">
                          <a:latin typeface="OpenDyslexic" panose="00000500000000000000" pitchFamily="50" charset="0"/>
                        </a:rPr>
                        <a:t>: </a:t>
                      </a:r>
                      <a:r>
                        <a:rPr lang="es-ES" sz="1400" b="0" dirty="0" smtClean="0">
                          <a:latin typeface="OpenDyslexic" panose="00000500000000000000" pitchFamily="50" charset="0"/>
                        </a:rPr>
                        <a:t>Muy alto</a:t>
                      </a:r>
                      <a:endParaRPr lang="es-ES" sz="1400" b="0" dirty="0">
                        <a:latin typeface="OpenDyslexic" panose="00000500000000000000" pitchFamily="50" charset="0"/>
                      </a:endParaRPr>
                    </a:p>
                  </a:txBody>
                  <a:tcPr/>
                </a:tc>
                <a:extLst>
                  <a:ext uri="{0D108BD9-81ED-4DB2-BD59-A6C34878D82A}">
                    <a16:rowId xmlns:a16="http://schemas.microsoft.com/office/drawing/2014/main" xmlns="" val="1934363636"/>
                  </a:ext>
                </a:extLst>
              </a:tr>
              <a:tr h="252549">
                <a:tc vMerge="1">
                  <a:txBody>
                    <a:bodyPr/>
                    <a:lstStyle/>
                    <a:p>
                      <a:endParaRPr lang="es-ES" dirty="0">
                        <a:latin typeface="OpenDyslexic" panose="00000500000000000000" pitchFamily="50" charset="0"/>
                      </a:endParaRPr>
                    </a:p>
                  </a:txBody>
                  <a:tcPr/>
                </a:tc>
                <a:tc>
                  <a:txBody>
                    <a:bodyPr/>
                    <a:lstStyle/>
                    <a:p>
                      <a:r>
                        <a:rPr lang="es-ES" sz="1400" b="1" dirty="0">
                          <a:latin typeface="OpenDyslexic" panose="00000500000000000000" pitchFamily="50" charset="0"/>
                        </a:rPr>
                        <a:t>DEMÁS</a:t>
                      </a:r>
                      <a:r>
                        <a:rPr lang="es-ES" sz="1400" b="1" baseline="0" dirty="0">
                          <a:latin typeface="OpenDyslexic" panose="00000500000000000000" pitchFamily="50" charset="0"/>
                        </a:rPr>
                        <a:t> ALUMNADO</a:t>
                      </a:r>
                      <a:r>
                        <a:rPr lang="es-ES" sz="1400" b="1" baseline="0" dirty="0" smtClean="0">
                          <a:latin typeface="OpenDyslexic" panose="00000500000000000000" pitchFamily="50" charset="0"/>
                        </a:rPr>
                        <a:t>: </a:t>
                      </a:r>
                      <a:r>
                        <a:rPr lang="es-ES" sz="1400" b="0" baseline="0" dirty="0" smtClean="0">
                          <a:latin typeface="OpenDyslexic" panose="00000500000000000000" pitchFamily="50" charset="0"/>
                        </a:rPr>
                        <a:t>alto</a:t>
                      </a:r>
                      <a:endParaRPr lang="es-ES" sz="1400" b="0" dirty="0">
                        <a:latin typeface="OpenDyslexic" panose="00000500000000000000" pitchFamily="50" charset="0"/>
                      </a:endParaRPr>
                    </a:p>
                  </a:txBody>
                  <a:tcPr/>
                </a:tc>
                <a:extLst>
                  <a:ext uri="{0D108BD9-81ED-4DB2-BD59-A6C34878D82A}">
                    <a16:rowId xmlns:a16="http://schemas.microsoft.com/office/drawing/2014/main" xmlns="" val="545328100"/>
                  </a:ext>
                </a:extLst>
              </a:tr>
              <a:tr h="496351">
                <a:tc>
                  <a:txBody>
                    <a:bodyPr/>
                    <a:lstStyle/>
                    <a:p>
                      <a:r>
                        <a:rPr lang="es-ES" dirty="0">
                          <a:latin typeface="OpenDyslexic" panose="00000500000000000000" pitchFamily="50" charset="0"/>
                        </a:rPr>
                        <a:t>OBSERVACIONES:</a:t>
                      </a:r>
                    </a:p>
                  </a:txBody>
                  <a:tcPr/>
                </a:tc>
                <a:tc>
                  <a:txBody>
                    <a:bodyPr/>
                    <a:lstStyle/>
                    <a:p>
                      <a:r>
                        <a:rPr lang="es-ES" sz="1400" dirty="0" smtClean="0">
                          <a:latin typeface="OpenDyslexic" pitchFamily="50" charset="0"/>
                        </a:rPr>
                        <a:t>Estos juegos son muy bien recibidos</a:t>
                      </a:r>
                      <a:r>
                        <a:rPr lang="es-ES" sz="1400" baseline="0" dirty="0" smtClean="0">
                          <a:latin typeface="OpenDyslexic" pitchFamily="50" charset="0"/>
                        </a:rPr>
                        <a:t> por el alumnado en general y tienen mucha aceptación.</a:t>
                      </a:r>
                      <a:endParaRPr lang="es-ES" sz="1400" dirty="0">
                        <a:latin typeface="OpenDyslexic" pitchFamily="50" charset="0"/>
                      </a:endParaRPr>
                    </a:p>
                  </a:txBody>
                  <a:tcPr/>
                </a:tc>
                <a:extLst>
                  <a:ext uri="{0D108BD9-81ED-4DB2-BD59-A6C34878D82A}">
                    <a16:rowId xmlns:a16="http://schemas.microsoft.com/office/drawing/2014/main" xmlns="" val="4107214967"/>
                  </a:ext>
                </a:extLst>
              </a:tr>
              <a:tr h="610135">
                <a:tc>
                  <a:txBody>
                    <a:bodyPr/>
                    <a:lstStyle/>
                    <a:p>
                      <a:r>
                        <a:rPr lang="es-ES" dirty="0">
                          <a:latin typeface="OpenDyslexic" panose="00000500000000000000" pitchFamily="50" charset="0"/>
                        </a:rPr>
                        <a:t>A TENER EN CUENTA PARA EL PRÓXIMO</a:t>
                      </a:r>
                      <a:r>
                        <a:rPr lang="es-ES" baseline="0" dirty="0">
                          <a:latin typeface="OpenDyslexic" panose="00000500000000000000" pitchFamily="50" charset="0"/>
                        </a:rPr>
                        <a:t> PATIO DINÁMICO:</a:t>
                      </a:r>
                      <a:endParaRPr lang="es-ES" dirty="0">
                        <a:latin typeface="OpenDyslexic" panose="00000500000000000000" pitchFamily="50" charset="0"/>
                      </a:endParaRPr>
                    </a:p>
                  </a:txBody>
                  <a:tcPr/>
                </a:tc>
                <a:tc>
                  <a:txBody>
                    <a:bodyPr/>
                    <a:lstStyle/>
                    <a:p>
                      <a:r>
                        <a:rPr lang="es-ES" sz="1400" dirty="0" smtClean="0">
                          <a:latin typeface="OpenDyslexic" pitchFamily="50" charset="0"/>
                        </a:rPr>
                        <a:t>Elegir</a:t>
                      </a:r>
                      <a:r>
                        <a:rPr lang="es-ES" sz="1400" baseline="0" dirty="0" smtClean="0">
                          <a:latin typeface="OpenDyslexic" pitchFamily="50" charset="0"/>
                        </a:rPr>
                        <a:t> los guías de juego que más aporten o más congenien con los </a:t>
                      </a:r>
                      <a:r>
                        <a:rPr lang="es-ES" sz="1400" baseline="0" dirty="0" err="1" smtClean="0">
                          <a:latin typeface="OpenDyslexic" pitchFamily="50" charset="0"/>
                        </a:rPr>
                        <a:t>alumn@s</a:t>
                      </a:r>
                      <a:r>
                        <a:rPr lang="es-ES" sz="1400" baseline="0" dirty="0" smtClean="0">
                          <a:latin typeface="OpenDyslexic" pitchFamily="50" charset="0"/>
                        </a:rPr>
                        <a:t> diana, ya que así la interacción será más fácil y disfrutarán, aún más, del tiempo de recreo.</a:t>
                      </a:r>
                      <a:endParaRPr lang="es-ES" sz="1400" dirty="0">
                        <a:latin typeface="OpenDyslexic" pitchFamily="50" charset="0"/>
                      </a:endParaRPr>
                    </a:p>
                  </a:txBody>
                  <a:tcPr/>
                </a:tc>
                <a:extLst>
                  <a:ext uri="{0D108BD9-81ED-4DB2-BD59-A6C34878D82A}">
                    <a16:rowId xmlns:a16="http://schemas.microsoft.com/office/drawing/2014/main" xmlns="" val="612733209"/>
                  </a:ext>
                </a:extLst>
              </a:tr>
              <a:tr h="496351">
                <a:tc>
                  <a:txBody>
                    <a:bodyPr/>
                    <a:lstStyle/>
                    <a:p>
                      <a:r>
                        <a:rPr lang="es-ES" dirty="0">
                          <a:latin typeface="OpenDyslexic" panose="00000500000000000000" pitchFamily="50" charset="0"/>
                        </a:rPr>
                        <a:t>PROPUESTAS</a:t>
                      </a:r>
                      <a:r>
                        <a:rPr lang="es-ES" baseline="0" dirty="0">
                          <a:latin typeface="OpenDyslexic" panose="00000500000000000000" pitchFamily="50" charset="0"/>
                        </a:rPr>
                        <a:t> DE MEJORA:</a:t>
                      </a:r>
                      <a:endParaRPr lang="es-ES" dirty="0">
                        <a:latin typeface="OpenDyslexic" panose="00000500000000000000" pitchFamily="50" charset="0"/>
                      </a:endParaRPr>
                    </a:p>
                  </a:txBody>
                  <a:tcPr/>
                </a:tc>
                <a:tc>
                  <a:txBody>
                    <a:bodyPr/>
                    <a:lstStyle/>
                    <a:p>
                      <a:r>
                        <a:rPr lang="es-ES" sz="1400" dirty="0" smtClean="0">
                          <a:latin typeface="OpenDyslexic" pitchFamily="50" charset="0"/>
                        </a:rPr>
                        <a:t>Se necesitan</a:t>
                      </a:r>
                      <a:r>
                        <a:rPr lang="es-ES" sz="1400" baseline="0" dirty="0" smtClean="0">
                          <a:latin typeface="OpenDyslexic" pitchFamily="50" charset="0"/>
                        </a:rPr>
                        <a:t> materiales para estos juegos porque son escasos para la cantidad de </a:t>
                      </a:r>
                      <a:r>
                        <a:rPr lang="es-ES" sz="1400" baseline="0" dirty="0" err="1" smtClean="0">
                          <a:latin typeface="OpenDyslexic" pitchFamily="50" charset="0"/>
                        </a:rPr>
                        <a:t>alumn@s</a:t>
                      </a:r>
                      <a:r>
                        <a:rPr lang="es-ES" sz="1400" baseline="0" dirty="0" smtClean="0">
                          <a:latin typeface="OpenDyslexic" pitchFamily="50" charset="0"/>
                        </a:rPr>
                        <a:t> que participan y deberíamos pensar en otros juegos de coeducación, teniendo en cuenta los intereses de nuestro alumnado, relacionados con mundo laboral para que podamos ver las diferencias (o no) que en la actualidad aún existen.</a:t>
                      </a:r>
                      <a:endParaRPr lang="es-ES" sz="1400" dirty="0">
                        <a:latin typeface="OpenDyslexic" pitchFamily="50" charset="0"/>
                      </a:endParaRPr>
                    </a:p>
                  </a:txBody>
                  <a:tcPr/>
                </a:tc>
                <a:extLst>
                  <a:ext uri="{0D108BD9-81ED-4DB2-BD59-A6C34878D82A}">
                    <a16:rowId xmlns:a16="http://schemas.microsoft.com/office/drawing/2014/main" xmlns="" val="570959588"/>
                  </a:ext>
                </a:extLst>
              </a:tr>
            </a:tbl>
          </a:graphicData>
        </a:graphic>
      </p:graphicFrame>
      <p:sp>
        <p:nvSpPr>
          <p:cNvPr id="8" name="Rectángulo 7"/>
          <p:cNvSpPr/>
          <p:nvPr/>
        </p:nvSpPr>
        <p:spPr>
          <a:xfrm>
            <a:off x="741214" y="6211669"/>
            <a:ext cx="10524839" cy="646331"/>
          </a:xfrm>
          <a:prstGeom prst="rect">
            <a:avLst/>
          </a:prstGeom>
        </p:spPr>
        <p:txBody>
          <a:bodyPr wrap="square">
            <a:spAutoFit/>
          </a:bodyPr>
          <a:lstStyle/>
          <a:p>
            <a:pPr algn="ctr">
              <a:spcAft>
                <a:spcPts val="0"/>
              </a:spcAft>
              <a:tabLst>
                <a:tab pos="2700020" algn="ctr"/>
                <a:tab pos="5400040" algn="r"/>
              </a:tabLst>
            </a:pPr>
            <a:r>
              <a:rPr lang="es-ES" b="1"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Formación en Centros Patios Dinámicos: Por un recreo inclusivo            -      Coordina:  Yolanda Ortiz Luque</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tabLst>
                <a:tab pos="2700020" algn="ctr"/>
                <a:tab pos="5400040" algn="r"/>
              </a:tabLst>
            </a:pPr>
            <a:r>
              <a:rPr lang="es-ES"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CEIP MARÍA MORENO     Centro acreditado</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7927964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278</Words>
  <Application>Microsoft Office PowerPoint</Application>
  <PresentationFormat>Personalizado</PresentationFormat>
  <Paragraphs>24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Yolanda</dc:creator>
  <cp:lastModifiedBy>PC</cp:lastModifiedBy>
  <cp:revision>11</cp:revision>
  <cp:lastPrinted>2017-02-12T19:07:23Z</cp:lastPrinted>
  <dcterms:created xsi:type="dcterms:W3CDTF">2017-02-12T17:19:52Z</dcterms:created>
  <dcterms:modified xsi:type="dcterms:W3CDTF">2020-04-15T21:18:00Z</dcterms:modified>
</cp:coreProperties>
</file>