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5"/>
  </p:notesMasterIdLst>
  <p:sldIdLst>
    <p:sldId id="256" r:id="rId3"/>
    <p:sldId id="262" r:id="rId4"/>
    <p:sldId id="263" r:id="rId5"/>
    <p:sldId id="264" r:id="rId6"/>
    <p:sldId id="268" r:id="rId7"/>
    <p:sldId id="260" r:id="rId8"/>
    <p:sldId id="267" r:id="rId9"/>
    <p:sldId id="261" r:id="rId10"/>
    <p:sldId id="265" r:id="rId11"/>
    <p:sldId id="266" r:id="rId12"/>
    <p:sldId id="258" r:id="rId13"/>
    <p:sldId id="259" r:id="rId14"/>
  </p:sldIdLst>
  <p:sldSz cx="9144000" cy="6858000" type="screen4x3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8740A-979A-4C9B-9806-2F345A6C25C5}" type="datetimeFigureOut">
              <a:rPr lang="es-ES" smtClean="0"/>
              <a:t>14/10/2019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57D44-F9AA-4076-9F38-202C10B6D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436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57D44-F9AA-4076-9F38-202C10B6DA2A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7354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36 Imagen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37 Imagen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75 Imagen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76 Imagen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para modificar el estilo de título del patrón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10/04/18</a:t>
            </a:r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s-E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AB9255B-DCCE-4A69-93FC-9059E83AFA72}" type="slidenum">
              <a:rPr lang="es-E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‹Nº›</a:t>
            </a:fld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para modificar el estilo de título del patrón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esquemaHaga clic para modificar el estilo de texto del patrón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es-E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</a:t>
            </a:r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</a:t>
            </a:r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</a:t>
            </a:r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</a:t>
            </a:r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ES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10/04/18</a:t>
            </a:r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s-E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213D788-8DEC-4668-901D-529645613C39}" type="slidenum">
              <a:rPr lang="es-E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‹Nº›</a:t>
            </a:fld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ropbox.com/s/a7nzfmdri010mln/comparativa%20cuadernos.jpg?dl=0" TargetMode="External"/><Relationship Id="rId3" Type="http://schemas.openxmlformats.org/officeDocument/2006/relationships/hyperlink" Target="https://www.dropbox.com/s/cclb1hzre3p2jra/diapositiva%203.png?dl=0" TargetMode="External"/><Relationship Id="rId7" Type="http://schemas.openxmlformats.org/officeDocument/2006/relationships/hyperlink" Target="https://www.dropbox.com/s/bm1t0mdv1unh5tl/necesidad%20cuaderno.jpg?dl=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youtu.be/6500ddg9a4s" TargetMode="External"/><Relationship Id="rId11" Type="http://schemas.openxmlformats.org/officeDocument/2006/relationships/image" Target="../media/image4.jpg"/><Relationship Id="rId5" Type="http://schemas.openxmlformats.org/officeDocument/2006/relationships/hyperlink" Target="https://youtu.be/2aktfUz5atg" TargetMode="External"/><Relationship Id="rId10" Type="http://schemas.openxmlformats.org/officeDocument/2006/relationships/hyperlink" Target="https://www.dropbox.com/s/fj9m8e6igusy579/configuraci%C3%B3n%20cuaderno.jpg?dl=0" TargetMode="External"/><Relationship Id="rId4" Type="http://schemas.openxmlformats.org/officeDocument/2006/relationships/hyperlink" Target="https://www.youtube.com/watch?v=XVvmeWd7V7o" TargetMode="External"/><Relationship Id="rId9" Type="http://schemas.openxmlformats.org/officeDocument/2006/relationships/hyperlink" Target="https://www.dropbox.com/s/drp6o9h1lxgibpw/requisitos%20cuaderno%20de%20S%C3%A9neca.png?dl=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s://youtu.be/2aktfUz5atg" TargetMode="Externa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2.png"/><Relationship Id="rId3" Type="http://schemas.openxmlformats.org/officeDocument/2006/relationships/hyperlink" Target="https://www.youtube.com/watch?v=TKypsJZhIzg&amp;pbjreload=10" TargetMode="External"/><Relationship Id="rId7" Type="http://schemas.openxmlformats.org/officeDocument/2006/relationships/hyperlink" Target="https://www.juntadeandalucia.es/educacion/portalseneca/web/seneca/isenecaweb" TargetMode="External"/><Relationship Id="rId12" Type="http://schemas.openxmlformats.org/officeDocument/2006/relationships/hyperlink" Target="https://create.kahoot.it/?_ga=2.92485594.635340632.1524379678-1877596367.1524162691&amp;deviceId=3cd63981-814b-4bc3-bafc-76b92e79f6cbR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11" Type="http://schemas.openxmlformats.org/officeDocument/2006/relationships/hyperlink" Target="https://www.dropbox.com/sh/wfud5lelvj7l1m0/AADDLlxXke5emvFlsxDR5BkJa?dl=0" TargetMode="External"/><Relationship Id="rId5" Type="http://schemas.openxmlformats.org/officeDocument/2006/relationships/hyperlink" Target="https://www.youtube.com/watch?v=3QObqITsLPY&amp;t=53s" TargetMode="External"/><Relationship Id="rId10" Type="http://schemas.openxmlformats.org/officeDocument/2006/relationships/image" Target="../media/image11.jpeg"/><Relationship Id="rId4" Type="http://schemas.openxmlformats.org/officeDocument/2006/relationships/image" Target="../media/image8.png"/><Relationship Id="rId9" Type="http://schemas.openxmlformats.org/officeDocument/2006/relationships/hyperlink" Target="https://www.youtube.com/watch?v=Vwgfhx2iYsE&amp;pbjreload=10" TargetMode="External"/><Relationship Id="rId14" Type="http://schemas.openxmlformats.org/officeDocument/2006/relationships/hyperlink" Target="https://www.dropbox.com/s/lv5m95wb1d1cypg/funcionalidades%20iseneca%20e%20ipasen.jpg?dl=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www.dropbox.com/s/lv5m95wb1d1cypg/funcionalidades%20iseneca%20e%20ipasen.jpg?dl=0" TargetMode="External"/><Relationship Id="rId7" Type="http://schemas.openxmlformats.org/officeDocument/2006/relationships/hyperlink" Target="https://youtu.be/B3dVyDVcKh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dropbox.com/s/ei5bx478x3lyhuq/activaci%C3%B3n%20uso%20de%20Pasen.png?dl=0" TargetMode="External"/><Relationship Id="rId5" Type="http://schemas.openxmlformats.org/officeDocument/2006/relationships/hyperlink" Target="https://www.dropbox.com/s/qe84rhjqeh1nupq/funcionalidades%20pasen.png?dl=0" TargetMode="External"/><Relationship Id="rId4" Type="http://schemas.openxmlformats.org/officeDocument/2006/relationships/hyperlink" Target="https://www.dropbox.com/s/8avpoan8kvh628t/IMG_20190406_102226_924.jpg?dl=0" TargetMode="External"/><Relationship Id="rId9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5" y="55811"/>
            <a:ext cx="9076155" cy="68047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633" y="0"/>
            <a:ext cx="9259180" cy="6858000"/>
          </a:xfrm>
          <a:prstGeom prst="rect">
            <a:avLst/>
          </a:prstGeom>
        </p:spPr>
      </p:pic>
      <p:sp>
        <p:nvSpPr>
          <p:cNvPr id="82" name="CustomShape 3"/>
          <p:cNvSpPr/>
          <p:nvPr/>
        </p:nvSpPr>
        <p:spPr>
          <a:xfrm>
            <a:off x="1403648" y="1450112"/>
            <a:ext cx="6850744" cy="2444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560" lvl="1">
              <a:lnSpc>
                <a:spcPct val="100000"/>
              </a:lnSpc>
              <a:buClr>
                <a:srgbClr val="002060"/>
              </a:buClr>
            </a:pPr>
            <a:r>
              <a:rPr lang="es-ES" sz="26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3"/>
              </a:rPr>
              <a:t>Funcionalidades</a:t>
            </a:r>
            <a:r>
              <a:rPr lang="es-ES" sz="26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 Importancia de Séneca:</a:t>
            </a:r>
          </a:p>
          <a:p>
            <a:pPr marL="743040" lvl="1" indent="-285480">
              <a:lnSpc>
                <a:spcPct val="100000"/>
              </a:lnSpc>
              <a:buClr>
                <a:srgbClr val="002060"/>
              </a:buClr>
              <a:buFont typeface="StarSymbol"/>
              <a:buChar char="-"/>
            </a:pPr>
            <a:r>
              <a:rPr lang="es-ES" sz="22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Configuración unidades del centro (delegado/a padres).</a:t>
            </a:r>
          </a:p>
          <a:p>
            <a:pPr marL="743040" lvl="1" indent="-285480">
              <a:lnSpc>
                <a:spcPct val="100000"/>
              </a:lnSpc>
              <a:buClr>
                <a:srgbClr val="002060"/>
              </a:buClr>
              <a:buFont typeface="StarSymbol"/>
              <a:buChar char="-"/>
            </a:pPr>
            <a:r>
              <a:rPr lang="es-ES" sz="22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Agenda personal.</a:t>
            </a:r>
          </a:p>
          <a:p>
            <a:pPr marL="743040" lvl="1" indent="-285480">
              <a:lnSpc>
                <a:spcPct val="100000"/>
              </a:lnSpc>
              <a:buClr>
                <a:srgbClr val="002060"/>
              </a:buClr>
              <a:buFont typeface="StarSymbol"/>
              <a:buChar char="-"/>
            </a:pPr>
            <a:r>
              <a:rPr lang="es-ES" sz="22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Registro </a:t>
            </a:r>
            <a:r>
              <a:rPr lang="es-ES" sz="22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 ventanilla electrónica.</a:t>
            </a:r>
            <a:endParaRPr lang="es-ES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743040" lvl="1" indent="-285480">
              <a:lnSpc>
                <a:spcPct val="100000"/>
              </a:lnSpc>
              <a:buClr>
                <a:srgbClr val="002060"/>
              </a:buClr>
              <a:buFont typeface="StarSymbol"/>
              <a:buChar char="-"/>
            </a:pPr>
            <a:r>
              <a:rPr lang="es-ES" sz="22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4"/>
              </a:rPr>
              <a:t>Bandeja de firmas</a:t>
            </a:r>
            <a:r>
              <a:rPr lang="es-ES" sz="22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Firma actas y actillas</a:t>
            </a:r>
            <a:r>
              <a:rPr lang="es-ES" sz="22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</a:p>
          <a:p>
            <a:pPr marL="743040" lvl="1" indent="-285480">
              <a:lnSpc>
                <a:spcPct val="100000"/>
              </a:lnSpc>
              <a:buClr>
                <a:srgbClr val="002060"/>
              </a:buClr>
              <a:buFont typeface="StarSymbol"/>
              <a:buChar char="-"/>
            </a:pPr>
            <a:r>
              <a:rPr lang="es-ES" sz="22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Firma masiva de Documentos</a:t>
            </a:r>
            <a:endParaRPr lang="es-ES" sz="2200" b="1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2060"/>
              </a:buClr>
              <a:buFont typeface="StarSymbol"/>
              <a:buChar char="-"/>
            </a:pPr>
            <a:endParaRPr lang="es-ES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4"/>
          <p:cNvSpPr/>
          <p:nvPr/>
        </p:nvSpPr>
        <p:spPr>
          <a:xfrm>
            <a:off x="1380162" y="4188831"/>
            <a:ext cx="6595200" cy="1887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2800" b="0" u="sng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Acercamiento al </a:t>
            </a:r>
            <a:r>
              <a:rPr lang="es-ES" sz="28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5"/>
              </a:rPr>
              <a:t>Cuaderno del profesorado</a:t>
            </a:r>
            <a:r>
              <a:rPr lang="es-ES" sz="28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6"/>
              </a:rPr>
              <a:t>: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es-ES" sz="20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</a:t>
            </a:r>
            <a:r>
              <a:rPr lang="es-ES" sz="22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  </a:t>
            </a:r>
            <a:r>
              <a:rPr lang="es-ES" sz="2200" b="1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7"/>
              </a:rPr>
              <a:t>¿Por qué es necesario</a:t>
            </a:r>
            <a:r>
              <a:rPr lang="es-ES" sz="2200" b="1" u="sng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7"/>
              </a:rPr>
              <a:t>? </a:t>
            </a:r>
            <a:r>
              <a:rPr lang="es-ES" sz="2200" b="1" u="sng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8"/>
              </a:rPr>
              <a:t>Comparativa</a:t>
            </a:r>
            <a:r>
              <a:rPr lang="es-ES" sz="2200" b="1" u="sng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es-ES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es-ES" sz="22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-   </a:t>
            </a:r>
            <a:r>
              <a:rPr lang="es-ES" sz="2200" b="1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9"/>
              </a:rPr>
              <a:t>Requisitos </a:t>
            </a:r>
            <a:r>
              <a:rPr lang="es-ES" sz="2200" b="1" u="sng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9"/>
              </a:rPr>
              <a:t>necesarios</a:t>
            </a:r>
            <a:r>
              <a:rPr lang="es-ES" sz="2200" b="1" u="sng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es-ES" sz="2200" b="1" u="sng" spc="-1" dirty="0">
              <a:solidFill>
                <a:srgbClr val="0000FF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>
              <a:lnSpc>
                <a:spcPct val="100000"/>
              </a:lnSpc>
            </a:pPr>
            <a:r>
              <a:rPr lang="es-ES" sz="2200" b="1" u="sng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</a:t>
            </a:r>
            <a:r>
              <a:rPr lang="es-ES" sz="2200" b="1" u="sng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0"/>
              </a:rPr>
              <a:t>-   Configuración.</a:t>
            </a:r>
            <a:endParaRPr lang="es-ES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TextShape 1"/>
          <p:cNvSpPr txBox="1">
            <a:spLocks/>
          </p:cNvSpPr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es-ES" sz="2100" b="1" kern="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DIGITALIZACIÓN DE CENTROS</a:t>
            </a:r>
            <a:br>
              <a:rPr lang="es-ES" sz="2100" b="1" kern="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</a:br>
            <a:r>
              <a:rPr lang="es-ES" sz="2100" b="1" kern="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TALLER DE PASEN, I-PASEN. SÉNECA, ISÉNECA  Y 
CUADERNO DEL PROFESORADO </a:t>
            </a:r>
            <a:endParaRPr lang="es-ES" sz="2100" kern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699792" y="1772816"/>
            <a:ext cx="3240000" cy="2880000"/>
          </a:xfrm>
          <a:prstGeom prst="rect">
            <a:avLst/>
          </a:prstGeom>
          <a:blipFill dpi="0" rotWithShape="1">
            <a:blip r:embed="rId11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773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6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1346623" y="3911798"/>
            <a:ext cx="7498052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4"/>
          <p:cNvSpPr/>
          <p:nvPr/>
        </p:nvSpPr>
        <p:spPr>
          <a:xfrm>
            <a:off x="799560" y="1935120"/>
            <a:ext cx="432000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24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Creación de grupos alumnos/as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6"/>
          <p:cNvSpPr/>
          <p:nvPr/>
        </p:nvSpPr>
        <p:spPr>
          <a:xfrm>
            <a:off x="1229594" y="4401371"/>
            <a:ext cx="7548092" cy="194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22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Actividades evaluables: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0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Configuración,  descripción, evaluación </a:t>
            </a:r>
            <a:r>
              <a:rPr lang="es-ES" sz="2000" b="1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por competencias,</a:t>
            </a:r>
          </a:p>
          <a:p>
            <a:pPr>
              <a:lnSpc>
                <a:spcPct val="100000"/>
              </a:lnSpc>
            </a:pPr>
            <a:r>
              <a:rPr lang="es-ES" sz="20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ES" sz="20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</a:t>
            </a:r>
            <a:r>
              <a:rPr lang="es-ES" sz="2000" b="1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planificación</a:t>
            </a:r>
            <a:r>
              <a:rPr lang="es-ES" sz="20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configuración </a:t>
            </a:r>
            <a:r>
              <a:rPr lang="es-ES" sz="2000" b="1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es-ES" sz="20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avisos</a:t>
            </a:r>
            <a:r>
              <a:rPr lang="es-ES" sz="2000" b="1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es-E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000" b="1" strike="noStrike" spc="-1" dirty="0" smtClean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4" name="CustomShape 7"/>
          <p:cNvSpPr/>
          <p:nvPr/>
        </p:nvSpPr>
        <p:spPr>
          <a:xfrm>
            <a:off x="1015560" y="2916896"/>
            <a:ext cx="4104000" cy="173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24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</a:t>
            </a:r>
            <a:r>
              <a:rPr lang="es-ES" sz="22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Parámetros :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4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</a:t>
            </a:r>
            <a:r>
              <a:rPr lang="es-ES" sz="20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Crear categorías 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0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Modelos de calificación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0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</a:t>
            </a:r>
            <a:r>
              <a:rPr lang="es-ES" sz="2000" b="1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Configurar actitud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8"/>
          <p:cNvSpPr/>
          <p:nvPr/>
        </p:nvSpPr>
        <p:spPr>
          <a:xfrm>
            <a:off x="812977" y="2454660"/>
            <a:ext cx="273600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24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Cuaderno de </a:t>
            </a:r>
            <a:r>
              <a:rPr lang="es-ES" sz="2400" b="1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clase: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9"/>
          <p:cNvSpPr/>
          <p:nvPr/>
        </p:nvSpPr>
        <p:spPr>
          <a:xfrm>
            <a:off x="1229594" y="5375127"/>
            <a:ext cx="6767304" cy="42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2200" b="1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Resumen </a:t>
            </a:r>
            <a:r>
              <a:rPr lang="es-ES" sz="22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del </a:t>
            </a:r>
            <a:r>
              <a:rPr lang="es-ES" sz="2200" b="1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cuaderno, propuesta de evaluación.</a:t>
            </a:r>
          </a:p>
          <a:p>
            <a:pPr>
              <a:lnSpc>
                <a:spcPct val="100000"/>
              </a:lnSpc>
            </a:pP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TextShape 1"/>
          <p:cNvSpPr txBox="1">
            <a:spLocks noGrp="1"/>
          </p:cNvSpPr>
          <p:nvPr>
            <p:ph type="title"/>
          </p:nvPr>
        </p:nvSpPr>
        <p:spPr>
          <a:xfrm>
            <a:off x="457200" y="419146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ES" sz="24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DIGITALIZACIÓN DE CENTROS</a:t>
            </a:r>
            <a:br>
              <a:rPr lang="es-ES" sz="24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</a:br>
            <a:r>
              <a:rPr lang="es-ES" sz="24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TALLER DE PASEN, I-PASEN. SÉNECA, ISÉNECA  Y </a:t>
            </a:r>
            <a:r>
              <a:rPr lang="es-ES" sz="2400" b="1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
</a:t>
            </a:r>
            <a:r>
              <a:rPr lang="es-ES" sz="2400" b="1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CUADERNO </a:t>
            </a:r>
            <a:r>
              <a:rPr lang="es-ES" sz="2400" b="1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DEL PROFESORADO </a:t>
            </a:r>
            <a:endParaRPr lang="es-E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CustomShape 9"/>
          <p:cNvSpPr/>
          <p:nvPr/>
        </p:nvSpPr>
        <p:spPr>
          <a:xfrm>
            <a:off x="1246540" y="5800167"/>
            <a:ext cx="6767304" cy="42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2200" b="1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Publicación de notas para los padres.</a:t>
            </a:r>
          </a:p>
          <a:p>
            <a:pPr>
              <a:lnSpc>
                <a:spcPct val="100000"/>
              </a:lnSpc>
            </a:pP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699792" y="1772816"/>
            <a:ext cx="3240000" cy="2880000"/>
          </a:xfrm>
          <a:prstGeom prst="rect">
            <a:avLst/>
          </a:prstGeom>
          <a:blipFill dpi="0" rotWithShape="1">
            <a:blip r:embed="rId4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stomShape 2"/>
          <p:cNvSpPr/>
          <p:nvPr/>
        </p:nvSpPr>
        <p:spPr>
          <a:xfrm>
            <a:off x="2337560" y="1487256"/>
            <a:ext cx="7222302" cy="6432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3200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Segunda sesión</a:t>
            </a:r>
          </a:p>
          <a:p>
            <a:pPr>
              <a:lnSpc>
                <a:spcPct val="100000"/>
              </a:lnSpc>
            </a:pPr>
            <a:endParaRPr lang="es-ES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" name="Imagen 2">
            <a:hlinkClick r:id="rId5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920" y="1704802"/>
            <a:ext cx="3613955" cy="21740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3" grpId="0"/>
      <p:bldP spid="94" grpId="0"/>
      <p:bldP spid="95" grpId="0"/>
      <p:bldP spid="96" grpId="0"/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CustomShape 3"/>
          <p:cNvSpPr/>
          <p:nvPr/>
        </p:nvSpPr>
        <p:spPr>
          <a:xfrm>
            <a:off x="3085637" y="1441260"/>
            <a:ext cx="2592000" cy="94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s-E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2" name="8 Imagen">
            <a:hlinkClick r:id="rId3"/>
          </p:cNvPr>
          <p:cNvPicPr/>
          <p:nvPr/>
        </p:nvPicPr>
        <p:blipFill>
          <a:blip r:embed="rId4"/>
          <a:stretch/>
        </p:blipFill>
        <p:spPr>
          <a:xfrm>
            <a:off x="654306" y="2028363"/>
            <a:ext cx="2016152" cy="1863392"/>
          </a:xfrm>
          <a:prstGeom prst="rect">
            <a:avLst/>
          </a:prstGeom>
          <a:ln>
            <a:noFill/>
          </a:ln>
        </p:spPr>
      </p:pic>
      <p:pic>
        <p:nvPicPr>
          <p:cNvPr id="103" name="9 Imagen">
            <a:hlinkClick r:id="rId5"/>
          </p:cNvPr>
          <p:cNvPicPr/>
          <p:nvPr/>
        </p:nvPicPr>
        <p:blipFill>
          <a:blip r:embed="rId6"/>
          <a:stretch/>
        </p:blipFill>
        <p:spPr>
          <a:xfrm>
            <a:off x="6090014" y="1986693"/>
            <a:ext cx="1809712" cy="1804352"/>
          </a:xfrm>
          <a:prstGeom prst="rect">
            <a:avLst/>
          </a:prstGeom>
          <a:ln>
            <a:noFill/>
          </a:ln>
        </p:spPr>
      </p:pic>
      <p:pic>
        <p:nvPicPr>
          <p:cNvPr id="104" name="10 Imagen">
            <a:hlinkClick r:id="rId7"/>
          </p:cNvPr>
          <p:cNvPicPr/>
          <p:nvPr/>
        </p:nvPicPr>
        <p:blipFill>
          <a:blip r:embed="rId8"/>
          <a:stretch/>
        </p:blipFill>
        <p:spPr>
          <a:xfrm>
            <a:off x="3415546" y="2048949"/>
            <a:ext cx="1932177" cy="1863392"/>
          </a:xfrm>
          <a:prstGeom prst="rect">
            <a:avLst/>
          </a:prstGeom>
          <a:ln>
            <a:noFill/>
          </a:ln>
        </p:spPr>
      </p:pic>
      <p:pic>
        <p:nvPicPr>
          <p:cNvPr id="105" name="11 Imagen">
            <a:hlinkClick r:id="rId9"/>
          </p:cNvPr>
          <p:cNvPicPr/>
          <p:nvPr/>
        </p:nvPicPr>
        <p:blipFill>
          <a:blip r:embed="rId10"/>
          <a:stretch/>
        </p:blipFill>
        <p:spPr>
          <a:xfrm>
            <a:off x="2691816" y="4006090"/>
            <a:ext cx="3520916" cy="1068041"/>
          </a:xfrm>
          <a:prstGeom prst="rect">
            <a:avLst/>
          </a:prstGeom>
          <a:ln>
            <a:noFill/>
          </a:ln>
        </p:spPr>
      </p:pic>
      <p:sp>
        <p:nvSpPr>
          <p:cNvPr id="106" name="CustomShape 4"/>
          <p:cNvSpPr/>
          <p:nvPr/>
        </p:nvSpPr>
        <p:spPr>
          <a:xfrm>
            <a:off x="3022920" y="5328720"/>
            <a:ext cx="30024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1 CuadroTexto"/>
          <p:cNvSpPr txBox="1"/>
          <p:nvPr/>
        </p:nvSpPr>
        <p:spPr>
          <a:xfrm>
            <a:off x="2762685" y="5125535"/>
            <a:ext cx="361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0070C0"/>
                </a:solidFill>
                <a:hlinkClick r:id="rId11"/>
              </a:rPr>
              <a:t>MANUALES DE PASEN</a:t>
            </a:r>
            <a:endParaRPr lang="es-ES" sz="2400" b="1" dirty="0">
              <a:solidFill>
                <a:srgbClr val="0070C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041695" y="5792228"/>
            <a:ext cx="3094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hlinkClick r:id="rId12"/>
              </a:rPr>
              <a:t>AUTOEVALUACIÓN</a:t>
            </a:r>
            <a:r>
              <a:rPr lang="es-ES" sz="2000" b="1" dirty="0" smtClean="0">
                <a:solidFill>
                  <a:schemeClr val="accent1"/>
                </a:solidFill>
              </a:rPr>
              <a:t> </a:t>
            </a:r>
            <a:endParaRPr lang="es-ES" sz="2000" b="1" dirty="0">
              <a:solidFill>
                <a:schemeClr val="accent1"/>
              </a:solidFill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119" y="5085683"/>
            <a:ext cx="1277612" cy="1277612"/>
          </a:xfrm>
          <a:prstGeom prst="rect">
            <a:avLst/>
          </a:prstGeom>
        </p:spPr>
      </p:pic>
      <p:sp>
        <p:nvSpPr>
          <p:cNvPr id="15" name="TextShape 1"/>
          <p:cNvSpPr txBox="1">
            <a:spLocks/>
          </p:cNvSpPr>
          <p:nvPr/>
        </p:nvSpPr>
        <p:spPr>
          <a:xfrm>
            <a:off x="230302" y="404664"/>
            <a:ext cx="8443945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es-ES" sz="2400" b="1" kern="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DIGITALIZACIÓN DE CENTROS</a:t>
            </a:r>
            <a:br>
              <a:rPr lang="es-ES" sz="2400" b="1" kern="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</a:br>
            <a:r>
              <a:rPr lang="es-ES" sz="2400" b="1" kern="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TALLER DE PASEN, I-PASEN. SÉNECA, ISÉNECA  Y 
CUADERNO DEL PROFESORADO </a:t>
            </a:r>
            <a:endParaRPr lang="es-ES" sz="2400" kern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CustomShape 2"/>
          <p:cNvSpPr/>
          <p:nvPr/>
        </p:nvSpPr>
        <p:spPr>
          <a:xfrm>
            <a:off x="1736573" y="1441260"/>
            <a:ext cx="7222302" cy="6432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2400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4"/>
              </a:rPr>
              <a:t>	    </a:t>
            </a:r>
            <a:r>
              <a:rPr lang="es-ES" sz="3200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Tercera sesión</a:t>
            </a:r>
            <a:endParaRPr lang="es-ES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2" grpId="0"/>
      <p:bldP spid="1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2691764" y="1772816"/>
            <a:ext cx="3240000" cy="2880000"/>
          </a:xfrm>
          <a:prstGeom prst="rect">
            <a:avLst/>
          </a:prstGeom>
          <a:blipFill dpi="0" rotWithShape="1">
            <a:blip r:embed="rId3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2411760" y="5753388"/>
            <a:ext cx="4176464" cy="576064"/>
          </a:xfrm>
          <a:prstGeom prst="rect">
            <a:avLst/>
          </a:prstGeom>
          <a:blipFill dpi="0" rotWithShape="1">
            <a:blip r:embed="rId4">
              <a:alphaModFix am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/>
          </p:nvPr>
        </p:nvSpPr>
        <p:spPr>
          <a:xfrm>
            <a:off x="467544" y="1747276"/>
            <a:ext cx="8208912" cy="4608512"/>
          </a:xfrm>
        </p:spPr>
        <p:txBody>
          <a:bodyPr/>
          <a:lstStyle/>
          <a:p>
            <a:pPr algn="ctr"/>
            <a:r>
              <a:rPr lang="es-E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Séneca  y la legislación</a:t>
            </a:r>
          </a:p>
          <a:p>
            <a:pPr algn="ctr"/>
            <a:endParaRPr lang="es-ES" sz="1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600" b="1" dirty="0" smtClean="0">
                <a:solidFill>
                  <a:schemeClr val="tx2"/>
                </a:solidFill>
              </a:rPr>
              <a:t>LEA</a:t>
            </a:r>
            <a:r>
              <a:rPr lang="es-ES" sz="2400" b="1" dirty="0" smtClean="0">
                <a:solidFill>
                  <a:schemeClr val="tx2"/>
                </a:solidFill>
              </a:rPr>
              <a:t> – Ley 17/2007 de 10 de diciembre, de </a:t>
            </a:r>
            <a:r>
              <a:rPr lang="es-ES" sz="2400" b="1" dirty="0" err="1" smtClean="0">
                <a:solidFill>
                  <a:schemeClr val="tx2"/>
                </a:solidFill>
              </a:rPr>
              <a:t>Ed.Andalucía</a:t>
            </a:r>
            <a:r>
              <a:rPr lang="es-ES" sz="24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es-ES" sz="2200" dirty="0" smtClean="0">
                <a:solidFill>
                  <a:schemeClr val="accent1"/>
                </a:solidFill>
              </a:rPr>
              <a:t>Artículo 33. Comunicación electrónica y otras formas de relación.</a:t>
            </a:r>
          </a:p>
          <a:p>
            <a:pPr marL="457200" indent="-457200" algn="just">
              <a:buAutoNum type="arabicPeriod"/>
            </a:pPr>
            <a:r>
              <a:rPr lang="es-ES" sz="2200" u="sng" dirty="0" smtClean="0"/>
              <a:t>La Administración educativa facilitará</a:t>
            </a:r>
            <a:r>
              <a:rPr lang="es-ES" sz="2200" dirty="0" smtClean="0"/>
              <a:t> que los centros docentes desarrollen nuevos </a:t>
            </a:r>
            <a:r>
              <a:rPr lang="es-ES" sz="2200" u="sng" dirty="0" smtClean="0"/>
              <a:t>canales de comunicación electrónica con las familias</a:t>
            </a:r>
            <a:r>
              <a:rPr lang="es-ES" sz="2200" dirty="0" smtClean="0"/>
              <a:t>, favoreciendo la realización de consultas y el intercambio de información a través de internet y otros medios analógicos.</a:t>
            </a:r>
          </a:p>
          <a:p>
            <a:pPr marL="457200" indent="-457200" algn="l">
              <a:buAutoNum type="arabicPeriod"/>
            </a:pPr>
            <a:endParaRPr lang="es-ES" sz="2200" dirty="0"/>
          </a:p>
          <a:p>
            <a:pPr algn="l"/>
            <a:endParaRPr lang="es-ES" sz="2400" b="1" dirty="0" smtClean="0">
              <a:solidFill>
                <a:srgbClr val="002060"/>
              </a:solidFill>
            </a:endParaRPr>
          </a:p>
          <a:p>
            <a:pPr marL="457200" indent="-457200" algn="l">
              <a:buAutoNum type="arabicPeriod"/>
            </a:pPr>
            <a:endParaRPr lang="es-ES" sz="2200" dirty="0"/>
          </a:p>
        </p:txBody>
      </p:sp>
      <p:sp>
        <p:nvSpPr>
          <p:cNvPr id="4" name="TextShape 1"/>
          <p:cNvSpPr txBox="1">
            <a:spLocks noGrp="1"/>
          </p:cNvSpPr>
          <p:nvPr>
            <p:ph type="title"/>
          </p:nvPr>
        </p:nvSpPr>
        <p:spPr>
          <a:xfrm>
            <a:off x="457380" y="548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ES" sz="24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DIGITALIZACIÓN DE CENTROS</a:t>
            </a:r>
            <a:br>
              <a:rPr lang="es-ES" sz="24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</a:br>
            <a:r>
              <a:rPr lang="es-ES" sz="24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TALLER DE PASEN, I-PASEN. SÉNECA, ISÉNECA  Y </a:t>
            </a:r>
            <a:r>
              <a:rPr lang="es-ES" sz="2400" b="1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
</a:t>
            </a:r>
            <a:r>
              <a:rPr lang="es-ES" sz="2400" b="1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CUADERNO </a:t>
            </a:r>
            <a:r>
              <a:rPr lang="es-ES" sz="2400" b="1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DEL PROFESORADO </a:t>
            </a:r>
            <a:endParaRPr lang="es-E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486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/>
          </p:nvPr>
        </p:nvSpPr>
        <p:spPr>
          <a:xfrm>
            <a:off x="457380" y="1340768"/>
            <a:ext cx="8229240" cy="4525560"/>
          </a:xfrm>
        </p:spPr>
        <p:txBody>
          <a:bodyPr/>
          <a:lstStyle/>
          <a:p>
            <a:pPr algn="l"/>
            <a:endParaRPr lang="es-ES" sz="2400" b="1" dirty="0" smtClean="0">
              <a:solidFill>
                <a:srgbClr val="002060"/>
              </a:solidFill>
            </a:endParaRPr>
          </a:p>
          <a:p>
            <a:pPr algn="ctr"/>
            <a:endParaRPr lang="es-E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ES" sz="1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Séneca  y la legislación</a:t>
            </a:r>
          </a:p>
          <a:p>
            <a:pPr algn="ctr"/>
            <a:endParaRPr lang="es-ES" sz="1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s-ES" sz="2400" b="1" dirty="0" smtClean="0">
                <a:solidFill>
                  <a:schemeClr val="tx2"/>
                </a:solidFill>
              </a:rPr>
              <a:t>Decreto 285/2010, de 11 de mayo, por el que se regula el Sistema de Información Séneca</a:t>
            </a:r>
            <a:r>
              <a:rPr lang="es-ES" b="1" dirty="0" smtClean="0">
                <a:solidFill>
                  <a:schemeClr val="tx2"/>
                </a:solidFill>
              </a:rPr>
              <a:t>.</a:t>
            </a:r>
          </a:p>
          <a:p>
            <a:pPr algn="l"/>
            <a:r>
              <a:rPr lang="es-ES" sz="2200" dirty="0" smtClean="0">
                <a:solidFill>
                  <a:schemeClr val="accent1"/>
                </a:solidFill>
              </a:rPr>
              <a:t>Artículo 16. Tutoría electrónica.</a:t>
            </a:r>
          </a:p>
          <a:p>
            <a:pPr marL="457200" indent="-457200" algn="just">
              <a:buAutoNum type="arabicPeriod"/>
            </a:pPr>
            <a:r>
              <a:rPr lang="es-ES" sz="2000" dirty="0" smtClean="0">
                <a:solidFill>
                  <a:schemeClr val="tx1"/>
                </a:solidFill>
              </a:rPr>
              <a:t>La </a:t>
            </a:r>
            <a:r>
              <a:rPr lang="es-ES" sz="2000" u="sng" dirty="0" smtClean="0">
                <a:solidFill>
                  <a:schemeClr val="tx1"/>
                </a:solidFill>
              </a:rPr>
              <a:t>Administración educativa facilitará la relación y el intercambio de información</a:t>
            </a:r>
            <a:r>
              <a:rPr lang="es-ES" sz="2000" dirty="0" smtClean="0">
                <a:solidFill>
                  <a:schemeClr val="tx1"/>
                </a:solidFill>
              </a:rPr>
              <a:t> entre los centros docentes sostenidos con fondos públicos y las familias </a:t>
            </a:r>
            <a:r>
              <a:rPr lang="es-ES" sz="2000" u="sng" dirty="0" smtClean="0">
                <a:solidFill>
                  <a:schemeClr val="tx1"/>
                </a:solidFill>
              </a:rPr>
              <a:t>mediante</a:t>
            </a:r>
            <a:r>
              <a:rPr lang="es-ES" sz="2000" dirty="0" smtClean="0">
                <a:solidFill>
                  <a:schemeClr val="tx1"/>
                </a:solidFill>
              </a:rPr>
              <a:t> la utilización del sistema de información </a:t>
            </a:r>
            <a:r>
              <a:rPr lang="es-ES" sz="2000" u="sng" dirty="0" smtClean="0">
                <a:solidFill>
                  <a:schemeClr val="tx1"/>
                </a:solidFill>
              </a:rPr>
              <a:t>SÉNECA</a:t>
            </a:r>
            <a:r>
              <a:rPr lang="es-ES" sz="2000" dirty="0" smtClean="0">
                <a:solidFill>
                  <a:schemeClr val="tx1"/>
                </a:solidFill>
              </a:rPr>
              <a:t> para </a:t>
            </a:r>
            <a:r>
              <a:rPr lang="es-ES" sz="2000" u="sng" dirty="0" smtClean="0">
                <a:solidFill>
                  <a:schemeClr val="tx1"/>
                </a:solidFill>
              </a:rPr>
              <a:t>apoyar el proceso de enseñanza/aprendizaje del alumnado.</a:t>
            </a:r>
          </a:p>
          <a:p>
            <a:pPr marL="457200" indent="-457200" algn="just">
              <a:buAutoNum type="arabicPeriod"/>
            </a:pPr>
            <a:r>
              <a:rPr lang="es-ES" sz="2000" u="sng" dirty="0" smtClean="0">
                <a:solidFill>
                  <a:schemeClr val="tx1"/>
                </a:solidFill>
              </a:rPr>
              <a:t>Se favorecerá de manera particular la tutoría electrónica</a:t>
            </a:r>
            <a:r>
              <a:rPr lang="es-ES" sz="2000" dirty="0" smtClean="0">
                <a:solidFill>
                  <a:schemeClr val="tx1"/>
                </a:solidFill>
              </a:rPr>
              <a:t>, mediante la cual los </a:t>
            </a:r>
            <a:r>
              <a:rPr lang="es-ES" sz="2000" u="sng" dirty="0" smtClean="0">
                <a:solidFill>
                  <a:schemeClr val="tx1"/>
                </a:solidFill>
              </a:rPr>
              <a:t>padres y madres</a:t>
            </a:r>
            <a:r>
              <a:rPr lang="es-ES" sz="2000" dirty="0" smtClean="0">
                <a:solidFill>
                  <a:schemeClr val="tx1"/>
                </a:solidFill>
              </a:rPr>
              <a:t>, o en su caso, los representantes legales del alumnado menor de edad y el tutor o tutora de su hijo o hija </a:t>
            </a:r>
            <a:r>
              <a:rPr lang="es-ES" sz="2000" u="sng" dirty="0" smtClean="0">
                <a:solidFill>
                  <a:schemeClr val="tx1"/>
                </a:solidFill>
              </a:rPr>
              <a:t>podrán intercambiar información relativa a su evolución escolar a través del sistema de información SÉNECA.</a:t>
            </a:r>
          </a:p>
          <a:p>
            <a:pPr algn="l"/>
            <a:endParaRPr lang="es-ES" sz="2200" dirty="0" smtClean="0">
              <a:solidFill>
                <a:schemeClr val="accent1"/>
              </a:solidFill>
            </a:endParaRPr>
          </a:p>
        </p:txBody>
      </p:sp>
      <p:sp>
        <p:nvSpPr>
          <p:cNvPr id="6" name="TextShape 1"/>
          <p:cNvSpPr txBox="1">
            <a:spLocks noGrp="1"/>
          </p:cNvSpPr>
          <p:nvPr>
            <p:ph type="title"/>
          </p:nvPr>
        </p:nvSpPr>
        <p:spPr>
          <a:xfrm>
            <a:off x="457380" y="404664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ES" sz="24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DIGITALIZACIÓN DE CENTROS</a:t>
            </a:r>
            <a:br>
              <a:rPr lang="es-ES" sz="24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</a:br>
            <a:r>
              <a:rPr lang="es-ES" sz="24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TALLER DE PASEN, I-PASEN. SÉNECA, ISÉNECA  Y </a:t>
            </a:r>
            <a:r>
              <a:rPr lang="es-ES" sz="2400" b="1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
</a:t>
            </a:r>
            <a:r>
              <a:rPr lang="es-ES" sz="2400" b="1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CUADERNO </a:t>
            </a:r>
            <a:r>
              <a:rPr lang="es-ES" sz="2400" b="1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DEL PROFESORADO </a:t>
            </a:r>
            <a:endParaRPr lang="es-E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699792" y="1772816"/>
            <a:ext cx="3240000" cy="2880000"/>
          </a:xfrm>
          <a:prstGeom prst="rect">
            <a:avLst/>
          </a:prstGeom>
          <a:blipFill dpi="0" rotWithShape="1">
            <a:blip r:embed="rId3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493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/>
          </p:nvPr>
        </p:nvSpPr>
        <p:spPr>
          <a:xfrm>
            <a:off x="457380" y="1166220"/>
            <a:ext cx="8229240" cy="4525560"/>
          </a:xfrm>
        </p:spPr>
        <p:txBody>
          <a:bodyPr/>
          <a:lstStyle/>
          <a:p>
            <a:pPr algn="l"/>
            <a:endParaRPr lang="es-ES" sz="2400" b="1" dirty="0" smtClean="0">
              <a:solidFill>
                <a:srgbClr val="002060"/>
              </a:solidFill>
            </a:endParaRPr>
          </a:p>
          <a:p>
            <a:pPr algn="ctr"/>
            <a:endParaRPr lang="es-E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E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ES" sz="1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Séneca  y la legislación en </a:t>
            </a:r>
            <a:r>
              <a:rPr lang="es-E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Ed.Secundaria</a:t>
            </a:r>
            <a:endParaRPr lang="es-E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ES" sz="1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ES" sz="2100" b="1" dirty="0" smtClean="0">
                <a:solidFill>
                  <a:schemeClr val="tx2"/>
                </a:solidFill>
              </a:rPr>
              <a:t>Decreto 111/2016, de 14 de junio, por el que se establece la ordenación y el currículo de la Educación Secundaria Obligatoria en la Comunidad Autónoma de Andalucía.</a:t>
            </a:r>
          </a:p>
          <a:p>
            <a:pPr algn="just"/>
            <a:r>
              <a:rPr lang="es-ES" sz="2100" dirty="0" smtClean="0">
                <a:solidFill>
                  <a:schemeClr val="accent1"/>
                </a:solidFill>
              </a:rPr>
              <a:t>Artículo 9. Participación de los padres, madres o tutores legales en el proceso educativo.</a:t>
            </a:r>
          </a:p>
          <a:p>
            <a:pPr algn="just"/>
            <a:r>
              <a:rPr lang="es-ES" sz="1700" dirty="0" smtClean="0">
                <a:solidFill>
                  <a:schemeClr val="tx1"/>
                </a:solidFill>
              </a:rPr>
              <a:t>De conformidad con lo </a:t>
            </a:r>
            <a:r>
              <a:rPr lang="es-ES" sz="1700" dirty="0" smtClean="0"/>
              <a:t>De conformidad con lo establecido en el artículo 4.2.e) de la Ley Orgánica 8/1985, de 3 de julio, reguladora del Derecho a la Educación, </a:t>
            </a:r>
            <a:r>
              <a:rPr lang="es-ES" sz="1700" u="sng" dirty="0" smtClean="0"/>
              <a:t>los padres, madres o tutores legales deberán </a:t>
            </a:r>
            <a:r>
              <a:rPr lang="es-ES" sz="1700" dirty="0" smtClean="0"/>
              <a:t>participar y apoyar la evolución del proceso educativo de sus hijos o tutelados, así como conocer las decisiones relativas a la evaluación y promoción, y </a:t>
            </a:r>
            <a:r>
              <a:rPr lang="es-ES" sz="1700" u="sng" dirty="0" smtClean="0"/>
              <a:t>colaborar en las medidas de apoyo o refuerzo que adopten los centros </a:t>
            </a:r>
            <a:r>
              <a:rPr lang="es-ES" sz="1700" dirty="0" smtClean="0"/>
              <a:t>para facilitar su progreso educativo, y </a:t>
            </a:r>
            <a:r>
              <a:rPr lang="es-ES" sz="1700" u="sng" dirty="0" smtClean="0"/>
              <a:t>tendrán acceso a los documentos oficiales de evaluación y a los exámenes y documentos </a:t>
            </a:r>
            <a:r>
              <a:rPr lang="es-ES" sz="1700" dirty="0" smtClean="0"/>
              <a:t>de las evaluaciones que se realicen a sus hijos o tutelados, sin perjuicio del respeto a las garantías establecidas en la Ley Orgánica 15/1999, de 13 de diciembre, de Protección de Datos de Carácter Personal, y demás normativa aplicable en materia de protección de datos de carácter personal.</a:t>
            </a:r>
          </a:p>
          <a:p>
            <a:endParaRPr lang="es-ES" sz="2200" dirty="0"/>
          </a:p>
        </p:txBody>
      </p:sp>
      <p:sp>
        <p:nvSpPr>
          <p:cNvPr id="5" name="TextShape 1"/>
          <p:cNvSpPr txBox="1">
            <a:spLocks/>
          </p:cNvSpPr>
          <p:nvPr/>
        </p:nvSpPr>
        <p:spPr>
          <a:xfrm>
            <a:off x="457380" y="358695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s-ES" sz="2100" b="1" kern="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DIGITALIZACIÓN DE CENTROS</a:t>
            </a:r>
            <a:br>
              <a:rPr lang="es-ES" sz="2100" b="1" kern="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</a:br>
            <a:r>
              <a:rPr lang="es-ES" sz="2100" b="1" kern="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TALLER DE PASEN, I-PASEN. SÉNECA, ISÉNECA  Y 
CUADERNO DEL PROFESORADO </a:t>
            </a:r>
            <a:endParaRPr lang="es-ES" sz="2100" kern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699792" y="1772816"/>
            <a:ext cx="3240000" cy="2880000"/>
          </a:xfrm>
          <a:prstGeom prst="rect">
            <a:avLst/>
          </a:prstGeom>
          <a:blipFill dpi="0" rotWithShape="1">
            <a:blip r:embed="rId3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113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87344" y="1556792"/>
            <a:ext cx="856895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VENTAJAS DEL SISTEMA SÉNECA/PASEN: </a:t>
            </a:r>
          </a:p>
          <a:p>
            <a:endParaRPr lang="es-ES" b="1" u="sng" dirty="0" smtClean="0">
              <a:solidFill>
                <a:srgbClr val="002060"/>
              </a:solidFill>
            </a:endParaRPr>
          </a:p>
          <a:p>
            <a:pPr marL="342900" lvl="0" indent="-342900" algn="just">
              <a:buFontTx/>
              <a:buChar char="-"/>
            </a:pPr>
            <a:r>
              <a:rPr lang="es-ES" sz="1900" dirty="0" smtClean="0">
                <a:solidFill>
                  <a:srgbClr val="002060"/>
                </a:solidFill>
              </a:rPr>
              <a:t>Permite y asegura el cumplimiento de la legislación educativa vigente.</a:t>
            </a:r>
          </a:p>
          <a:p>
            <a:pPr marL="342900" lvl="0" indent="-342900" algn="just">
              <a:buFontTx/>
              <a:buChar char="-"/>
            </a:pPr>
            <a:r>
              <a:rPr lang="es-ES" sz="1900" dirty="0" smtClean="0">
                <a:solidFill>
                  <a:srgbClr val="002060"/>
                </a:solidFill>
              </a:rPr>
              <a:t>Contiene todos los elementos del currículo: objetivos, contenidos, CE, indicadores, competencias clave,…</a:t>
            </a:r>
          </a:p>
          <a:p>
            <a:pPr marL="342900" lvl="0" indent="-342900" algn="just">
              <a:buFontTx/>
              <a:buChar char="-"/>
            </a:pPr>
            <a:r>
              <a:rPr lang="es-ES" sz="1900" dirty="0" smtClean="0">
                <a:solidFill>
                  <a:srgbClr val="002060"/>
                </a:solidFill>
              </a:rPr>
              <a:t>Permite que todo el equipo educativo de un grupo evalúe como grupo, es decir, compartiendo todas las notas y relacionándolas con </a:t>
            </a:r>
            <a:r>
              <a:rPr lang="es-ES" sz="1900" dirty="0" err="1" smtClean="0">
                <a:solidFill>
                  <a:srgbClr val="002060"/>
                </a:solidFill>
              </a:rPr>
              <a:t>Comp.Clave</a:t>
            </a:r>
            <a:r>
              <a:rPr lang="es-ES" sz="1900" smtClean="0">
                <a:solidFill>
                  <a:srgbClr val="002060"/>
                </a:solidFill>
              </a:rPr>
              <a:t>.</a:t>
            </a:r>
            <a:endParaRPr lang="es-ES" sz="1900" dirty="0" smtClean="0">
              <a:solidFill>
                <a:srgbClr val="002060"/>
              </a:solidFill>
            </a:endParaRPr>
          </a:p>
          <a:p>
            <a:pPr marL="342900" lvl="0" indent="-342900" algn="just">
              <a:buFontTx/>
              <a:buChar char="-"/>
            </a:pPr>
            <a:r>
              <a:rPr lang="es-ES" sz="1900" dirty="0" smtClean="0">
                <a:solidFill>
                  <a:srgbClr val="002060"/>
                </a:solidFill>
              </a:rPr>
              <a:t>Lo podemos usar directamente en el aula para evaluar a través de la app y podemos acceder a él desde cualquier dispositivo y ordenador.</a:t>
            </a:r>
          </a:p>
          <a:p>
            <a:pPr marL="342900" lvl="0" indent="-342900" algn="just">
              <a:buFontTx/>
              <a:buChar char="-"/>
            </a:pPr>
            <a:r>
              <a:rPr lang="es-ES" sz="1900" dirty="0" smtClean="0">
                <a:solidFill>
                  <a:srgbClr val="002060"/>
                </a:solidFill>
              </a:rPr>
              <a:t>Calcula las calificaciones de manera inmediata y propone una calificación  en cualquier momento tanto por área como por competencia.</a:t>
            </a:r>
          </a:p>
          <a:p>
            <a:pPr marL="342900" lvl="0" indent="-342900" algn="just">
              <a:buFontTx/>
              <a:buChar char="-"/>
            </a:pPr>
            <a:r>
              <a:rPr lang="es-ES" sz="1900" dirty="0" smtClean="0">
                <a:solidFill>
                  <a:srgbClr val="002060"/>
                </a:solidFill>
              </a:rPr>
              <a:t>Permite exportar las calificaciones y generar informes en PDF con toda la información.</a:t>
            </a:r>
          </a:p>
          <a:p>
            <a:pPr marL="342900" lvl="0" indent="-342900" algn="just">
              <a:buFontTx/>
              <a:buChar char="-"/>
            </a:pPr>
            <a:r>
              <a:rPr lang="es-ES" sz="1900" dirty="0" smtClean="0">
                <a:solidFill>
                  <a:srgbClr val="002060"/>
                </a:solidFill>
              </a:rPr>
              <a:t>Permite informar a las familias si así lo deseamos.</a:t>
            </a:r>
          </a:p>
          <a:p>
            <a:pPr marL="342900" lvl="0" indent="-342900" algn="just">
              <a:buFontTx/>
              <a:buChar char="-"/>
            </a:pPr>
            <a:r>
              <a:rPr lang="es-ES" sz="1900" dirty="0" smtClean="0">
                <a:solidFill>
                  <a:srgbClr val="002060"/>
                </a:solidFill>
              </a:rPr>
              <a:t>Respeta la privacidad de los datos personales al ser un portal de la Junta de Andalucía.</a:t>
            </a:r>
          </a:p>
          <a:p>
            <a:pPr marL="342900" lvl="0" indent="-342900" algn="just">
              <a:buFontTx/>
              <a:buChar char="-"/>
            </a:pPr>
            <a:endParaRPr lang="es-ES" sz="2000" dirty="0" smtClean="0">
              <a:solidFill>
                <a:srgbClr val="002060"/>
              </a:solidFill>
            </a:endParaRPr>
          </a:p>
        </p:txBody>
      </p:sp>
      <p:sp>
        <p:nvSpPr>
          <p:cNvPr id="8" name="TextShape 1"/>
          <p:cNvSpPr txBox="1">
            <a:spLocks noGrp="1"/>
          </p:cNvSpPr>
          <p:nvPr>
            <p:ph type="title"/>
          </p:nvPr>
        </p:nvSpPr>
        <p:spPr>
          <a:xfrm>
            <a:off x="457200" y="414152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ES" sz="24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DIGITALIZACIÓN DE CENTROS</a:t>
            </a:r>
            <a:br>
              <a:rPr lang="es-ES" sz="24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</a:br>
            <a:r>
              <a:rPr lang="es-ES" sz="24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TALLER DE PASEN, I-PASEN. SÉNECA, ISÉNECA  Y </a:t>
            </a:r>
            <a:r>
              <a:rPr lang="es-ES" sz="2400" b="1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
</a:t>
            </a:r>
            <a:r>
              <a:rPr lang="es-ES" sz="2400" b="1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CUADERNO </a:t>
            </a:r>
            <a:r>
              <a:rPr lang="es-ES" sz="2400" b="1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DEL PROFESORADO </a:t>
            </a:r>
            <a:endParaRPr lang="es-E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699792" y="1772816"/>
            <a:ext cx="3240000" cy="2880000"/>
          </a:xfrm>
          <a:prstGeom prst="rect">
            <a:avLst/>
          </a:prstGeom>
          <a:blipFill dpi="0" rotWithShape="1">
            <a:blip r:embed="rId3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423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87344" y="1556792"/>
            <a:ext cx="85689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 A CONSEGUIR: </a:t>
            </a:r>
          </a:p>
          <a:p>
            <a:endParaRPr lang="es-ES" b="1" u="sng" dirty="0" smtClean="0">
              <a:solidFill>
                <a:srgbClr val="002060"/>
              </a:solidFill>
            </a:endParaRPr>
          </a:p>
          <a:p>
            <a:pPr lvl="0" algn="just"/>
            <a:r>
              <a:rPr lang="es-ES" sz="2400" dirty="0" smtClean="0">
                <a:solidFill>
                  <a:srgbClr val="002060"/>
                </a:solidFill>
              </a:rPr>
              <a:t>- Facilitar </a:t>
            </a:r>
            <a:r>
              <a:rPr lang="es-ES" sz="2400" dirty="0">
                <a:solidFill>
                  <a:srgbClr val="002060"/>
                </a:solidFill>
              </a:rPr>
              <a:t>la comunicación con la comunidad educativa.</a:t>
            </a:r>
          </a:p>
          <a:p>
            <a:pPr lvl="0" algn="just"/>
            <a:r>
              <a:rPr lang="es-ES" sz="2400" dirty="0" smtClean="0">
                <a:solidFill>
                  <a:srgbClr val="002060"/>
                </a:solidFill>
              </a:rPr>
              <a:t>- Mejorar </a:t>
            </a:r>
            <a:r>
              <a:rPr lang="es-ES" sz="2400" dirty="0">
                <a:solidFill>
                  <a:srgbClr val="002060"/>
                </a:solidFill>
              </a:rPr>
              <a:t>los resultados académicos del alumnado.</a:t>
            </a:r>
          </a:p>
          <a:p>
            <a:pPr lvl="0" algn="just"/>
            <a:r>
              <a:rPr lang="es-ES" sz="2400" dirty="0" smtClean="0">
                <a:solidFill>
                  <a:srgbClr val="002060"/>
                </a:solidFill>
              </a:rPr>
              <a:t>- Mejorar </a:t>
            </a:r>
            <a:r>
              <a:rPr lang="es-ES" sz="2400" dirty="0">
                <a:solidFill>
                  <a:srgbClr val="002060"/>
                </a:solidFill>
              </a:rPr>
              <a:t>la organización de la información.</a:t>
            </a:r>
          </a:p>
          <a:p>
            <a:pPr lvl="0" algn="just"/>
            <a:r>
              <a:rPr lang="es-ES" sz="2400" dirty="0" smtClean="0">
                <a:solidFill>
                  <a:srgbClr val="002060"/>
                </a:solidFill>
              </a:rPr>
              <a:t>- Mejorar </a:t>
            </a:r>
            <a:r>
              <a:rPr lang="es-ES" sz="2400" dirty="0">
                <a:solidFill>
                  <a:srgbClr val="002060"/>
                </a:solidFill>
              </a:rPr>
              <a:t>la comunicación entre el equipo docente, así como entre el equipo docente y las familias.</a:t>
            </a:r>
          </a:p>
          <a:p>
            <a:pPr lvl="0" algn="just"/>
            <a:r>
              <a:rPr lang="es-ES" sz="2400" dirty="0" smtClean="0">
                <a:solidFill>
                  <a:srgbClr val="002060"/>
                </a:solidFill>
              </a:rPr>
              <a:t>- Reducir las conductas </a:t>
            </a:r>
            <a:r>
              <a:rPr lang="es-ES" sz="2400" dirty="0">
                <a:solidFill>
                  <a:srgbClr val="002060"/>
                </a:solidFill>
              </a:rPr>
              <a:t>contrarias a la convivencia.</a:t>
            </a:r>
          </a:p>
          <a:p>
            <a:pPr lvl="0" algn="just"/>
            <a:r>
              <a:rPr lang="es-ES" sz="2400" dirty="0" smtClean="0">
                <a:solidFill>
                  <a:srgbClr val="002060"/>
                </a:solidFill>
              </a:rPr>
              <a:t>- Reducir el </a:t>
            </a:r>
            <a:r>
              <a:rPr lang="es-ES" sz="2400" dirty="0">
                <a:solidFill>
                  <a:srgbClr val="002060"/>
                </a:solidFill>
              </a:rPr>
              <a:t>número de reclamaciones por parte de las familias.</a:t>
            </a:r>
          </a:p>
          <a:p>
            <a:pPr lvl="0" algn="just"/>
            <a:r>
              <a:rPr lang="es-ES" sz="2400" dirty="0" smtClean="0">
                <a:solidFill>
                  <a:srgbClr val="002060"/>
                </a:solidFill>
              </a:rPr>
              <a:t>- Conseguir la máxima digitalización del centro.</a:t>
            </a:r>
          </a:p>
          <a:p>
            <a:pPr lvl="0" algn="just"/>
            <a:r>
              <a:rPr lang="es-ES" sz="2400" dirty="0" smtClean="0">
                <a:solidFill>
                  <a:srgbClr val="002060"/>
                </a:solidFill>
              </a:rPr>
              <a:t>- Reducir </a:t>
            </a:r>
            <a:r>
              <a:rPr lang="es-ES" sz="2400" dirty="0">
                <a:solidFill>
                  <a:srgbClr val="002060"/>
                </a:solidFill>
              </a:rPr>
              <a:t>gastos económicos</a:t>
            </a:r>
            <a:r>
              <a:rPr lang="es-ES" sz="2400" dirty="0" smtClean="0">
                <a:solidFill>
                  <a:srgbClr val="002060"/>
                </a:solidFill>
              </a:rPr>
              <a:t>.</a:t>
            </a:r>
          </a:p>
          <a:p>
            <a:pPr lvl="0" algn="just"/>
            <a:r>
              <a:rPr lang="es-ES" sz="2400" dirty="0" smtClean="0">
                <a:solidFill>
                  <a:srgbClr val="002060"/>
                </a:solidFill>
              </a:rPr>
              <a:t>- Aumento de la motivación del alumnado</a:t>
            </a:r>
            <a:r>
              <a:rPr lang="es-ES" sz="2300" dirty="0" smtClean="0">
                <a:solidFill>
                  <a:srgbClr val="002060"/>
                </a:solidFill>
              </a:rPr>
              <a:t>.</a:t>
            </a:r>
            <a:endParaRPr lang="es-ES" sz="2300" dirty="0">
              <a:solidFill>
                <a:srgbClr val="002060"/>
              </a:solidFill>
            </a:endParaRPr>
          </a:p>
          <a:p>
            <a:endParaRPr lang="es-ES" dirty="0"/>
          </a:p>
        </p:txBody>
      </p:sp>
      <p:sp>
        <p:nvSpPr>
          <p:cNvPr id="8" name="TextShape 1"/>
          <p:cNvSpPr txBox="1">
            <a:spLocks noGrp="1"/>
          </p:cNvSpPr>
          <p:nvPr>
            <p:ph type="title"/>
          </p:nvPr>
        </p:nvSpPr>
        <p:spPr>
          <a:xfrm>
            <a:off x="457200" y="414152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ES" sz="24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DIGITALIZACIÓN DE CENTROS</a:t>
            </a:r>
            <a:br>
              <a:rPr lang="es-ES" sz="24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</a:br>
            <a:r>
              <a:rPr lang="es-ES" sz="24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TALLER DE PASEN, I-PASEN. SÉNECA, ISÉNECA  Y </a:t>
            </a:r>
            <a:r>
              <a:rPr lang="es-ES" sz="2400" b="1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
</a:t>
            </a:r>
            <a:r>
              <a:rPr lang="es-ES" sz="2400" b="1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CUADERNO </a:t>
            </a:r>
            <a:r>
              <a:rPr lang="es-ES" sz="2400" b="1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DEL PROFESORADO </a:t>
            </a:r>
            <a:endParaRPr lang="es-E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699792" y="1772816"/>
            <a:ext cx="3240000" cy="2880000"/>
          </a:xfrm>
          <a:prstGeom prst="rect">
            <a:avLst/>
          </a:prstGeom>
          <a:blipFill dpi="0" rotWithShape="1">
            <a:blip r:embed="rId3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6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87344" y="1556792"/>
            <a:ext cx="856895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IMPORTANCIA DE LA COMUNICACIÓN </a:t>
            </a:r>
          </a:p>
          <a:p>
            <a:pPr algn="ctr"/>
            <a:r>
              <a:rPr lang="es-ES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LAS FAMILIAS: </a:t>
            </a:r>
          </a:p>
          <a:p>
            <a:endParaRPr lang="es-ES" b="1" u="sng" dirty="0" smtClean="0">
              <a:solidFill>
                <a:srgbClr val="002060"/>
              </a:solidFill>
            </a:endParaRPr>
          </a:p>
          <a:p>
            <a:pPr marL="342900" lvl="0" indent="-342900" algn="just">
              <a:buFontTx/>
              <a:buChar char="-"/>
            </a:pPr>
            <a:r>
              <a:rPr lang="es-ES" sz="2400" dirty="0" smtClean="0">
                <a:solidFill>
                  <a:srgbClr val="002060"/>
                </a:solidFill>
              </a:rPr>
              <a:t>La comunicación entre progenitores y docentes es señal de calidad y de coherencia educativa</a:t>
            </a:r>
            <a:r>
              <a:rPr lang="es-ES" sz="2300" dirty="0" smtClean="0">
                <a:solidFill>
                  <a:srgbClr val="002060"/>
                </a:solidFill>
              </a:rPr>
              <a:t>.</a:t>
            </a:r>
          </a:p>
          <a:p>
            <a:pPr marL="342900" lvl="0" indent="-342900" algn="just">
              <a:buFontTx/>
              <a:buChar char="-"/>
            </a:pPr>
            <a:r>
              <a:rPr lang="es-ES" sz="2300" dirty="0" smtClean="0">
                <a:solidFill>
                  <a:srgbClr val="002060"/>
                </a:solidFill>
              </a:rPr>
              <a:t>Hay </a:t>
            </a:r>
            <a:r>
              <a:rPr lang="es-ES" sz="2300" b="1" dirty="0" smtClean="0">
                <a:solidFill>
                  <a:srgbClr val="002060"/>
                </a:solidFill>
              </a:rPr>
              <a:t>relación</a:t>
            </a:r>
            <a:r>
              <a:rPr lang="es-ES" sz="2300" dirty="0" smtClean="0">
                <a:solidFill>
                  <a:srgbClr val="002060"/>
                </a:solidFill>
              </a:rPr>
              <a:t> entre la participación familiar en la vida del centro y los </a:t>
            </a:r>
            <a:r>
              <a:rPr lang="es-ES" sz="2300" b="1" dirty="0" smtClean="0">
                <a:solidFill>
                  <a:srgbClr val="002060"/>
                </a:solidFill>
              </a:rPr>
              <a:t>resultados escolares </a:t>
            </a:r>
            <a:r>
              <a:rPr lang="es-ES" sz="2300" dirty="0" smtClean="0">
                <a:solidFill>
                  <a:srgbClr val="002060"/>
                </a:solidFill>
              </a:rPr>
              <a:t>de los alumnos.</a:t>
            </a:r>
          </a:p>
          <a:p>
            <a:pPr marL="342900" lvl="0" indent="-342900" algn="just">
              <a:buFontTx/>
              <a:buChar char="-"/>
            </a:pPr>
            <a:r>
              <a:rPr lang="es-ES" sz="2300" dirty="0" smtClean="0">
                <a:solidFill>
                  <a:srgbClr val="002060"/>
                </a:solidFill>
              </a:rPr>
              <a:t>La participación de las familias tiene mucha influencia en el rendimiento y se hace </a:t>
            </a:r>
            <a:r>
              <a:rPr lang="es-ES" sz="2300" b="1" dirty="0" smtClean="0">
                <a:solidFill>
                  <a:srgbClr val="002060"/>
                </a:solidFill>
              </a:rPr>
              <a:t>más necesaria a medida que avanza </a:t>
            </a:r>
            <a:r>
              <a:rPr lang="es-ES" sz="2300" dirty="0" smtClean="0">
                <a:solidFill>
                  <a:srgbClr val="002060"/>
                </a:solidFill>
              </a:rPr>
              <a:t>en el sistema educativo.</a:t>
            </a:r>
            <a:endParaRPr lang="es-ES" dirty="0"/>
          </a:p>
          <a:p>
            <a:pPr marL="342900" lvl="0" indent="-342900" algn="just">
              <a:buFontTx/>
              <a:buChar char="-"/>
            </a:pPr>
            <a:r>
              <a:rPr lang="es-ES" sz="2300" dirty="0" smtClean="0">
                <a:solidFill>
                  <a:srgbClr val="002060"/>
                </a:solidFill>
              </a:rPr>
              <a:t>El factor que tiene un a gran influencia positiva sobre el rendimiento es el </a:t>
            </a:r>
            <a:r>
              <a:rPr lang="es-ES" sz="2300" b="1" dirty="0" smtClean="0">
                <a:solidFill>
                  <a:srgbClr val="002060"/>
                </a:solidFill>
              </a:rPr>
              <a:t>sentimiento de pertenencia al centro</a:t>
            </a:r>
            <a:r>
              <a:rPr lang="es-ES" sz="2300" dirty="0" smtClean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8" name="TextShape 1"/>
          <p:cNvSpPr txBox="1">
            <a:spLocks noGrp="1"/>
          </p:cNvSpPr>
          <p:nvPr>
            <p:ph type="title"/>
          </p:nvPr>
        </p:nvSpPr>
        <p:spPr>
          <a:xfrm>
            <a:off x="457200" y="414152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ES" sz="24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DIGITALIZACIÓN DE CENTROS</a:t>
            </a:r>
            <a:br>
              <a:rPr lang="es-ES" sz="24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</a:br>
            <a:r>
              <a:rPr lang="es-ES" sz="24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TALLER DE PASEN, I-PASEN. SÉNECA, ISÉNECA  Y </a:t>
            </a:r>
            <a:r>
              <a:rPr lang="es-ES" sz="2400" b="1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
</a:t>
            </a:r>
            <a:r>
              <a:rPr lang="es-ES" sz="2400" b="1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CUADERNO </a:t>
            </a:r>
            <a:r>
              <a:rPr lang="es-ES" sz="2400" b="1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DEL PROFESORADO </a:t>
            </a:r>
            <a:endParaRPr lang="es-E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699792" y="1772816"/>
            <a:ext cx="3240000" cy="2880000"/>
          </a:xfrm>
          <a:prstGeom prst="rect">
            <a:avLst/>
          </a:prstGeom>
          <a:blipFill dpi="0" rotWithShape="1">
            <a:blip r:embed="rId3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8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05396" y="1711361"/>
            <a:ext cx="85332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s-ES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 DE IMPLATACIÓN EN EL CENTRO:</a:t>
            </a:r>
          </a:p>
          <a:p>
            <a:pPr algn="just"/>
            <a:endParaRPr lang="es-ES" sz="2400" dirty="0" smtClean="0">
              <a:solidFill>
                <a:srgbClr val="002060"/>
              </a:solidFill>
            </a:endParaRPr>
          </a:p>
          <a:p>
            <a:pPr algn="just"/>
            <a:r>
              <a:rPr lang="es-ES" sz="2400" dirty="0" smtClean="0">
                <a:solidFill>
                  <a:srgbClr val="002060"/>
                </a:solidFill>
              </a:rPr>
              <a:t>-  Análisis del punto de partida del profesorado y CE.</a:t>
            </a:r>
          </a:p>
          <a:p>
            <a:pPr algn="just"/>
            <a:r>
              <a:rPr lang="es-ES" sz="2400" dirty="0" smtClean="0">
                <a:solidFill>
                  <a:srgbClr val="002060"/>
                </a:solidFill>
              </a:rPr>
              <a:t>- Formación del Claustro: Pasen, Séneca, </a:t>
            </a:r>
            <a:r>
              <a:rPr lang="es-ES" sz="2400" dirty="0" err="1" smtClean="0">
                <a:solidFill>
                  <a:srgbClr val="002060"/>
                </a:solidFill>
              </a:rPr>
              <a:t>ISéneca</a:t>
            </a:r>
            <a:r>
              <a:rPr lang="es-ES" sz="2400" dirty="0" smtClean="0">
                <a:solidFill>
                  <a:srgbClr val="002060"/>
                </a:solidFill>
              </a:rPr>
              <a:t> y Cuaderno del profesorado.</a:t>
            </a:r>
          </a:p>
          <a:p>
            <a:pPr algn="just"/>
            <a:r>
              <a:rPr lang="es-ES" sz="2400" dirty="0" smtClean="0">
                <a:solidFill>
                  <a:srgbClr val="002060"/>
                </a:solidFill>
              </a:rPr>
              <a:t>- Proponer la inclusión en el Plan de Centro: Uso de pasen para notificaciones y del cuaderno de séneca para el seguimiento del alumnado.</a:t>
            </a:r>
          </a:p>
          <a:p>
            <a:pPr algn="just"/>
            <a:r>
              <a:rPr lang="es-ES" sz="2400" dirty="0" smtClean="0">
                <a:solidFill>
                  <a:srgbClr val="002060"/>
                </a:solidFill>
              </a:rPr>
              <a:t>- Planificar reuniones informativas con la familias para fomentar el uso de PASEN y explicar su utilidad.</a:t>
            </a:r>
          </a:p>
          <a:p>
            <a:pPr algn="just"/>
            <a:r>
              <a:rPr lang="es-ES" sz="2400" dirty="0" smtClean="0">
                <a:solidFill>
                  <a:srgbClr val="002060"/>
                </a:solidFill>
              </a:rPr>
              <a:t>- Organizar sesiones de trabajo con el profesorado para el </a:t>
            </a:r>
            <a:r>
              <a:rPr lang="es-ES" sz="2400" dirty="0" err="1" smtClean="0">
                <a:solidFill>
                  <a:srgbClr val="002060"/>
                </a:solidFill>
              </a:rPr>
              <a:t>feedback</a:t>
            </a:r>
            <a:r>
              <a:rPr lang="es-ES" sz="2400" dirty="0" smtClean="0">
                <a:solidFill>
                  <a:srgbClr val="002060"/>
                </a:solidFill>
              </a:rPr>
              <a:t> constante.</a:t>
            </a:r>
          </a:p>
          <a:p>
            <a:endParaRPr lang="es-ES" sz="2400" dirty="0">
              <a:solidFill>
                <a:srgbClr val="002060"/>
              </a:solidFill>
            </a:endParaRPr>
          </a:p>
        </p:txBody>
      </p:sp>
      <p:sp>
        <p:nvSpPr>
          <p:cNvPr id="8" name="TextShape 1"/>
          <p:cNvSpPr txBox="1">
            <a:spLocks noGrp="1"/>
          </p:cNvSpPr>
          <p:nvPr>
            <p:ph type="title"/>
          </p:nvPr>
        </p:nvSpPr>
        <p:spPr>
          <a:xfrm>
            <a:off x="457380" y="476672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ES" sz="24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DIGITALIZACIÓN DE CENTROS</a:t>
            </a:r>
            <a:br>
              <a:rPr lang="es-ES" sz="24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</a:br>
            <a:r>
              <a:rPr lang="es-ES" sz="24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TALLER DE PASEN, I-PASEN. SÉNECA, ISÉNECA  Y </a:t>
            </a:r>
            <a:r>
              <a:rPr lang="es-ES" sz="2400" b="1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
</a:t>
            </a:r>
            <a:r>
              <a:rPr lang="es-ES" sz="2400" b="1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CUADERNO </a:t>
            </a:r>
            <a:r>
              <a:rPr lang="es-ES" sz="2400" b="1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DEL PROFESORADO </a:t>
            </a:r>
            <a:endParaRPr lang="es-E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699792" y="1772816"/>
            <a:ext cx="3240000" cy="2880000"/>
          </a:xfrm>
          <a:prstGeom prst="rect">
            <a:avLst/>
          </a:prstGeom>
          <a:blipFill dpi="0" rotWithShape="1">
            <a:blip r:embed="rId3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33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3"/>
            <a:ext cx="9155895" cy="6858000"/>
          </a:xfrm>
          <a:prstGeom prst="rect">
            <a:avLst/>
          </a:prstGeom>
        </p:spPr>
      </p:pic>
      <p:sp>
        <p:nvSpPr>
          <p:cNvPr id="81" name="CustomShape 2"/>
          <p:cNvSpPr/>
          <p:nvPr/>
        </p:nvSpPr>
        <p:spPr>
          <a:xfrm>
            <a:off x="2032708" y="1303656"/>
            <a:ext cx="7222302" cy="6432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2400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3"/>
              </a:rPr>
              <a:t>	</a:t>
            </a:r>
            <a:r>
              <a:rPr lang="es-ES" sz="2400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lang="es-ES" sz="3200" b="1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Primera sesión</a:t>
            </a:r>
            <a:endParaRPr lang="es-ES" sz="3200" b="1" spc="-1" dirty="0" smtClean="0">
              <a:solidFill>
                <a:srgbClr val="0000FF"/>
              </a:solidFill>
              <a:uFill>
                <a:solidFill>
                  <a:srgbClr val="FFFFFF"/>
                </a:solidFill>
              </a:uFill>
              <a:latin typeface="Calibri"/>
              <a:hlinkClick r:id="rId3"/>
            </a:endParaRPr>
          </a:p>
          <a:p>
            <a:pPr>
              <a:lnSpc>
                <a:spcPct val="100000"/>
              </a:lnSpc>
            </a:pPr>
            <a:r>
              <a:rPr lang="es-ES" sz="2800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3"/>
              </a:rPr>
              <a:t>Funcionalidades </a:t>
            </a:r>
            <a:r>
              <a:rPr lang="es-ES" sz="2800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 </a:t>
            </a:r>
            <a:r>
              <a:rPr lang="es-ES" sz="2800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4"/>
              </a:rPr>
              <a:t>Importancia Séneca</a:t>
            </a:r>
            <a:r>
              <a:rPr lang="es-ES" sz="3200" strike="noStrike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5"/>
              </a:rPr>
              <a:t>:</a:t>
            </a:r>
            <a:endParaRPr lang="es-ES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2044959" y="2206617"/>
            <a:ext cx="6029692" cy="2444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3040" lvl="1" indent="-285480">
              <a:lnSpc>
                <a:spcPct val="100000"/>
              </a:lnSpc>
              <a:buClr>
                <a:srgbClr val="002060"/>
              </a:buClr>
              <a:buFont typeface="StarSymbol"/>
              <a:buChar char="-"/>
            </a:pPr>
            <a:r>
              <a:rPr lang="es-ES" sz="22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6"/>
              </a:rPr>
              <a:t>Gestión usuarios </a:t>
            </a:r>
            <a:r>
              <a:rPr lang="es-ES" sz="2200" b="1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6"/>
              </a:rPr>
              <a:t>Pasen y claves</a:t>
            </a:r>
            <a:r>
              <a:rPr lang="es-ES" sz="2200" b="1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es-ES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2060"/>
              </a:buClr>
              <a:buFont typeface="StarSymbol"/>
              <a:buChar char="-"/>
            </a:pPr>
            <a:r>
              <a:rPr lang="es-ES" sz="22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Actualización de datos.</a:t>
            </a:r>
          </a:p>
          <a:p>
            <a:pPr marL="743040" lvl="1" indent="-285480">
              <a:buClr>
                <a:srgbClr val="002060"/>
              </a:buClr>
              <a:buFont typeface="StarSymbol"/>
              <a:buChar char="-"/>
            </a:pPr>
            <a:r>
              <a:rPr lang="es-ES" sz="22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Aplicaciones de movilidad.</a:t>
            </a:r>
          </a:p>
          <a:p>
            <a:pPr marL="743040" lvl="1" indent="-285480">
              <a:lnSpc>
                <a:spcPct val="100000"/>
              </a:lnSpc>
              <a:buClr>
                <a:srgbClr val="002060"/>
              </a:buClr>
              <a:buFont typeface="StarSymbol"/>
              <a:buChar char="-"/>
            </a:pPr>
            <a:r>
              <a:rPr lang="es-ES" sz="22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Comunicación </a:t>
            </a:r>
            <a:r>
              <a:rPr lang="es-ES" sz="22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 las familias:</a:t>
            </a:r>
          </a:p>
          <a:p>
            <a:pPr marL="1200240" lvl="2" indent="-285480">
              <a:buClr>
                <a:srgbClr val="002060"/>
              </a:buClr>
              <a:buFont typeface="StarSymbol"/>
              <a:buChar char="-"/>
            </a:pPr>
            <a:r>
              <a:rPr lang="es-ES" sz="22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Tablón de anuncios, agenda personal.</a:t>
            </a:r>
          </a:p>
          <a:p>
            <a:pPr marL="1200240" lvl="2" indent="-285480">
              <a:buClr>
                <a:srgbClr val="002060"/>
              </a:buClr>
              <a:buFont typeface="StarSymbol"/>
              <a:buChar char="-"/>
            </a:pPr>
            <a:r>
              <a:rPr lang="es-ES" sz="22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Observaciones, </a:t>
            </a:r>
            <a:r>
              <a:rPr lang="es-ES" sz="2200" b="1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</a:t>
            </a:r>
            <a:r>
              <a:rPr lang="es-ES" sz="22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evaluables, actitud</a:t>
            </a:r>
          </a:p>
          <a:p>
            <a:pPr marL="1200240" lvl="2" indent="-285480">
              <a:buClr>
                <a:srgbClr val="002060"/>
              </a:buClr>
              <a:buFont typeface="StarSymbol"/>
              <a:buChar char="-"/>
            </a:pPr>
            <a:r>
              <a:rPr lang="es-ES" sz="22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Comunicaciones </a:t>
            </a:r>
            <a:r>
              <a:rPr lang="es-ES" sz="2200" b="1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ipasen</a:t>
            </a:r>
            <a:r>
              <a:rPr lang="es-ES" sz="22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es-ES" sz="22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mensajería interna y externa de séneca.</a:t>
            </a:r>
            <a:endParaRPr lang="es-ES" sz="2200" b="1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2060"/>
              </a:buClr>
              <a:buFont typeface="StarSymbol"/>
              <a:buChar char="-"/>
            </a:pPr>
            <a:r>
              <a:rPr lang="es-ES" sz="22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Informe personal.</a:t>
            </a:r>
          </a:p>
          <a:p>
            <a:pPr marL="743040" lvl="1" indent="-285480">
              <a:lnSpc>
                <a:spcPct val="100000"/>
              </a:lnSpc>
              <a:buClr>
                <a:srgbClr val="002060"/>
              </a:buClr>
              <a:buFont typeface="StarSymbol"/>
              <a:buChar char="-"/>
            </a:pPr>
            <a:r>
              <a:rPr lang="es-ES" sz="22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Información sobre la evolución educativa.</a:t>
            </a:r>
          </a:p>
          <a:p>
            <a:pPr marL="743040" lvl="1" indent="-285480">
              <a:lnSpc>
                <a:spcPct val="100000"/>
              </a:lnSpc>
              <a:buClr>
                <a:srgbClr val="002060"/>
              </a:buClr>
              <a:buFont typeface="StarSymbol"/>
              <a:buChar char="-"/>
            </a:pPr>
            <a:r>
              <a:rPr lang="es-ES" sz="22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Gestión de autorizaciones.</a:t>
            </a:r>
          </a:p>
          <a:p>
            <a:pPr marL="743040" lvl="1" indent="-285480">
              <a:lnSpc>
                <a:spcPct val="100000"/>
              </a:lnSpc>
              <a:buClr>
                <a:srgbClr val="002060"/>
              </a:buClr>
              <a:buFont typeface="StarSymbol"/>
              <a:buChar char="-"/>
            </a:pPr>
            <a:r>
              <a:rPr lang="es-ES" sz="22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Publicación de notas.</a:t>
            </a:r>
          </a:p>
          <a:p>
            <a:pPr>
              <a:lnSpc>
                <a:spcPct val="100000"/>
              </a:lnSpc>
            </a:pP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4" name="8 Imagen">
            <a:hlinkClick r:id="rId7"/>
          </p:cNvPr>
          <p:cNvPicPr/>
          <p:nvPr/>
        </p:nvPicPr>
        <p:blipFill>
          <a:blip r:embed="rId8"/>
          <a:stretch/>
        </p:blipFill>
        <p:spPr>
          <a:xfrm>
            <a:off x="539640" y="1303656"/>
            <a:ext cx="1482840" cy="1059120"/>
          </a:xfrm>
          <a:prstGeom prst="rect">
            <a:avLst/>
          </a:prstGeom>
          <a:ln>
            <a:noFill/>
          </a:ln>
        </p:spPr>
      </p:pic>
      <p:sp>
        <p:nvSpPr>
          <p:cNvPr id="9" name="TextShape 1"/>
          <p:cNvSpPr txBox="1">
            <a:spLocks/>
          </p:cNvSpPr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es-ES" sz="2100" b="1" kern="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DIGITALIZACIÓN DE CENTROS</a:t>
            </a:r>
            <a:br>
              <a:rPr lang="es-ES" sz="2100" b="1" kern="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</a:br>
            <a:r>
              <a:rPr lang="es-ES" sz="2100" b="1" kern="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oper Black"/>
              </a:rPr>
              <a:t>TALLER DE PASEN, I-PASEN. SÉNECA, ISÉNECA  Y 
CUADERNO DEL PROFESORADO </a:t>
            </a:r>
            <a:endParaRPr lang="es-ES" sz="2100" kern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699792" y="1772816"/>
            <a:ext cx="3240000" cy="2880000"/>
          </a:xfrm>
          <a:prstGeom prst="rect">
            <a:avLst/>
          </a:prstGeom>
          <a:blipFill dpi="0" rotWithShape="1">
            <a:blip r:embed="rId9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182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704</TotalTime>
  <Words>1028</Words>
  <Application>Microsoft Office PowerPoint</Application>
  <PresentationFormat>Presentación en pantalla (4:3)</PresentationFormat>
  <Paragraphs>109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22" baseType="lpstr">
      <vt:lpstr>Arial</vt:lpstr>
      <vt:lpstr>Calibri</vt:lpstr>
      <vt:lpstr>Cooper Black</vt:lpstr>
      <vt:lpstr>DejaVu Sans</vt:lpstr>
      <vt:lpstr>StarSymbol</vt:lpstr>
      <vt:lpstr>Symbol</vt:lpstr>
      <vt:lpstr>Times New Roman</vt:lpstr>
      <vt:lpstr>Wingdings</vt:lpstr>
      <vt:lpstr>Office Theme</vt:lpstr>
      <vt:lpstr>Office Theme</vt:lpstr>
      <vt:lpstr>Presentación de PowerPoint</vt:lpstr>
      <vt:lpstr>DIGITALIZACIÓN DE CENTROS TALLER DE PASEN, I-PASEN. SÉNECA, ISÉNECA  Y 
CUADERNO DEL PROFESORADO </vt:lpstr>
      <vt:lpstr>DIGITALIZACIÓN DE CENTROS TALLER DE PASEN, I-PASEN. SÉNECA, ISÉNECA  Y 
CUADERNO DEL PROFESORADO </vt:lpstr>
      <vt:lpstr>Presentación de PowerPoint</vt:lpstr>
      <vt:lpstr>DIGITALIZACIÓN DE CENTROS TALLER DE PASEN, I-PASEN. SÉNECA, ISÉNECA  Y 
CUADERNO DEL PROFESORADO </vt:lpstr>
      <vt:lpstr>DIGITALIZACIÓN DE CENTROS TALLER DE PASEN, I-PASEN. SÉNECA, ISÉNECA  Y 
CUADERNO DEL PROFESORADO </vt:lpstr>
      <vt:lpstr>DIGITALIZACIÓN DE CENTROS TALLER DE PASEN, I-PASEN. SÉNECA, ISÉNECA  Y 
CUADERNO DEL PROFESORADO </vt:lpstr>
      <vt:lpstr>DIGITALIZACIÓN DE CENTROS TALLER DE PASEN, I-PASEN. SÉNECA, ISÉNECA  Y 
CUADERNO DEL PROFESORADO </vt:lpstr>
      <vt:lpstr>Presentación de PowerPoint</vt:lpstr>
      <vt:lpstr>Presentación de PowerPoint</vt:lpstr>
      <vt:lpstr>DIGITALIZACIÓN DE CENTROS TALLER DE PASEN, I-PASEN. SÉNECA, ISÉNECA  Y 
CUADERNO DEL PROFESORADO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</dc:creator>
  <cp:lastModifiedBy>PC</cp:lastModifiedBy>
  <cp:revision>109</cp:revision>
  <dcterms:created xsi:type="dcterms:W3CDTF">2018-04-06T18:56:23Z</dcterms:created>
  <dcterms:modified xsi:type="dcterms:W3CDTF">2019-10-14T18:37:55Z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