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259" r:id="rId4"/>
    <p:sldId id="261" r:id="rId5"/>
    <p:sldId id="257" r:id="rId6"/>
    <p:sldId id="264" r:id="rId7"/>
    <p:sldId id="270" r:id="rId8"/>
    <p:sldId id="265" r:id="rId9"/>
    <p:sldId id="262" r:id="rId10"/>
    <p:sldId id="260" r:id="rId11"/>
    <p:sldId id="269" r:id="rId12"/>
    <p:sldId id="263" r:id="rId13"/>
    <p:sldId id="266" r:id="rId14"/>
    <p:sldId id="268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CE3282-6778-46CA-82AA-E3AB9591C09C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36DEDB3-DD17-460C-B2F7-8B205A4EEBB8}">
      <dgm:prSet phldrT="[Texto]"/>
      <dgm:spPr/>
      <dgm:t>
        <a:bodyPr/>
        <a:lstStyle/>
        <a:p>
          <a:r>
            <a:rPr lang="es-ES" dirty="0" smtClean="0"/>
            <a:t>RETO ACTUAL</a:t>
          </a:r>
        </a:p>
        <a:p>
          <a:r>
            <a:rPr lang="es-ES" dirty="0" smtClean="0"/>
            <a:t> Que todo el alumnado aprenda y alcance el éxito escolar dada la heterogeneidad y diversidad en el aula.</a:t>
          </a:r>
          <a:endParaRPr lang="es-ES" dirty="0"/>
        </a:p>
      </dgm:t>
    </dgm:pt>
    <dgm:pt modelId="{F91BE2C0-D80C-4625-AB0C-6A73698E022D}" type="parTrans" cxnId="{9FCA39C8-E9F4-4EBF-B31E-6267A04910FB}">
      <dgm:prSet/>
      <dgm:spPr/>
      <dgm:t>
        <a:bodyPr/>
        <a:lstStyle/>
        <a:p>
          <a:endParaRPr lang="es-ES"/>
        </a:p>
      </dgm:t>
    </dgm:pt>
    <dgm:pt modelId="{05E49569-0EE7-4C3E-8578-D3518F7EDF7B}" type="sibTrans" cxnId="{9FCA39C8-E9F4-4EBF-B31E-6267A04910FB}">
      <dgm:prSet/>
      <dgm:spPr/>
      <dgm:t>
        <a:bodyPr/>
        <a:lstStyle/>
        <a:p>
          <a:endParaRPr lang="es-ES"/>
        </a:p>
      </dgm:t>
    </dgm:pt>
    <dgm:pt modelId="{9C2FB860-7933-4791-9DE7-F8D49A1DC6C8}">
      <dgm:prSet phldrT="[Texto]"/>
      <dgm:spPr/>
      <dgm:t>
        <a:bodyPr/>
        <a:lstStyle/>
        <a:p>
          <a:r>
            <a:rPr lang="es-ES" dirty="0" smtClean="0"/>
            <a:t>SOCIEDAD DE LA INFORMACIÓN Aprendizaje basado en las capacidades comunicativas y de acción: se desarrollan mejor en un diálogo que genera reflexión.</a:t>
          </a:r>
        </a:p>
        <a:p>
          <a:endParaRPr lang="es-ES" dirty="0"/>
        </a:p>
      </dgm:t>
    </dgm:pt>
    <dgm:pt modelId="{E8B3004A-1405-4651-B3D1-53C9400F915E}" type="parTrans" cxnId="{A103A2DD-897C-4673-A387-F53FC9DF3EDE}">
      <dgm:prSet/>
      <dgm:spPr/>
      <dgm:t>
        <a:bodyPr/>
        <a:lstStyle/>
        <a:p>
          <a:endParaRPr lang="es-ES"/>
        </a:p>
      </dgm:t>
    </dgm:pt>
    <dgm:pt modelId="{F41D0E28-4D48-49DF-AF37-4BBD32467856}" type="sibTrans" cxnId="{A103A2DD-897C-4673-A387-F53FC9DF3EDE}">
      <dgm:prSet/>
      <dgm:spPr/>
      <dgm:t>
        <a:bodyPr/>
        <a:lstStyle/>
        <a:p>
          <a:endParaRPr lang="es-ES"/>
        </a:p>
      </dgm:t>
    </dgm:pt>
    <dgm:pt modelId="{71D85671-7F3B-49E0-B8F4-AD8571755848}">
      <dgm:prSet phldrT="[Texto]"/>
      <dgm:spPr/>
      <dgm:t>
        <a:bodyPr/>
        <a:lstStyle/>
        <a:p>
          <a:r>
            <a:rPr lang="es-ES" i="1" dirty="0" smtClean="0"/>
            <a:t>APRENDIZAJE DIALÓGICO</a:t>
          </a:r>
        </a:p>
        <a:p>
          <a:r>
            <a:rPr lang="es-ES" dirty="0" smtClean="0"/>
            <a:t>Pone el énfasis en las interacciones que fomentan el diálogo reflexivo. </a:t>
          </a:r>
          <a:r>
            <a:rPr lang="es-ES" i="1" dirty="0" smtClean="0"/>
            <a:t>“Cuando mejor aprendemos algo es cuando lo explicamos o nos lo explica alguien que lo ha aprendido recientemente</a:t>
          </a:r>
          <a:endParaRPr lang="es-ES" dirty="0"/>
        </a:p>
      </dgm:t>
    </dgm:pt>
    <dgm:pt modelId="{F3688D90-5F8B-40E1-B9EF-CAB6A8C467EE}" type="parTrans" cxnId="{E02A6667-93C8-40DE-9C08-C01BA1EDD57C}">
      <dgm:prSet/>
      <dgm:spPr/>
      <dgm:t>
        <a:bodyPr/>
        <a:lstStyle/>
        <a:p>
          <a:endParaRPr lang="es-ES"/>
        </a:p>
      </dgm:t>
    </dgm:pt>
    <dgm:pt modelId="{2A89B6DA-FDC8-46CB-AD30-AB63DC2FB5B3}" type="sibTrans" cxnId="{E02A6667-93C8-40DE-9C08-C01BA1EDD57C}">
      <dgm:prSet/>
      <dgm:spPr/>
      <dgm:t>
        <a:bodyPr/>
        <a:lstStyle/>
        <a:p>
          <a:endParaRPr lang="es-ES"/>
        </a:p>
      </dgm:t>
    </dgm:pt>
    <dgm:pt modelId="{BDC52EC7-BDC5-44E8-B267-262E32E0C91C}" type="pres">
      <dgm:prSet presAssocID="{38CE3282-6778-46CA-82AA-E3AB9591C09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572546F-5785-450E-AC72-CAE7DD24CFAC}" type="pres">
      <dgm:prSet presAssocID="{D36DEDB3-DD17-460C-B2F7-8B205A4EEBB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FE107A-C3D0-413A-9567-B2CB90E24DEC}" type="pres">
      <dgm:prSet presAssocID="{05E49569-0EE7-4C3E-8578-D3518F7EDF7B}" presName="sibTrans" presStyleCnt="0"/>
      <dgm:spPr/>
    </dgm:pt>
    <dgm:pt modelId="{DDC025EA-1128-4841-AE56-30E9C77612F7}" type="pres">
      <dgm:prSet presAssocID="{9C2FB860-7933-4791-9DE7-F8D49A1DC6C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3E0324-7275-4BA3-B1BD-C40387EA2741}" type="pres">
      <dgm:prSet presAssocID="{F41D0E28-4D48-49DF-AF37-4BBD32467856}" presName="sibTrans" presStyleCnt="0"/>
      <dgm:spPr/>
    </dgm:pt>
    <dgm:pt modelId="{9EF97D4F-C3EF-4CDB-A855-8993B3C7574C}" type="pres">
      <dgm:prSet presAssocID="{71D85671-7F3B-49E0-B8F4-AD857175584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FCA39C8-E9F4-4EBF-B31E-6267A04910FB}" srcId="{38CE3282-6778-46CA-82AA-E3AB9591C09C}" destId="{D36DEDB3-DD17-460C-B2F7-8B205A4EEBB8}" srcOrd="0" destOrd="0" parTransId="{F91BE2C0-D80C-4625-AB0C-6A73698E022D}" sibTransId="{05E49569-0EE7-4C3E-8578-D3518F7EDF7B}"/>
    <dgm:cxn modelId="{92A7A1F2-F847-41E7-9D5C-164967D1ABF3}" type="presOf" srcId="{71D85671-7F3B-49E0-B8F4-AD8571755848}" destId="{9EF97D4F-C3EF-4CDB-A855-8993B3C7574C}" srcOrd="0" destOrd="0" presId="urn:microsoft.com/office/officeart/2005/8/layout/hList6"/>
    <dgm:cxn modelId="{8BC86BD5-D0EF-48AB-A1DE-D5E48C7B99CA}" type="presOf" srcId="{D36DEDB3-DD17-460C-B2F7-8B205A4EEBB8}" destId="{0572546F-5785-450E-AC72-CAE7DD24CFAC}" srcOrd="0" destOrd="0" presId="urn:microsoft.com/office/officeart/2005/8/layout/hList6"/>
    <dgm:cxn modelId="{FEC5959F-7AD2-4328-9AE5-92F9465D9A78}" type="presOf" srcId="{38CE3282-6778-46CA-82AA-E3AB9591C09C}" destId="{BDC52EC7-BDC5-44E8-B267-262E32E0C91C}" srcOrd="0" destOrd="0" presId="urn:microsoft.com/office/officeart/2005/8/layout/hList6"/>
    <dgm:cxn modelId="{E02A6667-93C8-40DE-9C08-C01BA1EDD57C}" srcId="{38CE3282-6778-46CA-82AA-E3AB9591C09C}" destId="{71D85671-7F3B-49E0-B8F4-AD8571755848}" srcOrd="2" destOrd="0" parTransId="{F3688D90-5F8B-40E1-B9EF-CAB6A8C467EE}" sibTransId="{2A89B6DA-FDC8-46CB-AD30-AB63DC2FB5B3}"/>
    <dgm:cxn modelId="{2225D299-813D-406F-AFB2-55BEAC8D1E8F}" type="presOf" srcId="{9C2FB860-7933-4791-9DE7-F8D49A1DC6C8}" destId="{DDC025EA-1128-4841-AE56-30E9C77612F7}" srcOrd="0" destOrd="0" presId="urn:microsoft.com/office/officeart/2005/8/layout/hList6"/>
    <dgm:cxn modelId="{A103A2DD-897C-4673-A387-F53FC9DF3EDE}" srcId="{38CE3282-6778-46CA-82AA-E3AB9591C09C}" destId="{9C2FB860-7933-4791-9DE7-F8D49A1DC6C8}" srcOrd="1" destOrd="0" parTransId="{E8B3004A-1405-4651-B3D1-53C9400F915E}" sibTransId="{F41D0E28-4D48-49DF-AF37-4BBD32467856}"/>
    <dgm:cxn modelId="{BC5CBD2D-1BF4-4B30-9DF2-44958FE14EA8}" type="presParOf" srcId="{BDC52EC7-BDC5-44E8-B267-262E32E0C91C}" destId="{0572546F-5785-450E-AC72-CAE7DD24CFAC}" srcOrd="0" destOrd="0" presId="urn:microsoft.com/office/officeart/2005/8/layout/hList6"/>
    <dgm:cxn modelId="{25AE884F-421F-4CD9-BAE0-DFF2F0FC2D9E}" type="presParOf" srcId="{BDC52EC7-BDC5-44E8-B267-262E32E0C91C}" destId="{B0FE107A-C3D0-413A-9567-B2CB90E24DEC}" srcOrd="1" destOrd="0" presId="urn:microsoft.com/office/officeart/2005/8/layout/hList6"/>
    <dgm:cxn modelId="{4BDF6EFB-703D-4393-A63D-049C10D40CA4}" type="presParOf" srcId="{BDC52EC7-BDC5-44E8-B267-262E32E0C91C}" destId="{DDC025EA-1128-4841-AE56-30E9C77612F7}" srcOrd="2" destOrd="0" presId="urn:microsoft.com/office/officeart/2005/8/layout/hList6"/>
    <dgm:cxn modelId="{58C9444E-35C8-4EB9-91EA-DAE8E58ED57E}" type="presParOf" srcId="{BDC52EC7-BDC5-44E8-B267-262E32E0C91C}" destId="{643E0324-7275-4BA3-B1BD-C40387EA2741}" srcOrd="3" destOrd="0" presId="urn:microsoft.com/office/officeart/2005/8/layout/hList6"/>
    <dgm:cxn modelId="{8DEB41D0-45D9-4096-A07D-4C7C718DEC09}" type="presParOf" srcId="{BDC52EC7-BDC5-44E8-B267-262E32E0C91C}" destId="{9EF97D4F-C3EF-4CDB-A855-8993B3C7574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CE70E9-E34F-428F-9AA1-3E1E1EC720CD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0D6F9C2-2CC1-4921-A44D-87F1E927E66C}">
      <dgm:prSet phldrT="[Texto]"/>
      <dgm:spPr/>
      <dgm:t>
        <a:bodyPr/>
        <a:lstStyle/>
        <a:p>
          <a:r>
            <a:rPr lang="es-ES" dirty="0" smtClean="0">
              <a:latin typeface="Comic Sans MS" panose="030F0702030302020204" pitchFamily="66" charset="0"/>
            </a:rPr>
            <a:t>Para desarrollar o profundizar un tema.</a:t>
          </a:r>
          <a:endParaRPr lang="es-ES" dirty="0"/>
        </a:p>
      </dgm:t>
    </dgm:pt>
    <dgm:pt modelId="{C3DF5E40-E820-4E06-B973-A186D9F81A76}" type="parTrans" cxnId="{4555BB31-1440-450B-A028-B4601F231BC5}">
      <dgm:prSet/>
      <dgm:spPr/>
      <dgm:t>
        <a:bodyPr/>
        <a:lstStyle/>
        <a:p>
          <a:endParaRPr lang="es-ES"/>
        </a:p>
      </dgm:t>
    </dgm:pt>
    <dgm:pt modelId="{1FB83B52-4733-412A-9A9B-771E33C43EF5}" type="sibTrans" cxnId="{4555BB31-1440-450B-A028-B4601F231BC5}">
      <dgm:prSet/>
      <dgm:spPr/>
      <dgm:t>
        <a:bodyPr/>
        <a:lstStyle/>
        <a:p>
          <a:endParaRPr lang="es-ES"/>
        </a:p>
      </dgm:t>
    </dgm:pt>
    <dgm:pt modelId="{678086FD-878A-4750-AF90-52340F4B6136}">
      <dgm:prSet phldrT="[Texto]"/>
      <dgm:spPr/>
      <dgm:t>
        <a:bodyPr/>
        <a:lstStyle/>
        <a:p>
          <a:r>
            <a:rPr lang="es-ES" dirty="0" smtClean="0">
              <a:latin typeface="Comic Sans MS" panose="030F0702030302020204" pitchFamily="66" charset="0"/>
            </a:rPr>
            <a:t>Para repasar.</a:t>
          </a:r>
          <a:endParaRPr lang="es-ES" dirty="0"/>
        </a:p>
      </dgm:t>
    </dgm:pt>
    <dgm:pt modelId="{DA86F125-7CD7-4CEB-AC3F-14EEE6D060F5}" type="parTrans" cxnId="{364A5806-50B1-403A-BAB8-32BEE1903A25}">
      <dgm:prSet/>
      <dgm:spPr/>
      <dgm:t>
        <a:bodyPr/>
        <a:lstStyle/>
        <a:p>
          <a:endParaRPr lang="es-ES"/>
        </a:p>
      </dgm:t>
    </dgm:pt>
    <dgm:pt modelId="{65B486AE-7531-4CC7-8F3F-FEB31A823AFF}" type="sibTrans" cxnId="{364A5806-50B1-403A-BAB8-32BEE1903A25}">
      <dgm:prSet/>
      <dgm:spPr/>
      <dgm:t>
        <a:bodyPr/>
        <a:lstStyle/>
        <a:p>
          <a:endParaRPr lang="es-ES"/>
        </a:p>
      </dgm:t>
    </dgm:pt>
    <dgm:pt modelId="{3143A77B-1AC6-4BB4-84E2-B0CC55B5403B}">
      <dgm:prSet phldrT="[Texto]"/>
      <dgm:spPr/>
      <dgm:t>
        <a:bodyPr/>
        <a:lstStyle/>
        <a:p>
          <a:r>
            <a:rPr lang="es-ES" dirty="0" smtClean="0">
              <a:latin typeface="Comic Sans MS" panose="030F0702030302020204" pitchFamily="66" charset="0"/>
            </a:rPr>
            <a:t>Para preparar un examen.</a:t>
          </a:r>
          <a:endParaRPr lang="es-ES" dirty="0"/>
        </a:p>
      </dgm:t>
    </dgm:pt>
    <dgm:pt modelId="{D6F9F01A-08A8-4D5E-BD2F-3FDEECF5A440}" type="parTrans" cxnId="{39226376-2485-4D6B-BACA-B0918B0F769B}">
      <dgm:prSet/>
      <dgm:spPr/>
      <dgm:t>
        <a:bodyPr/>
        <a:lstStyle/>
        <a:p>
          <a:endParaRPr lang="es-ES"/>
        </a:p>
      </dgm:t>
    </dgm:pt>
    <dgm:pt modelId="{613472E7-EF70-45C9-9C05-BC326BF27AB0}" type="sibTrans" cxnId="{39226376-2485-4D6B-BACA-B0918B0F769B}">
      <dgm:prSet/>
      <dgm:spPr/>
      <dgm:t>
        <a:bodyPr/>
        <a:lstStyle/>
        <a:p>
          <a:endParaRPr lang="es-ES"/>
        </a:p>
      </dgm:t>
    </dgm:pt>
    <dgm:pt modelId="{D4A26649-3FD3-434F-911C-8F6270FECFE4}">
      <dgm:prSet phldrT="[Texto]"/>
      <dgm:spPr/>
      <dgm:t>
        <a:bodyPr/>
        <a:lstStyle/>
        <a:p>
          <a:r>
            <a:rPr lang="es-ES" dirty="0" smtClean="0">
              <a:latin typeface="Comic Sans MS" panose="030F0702030302020204" pitchFamily="66" charset="0"/>
            </a:rPr>
            <a:t>Para repasar lo que saben de un tema antes de iniciarlo.</a:t>
          </a:r>
          <a:endParaRPr lang="es-ES" dirty="0"/>
        </a:p>
      </dgm:t>
    </dgm:pt>
    <dgm:pt modelId="{40EE36D9-F17F-4F42-B056-1DEDAAA8B31E}" type="parTrans" cxnId="{642E65EE-44F0-46CE-9C82-C1C0639A516E}">
      <dgm:prSet/>
      <dgm:spPr/>
      <dgm:t>
        <a:bodyPr/>
        <a:lstStyle/>
        <a:p>
          <a:endParaRPr lang="es-ES"/>
        </a:p>
      </dgm:t>
    </dgm:pt>
    <dgm:pt modelId="{96164D5D-04B4-4AE6-8E8B-422DB9179C8A}" type="sibTrans" cxnId="{642E65EE-44F0-46CE-9C82-C1C0639A516E}">
      <dgm:prSet/>
      <dgm:spPr/>
      <dgm:t>
        <a:bodyPr/>
        <a:lstStyle/>
        <a:p>
          <a:endParaRPr lang="es-ES"/>
        </a:p>
      </dgm:t>
    </dgm:pt>
    <dgm:pt modelId="{2206C6BE-C0E2-4F1F-8779-DF713C7879A1}" type="pres">
      <dgm:prSet presAssocID="{CDCE70E9-E34F-428F-9AA1-3E1E1EC720CD}" presName="matrix" presStyleCnt="0">
        <dgm:presLayoutVars>
          <dgm:chMax val="1"/>
          <dgm:dir/>
          <dgm:resizeHandles val="exact"/>
        </dgm:presLayoutVars>
      </dgm:prSet>
      <dgm:spPr/>
    </dgm:pt>
    <dgm:pt modelId="{1D71FC9E-DA79-42F4-B19A-BFA8F1F16C9B}" type="pres">
      <dgm:prSet presAssocID="{CDCE70E9-E34F-428F-9AA1-3E1E1EC720CD}" presName="diamond" presStyleLbl="bgShp" presStyleIdx="0" presStyleCnt="1"/>
      <dgm:spPr/>
    </dgm:pt>
    <dgm:pt modelId="{9DF332A5-5B00-4089-B38B-DAC991EE2BE8}" type="pres">
      <dgm:prSet presAssocID="{CDCE70E9-E34F-428F-9AA1-3E1E1EC720CD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FC797A-0829-43DE-92CC-9B3347ED9A9B}" type="pres">
      <dgm:prSet presAssocID="{CDCE70E9-E34F-428F-9AA1-3E1E1EC720CD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9EFD59-8EDC-4A99-9ECF-C4AFA9F63C58}" type="pres">
      <dgm:prSet presAssocID="{CDCE70E9-E34F-428F-9AA1-3E1E1EC720CD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2A1E68-9A71-4D70-9901-B2B12AB65D63}" type="pres">
      <dgm:prSet presAssocID="{CDCE70E9-E34F-428F-9AA1-3E1E1EC720CD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64A5806-50B1-403A-BAB8-32BEE1903A25}" srcId="{CDCE70E9-E34F-428F-9AA1-3E1E1EC720CD}" destId="{678086FD-878A-4750-AF90-52340F4B6136}" srcOrd="1" destOrd="0" parTransId="{DA86F125-7CD7-4CEB-AC3F-14EEE6D060F5}" sibTransId="{65B486AE-7531-4CC7-8F3F-FEB31A823AFF}"/>
    <dgm:cxn modelId="{4555BB31-1440-450B-A028-B4601F231BC5}" srcId="{CDCE70E9-E34F-428F-9AA1-3E1E1EC720CD}" destId="{30D6F9C2-2CC1-4921-A44D-87F1E927E66C}" srcOrd="0" destOrd="0" parTransId="{C3DF5E40-E820-4E06-B973-A186D9F81A76}" sibTransId="{1FB83B52-4733-412A-9A9B-771E33C43EF5}"/>
    <dgm:cxn modelId="{642E65EE-44F0-46CE-9C82-C1C0639A516E}" srcId="{CDCE70E9-E34F-428F-9AA1-3E1E1EC720CD}" destId="{D4A26649-3FD3-434F-911C-8F6270FECFE4}" srcOrd="3" destOrd="0" parTransId="{40EE36D9-F17F-4F42-B056-1DEDAAA8B31E}" sibTransId="{96164D5D-04B4-4AE6-8E8B-422DB9179C8A}"/>
    <dgm:cxn modelId="{662494DB-6D7C-4646-A7FB-1E73FD5CF994}" type="presOf" srcId="{D4A26649-3FD3-434F-911C-8F6270FECFE4}" destId="{CA2A1E68-9A71-4D70-9901-B2B12AB65D63}" srcOrd="0" destOrd="0" presId="urn:microsoft.com/office/officeart/2005/8/layout/matrix3"/>
    <dgm:cxn modelId="{2DACB3AF-27DE-42BC-9BDB-782895EC3816}" type="presOf" srcId="{30D6F9C2-2CC1-4921-A44D-87F1E927E66C}" destId="{9DF332A5-5B00-4089-B38B-DAC991EE2BE8}" srcOrd="0" destOrd="0" presId="urn:microsoft.com/office/officeart/2005/8/layout/matrix3"/>
    <dgm:cxn modelId="{D0A8CCD7-DC43-4ECC-A4D1-497B85D1C69F}" type="presOf" srcId="{CDCE70E9-E34F-428F-9AA1-3E1E1EC720CD}" destId="{2206C6BE-C0E2-4F1F-8779-DF713C7879A1}" srcOrd="0" destOrd="0" presId="urn:microsoft.com/office/officeart/2005/8/layout/matrix3"/>
    <dgm:cxn modelId="{39226376-2485-4D6B-BACA-B0918B0F769B}" srcId="{CDCE70E9-E34F-428F-9AA1-3E1E1EC720CD}" destId="{3143A77B-1AC6-4BB4-84E2-B0CC55B5403B}" srcOrd="2" destOrd="0" parTransId="{D6F9F01A-08A8-4D5E-BD2F-3FDEECF5A440}" sibTransId="{613472E7-EF70-45C9-9C05-BC326BF27AB0}"/>
    <dgm:cxn modelId="{B6F11E2F-9605-4712-99F4-114DDA16B4C4}" type="presOf" srcId="{3143A77B-1AC6-4BB4-84E2-B0CC55B5403B}" destId="{2D9EFD59-8EDC-4A99-9ECF-C4AFA9F63C58}" srcOrd="0" destOrd="0" presId="urn:microsoft.com/office/officeart/2005/8/layout/matrix3"/>
    <dgm:cxn modelId="{053FC3C0-DC5C-49C4-84E1-187BC2E93F66}" type="presOf" srcId="{678086FD-878A-4750-AF90-52340F4B6136}" destId="{6BFC797A-0829-43DE-92CC-9B3347ED9A9B}" srcOrd="0" destOrd="0" presId="urn:microsoft.com/office/officeart/2005/8/layout/matrix3"/>
    <dgm:cxn modelId="{13DAC24A-1E9E-450A-A497-78504BD45F4E}" type="presParOf" srcId="{2206C6BE-C0E2-4F1F-8779-DF713C7879A1}" destId="{1D71FC9E-DA79-42F4-B19A-BFA8F1F16C9B}" srcOrd="0" destOrd="0" presId="urn:microsoft.com/office/officeart/2005/8/layout/matrix3"/>
    <dgm:cxn modelId="{D8C624DD-E701-4B26-B983-A2BC0003CDBB}" type="presParOf" srcId="{2206C6BE-C0E2-4F1F-8779-DF713C7879A1}" destId="{9DF332A5-5B00-4089-B38B-DAC991EE2BE8}" srcOrd="1" destOrd="0" presId="urn:microsoft.com/office/officeart/2005/8/layout/matrix3"/>
    <dgm:cxn modelId="{69241606-9605-4ED8-98B1-AA6E815D3B60}" type="presParOf" srcId="{2206C6BE-C0E2-4F1F-8779-DF713C7879A1}" destId="{6BFC797A-0829-43DE-92CC-9B3347ED9A9B}" srcOrd="2" destOrd="0" presId="urn:microsoft.com/office/officeart/2005/8/layout/matrix3"/>
    <dgm:cxn modelId="{035905F4-FBBB-44B3-82F6-13ACFABE4A7A}" type="presParOf" srcId="{2206C6BE-C0E2-4F1F-8779-DF713C7879A1}" destId="{2D9EFD59-8EDC-4A99-9ECF-C4AFA9F63C58}" srcOrd="3" destOrd="0" presId="urn:microsoft.com/office/officeart/2005/8/layout/matrix3"/>
    <dgm:cxn modelId="{490EF0FC-8727-47D9-8F84-A7102D58109E}" type="presParOf" srcId="{2206C6BE-C0E2-4F1F-8779-DF713C7879A1}" destId="{CA2A1E68-9A71-4D70-9901-B2B12AB65D6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2546F-5785-450E-AC72-CAE7DD24CFAC}">
      <dsp:nvSpPr>
        <dsp:cNvPr id="0" name=""/>
        <dsp:cNvSpPr/>
      </dsp:nvSpPr>
      <dsp:spPr>
        <a:xfrm rot="16200000">
          <a:off x="-1162213" y="1163180"/>
          <a:ext cx="4840311" cy="2513951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6561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RETO ACTUAL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 Que todo el alumnado aprenda y alcance el éxito escolar dada la heterogeneidad y diversidad en el aula.</a:t>
          </a:r>
          <a:endParaRPr lang="es-ES" sz="1800" kern="1200" dirty="0"/>
        </a:p>
      </dsp:txBody>
      <dsp:txXfrm rot="5400000">
        <a:off x="967" y="968062"/>
        <a:ext cx="2513951" cy="2904187"/>
      </dsp:txXfrm>
    </dsp:sp>
    <dsp:sp modelId="{DDC025EA-1128-4841-AE56-30E9C77612F7}">
      <dsp:nvSpPr>
        <dsp:cNvPr id="0" name=""/>
        <dsp:cNvSpPr/>
      </dsp:nvSpPr>
      <dsp:spPr>
        <a:xfrm rot="16200000">
          <a:off x="1540283" y="1163180"/>
          <a:ext cx="4840311" cy="2513951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6561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SOCIEDAD DE LA INFORMACIÓN Aprendizaje basado en las capacidades comunicativas y de acción: se desarrollan mejor en un diálogo que genera reflexión.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/>
        </a:p>
      </dsp:txBody>
      <dsp:txXfrm rot="5400000">
        <a:off x="2703463" y="968062"/>
        <a:ext cx="2513951" cy="2904187"/>
      </dsp:txXfrm>
    </dsp:sp>
    <dsp:sp modelId="{9EF97D4F-C3EF-4CDB-A855-8993B3C7574C}">
      <dsp:nvSpPr>
        <dsp:cNvPr id="0" name=""/>
        <dsp:cNvSpPr/>
      </dsp:nvSpPr>
      <dsp:spPr>
        <a:xfrm rot="16200000">
          <a:off x="4242781" y="1163180"/>
          <a:ext cx="4840311" cy="2513951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6561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i="1" kern="1200" dirty="0" smtClean="0"/>
            <a:t>APRENDIZAJE DIALÓGICO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Pone el énfasis en las interacciones que fomentan el diálogo reflexivo. </a:t>
          </a:r>
          <a:r>
            <a:rPr lang="es-ES" sz="1800" i="1" kern="1200" dirty="0" smtClean="0"/>
            <a:t>“Cuando mejor aprendemos algo es cuando lo explicamos o nos lo explica alguien que lo ha aprendido recientemente</a:t>
          </a:r>
          <a:endParaRPr lang="es-ES" sz="1800" kern="1200" dirty="0"/>
        </a:p>
      </dsp:txBody>
      <dsp:txXfrm rot="5400000">
        <a:off x="5405961" y="968062"/>
        <a:ext cx="2513951" cy="29041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1FC9E-DA79-42F4-B19A-BFA8F1F16C9B}">
      <dsp:nvSpPr>
        <dsp:cNvPr id="0" name=""/>
        <dsp:cNvSpPr/>
      </dsp:nvSpPr>
      <dsp:spPr>
        <a:xfrm>
          <a:off x="1966119" y="0"/>
          <a:ext cx="4572000" cy="457200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332A5-5B00-4089-B38B-DAC991EE2BE8}">
      <dsp:nvSpPr>
        <dsp:cNvPr id="0" name=""/>
        <dsp:cNvSpPr/>
      </dsp:nvSpPr>
      <dsp:spPr>
        <a:xfrm>
          <a:off x="2400459" y="434340"/>
          <a:ext cx="1783080" cy="1783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omic Sans MS" panose="030F0702030302020204" pitchFamily="66" charset="0"/>
            </a:rPr>
            <a:t>Para desarrollar o profundizar un tema.</a:t>
          </a:r>
          <a:endParaRPr lang="es-ES" sz="1800" kern="1200" dirty="0"/>
        </a:p>
      </dsp:txBody>
      <dsp:txXfrm>
        <a:off x="2487502" y="521383"/>
        <a:ext cx="1608994" cy="1608994"/>
      </dsp:txXfrm>
    </dsp:sp>
    <dsp:sp modelId="{6BFC797A-0829-43DE-92CC-9B3347ED9A9B}">
      <dsp:nvSpPr>
        <dsp:cNvPr id="0" name=""/>
        <dsp:cNvSpPr/>
      </dsp:nvSpPr>
      <dsp:spPr>
        <a:xfrm>
          <a:off x="4320699" y="434340"/>
          <a:ext cx="1783080" cy="17830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omic Sans MS" panose="030F0702030302020204" pitchFamily="66" charset="0"/>
            </a:rPr>
            <a:t>Para repasar.</a:t>
          </a:r>
          <a:endParaRPr lang="es-ES" sz="1800" kern="1200" dirty="0"/>
        </a:p>
      </dsp:txBody>
      <dsp:txXfrm>
        <a:off x="4407742" y="521383"/>
        <a:ext cx="1608994" cy="1608994"/>
      </dsp:txXfrm>
    </dsp:sp>
    <dsp:sp modelId="{2D9EFD59-8EDC-4A99-9ECF-C4AFA9F63C58}">
      <dsp:nvSpPr>
        <dsp:cNvPr id="0" name=""/>
        <dsp:cNvSpPr/>
      </dsp:nvSpPr>
      <dsp:spPr>
        <a:xfrm>
          <a:off x="2400459" y="2354580"/>
          <a:ext cx="1783080" cy="17830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omic Sans MS" panose="030F0702030302020204" pitchFamily="66" charset="0"/>
            </a:rPr>
            <a:t>Para preparar un examen.</a:t>
          </a:r>
          <a:endParaRPr lang="es-ES" sz="1800" kern="1200" dirty="0"/>
        </a:p>
      </dsp:txBody>
      <dsp:txXfrm>
        <a:off x="2487502" y="2441623"/>
        <a:ext cx="1608994" cy="1608994"/>
      </dsp:txXfrm>
    </dsp:sp>
    <dsp:sp modelId="{CA2A1E68-9A71-4D70-9901-B2B12AB65D63}">
      <dsp:nvSpPr>
        <dsp:cNvPr id="0" name=""/>
        <dsp:cNvSpPr/>
      </dsp:nvSpPr>
      <dsp:spPr>
        <a:xfrm>
          <a:off x="4320699" y="2354580"/>
          <a:ext cx="1783080" cy="1783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omic Sans MS" panose="030F0702030302020204" pitchFamily="66" charset="0"/>
            </a:rPr>
            <a:t>Para repasar lo que saben de un tema antes de iniciarlo.</a:t>
          </a:r>
          <a:endParaRPr lang="es-ES" sz="1800" kern="1200" dirty="0"/>
        </a:p>
      </dsp:txBody>
      <dsp:txXfrm>
        <a:off x="4407742" y="2441623"/>
        <a:ext cx="1608994" cy="1608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9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5" name="20 Rectángulo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6" name="23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7" name="24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5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549A7-9179-4524-8584-E3D9F748D35D}" type="datetimeFigureOut">
              <a:rPr lang="es-ES"/>
              <a:pPr>
                <a:defRPr/>
              </a:pPr>
              <a:t>07/05/2020</a:t>
            </a:fld>
            <a:endParaRPr lang="es-ES"/>
          </a:p>
        </p:txBody>
      </p:sp>
      <p:sp>
        <p:nvSpPr>
          <p:cNvPr id="16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A95182E-0B32-4BD4-8A23-E57C1E4814F1}" type="slidenum">
              <a:rPr lang="es-ES">
                <a:solidFill>
                  <a:srgbClr val="E68422">
                    <a:shade val="75000"/>
                  </a:srgbClr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E68422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485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0C8CA-B9C3-4221-86CA-AB316CD3CBB4}" type="datetimeFigureOut">
              <a:rPr lang="es-ES"/>
              <a:pPr>
                <a:defRPr/>
              </a:pPr>
              <a:t>07/05/2020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4578C-0E7E-409E-B092-B82478EDBC4B}" type="slidenum">
              <a:rPr lang="es-ES">
                <a:solidFill>
                  <a:srgbClr val="E68422">
                    <a:shade val="75000"/>
                  </a:srgbClr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E68422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399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9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5" name="20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6" name="23 Rectángulo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7" name="24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3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6A11F-80AD-4B91-BE8D-7E1B9F058180}" type="slidenum">
              <a:rPr lang="es-ES">
                <a:solidFill>
                  <a:srgbClr val="E68422">
                    <a:shade val="75000"/>
                  </a:srgbClr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E68422">
                  <a:shade val="75000"/>
                </a:srgbClr>
              </a:solidFill>
            </a:endParaRPr>
          </a:p>
        </p:txBody>
      </p:sp>
      <p:sp>
        <p:nvSpPr>
          <p:cNvPr id="14" name="3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D15AC-C08E-4B55-864D-EFC4DB2996E3}" type="datetimeFigureOut">
              <a:rPr lang="es-ES"/>
              <a:pPr>
                <a:defRPr/>
              </a:pPr>
              <a:t>07/05/2020</a:t>
            </a:fld>
            <a:endParaRPr lang="es-ES"/>
          </a:p>
        </p:txBody>
      </p:sp>
      <p:sp>
        <p:nvSpPr>
          <p:cNvPr id="15" name="4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6435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9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5" name="20 Rectángulo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6" name="23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7" name="24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5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549A7-9179-4524-8584-E3D9F748D35D}" type="datetimeFigureOut">
              <a:rPr lang="es-ES"/>
              <a:pPr>
                <a:defRPr/>
              </a:pPr>
              <a:t>07/05/2020</a:t>
            </a:fld>
            <a:endParaRPr lang="es-ES"/>
          </a:p>
        </p:txBody>
      </p:sp>
      <p:sp>
        <p:nvSpPr>
          <p:cNvPr id="16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A95182E-0B32-4BD4-8A23-E57C1E4814F1}" type="slidenum">
              <a:rPr lang="es-ES">
                <a:solidFill>
                  <a:srgbClr val="E68422">
                    <a:shade val="75000"/>
                  </a:srgbClr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E68422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582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FB3D1-8254-478B-A801-6198C7E21264}" type="datetimeFigureOut">
              <a:rPr lang="es-ES"/>
              <a:pPr>
                <a:defRPr/>
              </a:pPr>
              <a:t>07/05/2020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BE006-F113-4537-B11D-0DD4F73D264D}" type="slidenum">
              <a:rPr lang="es-ES">
                <a:solidFill>
                  <a:srgbClr val="E68422">
                    <a:shade val="75000"/>
                  </a:srgbClr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E68422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831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5" name="20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6" name="23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7" name="24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8" name="25 Rectángulo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9" name="26 Rectángulo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3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A5C23-D300-4F3B-AE30-4B8DBD5C209F}" type="datetimeFigureOut">
              <a:rPr lang="es-ES"/>
              <a:pPr>
                <a:defRPr/>
              </a:pPr>
              <a:t>07/05/2020</a:t>
            </a:fld>
            <a:endParaRPr lang="es-ES"/>
          </a:p>
        </p:txBody>
      </p:sp>
      <p:sp>
        <p:nvSpPr>
          <p:cNvPr id="1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63A0656-32E7-4E8B-B7B4-51DDE068F821}" type="slidenum">
              <a:rPr lang="es-ES">
                <a:solidFill>
                  <a:srgbClr val="E68422">
                    <a:shade val="75000"/>
                  </a:srgbClr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E68422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362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9 Conector recto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1D0C1-0D61-46DE-AC7F-3ADEFCB54822}" type="datetimeFigureOut">
              <a:rPr lang="es-ES"/>
              <a:pPr>
                <a:defRPr/>
              </a:pPr>
              <a:t>07/05/2020</a:t>
            </a:fld>
            <a:endParaRPr lang="es-ES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598C3-BC43-40C5-B439-0A7F4B1E003A}" type="slidenum">
              <a:rPr lang="es-ES">
                <a:solidFill>
                  <a:srgbClr val="E68422">
                    <a:shade val="75000"/>
                  </a:srgbClr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E68422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012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20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9" name="23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10" name="24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11" name="2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8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5C05A-BE59-48E6-85A3-C3760120DF62}" type="datetimeFigureOut">
              <a:rPr lang="es-ES"/>
              <a:pPr>
                <a:defRPr/>
              </a:pPr>
              <a:t>07/05/2020</a:t>
            </a:fld>
            <a:endParaRPr lang="es-ES"/>
          </a:p>
        </p:txBody>
      </p:sp>
      <p:sp>
        <p:nvSpPr>
          <p:cNvPr id="19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C610B5B-1CD5-4CAF-9C8B-DF69B4F48987}" type="slidenum">
              <a:rPr lang="es-ES">
                <a:solidFill>
                  <a:srgbClr val="E68422">
                    <a:shade val="75000"/>
                  </a:srgbClr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E68422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176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A55EC-273A-4FA7-9547-56E44ADDB7BE}" type="datetimeFigureOut">
              <a:rPr lang="es-ES"/>
              <a:pPr>
                <a:defRPr/>
              </a:pPr>
              <a:t>07/05/2020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479FB-9909-4B8A-AE46-FD40D220B042}" type="slidenum">
              <a:rPr lang="es-ES">
                <a:solidFill>
                  <a:srgbClr val="E68422">
                    <a:shade val="75000"/>
                  </a:srgbClr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E68422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421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9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3" name="20 Rectángulo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4" name="23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5" name="24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5ED2B-DCBB-4732-9A89-7ADB32C0DA2D}" type="datetimeFigureOut">
              <a:rPr lang="es-ES"/>
              <a:pPr>
                <a:defRPr/>
              </a:pPr>
              <a:t>07/05/2020</a:t>
            </a:fld>
            <a:endParaRPr lang="es-ES"/>
          </a:p>
        </p:txBody>
      </p:sp>
      <p:sp>
        <p:nvSpPr>
          <p:cNvPr id="9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43E52A8-C956-43AE-AC10-A3877DA442F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3684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20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7" name="23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8" name="24 Rectángulo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9" name="25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6" name="6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A3FDCCC-E485-4C60-971E-1B188A500B76}" type="slidenum">
              <a:rPr lang="es-ES">
                <a:solidFill>
                  <a:srgbClr val="E68422">
                    <a:shade val="75000"/>
                  </a:srgbClr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E68422">
                  <a:shade val="75000"/>
                </a:srgbClr>
              </a:solidFill>
            </a:endParaRPr>
          </a:p>
        </p:txBody>
      </p:sp>
      <p:sp>
        <p:nvSpPr>
          <p:cNvPr id="17" name="4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D107D-A035-46CF-883C-3F1BF8BC4344}" type="datetimeFigureOut">
              <a:rPr lang="es-ES"/>
              <a:pPr>
                <a:defRPr/>
              </a:pPr>
              <a:t>07/05/2020</a:t>
            </a:fld>
            <a:endParaRPr lang="es-ES"/>
          </a:p>
        </p:txBody>
      </p:sp>
      <p:sp>
        <p:nvSpPr>
          <p:cNvPr id="18" name="5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9752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FB3D1-8254-478B-A801-6198C7E21264}" type="datetimeFigureOut">
              <a:rPr lang="es-ES"/>
              <a:pPr>
                <a:defRPr/>
              </a:pPr>
              <a:t>07/05/2020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BE006-F113-4537-B11D-0DD4F73D264D}" type="slidenum">
              <a:rPr lang="es-ES">
                <a:solidFill>
                  <a:srgbClr val="E68422">
                    <a:shade val="75000"/>
                  </a:srgbClr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E68422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19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20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7" name="23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8" name="24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9" name="25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6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CF25D-B197-43E1-87EE-EE8EDF6B031D}" type="slidenum">
              <a:rPr lang="es-ES">
                <a:solidFill>
                  <a:srgbClr val="E68422">
                    <a:shade val="75000"/>
                  </a:srgbClr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E68422">
                  <a:shade val="75000"/>
                </a:srgbClr>
              </a:solidFill>
            </a:endParaRPr>
          </a:p>
        </p:txBody>
      </p:sp>
      <p:sp>
        <p:nvSpPr>
          <p:cNvPr id="17" name="4 Marcador de fecha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55C5B-3876-4DFC-BD9A-7C0BD615924D}" type="datetimeFigureOut">
              <a:rPr lang="es-ES"/>
              <a:pPr>
                <a:defRPr/>
              </a:pPr>
              <a:t>07/05/2020</a:t>
            </a:fld>
            <a:endParaRPr lang="es-ES"/>
          </a:p>
        </p:txBody>
      </p:sp>
      <p:sp>
        <p:nvSpPr>
          <p:cNvPr id="18" name="5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1345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0C8CA-B9C3-4221-86CA-AB316CD3CBB4}" type="datetimeFigureOut">
              <a:rPr lang="es-ES"/>
              <a:pPr>
                <a:defRPr/>
              </a:pPr>
              <a:t>07/05/2020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4578C-0E7E-409E-B092-B82478EDBC4B}" type="slidenum">
              <a:rPr lang="es-ES">
                <a:solidFill>
                  <a:srgbClr val="E68422">
                    <a:shade val="75000"/>
                  </a:srgbClr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E68422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547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9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5" name="20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6" name="23 Rectángulo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7" name="24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3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6A11F-80AD-4B91-BE8D-7E1B9F058180}" type="slidenum">
              <a:rPr lang="es-ES">
                <a:solidFill>
                  <a:srgbClr val="E68422">
                    <a:shade val="75000"/>
                  </a:srgbClr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E68422">
                  <a:shade val="75000"/>
                </a:srgbClr>
              </a:solidFill>
            </a:endParaRPr>
          </a:p>
        </p:txBody>
      </p:sp>
      <p:sp>
        <p:nvSpPr>
          <p:cNvPr id="14" name="3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D15AC-C08E-4B55-864D-EFC4DB2996E3}" type="datetimeFigureOut">
              <a:rPr lang="es-ES"/>
              <a:pPr>
                <a:defRPr/>
              </a:pPr>
              <a:t>07/05/2020</a:t>
            </a:fld>
            <a:endParaRPr lang="es-ES"/>
          </a:p>
        </p:txBody>
      </p:sp>
      <p:sp>
        <p:nvSpPr>
          <p:cNvPr id="15" name="4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7047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5" name="20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6" name="23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7" name="24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8" name="25 Rectángulo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9" name="26 Rectángulo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3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A5C23-D300-4F3B-AE30-4B8DBD5C209F}" type="datetimeFigureOut">
              <a:rPr lang="es-ES"/>
              <a:pPr>
                <a:defRPr/>
              </a:pPr>
              <a:t>07/05/2020</a:t>
            </a:fld>
            <a:endParaRPr lang="es-ES"/>
          </a:p>
        </p:txBody>
      </p:sp>
      <p:sp>
        <p:nvSpPr>
          <p:cNvPr id="1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63A0656-32E7-4E8B-B7B4-51DDE068F821}" type="slidenum">
              <a:rPr lang="es-ES">
                <a:solidFill>
                  <a:srgbClr val="E68422">
                    <a:shade val="75000"/>
                  </a:srgbClr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E68422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162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9 Conector recto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1D0C1-0D61-46DE-AC7F-3ADEFCB54822}" type="datetimeFigureOut">
              <a:rPr lang="es-ES"/>
              <a:pPr>
                <a:defRPr/>
              </a:pPr>
              <a:t>07/05/2020</a:t>
            </a:fld>
            <a:endParaRPr lang="es-ES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598C3-BC43-40C5-B439-0A7F4B1E003A}" type="slidenum">
              <a:rPr lang="es-ES">
                <a:solidFill>
                  <a:srgbClr val="E68422">
                    <a:shade val="75000"/>
                  </a:srgbClr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E68422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51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20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9" name="23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10" name="24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11" name="2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8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5C05A-BE59-48E6-85A3-C3760120DF62}" type="datetimeFigureOut">
              <a:rPr lang="es-ES"/>
              <a:pPr>
                <a:defRPr/>
              </a:pPr>
              <a:t>07/05/2020</a:t>
            </a:fld>
            <a:endParaRPr lang="es-ES"/>
          </a:p>
        </p:txBody>
      </p:sp>
      <p:sp>
        <p:nvSpPr>
          <p:cNvPr id="19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C610B5B-1CD5-4CAF-9C8B-DF69B4F48987}" type="slidenum">
              <a:rPr lang="es-ES">
                <a:solidFill>
                  <a:srgbClr val="E68422">
                    <a:shade val="75000"/>
                  </a:srgbClr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E68422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51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A55EC-273A-4FA7-9547-56E44ADDB7BE}" type="datetimeFigureOut">
              <a:rPr lang="es-ES"/>
              <a:pPr>
                <a:defRPr/>
              </a:pPr>
              <a:t>07/05/2020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479FB-9909-4B8A-AE46-FD40D220B042}" type="slidenum">
              <a:rPr lang="es-ES">
                <a:solidFill>
                  <a:srgbClr val="E68422">
                    <a:shade val="75000"/>
                  </a:srgbClr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E68422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815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9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3" name="20 Rectángulo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4" name="23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5" name="24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5ED2B-DCBB-4732-9A89-7ADB32C0DA2D}" type="datetimeFigureOut">
              <a:rPr lang="es-ES"/>
              <a:pPr>
                <a:defRPr/>
              </a:pPr>
              <a:t>07/05/2020</a:t>
            </a:fld>
            <a:endParaRPr lang="es-ES"/>
          </a:p>
        </p:txBody>
      </p:sp>
      <p:sp>
        <p:nvSpPr>
          <p:cNvPr id="9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43E52A8-C956-43AE-AC10-A3877DA442F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673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20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7" name="23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8" name="24 Rectángulo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9" name="25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6" name="6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A3FDCCC-E485-4C60-971E-1B188A500B76}" type="slidenum">
              <a:rPr lang="es-ES">
                <a:solidFill>
                  <a:srgbClr val="E68422">
                    <a:shade val="75000"/>
                  </a:srgbClr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E68422">
                  <a:shade val="75000"/>
                </a:srgbClr>
              </a:solidFill>
            </a:endParaRPr>
          </a:p>
        </p:txBody>
      </p:sp>
      <p:sp>
        <p:nvSpPr>
          <p:cNvPr id="17" name="4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D107D-A035-46CF-883C-3F1BF8BC4344}" type="datetimeFigureOut">
              <a:rPr lang="es-ES"/>
              <a:pPr>
                <a:defRPr/>
              </a:pPr>
              <a:t>07/05/2020</a:t>
            </a:fld>
            <a:endParaRPr lang="es-ES"/>
          </a:p>
        </p:txBody>
      </p:sp>
      <p:sp>
        <p:nvSpPr>
          <p:cNvPr id="18" name="5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3101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20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7" name="23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8" name="24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9" name="25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6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CF25D-B197-43E1-87EE-EE8EDF6B031D}" type="slidenum">
              <a:rPr lang="es-ES">
                <a:solidFill>
                  <a:srgbClr val="E68422">
                    <a:shade val="75000"/>
                  </a:srgbClr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E68422">
                  <a:shade val="75000"/>
                </a:srgbClr>
              </a:solidFill>
            </a:endParaRPr>
          </a:p>
        </p:txBody>
      </p:sp>
      <p:sp>
        <p:nvSpPr>
          <p:cNvPr id="17" name="4 Marcador de fecha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55C5B-3876-4DFC-BD9A-7C0BD615924D}" type="datetimeFigureOut">
              <a:rPr lang="es-ES"/>
              <a:pPr>
                <a:defRPr/>
              </a:pPr>
              <a:t>07/05/2020</a:t>
            </a:fld>
            <a:endParaRPr lang="es-ES"/>
          </a:p>
        </p:txBody>
      </p:sp>
      <p:sp>
        <p:nvSpPr>
          <p:cNvPr id="18" name="5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9006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2051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2052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2053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980796-E068-4271-B045-0E2CAD2B3285}" type="datetimeFigureOut">
              <a:rPr lang="es-E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07/05/2020</a:t>
            </a:fld>
            <a:endParaRPr lang="es-ES">
              <a:latin typeface="Arial" charset="0"/>
              <a:cs typeface="Arial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latin typeface="Arial" charset="0"/>
              <a:cs typeface="Arial" charset="0"/>
            </a:endParaRP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656ACD-F092-484B-A5FE-AE8AB2286C71}" type="slidenum">
              <a:rPr lang="es-ES">
                <a:solidFill>
                  <a:srgbClr val="E68422">
                    <a:shade val="75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E68422">
                  <a:shade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062" name="21 Marcador de título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n-US" altLang="es-ES" smtClean="0"/>
          </a:p>
        </p:txBody>
      </p:sp>
      <p:sp>
        <p:nvSpPr>
          <p:cNvPr id="2063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</p:spTree>
    <p:extLst>
      <p:ext uri="{BB962C8B-B14F-4D97-AF65-F5344CB8AC3E}">
        <p14:creationId xmlns:p14="http://schemas.microsoft.com/office/powerpoint/2010/main" val="318467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CA741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A741D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A741D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A741D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A741D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CA741D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CA741D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CA741D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CA741D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E68422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46648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63891F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2051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2052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2053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S" smtClean="0">
              <a:solidFill>
                <a:prstClr val="black"/>
              </a:solidFill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980796-E068-4271-B045-0E2CAD2B3285}" type="datetimeFigureOut">
              <a:rPr lang="es-E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07/05/2020</a:t>
            </a:fld>
            <a:endParaRPr lang="es-ES">
              <a:latin typeface="Arial" charset="0"/>
              <a:cs typeface="Arial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latin typeface="Arial" charset="0"/>
              <a:cs typeface="Arial" charset="0"/>
            </a:endParaRP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656ACD-F092-484B-A5FE-AE8AB2286C71}" type="slidenum">
              <a:rPr lang="es-ES">
                <a:solidFill>
                  <a:srgbClr val="E68422">
                    <a:shade val="75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E68422">
                  <a:shade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062" name="21 Marcador de título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n-US" altLang="es-ES" smtClean="0"/>
          </a:p>
        </p:txBody>
      </p:sp>
      <p:sp>
        <p:nvSpPr>
          <p:cNvPr id="2063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</p:spTree>
    <p:extLst>
      <p:ext uri="{BB962C8B-B14F-4D97-AF65-F5344CB8AC3E}">
        <p14:creationId xmlns:p14="http://schemas.microsoft.com/office/powerpoint/2010/main" val="429421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CA741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A741D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A741D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A741D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A741D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CA741D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CA741D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CA741D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CA741D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E68422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46648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63891F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l8WKbDf6y6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dirty="0" smtClean="0"/>
              <a:t>IES AVERROES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dirty="0" smtClean="0"/>
              <a:t>(CÓRDOBA)</a:t>
            </a:r>
            <a:endParaRPr lang="es-ES" dirty="0"/>
          </a:p>
        </p:txBody>
      </p:sp>
      <p:sp>
        <p:nvSpPr>
          <p:cNvPr id="14339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" altLang="es-ES" b="1" dirty="0" smtClean="0"/>
              <a:t>GRUPOS INTERACTIVOS</a:t>
            </a:r>
            <a:br>
              <a:rPr lang="es-ES" altLang="es-ES" b="1" dirty="0" smtClean="0"/>
            </a:br>
            <a:r>
              <a:rPr lang="es-ES" altLang="es-ES" sz="2800" b="1" i="1" dirty="0" smtClean="0"/>
              <a:t>“Aprendemos explicando”</a:t>
            </a:r>
          </a:p>
        </p:txBody>
      </p:sp>
    </p:spTree>
    <p:extLst>
      <p:ext uri="{BB962C8B-B14F-4D97-AF65-F5344CB8AC3E}">
        <p14:creationId xmlns:p14="http://schemas.microsoft.com/office/powerpoint/2010/main" val="275502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GRUPOS INERACTIVOS MATEMÁTICAS 1º ESO D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Los voluntarios en este caso son: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 smtClean="0">
                <a:solidFill>
                  <a:schemeClr val="bg1"/>
                </a:solidFill>
              </a:rPr>
              <a:t>Familia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 smtClean="0">
                <a:solidFill>
                  <a:schemeClr val="bg1"/>
                </a:solidFill>
              </a:rPr>
              <a:t>M</a:t>
            </a:r>
            <a:r>
              <a:rPr lang="es-ES" dirty="0" smtClean="0"/>
              <a:t>onitor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92896"/>
            <a:ext cx="3139003" cy="235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562" y="908720"/>
            <a:ext cx="2692102" cy="201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" b="1515"/>
          <a:stretch>
            <a:fillRect/>
          </a:stretch>
        </p:blipFill>
        <p:spPr bwMode="auto">
          <a:xfrm>
            <a:off x="2915816" y="1484784"/>
            <a:ext cx="2871319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76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825"/>
          </a:xfrm>
        </p:spPr>
        <p:txBody>
          <a:bodyPr/>
          <a:lstStyle/>
          <a:p>
            <a:r>
              <a:rPr lang="es-ES" sz="2800" i="1" dirty="0" smtClean="0"/>
              <a:t>¿QUÉ CONSEGUIMOS CON LA PARTICIPACIÓN DE LOS VOLUNTARIOS?</a:t>
            </a:r>
            <a:endParaRPr lang="es-ES" sz="2800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>
                <a:latin typeface="Comic Sans MS" panose="030F0702030302020204" pitchFamily="66" charset="0"/>
              </a:rPr>
              <a:t>Mayor variedad de estilos y estrategias enseñar-aprender.</a:t>
            </a:r>
          </a:p>
          <a:p>
            <a:r>
              <a:rPr lang="es-ES" dirty="0" smtClean="0">
                <a:latin typeface="Comic Sans MS" panose="030F0702030302020204" pitchFamily="66" charset="0"/>
              </a:rPr>
              <a:t>Mayor variedad de formas de relación.</a:t>
            </a:r>
          </a:p>
          <a:p>
            <a:r>
              <a:rPr lang="es-ES" dirty="0" smtClean="0">
                <a:latin typeface="Comic Sans MS" panose="030F0702030302020204" pitchFamily="66" charset="0"/>
              </a:rPr>
              <a:t>Fomentar mejores relaciones centro-familias-comunidad.</a:t>
            </a:r>
          </a:p>
          <a:p>
            <a:r>
              <a:rPr lang="es-ES" dirty="0" smtClean="0">
                <a:latin typeface="Comic Sans MS" panose="030F0702030302020204" pitchFamily="66" charset="0"/>
              </a:rPr>
              <a:t>Aumenta </a:t>
            </a:r>
            <a:r>
              <a:rPr lang="es-ES" dirty="0" smtClean="0">
                <a:latin typeface="Comic Sans MS" panose="030F0702030302020204" pitchFamily="66" charset="0"/>
              </a:rPr>
              <a:t>la motivación en el alumnado.</a:t>
            </a:r>
          </a:p>
          <a:p>
            <a:r>
              <a:rPr lang="es-ES" dirty="0" smtClean="0">
                <a:latin typeface="Comic Sans MS" panose="030F0702030302020204" pitchFamily="66" charset="0"/>
              </a:rPr>
              <a:t>Potencia mayor creatividad en las actividades realizadas.</a:t>
            </a:r>
          </a:p>
          <a:p>
            <a:r>
              <a:rPr lang="es-ES" dirty="0" smtClean="0">
                <a:latin typeface="Comic Sans MS" panose="030F0702030302020204" pitchFamily="66" charset="0"/>
              </a:rPr>
              <a:t>Aporta altas expectativas respecto al alumnado.</a:t>
            </a:r>
          </a:p>
          <a:p>
            <a:r>
              <a:rPr lang="es-ES" dirty="0" smtClean="0">
                <a:latin typeface="Comic Sans MS" panose="030F0702030302020204" pitchFamily="66" charset="0"/>
              </a:rPr>
              <a:t>Aporta un plus de solidaridad, ánimo e ilusión.</a:t>
            </a:r>
            <a:endParaRPr lang="es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02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 smtClean="0"/>
              <a:t>ORGANIZACIÓN Y COORDINACIÓN</a:t>
            </a:r>
            <a:endParaRPr lang="es-ES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sz="2000" dirty="0" smtClean="0">
                <a:latin typeface="Comic Sans MS" panose="030F0702030302020204" pitchFamily="66" charset="0"/>
              </a:rPr>
              <a:t>DURACIÓN DE LAS SESIONES.</a:t>
            </a:r>
          </a:p>
          <a:p>
            <a:pPr>
              <a:lnSpc>
                <a:spcPct val="150000"/>
              </a:lnSpc>
            </a:pPr>
            <a:r>
              <a:rPr lang="es-ES" sz="2000" dirty="0" smtClean="0">
                <a:latin typeface="Comic Sans MS" panose="030F0702030302020204" pitchFamily="66" charset="0"/>
              </a:rPr>
              <a:t>ESPACIOS (distribución del mobiliario)</a:t>
            </a:r>
          </a:p>
          <a:p>
            <a:r>
              <a:rPr lang="es-ES" sz="2000" dirty="0" smtClean="0">
                <a:latin typeface="Comic Sans MS" panose="030F0702030302020204" pitchFamily="66" charset="0"/>
              </a:rPr>
              <a:t>NÚMERO DE SESIONES (mínimo semanales)</a:t>
            </a:r>
          </a:p>
          <a:p>
            <a:pPr lvl="1"/>
            <a:r>
              <a:rPr lang="es-ES" sz="2000" dirty="0" smtClean="0">
                <a:latin typeface="Comic Sans MS" panose="030F0702030302020204" pitchFamily="66" charset="0"/>
              </a:rPr>
              <a:t>Mínimo semanales (garantiza el éxito) en diferentes áreas.</a:t>
            </a:r>
          </a:p>
          <a:p>
            <a:pPr lvl="1"/>
            <a:r>
              <a:rPr lang="es-ES" sz="2000" dirty="0" smtClean="0">
                <a:latin typeface="Comic Sans MS" panose="030F0702030302020204" pitchFamily="66" charset="0"/>
              </a:rPr>
              <a:t>Puntuales </a:t>
            </a:r>
          </a:p>
          <a:p>
            <a:pPr lvl="1"/>
            <a:r>
              <a:rPr lang="es-ES" sz="2000" dirty="0" smtClean="0">
                <a:latin typeface="Comic Sans MS" panose="030F0702030302020204" pitchFamily="66" charset="0"/>
              </a:rPr>
              <a:t>Necesario la sistematicidad para obtener resultados y  mejora de comportamientos.</a:t>
            </a:r>
          </a:p>
          <a:p>
            <a:pPr>
              <a:lnSpc>
                <a:spcPct val="150000"/>
              </a:lnSpc>
            </a:pPr>
            <a:r>
              <a:rPr lang="es-ES" sz="2000" dirty="0" smtClean="0">
                <a:latin typeface="Comic Sans MS" panose="030F0702030302020204" pitchFamily="66" charset="0"/>
              </a:rPr>
              <a:t>ORGANIZACIÓN A NIVEL DE CENTRO </a:t>
            </a:r>
          </a:p>
          <a:p>
            <a:pPr lvl="1"/>
            <a:r>
              <a:rPr lang="es-ES" sz="2000" dirty="0" smtClean="0">
                <a:latin typeface="Comic Sans MS" panose="030F0702030302020204" pitchFamily="66" charset="0"/>
              </a:rPr>
              <a:t>Horarios y asignaturas.</a:t>
            </a:r>
          </a:p>
          <a:p>
            <a:pPr lvl="1"/>
            <a:r>
              <a:rPr lang="es-ES" sz="2000" dirty="0" smtClean="0">
                <a:latin typeface="Comic Sans MS" panose="030F0702030302020204" pitchFamily="66" charset="0"/>
              </a:rPr>
              <a:t>Personas con las que se cuenta: voluntarios/as, familias, profesorado, personal no docente.</a:t>
            </a:r>
          </a:p>
          <a:p>
            <a:pPr>
              <a:lnSpc>
                <a:spcPct val="150000"/>
              </a:lnSpc>
            </a:pPr>
            <a:r>
              <a:rPr lang="es-ES" sz="2000" dirty="0" smtClean="0">
                <a:latin typeface="Comic Sans MS" panose="030F0702030302020204" pitchFamily="66" charset="0"/>
              </a:rPr>
              <a:t>COORDINACIÓN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5953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9" descr="Resultado de imagen de GRACIA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41438"/>
            <a:ext cx="6694487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67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 smtClean="0"/>
              <a:t>¿CUÁL ES EL ENFOQUE?</a:t>
            </a:r>
            <a:endParaRPr lang="es-ES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dirty="0" smtClean="0"/>
          </a:p>
          <a:p>
            <a:endParaRPr lang="es-ES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689391439"/>
              </p:ext>
            </p:extLst>
          </p:nvPr>
        </p:nvGraphicFramePr>
        <p:xfrm>
          <a:off x="683568" y="1397000"/>
          <a:ext cx="7920880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732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72546F-5785-450E-AC72-CAE7DD24C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572546F-5785-450E-AC72-CAE7DD24C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572546F-5785-450E-AC72-CAE7DD24C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0572546F-5785-450E-AC72-CAE7DD24C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C025EA-1128-4841-AE56-30E9C77612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DDC025EA-1128-4841-AE56-30E9C77612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DDC025EA-1128-4841-AE56-30E9C77612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DDC025EA-1128-4841-AE56-30E9C77612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F97D4F-C3EF-4CDB-A855-8993B3C75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9EF97D4F-C3EF-4CDB-A855-8993B3C75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9EF97D4F-C3EF-4CDB-A855-8993B3C75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9EF97D4F-C3EF-4CDB-A855-8993B3C757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 smtClean="0"/>
              <a:t>OBJETIVOS</a:t>
            </a:r>
            <a:endParaRPr lang="es-ES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>
                <a:latin typeface="Comic Sans MS" panose="030F0702030302020204" pitchFamily="66" charset="0"/>
              </a:rPr>
              <a:t>Que el alumnado esté todo el tiempo aprendiendo.</a:t>
            </a:r>
          </a:p>
          <a:p>
            <a:endParaRPr lang="es-ES" dirty="0" smtClean="0">
              <a:latin typeface="Comic Sans MS" panose="030F0702030302020204" pitchFamily="66" charset="0"/>
            </a:endParaRPr>
          </a:p>
          <a:p>
            <a:r>
              <a:rPr lang="es-ES" dirty="0" smtClean="0">
                <a:latin typeface="Comic Sans MS" panose="030F0702030302020204" pitchFamily="66" charset="0"/>
              </a:rPr>
              <a:t>Que el alumnado aprenda más que con los medios habituales.</a:t>
            </a:r>
          </a:p>
          <a:p>
            <a:endParaRPr lang="es-ES" dirty="0" smtClean="0">
              <a:latin typeface="Comic Sans MS" panose="030F0702030302020204" pitchFamily="66" charset="0"/>
            </a:endParaRPr>
          </a:p>
          <a:p>
            <a:r>
              <a:rPr lang="es-ES" dirty="0" smtClean="0">
                <a:latin typeface="Comic Sans MS" panose="030F0702030302020204" pitchFamily="66" charset="0"/>
              </a:rPr>
              <a:t>Potenciar los aprendizajes de todos dentro del aula.</a:t>
            </a:r>
            <a:endParaRPr lang="es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90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3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34400" cy="758825"/>
          </a:xfrm>
        </p:spPr>
        <p:txBody>
          <a:bodyPr/>
          <a:lstStyle/>
          <a:p>
            <a:pPr eaLnBrk="1" hangingPunct="1"/>
            <a:r>
              <a:rPr lang="es-ES" altLang="es-ES" i="1" dirty="0" smtClean="0">
                <a:solidFill>
                  <a:srgbClr val="CA741D"/>
                </a:solidFill>
              </a:rPr>
              <a:t>¿QUÉ SON LOS GRUPOS INTERACTIVOS?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85457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 smtClean="0">
                <a:latin typeface="Comic Sans MS" panose="030F0702030302020204" pitchFamily="66" charset="0"/>
              </a:rPr>
              <a:t>Grupos heterogéneos (nivel de aprendizaje u origen cultural.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 smtClean="0">
                <a:latin typeface="Comic Sans MS" panose="030F0702030302020204" pitchFamily="66" charset="0"/>
              </a:rPr>
              <a:t>En cada grupo se realiza una actividad diferente durante el mismo tiempo.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 smtClean="0">
                <a:latin typeface="Comic Sans MS" panose="030F0702030302020204" pitchFamily="66" charset="0"/>
              </a:rPr>
              <a:t>Todas las actividades diseñadas son realizadas por todos los grupos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>
                <a:latin typeface="Comic Sans MS" panose="030F0702030302020204" pitchFamily="66" charset="0"/>
              </a:rPr>
              <a:t>Participación de adultos voluntarios/as en el aula.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 smtClean="0">
                <a:latin typeface="Comic Sans MS" panose="030F0702030302020204" pitchFamily="66" charset="0"/>
              </a:rPr>
              <a:t>Dinamismo y variación: todos los grupos rotan por las diferentes actividades manteniéndose fijo el voluntario/a.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502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 smtClean="0"/>
              <a:t>ACTIVIDADES</a:t>
            </a:r>
            <a:endParaRPr lang="es-ES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 smtClean="0">
              <a:latin typeface="Comic Sans MS" panose="030F0702030302020204" pitchFamily="66" charset="0"/>
            </a:endParaRPr>
          </a:p>
          <a:p>
            <a:endParaRPr lang="es-ES" dirty="0">
              <a:latin typeface="Comic Sans MS" panose="030F0702030302020204" pitchFamily="66" charset="0"/>
            </a:endParaRPr>
          </a:p>
          <a:p>
            <a:r>
              <a:rPr lang="es-ES" dirty="0" smtClean="0">
                <a:latin typeface="Comic Sans MS" panose="030F0702030302020204" pitchFamily="66" charset="0"/>
              </a:rPr>
              <a:t>Cualquier </a:t>
            </a:r>
            <a:r>
              <a:rPr lang="es-ES" dirty="0" smtClean="0">
                <a:latin typeface="Comic Sans MS" panose="030F0702030302020204" pitchFamily="66" charset="0"/>
              </a:rPr>
              <a:t>actividad que se propone en el aula sirve.</a:t>
            </a:r>
          </a:p>
          <a:p>
            <a:pPr marL="0" indent="0">
              <a:buNone/>
            </a:pPr>
            <a:endParaRPr lang="es-ES" dirty="0" smtClean="0">
              <a:latin typeface="Comic Sans MS" panose="030F0702030302020204" pitchFamily="66" charset="0"/>
            </a:endParaRPr>
          </a:p>
          <a:p>
            <a:r>
              <a:rPr lang="es-ES" dirty="0" smtClean="0">
                <a:latin typeface="Comic Sans MS" panose="030F0702030302020204" pitchFamily="66" charset="0"/>
              </a:rPr>
              <a:t>Las más idóneas: las que el alumnado puede hacer por sí mismo y necesitan poca intervención del profesor.</a:t>
            </a:r>
          </a:p>
          <a:p>
            <a:pPr marL="0" indent="0">
              <a:buNone/>
            </a:pPr>
            <a:endParaRPr lang="es-E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19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 smtClean="0"/>
              <a:t>FIN COMÚN DE LAS ACTIVIDADES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06340424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012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 smtClean="0"/>
              <a:t>TIPOS DE ACTIVIDADES</a:t>
            </a:r>
            <a:endParaRPr lang="es-ES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>
                <a:latin typeface="Comic Sans MS" panose="030F0702030302020204" pitchFamily="66" charset="0"/>
              </a:rPr>
              <a:t>ACTIVIDADES DE GRUPO.</a:t>
            </a:r>
          </a:p>
          <a:p>
            <a:pPr lvl="1"/>
            <a:r>
              <a:rPr lang="es-ES" dirty="0" smtClean="0">
                <a:latin typeface="Comic Sans MS" panose="030F0702030302020204" pitchFamily="66" charset="0"/>
              </a:rPr>
              <a:t>Se potencia la ayuda mutua.</a:t>
            </a:r>
          </a:p>
          <a:p>
            <a:pPr lvl="1"/>
            <a:r>
              <a:rPr lang="es-ES" dirty="0" smtClean="0">
                <a:latin typeface="Comic Sans MS" panose="030F0702030302020204" pitchFamily="66" charset="0"/>
              </a:rPr>
              <a:t>Definir la interdependencia entre las tareas de cada uno.</a:t>
            </a:r>
          </a:p>
          <a:p>
            <a:r>
              <a:rPr lang="es-ES" dirty="0" smtClean="0">
                <a:latin typeface="Comic Sans MS" panose="030F0702030302020204" pitchFamily="66" charset="0"/>
              </a:rPr>
              <a:t>ACTIVIDADES INDIVIDUALES.</a:t>
            </a:r>
          </a:p>
          <a:p>
            <a:pPr lvl="1"/>
            <a:r>
              <a:rPr lang="es-ES" dirty="0" smtClean="0">
                <a:latin typeface="Comic Sans MS" panose="030F0702030302020204" pitchFamily="66" charset="0"/>
              </a:rPr>
              <a:t>Cada alumno/a debe ir comentando con el resto cómo lo está haciendo o las dudas que le surgen.</a:t>
            </a:r>
          </a:p>
          <a:p>
            <a:pPr lvl="1"/>
            <a:r>
              <a:rPr lang="es-ES" dirty="0" smtClean="0">
                <a:latin typeface="Comic Sans MS" panose="030F0702030302020204" pitchFamily="66" charset="0"/>
              </a:rPr>
              <a:t>Deben explicar por qué han decidido hacer lo que se les pide de la forma elegida.</a:t>
            </a:r>
          </a:p>
          <a:p>
            <a:r>
              <a:rPr lang="es-ES" dirty="0" smtClean="0">
                <a:latin typeface="Comic Sans MS" panose="030F0702030302020204" pitchFamily="66" charset="0"/>
              </a:rPr>
              <a:t>ACTIVIDADES INNOVADORAS.</a:t>
            </a:r>
          </a:p>
          <a:p>
            <a:r>
              <a:rPr lang="es-ES" dirty="0" smtClean="0">
                <a:latin typeface="Comic Sans MS" panose="030F0702030302020204" pitchFamily="66" charset="0"/>
              </a:rPr>
              <a:t>ACTIVIDADES TRADICIONALES.</a:t>
            </a:r>
          </a:p>
          <a:p>
            <a:pPr marL="274638" lvl="1" indent="0">
              <a:buNone/>
            </a:pP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047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 smtClean="0"/>
              <a:t>PAPEL DEL PROFESOR/A</a:t>
            </a:r>
            <a:endParaRPr lang="es-ES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Clr>
                <a:srgbClr val="6076B4"/>
              </a:buClr>
            </a:pPr>
            <a:r>
              <a:rPr lang="es-E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Diseño de la sesión: selección de las actividades.</a:t>
            </a:r>
          </a:p>
          <a:p>
            <a:pPr lvl="0">
              <a:buClr>
                <a:srgbClr val="6076B4"/>
              </a:buClr>
            </a:pPr>
            <a:endParaRPr lang="es-ES" sz="20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>
              <a:buClr>
                <a:srgbClr val="6076B4"/>
              </a:buClr>
            </a:pPr>
            <a:r>
              <a:rPr lang="es-E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Organización y coordinación de los voluntarios/as: explicación previa de las actividades y objetivos.</a:t>
            </a:r>
          </a:p>
          <a:p>
            <a:pPr marL="0" lvl="0" indent="0">
              <a:buClr>
                <a:srgbClr val="6076B4"/>
              </a:buClr>
              <a:buNone/>
            </a:pPr>
            <a:endParaRPr lang="es-ES" sz="20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>
              <a:buClr>
                <a:srgbClr val="6076B4"/>
              </a:buClr>
            </a:pPr>
            <a:r>
              <a:rPr lang="es-E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Dinamiza la sesión</a:t>
            </a:r>
          </a:p>
          <a:p>
            <a:pPr lvl="1">
              <a:buClr>
                <a:srgbClr val="6076B4"/>
              </a:buClr>
            </a:pPr>
            <a:r>
              <a:rPr lang="es-E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Organiza los grupos</a:t>
            </a:r>
          </a:p>
          <a:p>
            <a:pPr lvl="1">
              <a:buClr>
                <a:srgbClr val="6076B4"/>
              </a:buClr>
            </a:pPr>
            <a:r>
              <a:rPr lang="es-E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Coordina los tiempos.</a:t>
            </a:r>
          </a:p>
          <a:p>
            <a:pPr lvl="1">
              <a:buClr>
                <a:srgbClr val="6076B4"/>
              </a:buClr>
            </a:pPr>
            <a:r>
              <a:rPr lang="es-E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Observa el funcionamiento de los grupos.</a:t>
            </a:r>
          </a:p>
          <a:p>
            <a:pPr lvl="1">
              <a:buClr>
                <a:srgbClr val="6076B4"/>
              </a:buClr>
            </a:pPr>
            <a:r>
              <a:rPr lang="es-E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Resuelve dudas si es necesario.</a:t>
            </a:r>
          </a:p>
          <a:p>
            <a:pPr lvl="0">
              <a:buClr>
                <a:srgbClr val="6076B4"/>
              </a:buClr>
            </a:pPr>
            <a:endParaRPr lang="es-ES" sz="20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>
              <a:buClr>
                <a:srgbClr val="6076B4"/>
              </a:buClr>
            </a:pPr>
            <a:r>
              <a:rPr lang="es-E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Prepara instrumentos de recogida de información para valorar la sesión.</a:t>
            </a:r>
            <a:endParaRPr lang="es-ES" sz="2000" dirty="0" smtClean="0">
              <a:latin typeface="Comic Sans MS" panose="030F0702030302020204" pitchFamily="66" charset="0"/>
            </a:endParaRPr>
          </a:p>
          <a:p>
            <a:pPr marL="0" lvl="0" indent="0">
              <a:buClr>
                <a:srgbClr val="6076B4"/>
              </a:buClr>
              <a:buNone/>
            </a:pPr>
            <a:r>
              <a:rPr lang="es-E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511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 smtClean="0"/>
              <a:t>PAPEL DEL VOLUNTARIO/A</a:t>
            </a:r>
            <a:endParaRPr lang="es-ES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>
                <a:latin typeface="Comic Sans MS" panose="030F0702030302020204" pitchFamily="66" charset="0"/>
              </a:rPr>
              <a:t>Presentar la actividad en el grupo.</a:t>
            </a:r>
          </a:p>
          <a:p>
            <a:pPr marL="0" indent="0">
              <a:buNone/>
            </a:pPr>
            <a:endParaRPr lang="es-ES" dirty="0" smtClean="0">
              <a:latin typeface="Comic Sans MS" panose="030F0702030302020204" pitchFamily="66" charset="0"/>
            </a:endParaRPr>
          </a:p>
          <a:p>
            <a:r>
              <a:rPr lang="es-ES" dirty="0" smtClean="0">
                <a:latin typeface="Comic Sans MS" panose="030F0702030302020204" pitchFamily="66" charset="0"/>
              </a:rPr>
              <a:t>Promover la interacción de ayuda entre iguales.</a:t>
            </a:r>
          </a:p>
          <a:p>
            <a:pPr lvl="1"/>
            <a:r>
              <a:rPr lang="es-ES" dirty="0" smtClean="0">
                <a:latin typeface="Comic Sans MS" panose="030F0702030302020204" pitchFamily="66" charset="0"/>
              </a:rPr>
              <a:t>Para que participe en la dinámica.</a:t>
            </a:r>
          </a:p>
          <a:p>
            <a:pPr lvl="1"/>
            <a:r>
              <a:rPr lang="es-ES" dirty="0" smtClean="0">
                <a:latin typeface="Comic Sans MS" panose="030F0702030302020204" pitchFamily="66" charset="0"/>
              </a:rPr>
              <a:t>Para que entienda.</a:t>
            </a:r>
          </a:p>
          <a:p>
            <a:pPr lvl="1"/>
            <a:r>
              <a:rPr lang="es-ES" dirty="0" smtClean="0">
                <a:latin typeface="Comic Sans MS" panose="030F0702030302020204" pitchFamily="66" charset="0"/>
              </a:rPr>
              <a:t>Para terminar las actividades.</a:t>
            </a:r>
          </a:p>
          <a:p>
            <a:pPr lvl="1"/>
            <a:r>
              <a:rPr lang="es-ES" dirty="0" smtClean="0">
                <a:latin typeface="Comic Sans MS" panose="030F0702030302020204" pitchFamily="66" charset="0"/>
              </a:rPr>
              <a:t>Para animarle.</a:t>
            </a:r>
          </a:p>
          <a:p>
            <a:pPr lvl="1"/>
            <a:r>
              <a:rPr lang="es-ES" dirty="0" smtClean="0">
                <a:latin typeface="Comic Sans MS" panose="030F0702030302020204" pitchFamily="66" charset="0"/>
              </a:rPr>
              <a:t>Si alguien no sabe hacer, pedir a otros que le ayuden, ayudarle o pedir ayuda al profesor.</a:t>
            </a:r>
          </a:p>
          <a:p>
            <a:r>
              <a:rPr lang="es-ES" dirty="0" smtClean="0">
                <a:latin typeface="Comic Sans MS" panose="030F0702030302020204" pitchFamily="66" charset="0"/>
              </a:rPr>
              <a:t>Pasa información al profesor/a al final de la sesión.</a:t>
            </a:r>
            <a:endParaRPr lang="es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47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ivil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596</Words>
  <Application>Microsoft Office PowerPoint</Application>
  <PresentationFormat>Presentación en pantalla (4:3)</PresentationFormat>
  <Paragraphs>89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Civil</vt:lpstr>
      <vt:lpstr>1_Civil</vt:lpstr>
      <vt:lpstr>GRUPOS INTERACTIVOS “Aprendemos explicando”</vt:lpstr>
      <vt:lpstr>¿CUÁL ES EL ENFOQUE?</vt:lpstr>
      <vt:lpstr>OBJETIVOS</vt:lpstr>
      <vt:lpstr>¿QUÉ SON LOS GRUPOS INTERACTIVOS?</vt:lpstr>
      <vt:lpstr>ACTIVIDADES</vt:lpstr>
      <vt:lpstr>FIN COMÚN DE LAS ACTIVIDADES</vt:lpstr>
      <vt:lpstr>TIPOS DE ACTIVIDADES</vt:lpstr>
      <vt:lpstr>PAPEL DEL PROFESOR/A</vt:lpstr>
      <vt:lpstr>PAPEL DEL VOLUNTARIO/A</vt:lpstr>
      <vt:lpstr>GRUPOS INERACTIVOS MATEMÁTICAS 1º ESO D</vt:lpstr>
      <vt:lpstr>¿QUÉ CONSEGUIMOS CON LA PARTICIPACIÓN DE LOS VOLUNTARIOS?</vt:lpstr>
      <vt:lpstr>ORGANIZACIÓN Y COORDINACIÓN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18</cp:revision>
  <dcterms:created xsi:type="dcterms:W3CDTF">2020-05-06T18:14:33Z</dcterms:created>
  <dcterms:modified xsi:type="dcterms:W3CDTF">2020-05-07T15:13:41Z</dcterms:modified>
</cp:coreProperties>
</file>