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</p:sldIdLst>
  <p:sldSz cx="12192000" cy="6858000"/>
  <p:notesSz cx="7559675" cy="10691813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0"/>
  </p:normalViewPr>
  <p:slideViewPr>
    <p:cSldViewPr snapToGrid="0" snapToObjects="1">
      <p:cViewPr varScale="1">
        <p:scale>
          <a:sx n="95" d="100"/>
          <a:sy n="95" d="100"/>
        </p:scale>
        <p:origin x="20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2589120" y="4354200"/>
            <a:ext cx="89150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2589120" y="5167080"/>
            <a:ext cx="89150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2589120" y="4354200"/>
            <a:ext cx="43502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7157160" y="4354200"/>
            <a:ext cx="43502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7157160" y="5167080"/>
            <a:ext cx="43502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2589120" y="5167080"/>
            <a:ext cx="43502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2589120" y="4354200"/>
            <a:ext cx="8915040" cy="155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2589120" y="4354200"/>
            <a:ext cx="8915040" cy="155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63" name="Imagen 62"/>
          <p:cNvPicPr/>
          <p:nvPr/>
        </p:nvPicPr>
        <p:blipFill>
          <a:blip r:embed="rId2"/>
          <a:stretch/>
        </p:blipFill>
        <p:spPr>
          <a:xfrm>
            <a:off x="6071760" y="4353840"/>
            <a:ext cx="1949400" cy="1555560"/>
          </a:xfrm>
          <a:prstGeom prst="rect">
            <a:avLst/>
          </a:prstGeom>
          <a:ln>
            <a:noFill/>
          </a:ln>
        </p:spPr>
      </p:pic>
      <p:pic>
        <p:nvPicPr>
          <p:cNvPr id="64" name="Imagen 63"/>
          <p:cNvPicPr/>
          <p:nvPr/>
        </p:nvPicPr>
        <p:blipFill>
          <a:blip r:embed="rId2"/>
          <a:stretch/>
        </p:blipFill>
        <p:spPr>
          <a:xfrm>
            <a:off x="6071760" y="4353840"/>
            <a:ext cx="1949400" cy="155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0BD2034-6D37-45F3-A7DB-2BDF66185267}" type="datetimeFigureOut">
              <a:rPr lang="es-ES" smtClean="0"/>
              <a:t>9/9/19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029DF174-0EBD-4F7F-913B-04CBBC8E66F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80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2589120" y="4354200"/>
            <a:ext cx="8915040" cy="155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2589120" y="4354200"/>
            <a:ext cx="8915040" cy="155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2589120" y="4354200"/>
            <a:ext cx="4350240" cy="155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7157160" y="4354200"/>
            <a:ext cx="4350240" cy="155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2589120" y="975240"/>
            <a:ext cx="891504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ubTitle"/>
          </p:nvPr>
        </p:nvSpPr>
        <p:spPr>
          <a:xfrm>
            <a:off x="2589120" y="4354200"/>
            <a:ext cx="8915040" cy="155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2589120" y="4354200"/>
            <a:ext cx="43502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2589120" y="5167080"/>
            <a:ext cx="43502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7157160" y="4354200"/>
            <a:ext cx="4350240" cy="155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2589120" y="4354200"/>
            <a:ext cx="4350240" cy="155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7157160" y="4354200"/>
            <a:ext cx="43502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7157160" y="5167080"/>
            <a:ext cx="43502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2589120" y="4354200"/>
            <a:ext cx="43502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7157160" y="4354200"/>
            <a:ext cx="43502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2589120" y="5167080"/>
            <a:ext cx="89150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2589120" y="4354200"/>
            <a:ext cx="89150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2589120" y="5167080"/>
            <a:ext cx="89150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2589120" y="4354200"/>
            <a:ext cx="43502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7157160" y="4354200"/>
            <a:ext cx="43502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7157160" y="5167080"/>
            <a:ext cx="43502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2589120" y="5167080"/>
            <a:ext cx="43502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2589120" y="4354200"/>
            <a:ext cx="8915040" cy="155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2589120" y="4354200"/>
            <a:ext cx="8915040" cy="155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28" name="Imagen 127"/>
          <p:cNvPicPr/>
          <p:nvPr/>
        </p:nvPicPr>
        <p:blipFill>
          <a:blip r:embed="rId2"/>
          <a:stretch/>
        </p:blipFill>
        <p:spPr>
          <a:xfrm>
            <a:off x="6071760" y="4353840"/>
            <a:ext cx="1949400" cy="1555560"/>
          </a:xfrm>
          <a:prstGeom prst="rect">
            <a:avLst/>
          </a:prstGeom>
          <a:ln>
            <a:noFill/>
          </a:ln>
        </p:spPr>
      </p:pic>
      <p:pic>
        <p:nvPicPr>
          <p:cNvPr id="129" name="Imagen 128"/>
          <p:cNvPicPr/>
          <p:nvPr/>
        </p:nvPicPr>
        <p:blipFill>
          <a:blip r:embed="rId2"/>
          <a:stretch/>
        </p:blipFill>
        <p:spPr>
          <a:xfrm>
            <a:off x="6071760" y="4353840"/>
            <a:ext cx="1949400" cy="155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589120" y="4354200"/>
            <a:ext cx="8915040" cy="155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2589120" y="4354200"/>
            <a:ext cx="4350240" cy="155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7157160" y="4354200"/>
            <a:ext cx="4350240" cy="155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ubTitle"/>
          </p:nvPr>
        </p:nvSpPr>
        <p:spPr>
          <a:xfrm>
            <a:off x="2589120" y="975240"/>
            <a:ext cx="891504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2589120" y="4354200"/>
            <a:ext cx="43502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2589120" y="5167080"/>
            <a:ext cx="43502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7157160" y="4354200"/>
            <a:ext cx="4350240" cy="155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2589120" y="4354200"/>
            <a:ext cx="4350240" cy="155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7157160" y="4354200"/>
            <a:ext cx="43502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7157160" y="5167080"/>
            <a:ext cx="43502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2589120" y="4354200"/>
            <a:ext cx="43502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7157160" y="4354200"/>
            <a:ext cx="43502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2589120" y="5167080"/>
            <a:ext cx="8915040" cy="7419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stomShape 1"/>
          <p:cNvSpPr/>
          <p:nvPr/>
        </p:nvSpPr>
        <p:spPr>
          <a:xfrm>
            <a:off x="0" y="2575080"/>
            <a:ext cx="100440" cy="62568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CustomShape 2"/>
          <p:cNvSpPr/>
          <p:nvPr/>
        </p:nvSpPr>
        <p:spPr>
          <a:xfrm>
            <a:off x="128520" y="3156480"/>
            <a:ext cx="646200" cy="232200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807120" y="5447160"/>
            <a:ext cx="609120" cy="141984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59760" y="6503760"/>
            <a:ext cx="171000" cy="36324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0800" y="3201120"/>
            <a:ext cx="821520" cy="332820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22320" y="228600"/>
            <a:ext cx="105840" cy="292752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78120" y="2944080"/>
            <a:ext cx="77760" cy="49356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769680" y="5478840"/>
            <a:ext cx="189720" cy="102456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775440" y="1398960"/>
            <a:ext cx="2075760" cy="404784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922680" y="6530040"/>
            <a:ext cx="161640" cy="33696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769680" y="5359320"/>
            <a:ext cx="37080" cy="22140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849960" y="6244560"/>
            <a:ext cx="238320" cy="62208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27360" y="-720"/>
            <a:ext cx="493920" cy="440064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550440" y="4316400"/>
            <a:ext cx="423000" cy="158040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1006200" y="5862600"/>
            <a:ext cx="430560" cy="99036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521640" y="4364280"/>
            <a:ext cx="551520" cy="223560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468000" y="1289160"/>
            <a:ext cx="173880" cy="302688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111680" y="6571440"/>
            <a:ext cx="133920" cy="28116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502560" y="4107600"/>
            <a:ext cx="82080" cy="511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973800" y="3145680"/>
            <a:ext cx="1409760" cy="271656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1073520" y="6600240"/>
            <a:ext cx="120240" cy="25272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973800" y="5897160"/>
            <a:ext cx="137520" cy="67392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23"/>
          <p:cNvSpPr/>
          <p:nvPr/>
        </p:nvSpPr>
        <p:spPr>
          <a:xfrm>
            <a:off x="973800" y="5772600"/>
            <a:ext cx="37800" cy="22752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1006200" y="6322680"/>
            <a:ext cx="210240" cy="53028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" name="PlaceHolder 26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s-ES" sz="5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Haga clic para modificar el estilo de título del patrón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s-E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28/01/19</a:t>
            </a:r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PlaceHolder 28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CustomShape 29"/>
          <p:cNvSpPr/>
          <p:nvPr/>
        </p:nvSpPr>
        <p:spPr>
          <a:xfrm>
            <a:off x="0" y="4323960"/>
            <a:ext cx="1744200" cy="77832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PlaceHolder 30"/>
          <p:cNvSpPr>
            <a:spLocks noGrp="1"/>
          </p:cNvSpPr>
          <p:nvPr>
            <p:ph type="sldNum"/>
          </p:nvPr>
        </p:nvSpPr>
        <p:spPr>
          <a:xfrm>
            <a:off x="531720" y="4529520"/>
            <a:ext cx="7794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0CA3105-0A06-48E4-B481-3BC14DCF3662}" type="slidenum">
              <a:rPr lang="es-ES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‹Nr.›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" name="PlaceHolder 3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0" y="2575080"/>
            <a:ext cx="100440" cy="62568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2"/>
          <p:cNvSpPr/>
          <p:nvPr/>
        </p:nvSpPr>
        <p:spPr>
          <a:xfrm>
            <a:off x="128520" y="3156480"/>
            <a:ext cx="646200" cy="232200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3"/>
          <p:cNvSpPr/>
          <p:nvPr/>
        </p:nvSpPr>
        <p:spPr>
          <a:xfrm>
            <a:off x="807120" y="5447160"/>
            <a:ext cx="609120" cy="141984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4"/>
          <p:cNvSpPr/>
          <p:nvPr/>
        </p:nvSpPr>
        <p:spPr>
          <a:xfrm>
            <a:off x="959760" y="6503760"/>
            <a:ext cx="171000" cy="36324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5"/>
          <p:cNvSpPr/>
          <p:nvPr/>
        </p:nvSpPr>
        <p:spPr>
          <a:xfrm>
            <a:off x="100800" y="3201120"/>
            <a:ext cx="821520" cy="332820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6"/>
          <p:cNvSpPr/>
          <p:nvPr/>
        </p:nvSpPr>
        <p:spPr>
          <a:xfrm>
            <a:off x="22320" y="228600"/>
            <a:ext cx="105840" cy="292752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7"/>
          <p:cNvSpPr/>
          <p:nvPr/>
        </p:nvSpPr>
        <p:spPr>
          <a:xfrm>
            <a:off x="78120" y="2944080"/>
            <a:ext cx="77760" cy="49356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8"/>
          <p:cNvSpPr/>
          <p:nvPr/>
        </p:nvSpPr>
        <p:spPr>
          <a:xfrm>
            <a:off x="769680" y="5478840"/>
            <a:ext cx="189720" cy="102456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9"/>
          <p:cNvSpPr/>
          <p:nvPr/>
        </p:nvSpPr>
        <p:spPr>
          <a:xfrm>
            <a:off x="775440" y="1398960"/>
            <a:ext cx="2075760" cy="404784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10"/>
          <p:cNvSpPr/>
          <p:nvPr/>
        </p:nvSpPr>
        <p:spPr>
          <a:xfrm>
            <a:off x="922680" y="6530040"/>
            <a:ext cx="161640" cy="33696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11"/>
          <p:cNvSpPr/>
          <p:nvPr/>
        </p:nvSpPr>
        <p:spPr>
          <a:xfrm>
            <a:off x="769680" y="5359320"/>
            <a:ext cx="37080" cy="22140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12"/>
          <p:cNvSpPr/>
          <p:nvPr/>
        </p:nvSpPr>
        <p:spPr>
          <a:xfrm>
            <a:off x="849960" y="6244560"/>
            <a:ext cx="238320" cy="62208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13"/>
          <p:cNvSpPr/>
          <p:nvPr/>
        </p:nvSpPr>
        <p:spPr>
          <a:xfrm>
            <a:off x="27360" y="-720"/>
            <a:ext cx="493920" cy="440064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14"/>
          <p:cNvSpPr/>
          <p:nvPr/>
        </p:nvSpPr>
        <p:spPr>
          <a:xfrm>
            <a:off x="550440" y="4316400"/>
            <a:ext cx="423000" cy="158040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15"/>
          <p:cNvSpPr/>
          <p:nvPr/>
        </p:nvSpPr>
        <p:spPr>
          <a:xfrm>
            <a:off x="1006200" y="5862600"/>
            <a:ext cx="430560" cy="99036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16"/>
          <p:cNvSpPr/>
          <p:nvPr/>
        </p:nvSpPr>
        <p:spPr>
          <a:xfrm>
            <a:off x="521640" y="4364280"/>
            <a:ext cx="551520" cy="223560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17"/>
          <p:cNvSpPr/>
          <p:nvPr/>
        </p:nvSpPr>
        <p:spPr>
          <a:xfrm>
            <a:off x="468000" y="1289160"/>
            <a:ext cx="173880" cy="302688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18"/>
          <p:cNvSpPr/>
          <p:nvPr/>
        </p:nvSpPr>
        <p:spPr>
          <a:xfrm>
            <a:off x="1111680" y="6571440"/>
            <a:ext cx="133920" cy="28116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19"/>
          <p:cNvSpPr/>
          <p:nvPr/>
        </p:nvSpPr>
        <p:spPr>
          <a:xfrm>
            <a:off x="502560" y="4107600"/>
            <a:ext cx="82080" cy="511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0"/>
          <p:cNvSpPr/>
          <p:nvPr/>
        </p:nvSpPr>
        <p:spPr>
          <a:xfrm>
            <a:off x="973800" y="3145680"/>
            <a:ext cx="1409760" cy="271656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21"/>
          <p:cNvSpPr/>
          <p:nvPr/>
        </p:nvSpPr>
        <p:spPr>
          <a:xfrm>
            <a:off x="1073520" y="6600240"/>
            <a:ext cx="120240" cy="25272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22"/>
          <p:cNvSpPr/>
          <p:nvPr/>
        </p:nvSpPr>
        <p:spPr>
          <a:xfrm>
            <a:off x="973800" y="5897160"/>
            <a:ext cx="137520" cy="67392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3"/>
          <p:cNvSpPr/>
          <p:nvPr/>
        </p:nvSpPr>
        <p:spPr>
          <a:xfrm>
            <a:off x="973800" y="5772600"/>
            <a:ext cx="37800" cy="22752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24"/>
          <p:cNvSpPr/>
          <p:nvPr/>
        </p:nvSpPr>
        <p:spPr>
          <a:xfrm>
            <a:off x="1006200" y="6322680"/>
            <a:ext cx="210240" cy="53028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0" name="PlaceHolder 26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8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Haga clic para modificar el estilo de título del patrón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1" name="PlaceHolder 27"/>
          <p:cNvSpPr>
            <a:spLocks noGrp="1"/>
          </p:cNvSpPr>
          <p:nvPr>
            <p:ph type="body"/>
          </p:nvPr>
        </p:nvSpPr>
        <p:spPr>
          <a:xfrm>
            <a:off x="2589120" y="4354200"/>
            <a:ext cx="8915040" cy="1555560"/>
          </a:xfrm>
          <a:prstGeom prst="rect">
            <a:avLst/>
          </a:prstGeom>
        </p:spPr>
        <p:txBody>
          <a:bodyPr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Pulse para editar el formato de esquema del texto</a:t>
            </a:r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nivel del esquema</a:t>
            </a:r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Tercer nivel del esquema</a:t>
            </a:r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Cuarto nivel del esquema</a:t>
            </a:r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nivel del esquema</a:t>
            </a:r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Sexto nivel del esquema</a:t>
            </a:r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Séptimo nivel del esquemaHaga clic para modificar el estilo de texto del patrón</a:t>
            </a:r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2" name="PlaceHolder 28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s-E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28/01/19</a:t>
            </a:r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PlaceHolder 29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CustomShape 30"/>
          <p:cNvSpPr/>
          <p:nvPr/>
        </p:nvSpPr>
        <p:spPr>
          <a:xfrm flipV="1">
            <a:off x="-4320" y="3178080"/>
            <a:ext cx="1588320" cy="5068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PlaceHolder 31"/>
          <p:cNvSpPr>
            <a:spLocks noGrp="1"/>
          </p:cNvSpPr>
          <p:nvPr>
            <p:ph type="sldNum"/>
          </p:nvPr>
        </p:nvSpPr>
        <p:spPr>
          <a:xfrm>
            <a:off x="531720" y="3243960"/>
            <a:ext cx="7794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B36C639-1051-4097-A14D-9338C3CD0306}" type="slidenum">
              <a:rPr lang="es-ES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‹Nr.›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F0"/>
                </a:solidFill>
              </a:rPr>
              <a:t>Aplicativo de Séneca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segunda Parte: </a:t>
            </a:r>
            <a:r>
              <a:rPr lang="es-E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UNIDADES DID</a:t>
            </a:r>
            <a:r>
              <a:rPr lang="es-E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ÁCTICAS INTEGRADAS</a:t>
            </a:r>
            <a:endParaRPr lang="es-E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Generar el documento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87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2589120" y="2514600"/>
            <a:ext cx="8915040" cy="2262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s-ES" sz="5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UNIDADES DIDÁCTICAS INTEGRADAS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2589120" y="4777200"/>
            <a:ext cx="8915040" cy="1126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2589120" y="609480"/>
            <a:ext cx="8915040" cy="3116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Unidad Didáctica Integrada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2589120" y="2963520"/>
            <a:ext cx="8915040" cy="3547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A53010"/>
              </a:buClr>
              <a:buFont typeface="Arial"/>
              <a:buChar char="•"/>
            </a:pPr>
            <a:r>
              <a:rPr lang="es-ES" sz="1800" b="1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Instrumento de planificación</a:t>
            </a: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que define las condiciones para el desarrollo de las experiencias educativas encaminadas al aprendizaje de las </a:t>
            </a:r>
            <a:r>
              <a:rPr lang="es-ES" sz="1800" b="1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competencias clave</a:t>
            </a:r>
            <a:endParaRPr lang="es-ES" sz="1800" b="1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85840" indent="-285480">
              <a:lnSpc>
                <a:spcPct val="100000"/>
              </a:lnSpc>
              <a:buClr>
                <a:srgbClr val="A53010"/>
              </a:buClr>
              <a:buFont typeface="Arial"/>
              <a:buChar char="•"/>
            </a:pP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Son </a:t>
            </a:r>
            <a:r>
              <a:rPr lang="es-ES" sz="1800" b="1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integradas</a:t>
            </a: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porque permiten relacionar todos los elementos curriculares</a:t>
            </a:r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85840" indent="-285480">
              <a:lnSpc>
                <a:spcPct val="100000"/>
              </a:lnSpc>
              <a:buClr>
                <a:srgbClr val="A53010"/>
              </a:buClr>
              <a:buFont typeface="Arial"/>
              <a:buChar char="•"/>
            </a:pP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Sirven para </a:t>
            </a:r>
            <a:r>
              <a:rPr lang="es-ES" sz="1800" b="1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programar</a:t>
            </a: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la parte didáctica de una asignatura</a:t>
            </a:r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85840" indent="-285480">
              <a:lnSpc>
                <a:spcPct val="100000"/>
              </a:lnSpc>
              <a:buClr>
                <a:srgbClr val="A53010"/>
              </a:buClr>
              <a:buFont typeface="Arial"/>
              <a:buChar char="•"/>
            </a:pPr>
            <a:r>
              <a:rPr lang="es-ES" sz="1800" b="1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Asocian las actividades con  los criterios de evaluación y las competencias</a:t>
            </a:r>
            <a:endParaRPr lang="es-ES" sz="1800" b="1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85840" indent="-285480">
              <a:lnSpc>
                <a:spcPct val="100000"/>
              </a:lnSpc>
              <a:buClr>
                <a:srgbClr val="A53010"/>
              </a:buClr>
              <a:buFont typeface="Arial"/>
              <a:buChar char="•"/>
            </a:pP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Vertebran los siguientes aspectos:</a:t>
            </a:r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743040" lvl="1" indent="-285480">
              <a:lnSpc>
                <a:spcPct val="100000"/>
              </a:lnSpc>
              <a:buClr>
                <a:srgbClr val="A53010"/>
              </a:buClr>
              <a:buFont typeface="Arial"/>
              <a:buChar char="•"/>
            </a:pPr>
            <a:r>
              <a:rPr lang="es-E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 concreción curricular</a:t>
            </a:r>
            <a:endParaRPr lang="es-ES" sz="14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743040" lvl="1" indent="-285480">
              <a:lnSpc>
                <a:spcPct val="100000"/>
              </a:lnSpc>
              <a:buClr>
                <a:srgbClr val="A53010"/>
              </a:buClr>
              <a:buFont typeface="Arial"/>
              <a:buChar char="•"/>
            </a:pPr>
            <a:r>
              <a:rPr lang="es-E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 transposición didáctica</a:t>
            </a:r>
            <a:endParaRPr lang="es-ES" sz="14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743040" lvl="1" indent="-285480">
              <a:lnSpc>
                <a:spcPct val="100000"/>
              </a:lnSpc>
              <a:buClr>
                <a:srgbClr val="A53010"/>
              </a:buClr>
              <a:buFont typeface="Arial"/>
              <a:buChar char="•"/>
            </a:pPr>
            <a:r>
              <a:rPr lang="es-E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 valoración del aprendizaje</a:t>
            </a:r>
            <a:endParaRPr lang="es-ES" sz="14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2589120" y="609480"/>
            <a:ext cx="8915040" cy="3116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8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¿De qué constan?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2511720" y="2952360"/>
            <a:ext cx="8187948" cy="773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1800" b="0" strike="noStrike" spc="-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Constan de, </a:t>
            </a: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al menos, los siguientes elementos</a:t>
            </a:r>
            <a:r>
              <a:rPr lang="es-ES" sz="1800" b="0" strike="noStrike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</a:t>
            </a:r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60">
              <a:lnSpc>
                <a:spcPct val="100000"/>
              </a:lnSpc>
              <a:buClr>
                <a:srgbClr val="A53010"/>
              </a:buClr>
            </a:pPr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89120" y="3455719"/>
            <a:ext cx="8276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b="1" spc="-1" dirty="0">
                <a:uFill>
                  <a:solidFill>
                    <a:srgbClr val="FFFFFF"/>
                  </a:solidFill>
                </a:uFill>
                <a:latin typeface="Century Gothic"/>
              </a:rPr>
              <a:t>Documento de programación </a:t>
            </a:r>
            <a:r>
              <a:rPr lang="es-ES" spc="-1" dirty="0">
                <a:uFill>
                  <a:solidFill>
                    <a:srgbClr val="FFFFFF"/>
                  </a:solidFill>
                </a:uFill>
                <a:latin typeface="Century Gothic"/>
              </a:rPr>
              <a:t>para el profesorado que decida aplicarlas o seguirlas adaptándolas a sus necesidades</a:t>
            </a:r>
          </a:p>
          <a:p>
            <a:endParaRPr lang="es-ES_tradnl" dirty="0"/>
          </a:p>
        </p:txBody>
      </p:sp>
      <p:sp>
        <p:nvSpPr>
          <p:cNvPr id="3" name="CuadroTexto 2"/>
          <p:cNvSpPr txBox="1"/>
          <p:nvPr/>
        </p:nvSpPr>
        <p:spPr>
          <a:xfrm>
            <a:off x="2589120" y="4087906"/>
            <a:ext cx="392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 smtClean="0">
                <a:latin typeface="Century Gothic" charset="0"/>
                <a:ea typeface="Century Gothic" charset="0"/>
                <a:cs typeface="Century Gothic" charset="0"/>
              </a:rPr>
              <a:t>Instrumentos de </a:t>
            </a:r>
            <a:r>
              <a:rPr lang="es-ES_tradnl" b="1" dirty="0" err="1" smtClean="0">
                <a:latin typeface="Century Gothic" charset="0"/>
                <a:ea typeface="Century Gothic" charset="0"/>
                <a:cs typeface="Century Gothic" charset="0"/>
              </a:rPr>
              <a:t>evaluaci</a:t>
            </a:r>
            <a:r>
              <a:rPr lang="es-ES" b="1" dirty="0" err="1" smtClean="0">
                <a:latin typeface="Century Gothic" charset="0"/>
                <a:ea typeface="Century Gothic" charset="0"/>
                <a:cs typeface="Century Gothic" charset="0"/>
              </a:rPr>
              <a:t>ón</a:t>
            </a:r>
            <a:endParaRPr lang="es-ES_tradnl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89120" y="4453453"/>
            <a:ext cx="391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b="1" dirty="0" smtClean="0">
                <a:latin typeface="Century Gothic" charset="0"/>
                <a:ea typeface="Century Gothic" charset="0"/>
                <a:cs typeface="Century Gothic" charset="0"/>
              </a:rPr>
              <a:t>Actividades</a:t>
            </a:r>
            <a:r>
              <a:rPr lang="es-ES_tradnl" dirty="0" smtClean="0">
                <a:latin typeface="Century Gothic" charset="0"/>
                <a:ea typeface="Century Gothic" charset="0"/>
                <a:cs typeface="Century Gothic" charset="0"/>
              </a:rPr>
              <a:t> para el alumnado</a:t>
            </a:r>
            <a:endParaRPr lang="es-ES_tradnl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2589120" y="609480"/>
            <a:ext cx="8915040" cy="3116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8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¿Quién las hace en Séneca?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2589120" y="3310759"/>
            <a:ext cx="8915040" cy="259900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50000"/>
              </a:lnSpc>
              <a:buClr>
                <a:srgbClr val="A53010"/>
              </a:buClr>
              <a:buFont typeface="Arial"/>
              <a:buChar char="•"/>
            </a:pP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Las </a:t>
            </a:r>
            <a:r>
              <a:rPr lang="es-ES" sz="1800" b="1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realiza</a:t>
            </a: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el </a:t>
            </a:r>
            <a:r>
              <a:rPr lang="es-ES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profesor</a:t>
            </a: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que da clase en ese nivel</a:t>
            </a:r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85840" indent="-285480">
              <a:lnSpc>
                <a:spcPct val="150000"/>
              </a:lnSpc>
              <a:buClr>
                <a:srgbClr val="A53010"/>
              </a:buClr>
              <a:buFont typeface="Arial"/>
              <a:buChar char="•"/>
            </a:pP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Las </a:t>
            </a:r>
            <a:r>
              <a:rPr lang="es-ES" sz="1800" b="1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modifica</a:t>
            </a: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el </a:t>
            </a:r>
            <a:r>
              <a:rPr lang="es-ES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autor</a:t>
            </a: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o quien haya sido seleccionado como </a:t>
            </a:r>
            <a:r>
              <a:rPr lang="es-ES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participante</a:t>
            </a:r>
          </a:p>
          <a:p>
            <a:pPr marL="285840" indent="-285480">
              <a:lnSpc>
                <a:spcPct val="150000"/>
              </a:lnSpc>
              <a:buClr>
                <a:srgbClr val="A53010"/>
              </a:buClr>
              <a:buFont typeface="Arial"/>
              <a:buChar char="•"/>
            </a:pP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Las puede ver todo el centro automáticamente</a:t>
            </a:r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85840" indent="-285480">
              <a:lnSpc>
                <a:spcPct val="150000"/>
              </a:lnSpc>
              <a:buClr>
                <a:srgbClr val="A53010"/>
              </a:buClr>
              <a:buFont typeface="Arial"/>
              <a:buChar char="•"/>
            </a:pP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 las publicamos, las verán todos los centros de Andalucía (repositorio)</a:t>
            </a:r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2589120" y="609480"/>
            <a:ext cx="8915040" cy="3116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8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Tarea- Actividad- Ejercicio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2589120" y="3726720"/>
            <a:ext cx="8915040" cy="2183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Conviene distinguir estos tres términos:</a:t>
            </a:r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85840" indent="-285480">
              <a:lnSpc>
                <a:spcPct val="150000"/>
              </a:lnSpc>
              <a:buClr>
                <a:srgbClr val="A53010"/>
              </a:buClr>
              <a:buFont typeface="Arial"/>
              <a:buChar char="•"/>
            </a:pPr>
            <a:r>
              <a:rPr lang="es-ES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Tarea</a:t>
            </a: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es el producto final. Uno o dos como mucho</a:t>
            </a:r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85840" indent="-285480">
              <a:lnSpc>
                <a:spcPct val="150000"/>
              </a:lnSpc>
              <a:buClr>
                <a:srgbClr val="A53010"/>
              </a:buClr>
              <a:buFont typeface="Arial"/>
              <a:buChar char="•"/>
            </a:pPr>
            <a:r>
              <a:rPr lang="es-ES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Actividad</a:t>
            </a: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cada indicación que se da a un alumno con el fin de que la cumpla</a:t>
            </a:r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85840" indent="-285480">
              <a:lnSpc>
                <a:spcPct val="150000"/>
              </a:lnSpc>
              <a:buClr>
                <a:srgbClr val="A53010"/>
              </a:buClr>
              <a:buFont typeface="Arial"/>
              <a:buChar char="•"/>
            </a:pPr>
            <a:r>
              <a:rPr lang="es-ES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Ejercicio</a:t>
            </a: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concreciones particulares de las actividades, necesarias para llevarlas a cabo</a:t>
            </a:r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2589120" y="609480"/>
            <a:ext cx="8915040" cy="3116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¿Dónde las encuentro en Séneca?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2589120" y="3184634"/>
            <a:ext cx="3191570" cy="272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1800" b="0" strike="noStrike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trav</a:t>
            </a:r>
            <a:r>
              <a:rPr lang="es-ES" sz="1800" b="0" strike="noStrike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és de </a:t>
            </a:r>
            <a:r>
              <a:rPr lang="es-ES" sz="1800" b="0" strike="noStrike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 </a:t>
            </a: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siguiente ruta</a:t>
            </a:r>
            <a:r>
              <a:rPr lang="es-ES" sz="1800" b="0" strike="noStrike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</a:t>
            </a:r>
          </a:p>
          <a:p>
            <a:pPr>
              <a:lnSpc>
                <a:spcPct val="100000"/>
              </a:lnSpc>
            </a:pPr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Alumnado- Evaluación- Currículum por competencias- UDI (Unidades Didácticas Integradas)- Listado de </a:t>
            </a:r>
            <a:r>
              <a:rPr lang="es-E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UDIs</a:t>
            </a:r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19251" r="29456" b="16791"/>
          <a:stretch/>
        </p:blipFill>
        <p:spPr>
          <a:xfrm>
            <a:off x="6199814" y="2828065"/>
            <a:ext cx="4665409" cy="3079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2589120" y="609480"/>
            <a:ext cx="8915040" cy="20404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8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¿Cómo creo una?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2589120" y="4354200"/>
            <a:ext cx="8915040" cy="1555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t="19679" r="30392" b="15936"/>
          <a:stretch/>
        </p:blipFill>
        <p:spPr>
          <a:xfrm>
            <a:off x="4222376" y="2439933"/>
            <a:ext cx="5782235" cy="3893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305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254</Words>
  <Application>Microsoft Macintosh PowerPoint</Application>
  <PresentationFormat>Panorámica</PresentationFormat>
  <Paragraphs>33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Century Gothic</vt:lpstr>
      <vt:lpstr>DejaVu Sans</vt:lpstr>
      <vt:lpstr>Symbol</vt:lpstr>
      <vt:lpstr>Times New Roman</vt:lpstr>
      <vt:lpstr>Wingdings</vt:lpstr>
      <vt:lpstr>Arial</vt:lpstr>
      <vt:lpstr>Office Theme</vt:lpstr>
      <vt:lpstr>Office Theme</vt:lpstr>
      <vt:lpstr>Aplicativo de Séneca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Generar el documento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UNIDADES DIDÁCTICAS INTEGRADAS</dc:title>
  <dc:subject/>
  <dc:creator>Alejandro Casal</dc:creator>
  <dc:description/>
  <cp:lastModifiedBy>Usuario de Microsoft Office</cp:lastModifiedBy>
  <cp:revision>25</cp:revision>
  <dcterms:created xsi:type="dcterms:W3CDTF">2019-01-27T17:33:07Z</dcterms:created>
  <dcterms:modified xsi:type="dcterms:W3CDTF">2019-09-09T12:54:24Z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