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92" d="100"/>
          <a:sy n="192" d="100"/>
        </p:scale>
        <p:origin x="-856"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21381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Hello miss, I hope you like what I did.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c7e80eb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c7e80eb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c7d447480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c7d447480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c7d447480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c7d447480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c7d447480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c7d447480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c7d447480_0_1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c7d447480_0_1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c7d447480_0_1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c7d447480_0_1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c7d447480_0_1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c7d447480_0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c7d447480_0_1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c7d447480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c7d447480_0_1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c7d447480_0_1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c7d447480_0_1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c7d447480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Thales’ theorem</a:t>
            </a:r>
            <a:endParaRPr/>
          </a:p>
        </p:txBody>
      </p:sp>
      <p:sp>
        <p:nvSpPr>
          <p:cNvPr id="57" name="Google Shape;57;p13"/>
          <p:cNvSpPr txBox="1">
            <a:spLocks noGrp="1"/>
          </p:cNvSpPr>
          <p:nvPr>
            <p:ph type="subTitle" idx="1"/>
          </p:nvPr>
        </p:nvSpPr>
        <p:spPr>
          <a:xfrm>
            <a:off x="311700" y="3936475"/>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Brought to you by:</a:t>
            </a:r>
            <a:endParaRPr/>
          </a:p>
          <a:p>
            <a:pPr marL="0" lvl="0" indent="0" algn="ctr" rtl="0">
              <a:spcBef>
                <a:spcPts val="0"/>
              </a:spcBef>
              <a:spcAft>
                <a:spcPts val="0"/>
              </a:spcAft>
              <a:buNone/>
            </a:pPr>
            <a:r>
              <a:rPr lang="es"/>
              <a:t>Guillermo Álvarez Román</a:t>
            </a:r>
            <a:endParaRPr/>
          </a:p>
        </p:txBody>
      </p:sp>
      <p:sp>
        <p:nvSpPr>
          <p:cNvPr id="58" name="Google Shape;58;p13"/>
          <p:cNvSpPr txBox="1"/>
          <p:nvPr/>
        </p:nvSpPr>
        <p:spPr>
          <a:xfrm>
            <a:off x="324850" y="4642675"/>
            <a:ext cx="8520600" cy="4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100" b="1" dirty="0">
                <a:solidFill>
                  <a:schemeClr val="accent1"/>
                </a:solidFill>
                <a:latin typeface="Source Code Pro"/>
                <a:ea typeface="Source Code Pro"/>
                <a:cs typeface="Source Code Pro"/>
                <a:sym typeface="Source Code Pro"/>
              </a:rPr>
              <a:t>IES Jardín de Málaga		2ºB</a:t>
            </a:r>
            <a:endParaRPr sz="2100" b="1" dirty="0">
              <a:solidFill>
                <a:schemeClr val="accent1"/>
              </a:solidFill>
              <a:latin typeface="Source Code Pro"/>
              <a:ea typeface="Source Code Pro"/>
              <a:cs typeface="Source Code Pro"/>
              <a:sym typeface="Source Code Pro"/>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578000" y="292850"/>
            <a:ext cx="82542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a:t>W</a:t>
            </a:r>
            <a:r>
              <a:rPr lang="es" smtClean="0"/>
              <a:t>hat </a:t>
            </a:r>
            <a:r>
              <a:rPr lang="es"/>
              <a:t>do we use this theorem for?</a:t>
            </a:r>
            <a:endParaRPr dirty="0"/>
          </a:p>
        </p:txBody>
      </p:sp>
      <p:sp>
        <p:nvSpPr>
          <p:cNvPr id="117" name="Google Shape;117;p22"/>
          <p:cNvSpPr txBox="1">
            <a:spLocks noGrp="1"/>
          </p:cNvSpPr>
          <p:nvPr>
            <p:ph type="body" idx="1"/>
          </p:nvPr>
        </p:nvSpPr>
        <p:spPr>
          <a:xfrm>
            <a:off x="497525" y="1461775"/>
            <a:ext cx="7521300" cy="310709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t>We use it to measure distances that are too far away from us. We use it to discover the connection between proportion and also to calculate the weight in architecture.</a:t>
            </a:r>
            <a:endParaRPr dirty="0"/>
          </a:p>
          <a:p>
            <a:pPr marL="0" lvl="0" indent="0" algn="just" rtl="0">
              <a:spcBef>
                <a:spcPts val="1600"/>
              </a:spcBef>
              <a:spcAft>
                <a:spcPts val="1600"/>
              </a:spcAft>
              <a:buNone/>
            </a:pPr>
            <a:r>
              <a:rPr lang="es" dirty="0"/>
              <a:t>It has been very important to develop engineering, building structures and to develop mechanic devices .</a:t>
            </a:r>
            <a:endParaRPr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Hope </a:t>
            </a:r>
            <a:r>
              <a:rPr lang="es" dirty="0" smtClean="0"/>
              <a:t>y</a:t>
            </a:r>
            <a:r>
              <a:rPr lang="es-ES_tradnl" dirty="0" err="1" smtClean="0"/>
              <a:t>ou</a:t>
            </a:r>
            <a:r>
              <a:rPr lang="es-ES_tradnl" dirty="0" smtClean="0"/>
              <a:t> </a:t>
            </a:r>
            <a:r>
              <a:rPr lang="es" dirty="0" smtClean="0"/>
              <a:t>all enjoy</a:t>
            </a:r>
            <a:r>
              <a:rPr lang="es-ES_tradnl" dirty="0" err="1" smtClean="0"/>
              <a:t>ed</a:t>
            </a:r>
            <a:r>
              <a:rPr lang="es" dirty="0" smtClean="0"/>
              <a:t> </a:t>
            </a:r>
            <a:r>
              <a:rPr lang="es" dirty="0"/>
              <a:t>it</a:t>
            </a:r>
            <a:endParaRPr dirty="0"/>
          </a:p>
        </p:txBody>
      </p:sp>
      <p:sp>
        <p:nvSpPr>
          <p:cNvPr id="123" name="Google Shape;123;p2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If you’ve got a question, then ask me.</a:t>
            </a:r>
            <a:endParaRPr/>
          </a:p>
          <a:p>
            <a:pPr marL="0" lvl="0" indent="0" algn="ctr" rtl="0">
              <a:spcBef>
                <a:spcPts val="0"/>
              </a:spcBef>
              <a:spcAft>
                <a:spcPts val="0"/>
              </a:spcAft>
              <a:buNone/>
            </a:pPr>
            <a:r>
              <a:rPr lang="es"/>
              <a:t>Made it by: Guillermo Álvarez Román</a:t>
            </a:r>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103476" y="802499"/>
            <a:ext cx="4237774" cy="39267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dirty="0"/>
              <a:t>First of all, Thales was a mathematician, philosopher, geometrician, physicist and greek legislator in the Ancient Greece</a:t>
            </a:r>
            <a:endParaRPr sz="3200" dirty="0"/>
          </a:p>
        </p:txBody>
      </p:sp>
      <p:pic>
        <p:nvPicPr>
          <p:cNvPr id="3" name="Guillerm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6735" y="1047522"/>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1091426" y="526350"/>
            <a:ext cx="5017524"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5400" dirty="0"/>
              <a:t>Also, he was born in Miletus, a greek polis where today is Turkey</a:t>
            </a:r>
            <a:endParaRPr sz="5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theorem</a:t>
            </a:r>
            <a:endParaRPr/>
          </a:p>
        </p:txBody>
      </p:sp>
      <p:sp>
        <p:nvSpPr>
          <p:cNvPr id="74" name="Google Shape;74;p16"/>
          <p:cNvSpPr txBox="1">
            <a:spLocks noGrp="1"/>
          </p:cNvSpPr>
          <p:nvPr>
            <p:ph type="body" idx="1"/>
          </p:nvPr>
        </p:nvSpPr>
        <p:spPr>
          <a:xfrm>
            <a:off x="311700" y="1093925"/>
            <a:ext cx="4260300" cy="383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s"/>
              <a:t>Draw a circle</a:t>
            </a:r>
            <a:endParaRPr/>
          </a:p>
          <a:p>
            <a:pPr marL="457200" lvl="0" indent="-342900" algn="l" rtl="0">
              <a:spcBef>
                <a:spcPts val="0"/>
              </a:spcBef>
              <a:spcAft>
                <a:spcPts val="0"/>
              </a:spcAft>
              <a:buSzPts val="1800"/>
              <a:buAutoNum type="arabicPeriod"/>
            </a:pPr>
            <a:r>
              <a:rPr lang="es"/>
              <a:t>Then, mark the centre.</a:t>
            </a:r>
            <a:endParaRPr/>
          </a:p>
          <a:p>
            <a:pPr marL="457200" lvl="0" indent="-342900" algn="l" rtl="0">
              <a:spcBef>
                <a:spcPts val="0"/>
              </a:spcBef>
              <a:spcAft>
                <a:spcPts val="0"/>
              </a:spcAft>
              <a:buSzPts val="1800"/>
              <a:buAutoNum type="arabicPeriod"/>
            </a:pPr>
            <a:r>
              <a:rPr lang="es"/>
              <a:t>Draw a line that passes through the center.</a:t>
            </a:r>
            <a:endParaRPr/>
          </a:p>
          <a:p>
            <a:pPr marL="457200" lvl="0" indent="-342900" algn="l" rtl="0">
              <a:spcBef>
                <a:spcPts val="0"/>
              </a:spcBef>
              <a:spcAft>
                <a:spcPts val="0"/>
              </a:spcAft>
              <a:buSzPts val="1800"/>
              <a:buAutoNum type="arabicPeriod"/>
            </a:pPr>
            <a:r>
              <a:rPr lang="es"/>
              <a:t>Label that points A and C</a:t>
            </a:r>
            <a:endParaRPr/>
          </a:p>
          <a:p>
            <a:pPr marL="457200" lvl="0" indent="-342900" algn="l" rtl="0">
              <a:spcBef>
                <a:spcPts val="0"/>
              </a:spcBef>
              <a:spcAft>
                <a:spcPts val="0"/>
              </a:spcAft>
              <a:buSzPts val="1800"/>
              <a:buAutoNum type="arabicPeriod"/>
            </a:pPr>
            <a:r>
              <a:rPr lang="es"/>
              <a:t>Draw a point in any part of the circle’s line.</a:t>
            </a:r>
            <a:endParaRPr/>
          </a:p>
          <a:p>
            <a:pPr marL="457200" lvl="0" indent="-342900" algn="l" rtl="0">
              <a:spcBef>
                <a:spcPts val="0"/>
              </a:spcBef>
              <a:spcAft>
                <a:spcPts val="0"/>
              </a:spcAft>
              <a:buSzPts val="1800"/>
              <a:buAutoNum type="arabicPeriod"/>
            </a:pPr>
            <a:r>
              <a:rPr lang="es"/>
              <a:t>Label it B.</a:t>
            </a:r>
            <a:endParaRPr/>
          </a:p>
          <a:p>
            <a:pPr marL="457200" lvl="0" indent="-342900" algn="l" rtl="0">
              <a:spcBef>
                <a:spcPts val="0"/>
              </a:spcBef>
              <a:spcAft>
                <a:spcPts val="0"/>
              </a:spcAft>
              <a:buSzPts val="1800"/>
              <a:buAutoNum type="arabicPeriod"/>
            </a:pPr>
            <a:r>
              <a:rPr lang="es"/>
              <a:t>Finally, join the points A/B and B/C</a:t>
            </a:r>
            <a:endParaRPr/>
          </a:p>
        </p:txBody>
      </p:sp>
      <p:pic>
        <p:nvPicPr>
          <p:cNvPr id="75" name="Google Shape;75;p16" descr="Resultado de imagen de teorema de tales de mileto"/>
          <p:cNvPicPr preferRelativeResize="0"/>
          <p:nvPr/>
        </p:nvPicPr>
        <p:blipFill>
          <a:blip r:embed="rId3">
            <a:alphaModFix/>
          </a:blip>
          <a:stretch>
            <a:fillRect/>
          </a:stretch>
        </p:blipFill>
        <p:spPr>
          <a:xfrm>
            <a:off x="4572000" y="1093850"/>
            <a:ext cx="4260300" cy="3838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theorem</a:t>
            </a:r>
            <a:endParaRPr/>
          </a:p>
        </p:txBody>
      </p:sp>
      <p:sp>
        <p:nvSpPr>
          <p:cNvPr id="81" name="Google Shape;81;p17"/>
          <p:cNvSpPr txBox="1">
            <a:spLocks noGrp="1"/>
          </p:cNvSpPr>
          <p:nvPr>
            <p:ph type="body" idx="1"/>
          </p:nvPr>
        </p:nvSpPr>
        <p:spPr>
          <a:xfrm>
            <a:off x="311700" y="1228675"/>
            <a:ext cx="8520600" cy="21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Now, you have a triangle and you/y’all have a 90º angle called “ACB angle” because of the points that forms that angle.</a:t>
            </a:r>
            <a:endParaRPr/>
          </a:p>
          <a:p>
            <a:pPr marL="0" lvl="0" indent="0" algn="l" rtl="0">
              <a:spcBef>
                <a:spcPts val="1600"/>
              </a:spcBef>
              <a:spcAft>
                <a:spcPts val="0"/>
              </a:spcAft>
              <a:buNone/>
            </a:pPr>
            <a:r>
              <a:rPr lang="es"/>
              <a:t>As you know, a triangle rectangle has 180º if you sum all the angles in it, and one of its angles must measure 90º, but, there is an operation to calculate that 90º. It is</a:t>
            </a:r>
            <a:endParaRPr/>
          </a:p>
          <a:p>
            <a:pPr marL="0" lvl="0" indent="0" algn="l" rtl="0">
              <a:spcBef>
                <a:spcPts val="1600"/>
              </a:spcBef>
              <a:spcAft>
                <a:spcPts val="1600"/>
              </a:spcAft>
              <a:buNone/>
            </a:pPr>
            <a:endParaRPr/>
          </a:p>
        </p:txBody>
      </p:sp>
      <p:sp>
        <p:nvSpPr>
          <p:cNvPr id="82" name="Google Shape;82;p17"/>
          <p:cNvSpPr txBox="1"/>
          <p:nvPr/>
        </p:nvSpPr>
        <p:spPr>
          <a:xfrm>
            <a:off x="3202200" y="3572875"/>
            <a:ext cx="2739600" cy="14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434343"/>
                </a:solidFill>
                <a:latin typeface="Source Code Pro"/>
                <a:ea typeface="Source Code Pro"/>
                <a:cs typeface="Source Code Pro"/>
                <a:sym typeface="Source Code Pro"/>
              </a:rPr>
              <a:t>Easy</a:t>
            </a:r>
            <a:endParaRPr sz="6000">
              <a:solidFill>
                <a:srgbClr val="434343"/>
              </a:solidFill>
              <a:latin typeface="Source Code Pro"/>
              <a:ea typeface="Source Code Pro"/>
              <a:cs typeface="Source Code Pro"/>
              <a:sym typeface="Source Code Pro"/>
            </a:endParaRPr>
          </a:p>
        </p:txBody>
      </p:sp>
      <p:sp>
        <p:nvSpPr>
          <p:cNvPr id="83" name="Google Shape;83;p17"/>
          <p:cNvSpPr txBox="1"/>
          <p:nvPr/>
        </p:nvSpPr>
        <p:spPr>
          <a:xfrm>
            <a:off x="3806550" y="4633675"/>
            <a:ext cx="1530900" cy="4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434343"/>
                </a:solidFill>
                <a:latin typeface="Source Code Pro"/>
                <a:ea typeface="Source Code Pro"/>
                <a:cs typeface="Source Code Pro"/>
                <a:sym typeface="Source Code Pro"/>
              </a:rPr>
              <a:t>More or less</a:t>
            </a:r>
            <a:endParaRPr>
              <a:solidFill>
                <a:srgbClr val="434343"/>
              </a:solidFill>
              <a:latin typeface="Source Code Pro"/>
              <a:ea typeface="Source Code Pro"/>
              <a:cs typeface="Source Code Pro"/>
              <a:sym typeface="Source Code Pro"/>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theorem</a:t>
            </a:r>
            <a:endParaRPr/>
          </a:p>
        </p:txBody>
      </p:sp>
      <p:sp>
        <p:nvSpPr>
          <p:cNvPr id="89" name="Google Shape;89;p18"/>
          <p:cNvSpPr txBox="1">
            <a:spLocks noGrp="1"/>
          </p:cNvSpPr>
          <p:nvPr>
            <p:ph type="body" idx="1"/>
          </p:nvPr>
        </p:nvSpPr>
        <p:spPr>
          <a:xfrm>
            <a:off x="665800" y="1215225"/>
            <a:ext cx="75288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You must do that 7 steps but now, YOU ADD another step.</a:t>
            </a:r>
            <a:endParaRPr/>
          </a:p>
          <a:p>
            <a:pPr marL="0" lvl="0" indent="0" algn="l" rtl="0">
              <a:spcBef>
                <a:spcPts val="1600"/>
              </a:spcBef>
              <a:spcAft>
                <a:spcPts val="0"/>
              </a:spcAft>
              <a:buNone/>
            </a:pPr>
            <a:r>
              <a:rPr lang="es"/>
              <a:t>8.	We draw a line between the point O and the point B.</a:t>
            </a:r>
            <a:endParaRPr/>
          </a:p>
          <a:p>
            <a:pPr marL="0" lvl="0" indent="0" algn="l" rtl="0">
              <a:spcBef>
                <a:spcPts val="1600"/>
              </a:spcBef>
              <a:spcAft>
                <a:spcPts val="1600"/>
              </a:spcAft>
              <a:buNone/>
            </a:pPr>
            <a:r>
              <a:rPr lang="es"/>
              <a:t>Then, you’ll have two triangles. These triangles are called now AOB and BOC. ALso, lines from O to every point is called radium.</a:t>
            </a:r>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theorem</a:t>
            </a:r>
            <a:endParaRPr/>
          </a:p>
        </p:txBody>
      </p:sp>
      <p:sp>
        <p:nvSpPr>
          <p:cNvPr id="95" name="Google Shape;95;p19"/>
          <p:cNvSpPr txBox="1">
            <a:spLocks noGrp="1"/>
          </p:cNvSpPr>
          <p:nvPr>
            <p:ph type="body" idx="1"/>
          </p:nvPr>
        </p:nvSpPr>
        <p:spPr>
          <a:xfrm>
            <a:off x="311700" y="1228675"/>
            <a:ext cx="42603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Then, in each triangle, you’ll have two angles that measure the same than the other.</a:t>
            </a:r>
            <a:endParaRPr/>
          </a:p>
          <a:p>
            <a:pPr marL="0" lvl="0" indent="0" algn="l" rtl="0">
              <a:spcBef>
                <a:spcPts val="1600"/>
              </a:spcBef>
              <a:spcAft>
                <a:spcPts val="1600"/>
              </a:spcAft>
              <a:buNone/>
            </a:pPr>
            <a:r>
              <a:rPr lang="es"/>
              <a:t>We name these angles (in each triangle) X, normally, and in the other triangle, Y, usually.</a:t>
            </a:r>
            <a:endParaRPr/>
          </a:p>
        </p:txBody>
      </p:sp>
      <p:pic>
        <p:nvPicPr>
          <p:cNvPr id="96" name="Google Shape;96;p19" descr="Resultado de imagen de teorema de tales de mileto"/>
          <p:cNvPicPr preferRelativeResize="0"/>
          <p:nvPr/>
        </p:nvPicPr>
        <p:blipFill>
          <a:blip r:embed="rId3">
            <a:alphaModFix/>
          </a:blip>
          <a:stretch>
            <a:fillRect/>
          </a:stretch>
        </p:blipFill>
        <p:spPr>
          <a:xfrm>
            <a:off x="4572000" y="1228675"/>
            <a:ext cx="4260300" cy="372776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theorem</a:t>
            </a:r>
            <a:endParaRPr/>
          </a:p>
        </p:txBody>
      </p:sp>
      <p:sp>
        <p:nvSpPr>
          <p:cNvPr id="102" name="Google Shape;102;p20"/>
          <p:cNvSpPr txBox="1">
            <a:spLocks noGrp="1"/>
          </p:cNvSpPr>
          <p:nvPr>
            <p:ph type="body" idx="1"/>
          </p:nvPr>
        </p:nvSpPr>
        <p:spPr>
          <a:xfrm>
            <a:off x="311700" y="12286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Then, you/y’all must do the next operation.</a:t>
            </a:r>
            <a:endParaRPr/>
          </a:p>
        </p:txBody>
      </p:sp>
      <p:sp>
        <p:nvSpPr>
          <p:cNvPr id="103" name="Google Shape;103;p20"/>
          <p:cNvSpPr txBox="1"/>
          <p:nvPr/>
        </p:nvSpPr>
        <p:spPr>
          <a:xfrm>
            <a:off x="311700" y="2029675"/>
            <a:ext cx="3394800" cy="26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a:latin typeface="Source Code Pro"/>
                <a:ea typeface="Source Code Pro"/>
                <a:cs typeface="Source Code Pro"/>
                <a:sym typeface="Source Code Pro"/>
              </a:rPr>
              <a:t>X+X+Y+Y= 180º</a:t>
            </a:r>
            <a:endParaRPr sz="3000">
              <a:latin typeface="Source Code Pro"/>
              <a:ea typeface="Source Code Pro"/>
              <a:cs typeface="Source Code Pro"/>
              <a:sym typeface="Source Code Pro"/>
            </a:endParaRPr>
          </a:p>
          <a:p>
            <a:pPr marL="0" lvl="0" indent="0" algn="l" rtl="0">
              <a:spcBef>
                <a:spcPts val="0"/>
              </a:spcBef>
              <a:spcAft>
                <a:spcPts val="0"/>
              </a:spcAft>
              <a:buNone/>
            </a:pPr>
            <a:r>
              <a:rPr lang="es" sz="3000">
                <a:latin typeface="Source Code Pro"/>
                <a:ea typeface="Source Code Pro"/>
                <a:cs typeface="Source Code Pro"/>
                <a:sym typeface="Source Code Pro"/>
              </a:rPr>
              <a:t>2X+2Y= 180º</a:t>
            </a:r>
            <a:endParaRPr sz="3000">
              <a:latin typeface="Source Code Pro"/>
              <a:ea typeface="Source Code Pro"/>
              <a:cs typeface="Source Code Pro"/>
              <a:sym typeface="Source Code Pro"/>
            </a:endParaRPr>
          </a:p>
          <a:p>
            <a:pPr marL="0" lvl="0" indent="0" algn="l" rtl="0">
              <a:spcBef>
                <a:spcPts val="0"/>
              </a:spcBef>
              <a:spcAft>
                <a:spcPts val="0"/>
              </a:spcAft>
              <a:buNone/>
            </a:pPr>
            <a:r>
              <a:rPr lang="es" sz="3000">
                <a:latin typeface="Source Code Pro"/>
                <a:ea typeface="Source Code Pro"/>
                <a:cs typeface="Source Code Pro"/>
                <a:sym typeface="Source Code Pro"/>
              </a:rPr>
              <a:t>2(X+Y)= 180º</a:t>
            </a:r>
            <a:endParaRPr sz="300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s" sz="3000" u="sng">
                <a:latin typeface="Source Code Pro"/>
                <a:ea typeface="Source Code Pro"/>
                <a:cs typeface="Source Code Pro"/>
                <a:sym typeface="Source Code Pro"/>
              </a:rPr>
              <a:t>2(X+Y</a:t>
            </a:r>
            <a:r>
              <a:rPr lang="es" sz="3000">
                <a:latin typeface="Source Code Pro"/>
                <a:ea typeface="Source Code Pro"/>
                <a:cs typeface="Source Code Pro"/>
                <a:sym typeface="Source Code Pro"/>
              </a:rPr>
              <a:t>)  </a:t>
            </a:r>
            <a:r>
              <a:rPr lang="es" sz="3000" u="sng">
                <a:latin typeface="Source Code Pro"/>
                <a:ea typeface="Source Code Pro"/>
                <a:cs typeface="Source Code Pro"/>
                <a:sym typeface="Source Code Pro"/>
              </a:rPr>
              <a:t>180º</a:t>
            </a:r>
            <a:endParaRPr sz="3000" u="sng">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s" sz="3000">
                <a:latin typeface="Source Code Pro"/>
                <a:ea typeface="Source Code Pro"/>
                <a:cs typeface="Source Code Pro"/>
                <a:sym typeface="Source Code Pro"/>
              </a:rPr>
              <a:t>  2   	 2</a:t>
            </a:r>
            <a:endParaRPr sz="3000">
              <a:latin typeface="Source Code Pro"/>
              <a:ea typeface="Source Code Pro"/>
              <a:cs typeface="Source Code Pro"/>
              <a:sym typeface="Source Code Pro"/>
            </a:endParaRPr>
          </a:p>
          <a:p>
            <a:pPr marL="0" lvl="0" indent="0" algn="l" rtl="0">
              <a:spcBef>
                <a:spcPts val="0"/>
              </a:spcBef>
              <a:spcAft>
                <a:spcPts val="0"/>
              </a:spcAft>
              <a:buNone/>
            </a:pPr>
            <a:endParaRPr sz="3000">
              <a:latin typeface="Source Code Pro"/>
              <a:ea typeface="Source Code Pro"/>
              <a:cs typeface="Source Code Pro"/>
              <a:sym typeface="Source Code Pro"/>
            </a:endParaRPr>
          </a:p>
        </p:txBody>
      </p:sp>
      <p:sp>
        <p:nvSpPr>
          <p:cNvPr id="104" name="Google Shape;104;p20"/>
          <p:cNvSpPr txBox="1"/>
          <p:nvPr/>
        </p:nvSpPr>
        <p:spPr>
          <a:xfrm>
            <a:off x="1759275" y="3539475"/>
            <a:ext cx="4164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a:latin typeface="Source Code Pro"/>
                <a:ea typeface="Source Code Pro"/>
                <a:cs typeface="Source Code Pro"/>
                <a:sym typeface="Source Code Pro"/>
              </a:rPr>
              <a:t>=</a:t>
            </a:r>
            <a:endParaRPr sz="3000">
              <a:latin typeface="Source Code Pro"/>
              <a:ea typeface="Source Code Pro"/>
              <a:cs typeface="Source Code Pro"/>
              <a:sym typeface="Source Code Pro"/>
            </a:endParaRPr>
          </a:p>
        </p:txBody>
      </p:sp>
      <p:sp>
        <p:nvSpPr>
          <p:cNvPr id="105" name="Google Shape;105;p20"/>
          <p:cNvSpPr txBox="1"/>
          <p:nvPr/>
        </p:nvSpPr>
        <p:spPr>
          <a:xfrm>
            <a:off x="3719975" y="3518525"/>
            <a:ext cx="2336700" cy="11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a:latin typeface="Source Code Pro"/>
                <a:ea typeface="Source Code Pro"/>
                <a:cs typeface="Source Code Pro"/>
                <a:sym typeface="Source Code Pro"/>
              </a:rPr>
              <a:t>X+Y=90º</a:t>
            </a:r>
            <a:endParaRPr sz="3000">
              <a:latin typeface="Source Code Pro"/>
              <a:ea typeface="Source Code Pro"/>
              <a:cs typeface="Source Code Pro"/>
              <a:sym typeface="Source Code Pro"/>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theorem</a:t>
            </a:r>
            <a:endParaRPr/>
          </a:p>
        </p:txBody>
      </p:sp>
      <p:sp>
        <p:nvSpPr>
          <p:cNvPr id="111" name="Google Shape;111;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This proofs the Thales’ theorem. The angle ACB is equals to 90º.</a:t>
            </a:r>
            <a:endParaRPr sz="2400"/>
          </a:p>
          <a:p>
            <a:pPr marL="0" lvl="0" indent="0" algn="l" rtl="0">
              <a:spcBef>
                <a:spcPts val="1600"/>
              </a:spcBef>
              <a:spcAft>
                <a:spcPts val="1600"/>
              </a:spcAft>
              <a:buNone/>
            </a:pPr>
            <a:endParaRPr sz="240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Macintosh PowerPoint</Application>
  <PresentationFormat>Presentación en pantalla (16:9)</PresentationFormat>
  <Paragraphs>44</Paragraphs>
  <Slides>11</Slides>
  <Notes>11</Notes>
  <HiddenSlides>0</HiddenSlides>
  <MMClips>1</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Amatic SC</vt:lpstr>
      <vt:lpstr>Source Code Pro</vt:lpstr>
      <vt:lpstr>Beach Day</vt:lpstr>
      <vt:lpstr>Thales’ theorem</vt:lpstr>
      <vt:lpstr>First of all, Thales was a mathematician, philosopher, geometrician, physicist and greek legislator in the Ancient Greece</vt:lpstr>
      <vt:lpstr>Also, he was born in Miletus, a greek polis where today is Turkey</vt:lpstr>
      <vt:lpstr>The theorem</vt:lpstr>
      <vt:lpstr>The theorem</vt:lpstr>
      <vt:lpstr>The theorem</vt:lpstr>
      <vt:lpstr>The theorem</vt:lpstr>
      <vt:lpstr>The theorem</vt:lpstr>
      <vt:lpstr>The theorem</vt:lpstr>
      <vt:lpstr>What do we use this theorem for?</vt:lpstr>
      <vt:lpstr>Hope you all enjoyed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Thales’ theorem</dc:title>
  <cp:lastModifiedBy>Usuario de Microsoft Office</cp:lastModifiedBy>
  <cp:revision>1</cp:revision>
  <dcterms:modified xsi:type="dcterms:W3CDTF">2020-01-29T17:41:30Z</dcterms:modified>
</cp:coreProperties>
</file>