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Amatic SC"/>
      <p:regular r:id="rId10"/>
      <p:bold r:id="rId11"/>
    </p:embeddedFont>
    <p:embeddedFont>
      <p:font typeface="Pacifico"/>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AmaticSC-bold.fntdata"/><Relationship Id="rId10" Type="http://schemas.openxmlformats.org/officeDocument/2006/relationships/font" Target="fonts/AmaticSC-regular.fntdata"/><Relationship Id="rId12" Type="http://schemas.openxmlformats.org/officeDocument/2006/relationships/font" Target="fonts/Pacifico-regular.fnt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6ddb7712c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ddb7712c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6ddb7712c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6ddb7712c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6ddb7712c3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ddb7712c3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FFFF"/>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785925" y="-109450"/>
            <a:ext cx="8520600" cy="126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s" sz="3000">
                <a:latin typeface="Amatic SC"/>
                <a:ea typeface="Amatic SC"/>
                <a:cs typeface="Amatic SC"/>
                <a:sym typeface="Amatic SC"/>
              </a:rPr>
              <a:t>DROGAS QUE </a:t>
            </a:r>
            <a:r>
              <a:rPr b="1" lang="es" sz="3000">
                <a:latin typeface="Amatic SC"/>
                <a:ea typeface="Amatic SC"/>
                <a:cs typeface="Amatic SC"/>
                <a:sym typeface="Amatic SC"/>
              </a:rPr>
              <a:t>ALTERAN</a:t>
            </a:r>
            <a:r>
              <a:rPr b="1" lang="es" sz="3000">
                <a:latin typeface="Amatic SC"/>
                <a:ea typeface="Amatic SC"/>
                <a:cs typeface="Amatic SC"/>
                <a:sym typeface="Amatic SC"/>
              </a:rPr>
              <a:t> LA </a:t>
            </a:r>
            <a:r>
              <a:rPr b="1" lang="es" sz="3000">
                <a:latin typeface="Amatic SC"/>
                <a:ea typeface="Amatic SC"/>
                <a:cs typeface="Amatic SC"/>
                <a:sym typeface="Amatic SC"/>
              </a:rPr>
              <a:t>PERCEPCIÓN</a:t>
            </a:r>
            <a:endParaRPr b="1" sz="3000">
              <a:latin typeface="Amatic SC"/>
              <a:ea typeface="Amatic SC"/>
              <a:cs typeface="Amatic SC"/>
              <a:sym typeface="Amatic SC"/>
            </a:endParaRPr>
          </a:p>
        </p:txBody>
      </p:sp>
      <p:sp>
        <p:nvSpPr>
          <p:cNvPr id="55" name="Google Shape;55;p13"/>
          <p:cNvSpPr txBox="1"/>
          <p:nvPr>
            <p:ph idx="1" type="subTitle"/>
          </p:nvPr>
        </p:nvSpPr>
        <p:spPr>
          <a:xfrm>
            <a:off x="311700" y="1263600"/>
            <a:ext cx="8520600" cy="3507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s">
                <a:solidFill>
                  <a:srgbClr val="000000"/>
                </a:solidFill>
                <a:latin typeface="Pacifico"/>
                <a:ea typeface="Pacifico"/>
                <a:cs typeface="Pacifico"/>
                <a:sym typeface="Pacifico"/>
              </a:rPr>
              <a:t>Drogas y neurotransmisores</a:t>
            </a:r>
            <a:endParaRPr>
              <a:solidFill>
                <a:srgbClr val="000000"/>
              </a:solidFill>
              <a:latin typeface="Pacifico"/>
              <a:ea typeface="Pacifico"/>
              <a:cs typeface="Pacifico"/>
              <a:sym typeface="Pacifico"/>
            </a:endParaRPr>
          </a:p>
          <a:p>
            <a:pPr indent="0" lvl="0" marL="0" rtl="0" algn="ctr">
              <a:spcBef>
                <a:spcPts val="0"/>
              </a:spcBef>
              <a:spcAft>
                <a:spcPts val="0"/>
              </a:spcAft>
              <a:buNone/>
            </a:pPr>
            <a:r>
              <a:rPr lang="es">
                <a:solidFill>
                  <a:srgbClr val="000000"/>
                </a:solidFill>
              </a:rPr>
              <a:t> </a:t>
            </a:r>
            <a:endParaRPr>
              <a:solidFill>
                <a:srgbClr val="000000"/>
              </a:solidFill>
            </a:endParaRPr>
          </a:p>
          <a:p>
            <a:pPr indent="0" lvl="0" marL="0" rtl="0" algn="ctr">
              <a:spcBef>
                <a:spcPts val="0"/>
              </a:spcBef>
              <a:spcAft>
                <a:spcPts val="0"/>
              </a:spcAft>
              <a:buNone/>
            </a:pPr>
            <a:r>
              <a:rPr lang="es" sz="2500">
                <a:solidFill>
                  <a:srgbClr val="222222"/>
                </a:solidFill>
                <a:highlight>
                  <a:srgbClr val="FFFFFF"/>
                </a:highlight>
                <a:latin typeface="Times New Roman"/>
                <a:ea typeface="Times New Roman"/>
                <a:cs typeface="Times New Roman"/>
                <a:sym typeface="Times New Roman"/>
              </a:rPr>
              <a:t>La tesis principal de la investigación constata que «las sustancias alteradoras de la percepción modifican la percepción de los individuos que las consumen» y, tomando como referencia las encuestas realizadas, los expertos concluyen también que «esa alteración perceptiva la verdad es que parece estar bastante bien».</a:t>
            </a:r>
            <a:r>
              <a:rPr lang="es" sz="2500">
                <a:solidFill>
                  <a:srgbClr val="000000"/>
                </a:solidFill>
              </a:rPr>
              <a:t> </a:t>
            </a:r>
            <a:endParaRPr sz="25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00D2E9"/>
            </a:gs>
            <a:gs pos="100000">
              <a:srgbClr val="045962"/>
            </a:gs>
          </a:gsLst>
          <a:path path="circle">
            <a:fillToRect b="50%" l="50%" r="50%" t="50%"/>
          </a:path>
          <a:tileRect/>
        </a:gra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027725" y="445025"/>
            <a:ext cx="2553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sz="3000">
                <a:latin typeface="Amatic SC"/>
                <a:ea typeface="Amatic SC"/>
                <a:cs typeface="Amatic SC"/>
                <a:sym typeface="Amatic SC"/>
              </a:rPr>
              <a:t>Alucinógenas</a:t>
            </a:r>
            <a:endParaRPr sz="3000">
              <a:latin typeface="Amatic SC"/>
              <a:ea typeface="Amatic SC"/>
              <a:cs typeface="Amatic SC"/>
              <a:sym typeface="Amatic SC"/>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sz="2400">
                <a:solidFill>
                  <a:srgbClr val="333333"/>
                </a:solidFill>
                <a:highlight>
                  <a:srgbClr val="FFFFFF"/>
                </a:highlight>
                <a:latin typeface="Times New Roman"/>
                <a:ea typeface="Times New Roman"/>
                <a:cs typeface="Times New Roman"/>
                <a:sym typeface="Times New Roman"/>
              </a:rPr>
              <a:t>Es sin lugar a dudas la droga alucinógena más conocida y potente. Es decir, es </a:t>
            </a:r>
            <a:r>
              <a:rPr b="1" lang="es" sz="2400">
                <a:solidFill>
                  <a:srgbClr val="333333"/>
                </a:solidFill>
                <a:latin typeface="Times New Roman"/>
                <a:ea typeface="Times New Roman"/>
                <a:cs typeface="Times New Roman"/>
                <a:sym typeface="Times New Roman"/>
              </a:rPr>
              <a:t>una de las drogas alucinógenas más fuertes</a:t>
            </a:r>
            <a:r>
              <a:rPr lang="es" sz="2400">
                <a:solidFill>
                  <a:srgbClr val="333333"/>
                </a:solidFill>
                <a:highlight>
                  <a:srgbClr val="FFFFFF"/>
                </a:highlight>
                <a:latin typeface="Times New Roman"/>
                <a:ea typeface="Times New Roman"/>
                <a:cs typeface="Times New Roman"/>
                <a:sym typeface="Times New Roman"/>
              </a:rPr>
              <a:t>. Está creado a partir de un derivado del hongo centeno y tiene forma cristalina, blanca, inodora y se pueden diluir en ag</a:t>
            </a:r>
            <a:r>
              <a:rPr lang="es" sz="2400">
                <a:solidFill>
                  <a:srgbClr val="333333"/>
                </a:solidFill>
                <a:highlight>
                  <a:srgbClr val="FFFFFF"/>
                </a:highlight>
                <a:latin typeface="Times New Roman"/>
                <a:ea typeface="Times New Roman"/>
                <a:cs typeface="Times New Roman"/>
                <a:sym typeface="Times New Roman"/>
              </a:rPr>
              <a:t>ua.</a:t>
            </a:r>
            <a:endParaRPr sz="2400">
              <a:solidFill>
                <a:srgbClr val="333333"/>
              </a:solidFill>
              <a:highlight>
                <a:srgbClr val="FFFFFF"/>
              </a:highlight>
              <a:latin typeface="Times New Roman"/>
              <a:ea typeface="Times New Roman"/>
              <a:cs typeface="Times New Roman"/>
              <a:sym typeface="Times New Roman"/>
            </a:endParaRPr>
          </a:p>
          <a:p>
            <a:pPr indent="0" lvl="0" marL="0" rtl="0" algn="l">
              <a:spcBef>
                <a:spcPts val="1600"/>
              </a:spcBef>
              <a:spcAft>
                <a:spcPts val="0"/>
              </a:spcAft>
              <a:buNone/>
            </a:pPr>
            <a:r>
              <a:rPr lang="es" sz="2400">
                <a:solidFill>
                  <a:srgbClr val="333333"/>
                </a:solidFill>
                <a:highlight>
                  <a:srgbClr val="FFFFFF"/>
                </a:highlight>
                <a:latin typeface="Times New Roman"/>
                <a:ea typeface="Times New Roman"/>
                <a:cs typeface="Times New Roman"/>
                <a:sym typeface="Times New Roman"/>
              </a:rPr>
              <a:t>Ejemplos:Mescalina,LSD.</a:t>
            </a:r>
            <a:endParaRPr sz="2400">
              <a:solidFill>
                <a:srgbClr val="333333"/>
              </a:solidFill>
              <a:highlight>
                <a:srgbClr val="FFFFFF"/>
              </a:highlight>
              <a:latin typeface="Times New Roman"/>
              <a:ea typeface="Times New Roman"/>
              <a:cs typeface="Times New Roman"/>
              <a:sym typeface="Times New Roman"/>
            </a:endParaRPr>
          </a:p>
          <a:p>
            <a:pPr indent="0" lvl="0" marL="0" rtl="0" algn="l">
              <a:spcBef>
                <a:spcPts val="1600"/>
              </a:spcBef>
              <a:spcAft>
                <a:spcPts val="1600"/>
              </a:spcAft>
              <a:buNone/>
            </a:pPr>
            <a:r>
              <a:t/>
            </a:r>
            <a:endParaRPr>
              <a:solidFill>
                <a:srgbClr val="333333"/>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9DAF8"/>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410800" y="481500"/>
            <a:ext cx="1872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latin typeface="Amatic SC"/>
                <a:ea typeface="Amatic SC"/>
                <a:cs typeface="Amatic SC"/>
                <a:sym typeface="Amatic SC"/>
              </a:rPr>
              <a:t>Cannabis</a:t>
            </a:r>
            <a:endParaRPr>
              <a:latin typeface="Amatic SC"/>
              <a:ea typeface="Amatic SC"/>
              <a:cs typeface="Amatic SC"/>
              <a:sym typeface="Amatic SC"/>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sz="2400">
                <a:solidFill>
                  <a:srgbClr val="333333"/>
                </a:solidFill>
                <a:highlight>
                  <a:srgbClr val="FFFFFF"/>
                </a:highlight>
                <a:latin typeface="Times New Roman"/>
                <a:ea typeface="Times New Roman"/>
                <a:cs typeface="Times New Roman"/>
                <a:sym typeface="Times New Roman"/>
              </a:rPr>
              <a:t>A corto plazo y en dosis bajas suele producir sensaciones de bienestar y tranquilidad </a:t>
            </a:r>
            <a:r>
              <a:rPr lang="es" sz="2400">
                <a:solidFill>
                  <a:srgbClr val="333333"/>
                </a:solidFill>
                <a:highlight>
                  <a:srgbClr val="FFFFFF"/>
                </a:highlight>
                <a:latin typeface="Times New Roman"/>
                <a:ea typeface="Times New Roman"/>
                <a:cs typeface="Times New Roman"/>
                <a:sym typeface="Times New Roman"/>
              </a:rPr>
              <a:t>con aumento</a:t>
            </a:r>
            <a:r>
              <a:rPr lang="es" sz="2400">
                <a:solidFill>
                  <a:srgbClr val="333333"/>
                </a:solidFill>
                <a:highlight>
                  <a:srgbClr val="FFFFFF"/>
                </a:highlight>
                <a:latin typeface="Times New Roman"/>
                <a:ea typeface="Times New Roman"/>
                <a:cs typeface="Times New Roman"/>
                <a:sym typeface="Times New Roman"/>
              </a:rPr>
              <a:t> del apetito, verborrea, euforia, pero con congestión ocular y dificultades para los procesos mentales complejos, alteraciones de la percepción temporal y sensorial. Cuando sus efectos remiten se pasa a un estado de somnolencia y depresión.</a:t>
            </a:r>
            <a:endParaRPr sz="2400">
              <a:solidFill>
                <a:srgbClr val="333333"/>
              </a:solidFill>
              <a:highlight>
                <a:srgbClr val="FFFFFF"/>
              </a:highlight>
              <a:latin typeface="Times New Roman"/>
              <a:ea typeface="Times New Roman"/>
              <a:cs typeface="Times New Roman"/>
              <a:sym typeface="Times New Roman"/>
            </a:endParaRPr>
          </a:p>
          <a:p>
            <a:pPr indent="0" lvl="0" marL="0" rtl="0" algn="l">
              <a:spcBef>
                <a:spcPts val="1600"/>
              </a:spcBef>
              <a:spcAft>
                <a:spcPts val="1600"/>
              </a:spcAft>
              <a:buNone/>
            </a:pPr>
            <a:r>
              <a:rPr lang="es" sz="2400">
                <a:solidFill>
                  <a:srgbClr val="333333"/>
                </a:solidFill>
                <a:highlight>
                  <a:srgbClr val="FFFFFF"/>
                </a:highlight>
                <a:latin typeface="Times New Roman"/>
                <a:ea typeface="Times New Roman"/>
                <a:cs typeface="Times New Roman"/>
                <a:sym typeface="Times New Roman"/>
              </a:rPr>
              <a:t>Ejemplos:Marihuana,Hachís.</a:t>
            </a:r>
            <a:endParaRPr sz="2400">
              <a:solidFill>
                <a:srgbClr val="333333"/>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3C78D8"/>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2699400" y="426800"/>
            <a:ext cx="3374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latin typeface="Pacifico"/>
                <a:ea typeface="Pacifico"/>
                <a:cs typeface="Pacifico"/>
                <a:sym typeface="Pacifico"/>
              </a:rPr>
              <a:t>Drogas de </a:t>
            </a:r>
            <a:r>
              <a:rPr lang="es">
                <a:latin typeface="Pacifico"/>
                <a:ea typeface="Pacifico"/>
                <a:cs typeface="Pacifico"/>
                <a:sym typeface="Pacifico"/>
              </a:rPr>
              <a:t>síntesis</a:t>
            </a:r>
            <a:endParaRPr>
              <a:latin typeface="Pacifico"/>
              <a:ea typeface="Pacifico"/>
              <a:cs typeface="Pacifico"/>
              <a:sym typeface="Pacifico"/>
            </a:endParaRPr>
          </a:p>
        </p:txBody>
      </p:sp>
      <p:sp>
        <p:nvSpPr>
          <p:cNvPr id="73" name="Google Shape;73;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1600"/>
              </a:spcAft>
              <a:buNone/>
            </a:pPr>
            <a:r>
              <a:rPr lang="es" sz="2400">
                <a:solidFill>
                  <a:srgbClr val="333333"/>
                </a:solidFill>
                <a:highlight>
                  <a:srgbClr val="FFFFFF"/>
                </a:highlight>
                <a:latin typeface="Times New Roman"/>
                <a:ea typeface="Times New Roman"/>
                <a:cs typeface="Times New Roman"/>
                <a:sym typeface="Times New Roman"/>
              </a:rPr>
              <a:t>Las </a:t>
            </a:r>
            <a:r>
              <a:rPr b="1" lang="es" sz="2400">
                <a:solidFill>
                  <a:srgbClr val="333333"/>
                </a:solidFill>
                <a:latin typeface="Times New Roman"/>
                <a:ea typeface="Times New Roman"/>
                <a:cs typeface="Times New Roman"/>
                <a:sym typeface="Times New Roman"/>
              </a:rPr>
              <a:t>drogas de síntesis</a:t>
            </a:r>
            <a:r>
              <a:rPr lang="es" sz="2400">
                <a:solidFill>
                  <a:srgbClr val="333333"/>
                </a:solidFill>
                <a:highlight>
                  <a:srgbClr val="FFFFFF"/>
                </a:highlight>
                <a:latin typeface="Times New Roman"/>
                <a:ea typeface="Times New Roman"/>
                <a:cs typeface="Times New Roman"/>
                <a:sym typeface="Times New Roman"/>
              </a:rPr>
              <a:t> son un amplio grupo de sustancias psicoactivas con ciertas características comunes. Se elaboran por síntesis q</a:t>
            </a:r>
            <a:r>
              <a:rPr lang="es" sz="2400">
                <a:solidFill>
                  <a:srgbClr val="333333"/>
                </a:solidFill>
                <a:latin typeface="Times New Roman"/>
                <a:ea typeface="Times New Roman"/>
                <a:cs typeface="Times New Roman"/>
                <a:sym typeface="Times New Roman"/>
              </a:rPr>
              <a:t>uímica en laboratorios clandestinos, ya que se fabrican a partir de productos farmacéuticos que fueron relegados por falta de utilidad terapéutica (éxtasis) y otras imitan la estructura química de sustancias de origen botánico. </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