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ECCIÓN" initials="D" lastIdx="1" clrIdx="0">
    <p:extLst>
      <p:ext uri="{19B8F6BF-5375-455C-9EA6-DF929625EA0E}">
        <p15:presenceInfo xmlns:p15="http://schemas.microsoft.com/office/powerpoint/2012/main" userId="DIRECCIÓ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4T16:19:23.336"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35152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61649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145639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37164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385039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15805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24756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72238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29563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47293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B0E0A18-8B1D-4182-8F63-152BF2559F55}" type="datetimeFigureOut">
              <a:rPr lang="es-ES" smtClean="0"/>
              <a:pPr/>
              <a:t>15/03/2020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8440A83-E75D-4FF8-9B3F-46D743173DD3}" type="slidenum">
              <a:rPr lang="es-ES" smtClean="0"/>
              <a:pPr/>
              <a:t>‹Nº›</a:t>
            </a:fld>
            <a:endParaRPr lang="es-ES"/>
          </a:p>
        </p:txBody>
      </p:sp>
    </p:spTree>
    <p:extLst>
      <p:ext uri="{BB962C8B-B14F-4D97-AF65-F5344CB8AC3E}">
        <p14:creationId xmlns:p14="http://schemas.microsoft.com/office/powerpoint/2010/main" val="115347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E0A18-8B1D-4182-8F63-152BF2559F55}" type="datetimeFigureOut">
              <a:rPr lang="es-ES" smtClean="0"/>
              <a:pPr/>
              <a:t>15/03/2020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40A83-E75D-4FF8-9B3F-46D743173DD3}" type="slidenum">
              <a:rPr lang="es-ES" smtClean="0"/>
              <a:pPr/>
              <a:t>‹Nº›</a:t>
            </a:fld>
            <a:endParaRPr lang="es-ES"/>
          </a:p>
        </p:txBody>
      </p:sp>
    </p:spTree>
    <p:extLst>
      <p:ext uri="{BB962C8B-B14F-4D97-AF65-F5344CB8AC3E}">
        <p14:creationId xmlns:p14="http://schemas.microsoft.com/office/powerpoint/2010/main" val="218782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623026" y="1582632"/>
            <a:ext cx="4285859" cy="4285859"/>
          </a:xfrm>
          <a:prstGeom prst="rect">
            <a:avLst/>
          </a:prstGeom>
        </p:spPr>
      </p:pic>
      <p:sp>
        <p:nvSpPr>
          <p:cNvPr id="8" name="Llamada ovalada 7"/>
          <p:cNvSpPr/>
          <p:nvPr/>
        </p:nvSpPr>
        <p:spPr>
          <a:xfrm>
            <a:off x="2421924" y="1351005"/>
            <a:ext cx="4670854" cy="3665838"/>
          </a:xfrm>
          <a:prstGeom prst="wedgeEllipseCallout">
            <a:avLst>
              <a:gd name="adj1" fmla="val 92747"/>
              <a:gd name="adj2" fmla="val -7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latin typeface="Arial Narrow" panose="020B0606020202030204" pitchFamily="34" charset="0"/>
              </a:rPr>
              <a:t>Hola a </a:t>
            </a:r>
            <a:r>
              <a:rPr lang="es-ES" sz="1600" b="1" dirty="0" smtClean="0">
                <a:latin typeface="Arial Narrow" panose="020B0606020202030204" pitchFamily="34" charset="0"/>
              </a:rPr>
              <a:t>todos, </a:t>
            </a:r>
            <a:r>
              <a:rPr lang="es-ES" sz="1600" b="1" dirty="0">
                <a:latin typeface="Arial Narrow" panose="020B0606020202030204" pitchFamily="34" charset="0"/>
              </a:rPr>
              <a:t>niños y niñas del cole Blanca de los Ríos. Quiero presentarme. Mi nombre es Almanzor. Ahora me veis como un niño pero algún día, cuando sea mayor,  seré un personaje muy importante para la historia de Algeciras. Leed conmigo atentamente este cuento y os iré contando todas las aventuras que sufrió la ciudad durante la Edad Media. ¿Me seguís?</a:t>
            </a:r>
            <a:endParaRPr lang="es-ES" sz="1600" dirty="0">
              <a:latin typeface="Arial Narrow" panose="020B0606020202030204" pitchFamily="34" charset="0"/>
            </a:endParaRPr>
          </a:p>
        </p:txBody>
      </p:sp>
      <p:sp>
        <p:nvSpPr>
          <p:cNvPr id="2" name="Rectángulo redondeado 1"/>
          <p:cNvSpPr/>
          <p:nvPr/>
        </p:nvSpPr>
        <p:spPr>
          <a:xfrm>
            <a:off x="3130378" y="337751"/>
            <a:ext cx="6301946" cy="70845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07000"/>
              </a:lnSpc>
              <a:spcAft>
                <a:spcPts val="800"/>
              </a:spcAft>
            </a:pPr>
            <a:r>
              <a:rPr lang="es-ES" b="1" dirty="0">
                <a:latin typeface="Arial Narrow" panose="020B0606020202030204" pitchFamily="34" charset="0"/>
                <a:ea typeface="Calibri" panose="020F0502020204030204" pitchFamily="34" charset="0"/>
                <a:cs typeface="Times New Roman" panose="02020603050405020304" pitchFamily="18" charset="0"/>
              </a:rPr>
              <a:t>ALGECIRAS EN LA EDAD MEDIA</a:t>
            </a:r>
            <a:endParaRPr lang="es-ES" sz="1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26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08173" y="296562"/>
            <a:ext cx="4964627" cy="366062"/>
          </a:xfrm>
          <a:prstGeom prst="rect">
            <a:avLst/>
          </a:prstGeom>
        </p:spPr>
        <p:txBody>
          <a:bodyPr wrap="square">
            <a:spAutoFit/>
          </a:bodyPr>
          <a:lstStyle/>
          <a:p>
            <a:pPr algn="ctr">
              <a:lnSpc>
                <a:spcPct val="107000"/>
              </a:lnSpc>
              <a:spcAft>
                <a:spcPts val="800"/>
              </a:spcAft>
            </a:pPr>
            <a:r>
              <a:rPr lang="es-ES" b="1" dirty="0">
                <a:latin typeface="Arial Narrow" panose="020B0606020202030204" pitchFamily="34" charset="0"/>
                <a:ea typeface="Calibri" panose="020F0502020204030204" pitchFamily="34" charset="0"/>
                <a:cs typeface="Times New Roman" panose="02020603050405020304" pitchFamily="18" charset="0"/>
              </a:rPr>
              <a:t>LOS PUEBLOS BÁRBAROS Y BIZANCIO</a:t>
            </a:r>
            <a:endParaRPr lang="es-E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790832" y="1405177"/>
            <a:ext cx="5535827" cy="3278141"/>
          </a:xfrm>
          <a:prstGeom prst="rect">
            <a:avLst/>
          </a:prstGeom>
        </p:spPr>
        <p:txBody>
          <a:bodyPr wrap="square">
            <a:spAutoFit/>
          </a:bodyPr>
          <a:lstStyle/>
          <a:p>
            <a:pPr algn="just">
              <a:lnSpc>
                <a:spcPct val="107000"/>
              </a:lnSpc>
              <a:spcAft>
                <a:spcPts val="800"/>
              </a:spcAft>
            </a:pPr>
            <a:r>
              <a:rPr lang="es-ES" sz="1600" dirty="0">
                <a:latin typeface="Arial Narrow" panose="020B0606020202030204" pitchFamily="34" charset="0"/>
                <a:ea typeface="Calibri" panose="020F0502020204030204" pitchFamily="34" charset="0"/>
                <a:cs typeface="Times New Roman" panose="02020603050405020304" pitchFamily="18" charset="0"/>
              </a:rPr>
              <a:t>Durante los últimos años del Imperio romano de Occidente, los pueblos bárbaros llegaron a la región del Estrecho. Desde el año 172 hasta el año 454, se sucedieron en la zona mauritanos, suevos, germanos, francos y vándalos. Sus puertos más importantes fueron el de </a:t>
            </a:r>
            <a:r>
              <a:rPr lang="es-ES" sz="1600" b="1" dirty="0">
                <a:latin typeface="Arial Narrow" panose="020B0606020202030204" pitchFamily="34" charset="0"/>
                <a:ea typeface="Calibri" panose="020F0502020204030204" pitchFamily="34" charset="0"/>
                <a:cs typeface="Times New Roman" panose="02020603050405020304" pitchFamily="18" charset="0"/>
              </a:rPr>
              <a:t>Iulia </a:t>
            </a:r>
            <a:r>
              <a:rPr lang="es-ES" sz="1600" b="1" dirty="0" err="1">
                <a:latin typeface="Arial Narrow" panose="020B0606020202030204" pitchFamily="34" charset="0"/>
                <a:ea typeface="Calibri" panose="020F0502020204030204" pitchFamily="34" charset="0"/>
                <a:cs typeface="Times New Roman" panose="02020603050405020304" pitchFamily="18" charset="0"/>
              </a:rPr>
              <a:t>Traducta</a:t>
            </a:r>
            <a:r>
              <a:rPr lang="es-ES" sz="1600" dirty="0">
                <a:latin typeface="Arial Narrow" panose="020B0606020202030204" pitchFamily="34" charset="0"/>
                <a:ea typeface="Calibri" panose="020F0502020204030204" pitchFamily="34" charset="0"/>
                <a:cs typeface="Times New Roman" panose="02020603050405020304" pitchFamily="18" charset="0"/>
              </a:rPr>
              <a:t> y el de </a:t>
            </a:r>
            <a:r>
              <a:rPr lang="es-ES" sz="1600" b="1" dirty="0" err="1">
                <a:latin typeface="Arial Narrow" panose="020B0606020202030204" pitchFamily="34" charset="0"/>
                <a:ea typeface="Calibri" panose="020F0502020204030204" pitchFamily="34" charset="0"/>
                <a:cs typeface="Times New Roman" panose="02020603050405020304" pitchFamily="18" charset="0"/>
              </a:rPr>
              <a:t>Carteia</a:t>
            </a:r>
            <a:r>
              <a:rPr lang="es-ES" sz="1600" b="1" dirty="0">
                <a:latin typeface="Arial Narrow" panose="020B0606020202030204" pitchFamily="34" charset="0"/>
                <a:ea typeface="Calibri" panose="020F0502020204030204" pitchFamily="34" charset="0"/>
                <a:cs typeface="Times New Roman" panose="02020603050405020304" pitchFamily="18" charset="0"/>
              </a:rPr>
              <a:t>.</a:t>
            </a:r>
            <a:endParaRPr lang="es-ES"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Arial Narrow" panose="020B0606020202030204" pitchFamily="34" charset="0"/>
                <a:ea typeface="Calibri" panose="020F0502020204030204" pitchFamily="34" charset="0"/>
                <a:cs typeface="Times New Roman" panose="02020603050405020304" pitchFamily="18" charset="0"/>
              </a:rPr>
              <a:t>Estos bárbaros, apresaban las embarcaciones, se aprovisionaban de víveres y destruían todas las instalaciones que se encontraban a su </a:t>
            </a:r>
            <a:r>
              <a:rPr lang="es-ES" sz="1600" dirty="0" smtClean="0">
                <a:latin typeface="Arial Narrow" panose="020B0606020202030204" pitchFamily="34" charset="0"/>
                <a:ea typeface="Calibri" panose="020F0502020204030204" pitchFamily="34" charset="0"/>
                <a:cs typeface="Times New Roman" panose="02020603050405020304" pitchFamily="18" charset="0"/>
              </a:rPr>
              <a:t>paso.</a:t>
            </a:r>
          </a:p>
          <a:p>
            <a:pPr algn="just">
              <a:lnSpc>
                <a:spcPct val="107000"/>
              </a:lnSpc>
              <a:spcAft>
                <a:spcPts val="800"/>
              </a:spcAft>
            </a:pPr>
            <a:r>
              <a:rPr lang="es-ES" sz="1600" dirty="0" smtClean="0">
                <a:effectLst/>
                <a:latin typeface="Arial Narrow" panose="020B0606020202030204" pitchFamily="34" charset="0"/>
                <a:ea typeface="Calibri" panose="020F0502020204030204" pitchFamily="34" charset="0"/>
                <a:cs typeface="Times New Roman" panose="02020603050405020304" pitchFamily="18" charset="0"/>
              </a:rPr>
              <a:t>No hay evidencia arqueológica de la época.</a:t>
            </a:r>
          </a:p>
          <a:p>
            <a:pPr algn="just">
              <a:lnSpc>
                <a:spcPct val="107000"/>
              </a:lnSpc>
              <a:spcAft>
                <a:spcPts val="800"/>
              </a:spcAft>
            </a:pPr>
            <a:r>
              <a:rPr lang="es-ES" sz="1600" dirty="0" smtClean="0">
                <a:latin typeface="Arial Narrow" panose="020B0606020202030204" pitchFamily="34" charset="0"/>
                <a:ea typeface="Calibri" panose="020F0502020204030204" pitchFamily="34" charset="0"/>
                <a:cs typeface="Times New Roman" panose="02020603050405020304" pitchFamily="18" charset="0"/>
              </a:rPr>
              <a:t>Los visigodos llegan en el año 454 y es en el 557 cuando el imperio bizantino ocupa la región hasta el año 622.</a:t>
            </a:r>
            <a:endParaRPr lang="es-E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6878595" y="1899447"/>
            <a:ext cx="5014913" cy="2975577"/>
          </a:xfrm>
          <a:prstGeom prst="rect">
            <a:avLst/>
          </a:prstGeom>
          <a:ln w="38100">
            <a:solidFill>
              <a:schemeClr val="tx2">
                <a:lumMod val="75000"/>
              </a:schemeClr>
            </a:solidFill>
          </a:ln>
        </p:spPr>
      </p:pic>
      <p:sp>
        <p:nvSpPr>
          <p:cNvPr id="5" name="Rectángulo 4"/>
          <p:cNvSpPr/>
          <p:nvPr/>
        </p:nvSpPr>
        <p:spPr>
          <a:xfrm>
            <a:off x="7587049" y="5198077"/>
            <a:ext cx="3682313" cy="420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Arial Narrow" panose="020B0606020202030204" pitchFamily="34" charset="0"/>
              </a:rPr>
              <a:t>Mapa del sur de la Península Ibérica </a:t>
            </a:r>
            <a:endParaRPr lang="es-ES" b="1" dirty="0">
              <a:latin typeface="Arial Narrow" panose="020B0606020202030204" pitchFamily="34" charset="0"/>
            </a:endParaRPr>
          </a:p>
        </p:txBody>
      </p:sp>
      <p:pic>
        <p:nvPicPr>
          <p:cNvPr id="6" name="Imagen 4"/>
          <p:cNvPicPr>
            <a:picLocks noChangeAspect="1"/>
          </p:cNvPicPr>
          <p:nvPr/>
        </p:nvPicPr>
        <p:blipFill>
          <a:blip r:embed="rId3"/>
          <a:stretch>
            <a:fillRect/>
          </a:stretch>
        </p:blipFill>
        <p:spPr>
          <a:xfrm>
            <a:off x="10159313" y="205945"/>
            <a:ext cx="1617767" cy="1617767"/>
          </a:xfrm>
          <a:prstGeom prst="rect">
            <a:avLst/>
          </a:prstGeom>
        </p:spPr>
      </p:pic>
    </p:spTree>
    <p:extLst>
      <p:ext uri="{BB962C8B-B14F-4D97-AF65-F5344CB8AC3E}">
        <p14:creationId xmlns:p14="http://schemas.microsoft.com/office/powerpoint/2010/main" val="8695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410465" y="502509"/>
            <a:ext cx="5428735" cy="5848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smtClean="0">
                <a:latin typeface="Arial Narrow" panose="020B0606020202030204" pitchFamily="34" charset="0"/>
              </a:rPr>
              <a:t>ÉPOCA ÁRABE Y FUNDACIÓN DE LA CIUDAD</a:t>
            </a:r>
            <a:endParaRPr lang="es-ES" b="1" dirty="0">
              <a:latin typeface="Arial Narrow" panose="020B0606020202030204" pitchFamily="34" charset="0"/>
            </a:endParaRPr>
          </a:p>
        </p:txBody>
      </p:sp>
      <p:sp>
        <p:nvSpPr>
          <p:cNvPr id="3" name="Rectángulo redondeado 2"/>
          <p:cNvSpPr/>
          <p:nvPr/>
        </p:nvSpPr>
        <p:spPr>
          <a:xfrm>
            <a:off x="1054443" y="1425147"/>
            <a:ext cx="10149016" cy="20100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u="sng" dirty="0" smtClean="0">
                <a:solidFill>
                  <a:schemeClr val="tx1"/>
                </a:solidFill>
                <a:latin typeface="Arial Narrow" panose="020B0606020202030204" pitchFamily="34" charset="0"/>
              </a:rPr>
              <a:t>Año 711</a:t>
            </a:r>
            <a:r>
              <a:rPr lang="es-ES" dirty="0" smtClean="0">
                <a:solidFill>
                  <a:schemeClr val="tx1"/>
                </a:solidFill>
                <a:latin typeface="Arial Narrow" panose="020B0606020202030204" pitchFamily="34" charset="0"/>
              </a:rPr>
              <a:t>: las tropas árabes desembarcan en la Península Ibérica. Ocupan el </a:t>
            </a:r>
            <a:r>
              <a:rPr lang="es-ES" u="sng" dirty="0" smtClean="0">
                <a:solidFill>
                  <a:schemeClr val="tx1"/>
                </a:solidFill>
                <a:latin typeface="Arial Narrow" panose="020B0606020202030204" pitchFamily="34" charset="0"/>
              </a:rPr>
              <a:t>Peñón de Gibraltar</a:t>
            </a:r>
            <a:r>
              <a:rPr lang="es-ES" dirty="0" smtClean="0">
                <a:solidFill>
                  <a:schemeClr val="tx1"/>
                </a:solidFill>
                <a:latin typeface="Arial Narrow" panose="020B0606020202030204" pitchFamily="34" charset="0"/>
              </a:rPr>
              <a:t>  y la ciudad de </a:t>
            </a:r>
            <a:r>
              <a:rPr lang="es-ES" u="sng" dirty="0" err="1" smtClean="0">
                <a:solidFill>
                  <a:schemeClr val="tx1"/>
                </a:solidFill>
                <a:latin typeface="Arial Narrow" panose="020B0606020202030204" pitchFamily="34" charset="0"/>
              </a:rPr>
              <a:t>Carteia</a:t>
            </a:r>
            <a:r>
              <a:rPr lang="es-ES" dirty="0" smtClean="0">
                <a:solidFill>
                  <a:schemeClr val="tx1"/>
                </a:solidFill>
                <a:latin typeface="Arial Narrow" panose="020B0606020202030204" pitchFamily="34" charset="0"/>
              </a:rPr>
              <a:t> y llegan a </a:t>
            </a:r>
            <a:r>
              <a:rPr lang="es-ES" u="sng" dirty="0" smtClean="0">
                <a:solidFill>
                  <a:schemeClr val="tx1"/>
                </a:solidFill>
                <a:latin typeface="Arial Narrow" panose="020B0606020202030204" pitchFamily="34" charset="0"/>
              </a:rPr>
              <a:t>Algeciras</a:t>
            </a:r>
            <a:r>
              <a:rPr lang="es-ES" dirty="0" smtClean="0">
                <a:solidFill>
                  <a:schemeClr val="tx1"/>
                </a:solidFill>
                <a:latin typeface="Arial Narrow" panose="020B0606020202030204" pitchFamily="34" charset="0"/>
              </a:rPr>
              <a:t>. Establecen la base en la </a:t>
            </a:r>
            <a:r>
              <a:rPr lang="es-ES" u="sng" dirty="0" smtClean="0">
                <a:solidFill>
                  <a:schemeClr val="tx1"/>
                </a:solidFill>
                <a:latin typeface="Arial Narrow" panose="020B0606020202030204" pitchFamily="34" charset="0"/>
              </a:rPr>
              <a:t>Isla Verde</a:t>
            </a:r>
          </a:p>
          <a:p>
            <a:pPr marL="285750" indent="-285750" algn="just">
              <a:buFont typeface="Arial" panose="020B0604020202020204" pitchFamily="34" charset="0"/>
              <a:buChar char="•"/>
            </a:pPr>
            <a:r>
              <a:rPr lang="es-ES" dirty="0" smtClean="0">
                <a:solidFill>
                  <a:schemeClr val="tx1"/>
                </a:solidFill>
                <a:latin typeface="Arial Narrow" panose="020B0606020202030204" pitchFamily="34" charset="0"/>
              </a:rPr>
              <a:t>El campamento se traslada a tierra con el nombre de </a:t>
            </a:r>
            <a:r>
              <a:rPr lang="es-ES" u="sng" dirty="0" smtClean="0">
                <a:solidFill>
                  <a:schemeClr val="tx1"/>
                </a:solidFill>
                <a:latin typeface="Arial Narrow" panose="020B0606020202030204" pitchFamily="34" charset="0"/>
              </a:rPr>
              <a:t>Al-</a:t>
            </a:r>
            <a:r>
              <a:rPr lang="es-ES" u="sng" dirty="0" err="1" smtClean="0">
                <a:solidFill>
                  <a:schemeClr val="tx1"/>
                </a:solidFill>
                <a:latin typeface="Arial Narrow" panose="020B0606020202030204" pitchFamily="34" charset="0"/>
              </a:rPr>
              <a:t>Yazirat</a:t>
            </a:r>
            <a:r>
              <a:rPr lang="es-ES" u="sng" dirty="0" smtClean="0">
                <a:solidFill>
                  <a:schemeClr val="tx1"/>
                </a:solidFill>
                <a:latin typeface="Arial Narrow" panose="020B0606020202030204" pitchFamily="34" charset="0"/>
              </a:rPr>
              <a:t> Al-</a:t>
            </a:r>
            <a:r>
              <a:rPr lang="es-ES" u="sng" dirty="0" err="1" smtClean="0">
                <a:solidFill>
                  <a:schemeClr val="tx1"/>
                </a:solidFill>
                <a:latin typeface="Arial Narrow" panose="020B0606020202030204" pitchFamily="34" charset="0"/>
              </a:rPr>
              <a:t>Hadra</a:t>
            </a:r>
            <a:r>
              <a:rPr lang="es-ES" u="sng" dirty="0" smtClean="0">
                <a:solidFill>
                  <a:schemeClr val="tx1"/>
                </a:solidFill>
                <a:latin typeface="Arial Narrow" panose="020B0606020202030204" pitchFamily="34" charset="0"/>
              </a:rPr>
              <a:t>,</a:t>
            </a:r>
            <a:r>
              <a:rPr lang="es-ES" dirty="0" smtClean="0">
                <a:solidFill>
                  <a:schemeClr val="tx1"/>
                </a:solidFill>
                <a:latin typeface="Arial Narrow" panose="020B0606020202030204" pitchFamily="34" charset="0"/>
              </a:rPr>
              <a:t> principal puerta de entrada a Europa y África</a:t>
            </a:r>
          </a:p>
          <a:p>
            <a:pPr marL="285750" indent="-285750" algn="just">
              <a:buFont typeface="Arial" panose="020B0604020202020204" pitchFamily="34" charset="0"/>
              <a:buChar char="•"/>
            </a:pPr>
            <a:r>
              <a:rPr lang="es-ES" u="sng" dirty="0" smtClean="0">
                <a:solidFill>
                  <a:schemeClr val="tx1"/>
                </a:solidFill>
                <a:latin typeface="Arial Narrow" panose="020B0606020202030204" pitchFamily="34" charset="0"/>
              </a:rPr>
              <a:t>Año 741</a:t>
            </a:r>
            <a:r>
              <a:rPr lang="es-ES" dirty="0" smtClean="0">
                <a:solidFill>
                  <a:schemeClr val="tx1"/>
                </a:solidFill>
                <a:latin typeface="Arial Narrow" panose="020B0606020202030204" pitchFamily="34" charset="0"/>
              </a:rPr>
              <a:t>: se producen revueltas bereberes por incumplimiento de acuerdos al no recibir lotes de tierra para establecerse en la península</a:t>
            </a:r>
            <a:endParaRPr lang="es-ES" dirty="0">
              <a:solidFill>
                <a:schemeClr val="tx1"/>
              </a:solidFill>
              <a:latin typeface="Arial Narrow" panose="020B0606020202030204" pitchFamily="34" charset="0"/>
            </a:endParaRPr>
          </a:p>
        </p:txBody>
      </p:sp>
      <p:pic>
        <p:nvPicPr>
          <p:cNvPr id="4" name="Imagen 3"/>
          <p:cNvPicPr>
            <a:picLocks noChangeAspect="1"/>
          </p:cNvPicPr>
          <p:nvPr/>
        </p:nvPicPr>
        <p:blipFill>
          <a:blip r:embed="rId2" cstate="print"/>
          <a:stretch>
            <a:fillRect/>
          </a:stretch>
        </p:blipFill>
        <p:spPr>
          <a:xfrm>
            <a:off x="6663094" y="3707027"/>
            <a:ext cx="3238322" cy="2582562"/>
          </a:xfrm>
          <a:prstGeom prst="rect">
            <a:avLst/>
          </a:prstGeom>
        </p:spPr>
      </p:pic>
      <p:pic>
        <p:nvPicPr>
          <p:cNvPr id="5" name="Imagen 4"/>
          <p:cNvPicPr>
            <a:picLocks noChangeAspect="1"/>
          </p:cNvPicPr>
          <p:nvPr/>
        </p:nvPicPr>
        <p:blipFill>
          <a:blip r:embed="rId3" cstate="print"/>
          <a:stretch>
            <a:fillRect/>
          </a:stretch>
        </p:blipFill>
        <p:spPr>
          <a:xfrm>
            <a:off x="1833170" y="3978876"/>
            <a:ext cx="3154590" cy="1764768"/>
          </a:xfrm>
          <a:prstGeom prst="rect">
            <a:avLst/>
          </a:prstGeom>
        </p:spPr>
      </p:pic>
      <p:pic>
        <p:nvPicPr>
          <p:cNvPr id="6" name="Imagen 4"/>
          <p:cNvPicPr>
            <a:picLocks noChangeAspect="1"/>
          </p:cNvPicPr>
          <p:nvPr/>
        </p:nvPicPr>
        <p:blipFill>
          <a:blip r:embed="rId4"/>
          <a:stretch>
            <a:fillRect/>
          </a:stretch>
        </p:blipFill>
        <p:spPr>
          <a:xfrm>
            <a:off x="10274642" y="4827374"/>
            <a:ext cx="1617767" cy="1617767"/>
          </a:xfrm>
          <a:prstGeom prst="rect">
            <a:avLst/>
          </a:prstGeom>
        </p:spPr>
      </p:pic>
    </p:spTree>
    <p:extLst>
      <p:ext uri="{BB962C8B-B14F-4D97-AF65-F5344CB8AC3E}">
        <p14:creationId xmlns:p14="http://schemas.microsoft.com/office/powerpoint/2010/main" val="130306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7643" y="150941"/>
            <a:ext cx="4592124" cy="1010594"/>
          </a:xfrm>
        </p:spPr>
        <p:txBody>
          <a:bodyPr/>
          <a:lstStyle/>
          <a:p>
            <a:pPr algn="ctr"/>
            <a:r>
              <a:rPr lang="es-ES" b="1" dirty="0" smtClean="0">
                <a:latin typeface="Arial Narrow" panose="020B0606020202030204" pitchFamily="34" charset="0"/>
              </a:rPr>
              <a:t>CÓRDOBA</a:t>
            </a:r>
            <a:endParaRPr lang="es-ES" b="1" dirty="0">
              <a:latin typeface="Arial Narrow" panose="020B0606020202030204" pitchFamily="34" charset="0"/>
            </a:endParaRPr>
          </a:p>
        </p:txBody>
      </p:sp>
      <p:sp>
        <p:nvSpPr>
          <p:cNvPr id="3" name="Marcador de texto 2"/>
          <p:cNvSpPr>
            <a:spLocks noGrp="1"/>
          </p:cNvSpPr>
          <p:nvPr>
            <p:ph type="body" idx="1"/>
          </p:nvPr>
        </p:nvSpPr>
        <p:spPr>
          <a:xfrm>
            <a:off x="839788" y="947351"/>
            <a:ext cx="5157787" cy="832022"/>
          </a:xfrm>
        </p:spPr>
        <p:txBody>
          <a:bodyPr/>
          <a:lstStyle/>
          <a:p>
            <a:pPr algn="ctr"/>
            <a:r>
              <a:rPr lang="es-ES" dirty="0" smtClean="0">
                <a:latin typeface="Arial Narrow" panose="020B0606020202030204" pitchFamily="34" charset="0"/>
              </a:rPr>
              <a:t>EMIRATO</a:t>
            </a:r>
            <a:endParaRPr lang="es-ES" dirty="0">
              <a:latin typeface="Arial Narrow" panose="020B0606020202030204" pitchFamily="34" charset="0"/>
            </a:endParaRPr>
          </a:p>
        </p:txBody>
      </p:sp>
      <p:sp>
        <p:nvSpPr>
          <p:cNvPr id="4" name="Marcador de contenido 3"/>
          <p:cNvSpPr>
            <a:spLocks noGrp="1"/>
          </p:cNvSpPr>
          <p:nvPr>
            <p:ph sz="half" idx="2"/>
          </p:nvPr>
        </p:nvSpPr>
        <p:spPr>
          <a:xfrm>
            <a:off x="420130" y="1779373"/>
            <a:ext cx="5352063" cy="4410290"/>
          </a:xfrm>
          <a:solidFill>
            <a:schemeClr val="accent2">
              <a:lumMod val="60000"/>
              <a:lumOff val="40000"/>
            </a:schemeClr>
          </a:solidFill>
        </p:spPr>
        <p:txBody>
          <a:bodyPr>
            <a:normAutofit/>
          </a:bodyPr>
          <a:lstStyle/>
          <a:p>
            <a:r>
              <a:rPr lang="es-ES" sz="1600" u="sng" dirty="0" smtClean="0">
                <a:latin typeface="Arial Narrow" panose="020B0606020202030204" pitchFamily="34" charset="0"/>
              </a:rPr>
              <a:t>Año 755</a:t>
            </a:r>
            <a:r>
              <a:rPr lang="es-ES" sz="1600" dirty="0" smtClean="0">
                <a:latin typeface="Arial Narrow" panose="020B0606020202030204" pitchFamily="34" charset="0"/>
              </a:rPr>
              <a:t>: llega a al-Ándalus Abderramán. Se proclama emir</a:t>
            </a:r>
          </a:p>
          <a:p>
            <a:r>
              <a:rPr lang="es-ES" sz="1600" dirty="0" smtClean="0">
                <a:latin typeface="Arial Narrow" panose="020B0606020202030204" pitchFamily="34" charset="0"/>
              </a:rPr>
              <a:t>Se producen levantamientos bereberes </a:t>
            </a:r>
          </a:p>
          <a:p>
            <a:r>
              <a:rPr lang="es-ES" sz="1600" u="sng" dirty="0" smtClean="0">
                <a:latin typeface="Arial Narrow" panose="020B0606020202030204" pitchFamily="34" charset="0"/>
              </a:rPr>
              <a:t>Año 859</a:t>
            </a:r>
            <a:r>
              <a:rPr lang="es-ES" sz="1600" dirty="0" smtClean="0">
                <a:latin typeface="Arial Narrow" panose="020B0606020202030204" pitchFamily="34" charset="0"/>
              </a:rPr>
              <a:t>: tropas vikingas asedian la ciudad. Incendian las mezquitas de Aljama y de las Banderas</a:t>
            </a:r>
          </a:p>
          <a:p>
            <a:r>
              <a:rPr lang="es-ES" sz="1600" dirty="0" smtClean="0">
                <a:latin typeface="Arial Narrow" panose="020B0606020202030204" pitchFamily="34" charset="0"/>
              </a:rPr>
              <a:t>Los </a:t>
            </a:r>
            <a:r>
              <a:rPr lang="es-ES" sz="1600" dirty="0" err="1" smtClean="0">
                <a:latin typeface="Arial Narrow" panose="020B0606020202030204" pitchFamily="34" charset="0"/>
              </a:rPr>
              <a:t>yaziríes</a:t>
            </a:r>
            <a:r>
              <a:rPr lang="es-ES" sz="1600" dirty="0" smtClean="0">
                <a:latin typeface="Arial Narrow" panose="020B0606020202030204" pitchFamily="34" charset="0"/>
              </a:rPr>
              <a:t> consiguen recuperar la ciudad y reconstruir las </a:t>
            </a:r>
            <a:r>
              <a:rPr lang="es-ES" sz="1600" dirty="0" err="1" smtClean="0">
                <a:latin typeface="Arial Narrow" panose="020B0606020202030204" pitchFamily="34" charset="0"/>
              </a:rPr>
              <a:t>mezquitasmuladíes</a:t>
            </a:r>
            <a:r>
              <a:rPr lang="es-ES" sz="1600" dirty="0" smtClean="0">
                <a:latin typeface="Arial Narrow" panose="020B0606020202030204" pitchFamily="34" charset="0"/>
              </a:rPr>
              <a:t> y mozárabes por los altos tributos que el emir obliga a </a:t>
            </a:r>
            <a:r>
              <a:rPr lang="es-ES" sz="1600" dirty="0" err="1" smtClean="0">
                <a:latin typeface="Arial Narrow" panose="020B0606020202030204" pitchFamily="34" charset="0"/>
              </a:rPr>
              <a:t>pag</a:t>
            </a:r>
            <a:endParaRPr lang="es-ES" sz="1600" dirty="0">
              <a:latin typeface="Arial Narrow" panose="020B0606020202030204" pitchFamily="34" charset="0"/>
            </a:endParaRPr>
          </a:p>
          <a:p>
            <a:r>
              <a:rPr lang="es-ES" sz="1600" u="sng" dirty="0">
                <a:latin typeface="Arial Narrow" panose="020B0606020202030204" pitchFamily="34" charset="0"/>
              </a:rPr>
              <a:t>Año 879</a:t>
            </a:r>
            <a:r>
              <a:rPr lang="es-ES" sz="1600" dirty="0">
                <a:latin typeface="Arial Narrow" panose="020B0606020202030204" pitchFamily="34" charset="0"/>
              </a:rPr>
              <a:t>: se sublevan </a:t>
            </a:r>
            <a:r>
              <a:rPr lang="es-ES" sz="1600" dirty="0" err="1" smtClean="0">
                <a:latin typeface="Arial Narrow" panose="020B0606020202030204" pitchFamily="34" charset="0"/>
              </a:rPr>
              <a:t>ar</a:t>
            </a:r>
            <a:r>
              <a:rPr lang="es-ES" sz="1600" dirty="0" smtClean="0">
                <a:latin typeface="Arial Narrow" panose="020B0606020202030204" pitchFamily="34" charset="0"/>
              </a:rPr>
              <a:t> a la ciudad</a:t>
            </a:r>
          </a:p>
          <a:p>
            <a:r>
              <a:rPr lang="es-ES" sz="1600" dirty="0" smtClean="0">
                <a:latin typeface="Arial Narrow" panose="020B0606020202030204" pitchFamily="34" charset="0"/>
              </a:rPr>
              <a:t>Los algecireños </a:t>
            </a:r>
            <a:r>
              <a:rPr lang="es-ES" sz="1600" dirty="0" err="1" smtClean="0">
                <a:latin typeface="Arial Narrow" panose="020B0606020202030204" pitchFamily="34" charset="0"/>
              </a:rPr>
              <a:t>Lopa</a:t>
            </a:r>
            <a:r>
              <a:rPr lang="es-ES" sz="1600" dirty="0" smtClean="0">
                <a:latin typeface="Arial Narrow" panose="020B0606020202030204" pitchFamily="34" charset="0"/>
              </a:rPr>
              <a:t> </a:t>
            </a:r>
            <a:r>
              <a:rPr lang="es-ES" sz="1600" dirty="0" err="1" smtClean="0">
                <a:latin typeface="Arial Narrow" panose="020B0606020202030204" pitchFamily="34" charset="0"/>
              </a:rPr>
              <a:t>Ibn</a:t>
            </a:r>
            <a:r>
              <a:rPr lang="es-ES" sz="1600" dirty="0" smtClean="0">
                <a:latin typeface="Arial Narrow" panose="020B0606020202030204" pitchFamily="34" charset="0"/>
              </a:rPr>
              <a:t> </a:t>
            </a:r>
            <a:r>
              <a:rPr lang="es-ES" sz="1600" dirty="0" err="1" smtClean="0">
                <a:latin typeface="Arial Narrow" panose="020B0606020202030204" pitchFamily="34" charset="0"/>
              </a:rPr>
              <a:t>Mandaril</a:t>
            </a:r>
            <a:r>
              <a:rPr lang="es-ES" sz="1600" dirty="0" smtClean="0">
                <a:latin typeface="Arial Narrow" panose="020B0606020202030204" pitchFamily="34" charset="0"/>
              </a:rPr>
              <a:t> y Ben </a:t>
            </a:r>
            <a:r>
              <a:rPr lang="es-ES" sz="1600" dirty="0" err="1" smtClean="0">
                <a:latin typeface="Arial Narrow" panose="020B0606020202030204" pitchFamily="34" charset="0"/>
              </a:rPr>
              <a:t>Abi</a:t>
            </a:r>
            <a:r>
              <a:rPr lang="es-ES" sz="1600" dirty="0" smtClean="0">
                <a:latin typeface="Arial Narrow" panose="020B0606020202030204" pitchFamily="34" charset="0"/>
              </a:rPr>
              <a:t> Azara se unen al caudillo rebelde Omar </a:t>
            </a:r>
            <a:r>
              <a:rPr lang="es-ES" sz="1600" dirty="0" err="1" smtClean="0">
                <a:latin typeface="Arial Narrow" panose="020B0606020202030204" pitchFamily="34" charset="0"/>
              </a:rPr>
              <a:t>Ibn</a:t>
            </a:r>
            <a:r>
              <a:rPr lang="es-ES" sz="1600" dirty="0" smtClean="0">
                <a:latin typeface="Arial Narrow" panose="020B0606020202030204" pitchFamily="34" charset="0"/>
              </a:rPr>
              <a:t> en contra del emir</a:t>
            </a:r>
          </a:p>
          <a:p>
            <a:r>
              <a:rPr lang="es-ES" sz="1600" u="sng" dirty="0" smtClean="0">
                <a:latin typeface="Arial Narrow" panose="020B0606020202030204" pitchFamily="34" charset="0"/>
              </a:rPr>
              <a:t>Año 888</a:t>
            </a:r>
            <a:r>
              <a:rPr lang="es-ES" sz="1600" dirty="0" smtClean="0">
                <a:latin typeface="Arial Narrow" panose="020B0606020202030204" pitchFamily="34" charset="0"/>
              </a:rPr>
              <a:t>: la ciudad de Algeciras se sublevan contra el emir y expulsan al gobernador</a:t>
            </a:r>
          </a:p>
          <a:p>
            <a:r>
              <a:rPr lang="es-ES" sz="1600" dirty="0" err="1" smtClean="0">
                <a:latin typeface="Arial Narrow" panose="020B0606020202030204" pitchFamily="34" charset="0"/>
              </a:rPr>
              <a:t>Hafsún</a:t>
            </a:r>
            <a:r>
              <a:rPr lang="es-ES" sz="1600" dirty="0" smtClean="0">
                <a:latin typeface="Arial Narrow" panose="020B0606020202030204" pitchFamily="34" charset="0"/>
              </a:rPr>
              <a:t> comienza a utilizar el puerto para comerciar con el Magreb</a:t>
            </a:r>
          </a:p>
          <a:p>
            <a:r>
              <a:rPr lang="es-ES" sz="1600" u="sng" dirty="0" smtClean="0">
                <a:latin typeface="Arial Narrow" panose="020B0606020202030204" pitchFamily="34" charset="0"/>
              </a:rPr>
              <a:t>Año 914</a:t>
            </a:r>
            <a:r>
              <a:rPr lang="es-ES" sz="1600" dirty="0" smtClean="0">
                <a:latin typeface="Arial Narrow" panose="020B0606020202030204" pitchFamily="34" charset="0"/>
              </a:rPr>
              <a:t>: Abderramán III llega al poder y entra en Algeciras. Años después se proclamó califa</a:t>
            </a:r>
            <a:endParaRPr lang="es-ES" sz="1600" dirty="0">
              <a:latin typeface="Arial Narrow" panose="020B0606020202030204" pitchFamily="34" charset="0"/>
            </a:endParaRPr>
          </a:p>
        </p:txBody>
      </p:sp>
      <p:sp>
        <p:nvSpPr>
          <p:cNvPr id="5" name="Marcador de texto 4"/>
          <p:cNvSpPr>
            <a:spLocks noGrp="1"/>
          </p:cNvSpPr>
          <p:nvPr>
            <p:ph type="body" sz="quarter" idx="3"/>
          </p:nvPr>
        </p:nvSpPr>
        <p:spPr>
          <a:xfrm>
            <a:off x="6172200" y="1054443"/>
            <a:ext cx="5183188" cy="724930"/>
          </a:xfrm>
        </p:spPr>
        <p:txBody>
          <a:bodyPr/>
          <a:lstStyle/>
          <a:p>
            <a:pPr algn="ctr"/>
            <a:r>
              <a:rPr lang="es-ES" dirty="0" smtClean="0">
                <a:latin typeface="Arial Narrow" panose="020B0606020202030204" pitchFamily="34" charset="0"/>
              </a:rPr>
              <a:t>CALIFATO</a:t>
            </a:r>
            <a:endParaRPr lang="es-ES" dirty="0">
              <a:latin typeface="Arial Narrow" panose="020B0606020202030204" pitchFamily="34" charset="0"/>
            </a:endParaRPr>
          </a:p>
        </p:txBody>
      </p:sp>
      <p:sp>
        <p:nvSpPr>
          <p:cNvPr id="6" name="Marcador de contenido 5"/>
          <p:cNvSpPr>
            <a:spLocks noGrp="1"/>
          </p:cNvSpPr>
          <p:nvPr>
            <p:ph sz="quarter" idx="4"/>
          </p:nvPr>
        </p:nvSpPr>
        <p:spPr>
          <a:xfrm>
            <a:off x="6172199" y="1779373"/>
            <a:ext cx="5583195" cy="2438400"/>
          </a:xfrm>
          <a:solidFill>
            <a:schemeClr val="accent2">
              <a:lumMod val="60000"/>
              <a:lumOff val="40000"/>
            </a:schemeClr>
          </a:solidFill>
        </p:spPr>
        <p:txBody>
          <a:bodyPr>
            <a:normAutofit/>
          </a:bodyPr>
          <a:lstStyle/>
          <a:p>
            <a:r>
              <a:rPr lang="es-ES" sz="1600" dirty="0" smtClean="0">
                <a:latin typeface="Arial Narrow" panose="020B0606020202030204" pitchFamily="34" charset="0"/>
              </a:rPr>
              <a:t>Abderramán III, sucedido por </a:t>
            </a:r>
            <a:r>
              <a:rPr lang="es-ES" sz="1600" dirty="0" err="1" smtClean="0">
                <a:latin typeface="Arial Narrow" panose="020B0606020202030204" pitchFamily="34" charset="0"/>
              </a:rPr>
              <a:t>Alhakén</a:t>
            </a:r>
            <a:r>
              <a:rPr lang="es-ES" sz="1600" dirty="0" smtClean="0">
                <a:latin typeface="Arial Narrow" panose="020B0606020202030204" pitchFamily="34" charset="0"/>
              </a:rPr>
              <a:t> y éste por su hijo </a:t>
            </a:r>
            <a:r>
              <a:rPr lang="es-ES" sz="1600" dirty="0" err="1" smtClean="0">
                <a:latin typeface="Arial Narrow" panose="020B0606020202030204" pitchFamily="34" charset="0"/>
              </a:rPr>
              <a:t>Hisham</a:t>
            </a:r>
            <a:r>
              <a:rPr lang="es-ES" sz="1600" dirty="0" smtClean="0">
                <a:latin typeface="Arial Narrow" panose="020B0606020202030204" pitchFamily="34" charset="0"/>
              </a:rPr>
              <a:t> II</a:t>
            </a:r>
          </a:p>
          <a:p>
            <a:r>
              <a:rPr lang="es-ES" sz="1600" dirty="0" smtClean="0">
                <a:latin typeface="Arial Narrow" panose="020B0606020202030204" pitchFamily="34" charset="0"/>
              </a:rPr>
              <a:t>Nombra a </a:t>
            </a:r>
            <a:r>
              <a:rPr lang="es-ES" sz="1600" b="1" dirty="0" smtClean="0">
                <a:latin typeface="Arial Narrow" panose="020B0606020202030204" pitchFamily="34" charset="0"/>
              </a:rPr>
              <a:t>Almanzor</a:t>
            </a:r>
            <a:r>
              <a:rPr lang="es-ES" sz="1600" dirty="0" smtClean="0">
                <a:latin typeface="Arial Narrow" panose="020B0606020202030204" pitchFamily="34" charset="0"/>
              </a:rPr>
              <a:t> primer ministro. Se dedica a atacar plazas castellanas para financiar los proyectos de Córdoba</a:t>
            </a:r>
          </a:p>
          <a:p>
            <a:r>
              <a:rPr lang="es-ES" sz="1600" dirty="0" smtClean="0">
                <a:latin typeface="Arial Narrow" panose="020B0606020202030204" pitchFamily="34" charset="0"/>
              </a:rPr>
              <a:t>Promueve la cultura </a:t>
            </a:r>
          </a:p>
          <a:p>
            <a:r>
              <a:rPr lang="es-ES" sz="1600" dirty="0" smtClean="0">
                <a:latin typeface="Arial Narrow" panose="020B0606020202030204" pitchFamily="34" charset="0"/>
              </a:rPr>
              <a:t>Amplía la Mezquita de Córdoba </a:t>
            </a:r>
          </a:p>
          <a:p>
            <a:r>
              <a:rPr lang="es-ES" sz="1600" dirty="0" smtClean="0">
                <a:latin typeface="Arial Narrow" panose="020B0606020202030204" pitchFamily="34" charset="0"/>
              </a:rPr>
              <a:t>Construye Medina </a:t>
            </a:r>
            <a:r>
              <a:rPr lang="es-ES" sz="1600" dirty="0" err="1" smtClean="0">
                <a:latin typeface="Arial Narrow" panose="020B0606020202030204" pitchFamily="34" charset="0"/>
              </a:rPr>
              <a:t>Azahira</a:t>
            </a:r>
            <a:endParaRPr lang="es-ES" sz="1600" dirty="0" smtClean="0">
              <a:latin typeface="Arial Narrow" panose="020B0606020202030204" pitchFamily="34" charset="0"/>
            </a:endParaRPr>
          </a:p>
          <a:p>
            <a:r>
              <a:rPr lang="es-ES" sz="1600" dirty="0" smtClean="0">
                <a:latin typeface="Arial Narrow" panose="020B0606020202030204" pitchFamily="34" charset="0"/>
              </a:rPr>
              <a:t>1002: batalla de </a:t>
            </a:r>
            <a:r>
              <a:rPr lang="es-ES" sz="1600" dirty="0" err="1" smtClean="0">
                <a:latin typeface="Arial Narrow" panose="020B0606020202030204" pitchFamily="34" charset="0"/>
              </a:rPr>
              <a:t>Calatañazor</a:t>
            </a:r>
            <a:r>
              <a:rPr lang="es-ES" sz="1600" dirty="0" smtClean="0">
                <a:latin typeface="Arial Narrow" panose="020B0606020202030204" pitchFamily="34" charset="0"/>
              </a:rPr>
              <a:t>, es herido y muere por una infección</a:t>
            </a:r>
            <a:endParaRPr lang="es-ES" sz="1600" dirty="0">
              <a:latin typeface="Arial Narrow" panose="020B0606020202030204" pitchFamily="34" charset="0"/>
            </a:endParaRPr>
          </a:p>
        </p:txBody>
      </p:sp>
      <p:sp>
        <p:nvSpPr>
          <p:cNvPr id="10" name="Flecha doblada hacia arriba 9"/>
          <p:cNvSpPr/>
          <p:nvPr/>
        </p:nvSpPr>
        <p:spPr>
          <a:xfrm rot="10800000">
            <a:off x="3206578" y="683740"/>
            <a:ext cx="1645507" cy="659027"/>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chemeClr val="accent2">
                  <a:lumMod val="75000"/>
                </a:schemeClr>
              </a:solidFill>
            </a:endParaRPr>
          </a:p>
        </p:txBody>
      </p:sp>
      <p:sp>
        <p:nvSpPr>
          <p:cNvPr id="13" name="Flecha doblada hacia arriba 12"/>
          <p:cNvSpPr/>
          <p:nvPr/>
        </p:nvSpPr>
        <p:spPr>
          <a:xfrm rot="10800000" flipH="1">
            <a:off x="7339915" y="683738"/>
            <a:ext cx="1640918" cy="659027"/>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2" cstate="print"/>
          <a:stretch>
            <a:fillRect/>
          </a:stretch>
        </p:blipFill>
        <p:spPr>
          <a:xfrm>
            <a:off x="9448557" y="4431958"/>
            <a:ext cx="2306837" cy="1997336"/>
          </a:xfrm>
          <a:prstGeom prst="rect">
            <a:avLst/>
          </a:prstGeom>
        </p:spPr>
      </p:pic>
      <p:pic>
        <p:nvPicPr>
          <p:cNvPr id="15" name="Imagen 14"/>
          <p:cNvPicPr>
            <a:picLocks noChangeAspect="1"/>
          </p:cNvPicPr>
          <p:nvPr/>
        </p:nvPicPr>
        <p:blipFill>
          <a:blip r:embed="rId3" cstate="print"/>
          <a:stretch>
            <a:fillRect/>
          </a:stretch>
        </p:blipFill>
        <p:spPr>
          <a:xfrm>
            <a:off x="6210524" y="4431958"/>
            <a:ext cx="2553270" cy="1983040"/>
          </a:xfrm>
          <a:prstGeom prst="rect">
            <a:avLst/>
          </a:prstGeom>
        </p:spPr>
      </p:pic>
      <p:pic>
        <p:nvPicPr>
          <p:cNvPr id="11" name="Imagen 4"/>
          <p:cNvPicPr>
            <a:picLocks noChangeAspect="1"/>
          </p:cNvPicPr>
          <p:nvPr/>
        </p:nvPicPr>
        <p:blipFill>
          <a:blip r:embed="rId4"/>
          <a:stretch>
            <a:fillRect/>
          </a:stretch>
        </p:blipFill>
        <p:spPr>
          <a:xfrm>
            <a:off x="10068696" y="115330"/>
            <a:ext cx="1617767" cy="1617767"/>
          </a:xfrm>
          <a:prstGeom prst="rect">
            <a:avLst/>
          </a:prstGeom>
        </p:spPr>
      </p:pic>
    </p:spTree>
    <p:extLst>
      <p:ext uri="{BB962C8B-B14F-4D97-AF65-F5344CB8AC3E}">
        <p14:creationId xmlns:p14="http://schemas.microsoft.com/office/powerpoint/2010/main" val="244168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355601"/>
            <a:ext cx="10515600" cy="1016000"/>
          </a:xfrm>
        </p:spPr>
        <p:txBody>
          <a:bodyPr>
            <a:normAutofit/>
          </a:bodyPr>
          <a:lstStyle/>
          <a:p>
            <a:pPr algn="ctr"/>
            <a:r>
              <a:rPr lang="es-ES" sz="4800" dirty="0" smtClean="0"/>
              <a:t>AL YAZIRA- AL HADRA</a:t>
            </a:r>
            <a:endParaRPr lang="es-ES" sz="4800" dirty="0"/>
          </a:p>
        </p:txBody>
      </p:sp>
      <p:sp>
        <p:nvSpPr>
          <p:cNvPr id="3" name="Marcador de texto 2"/>
          <p:cNvSpPr>
            <a:spLocks noGrp="1"/>
          </p:cNvSpPr>
          <p:nvPr>
            <p:ph type="body" idx="1"/>
          </p:nvPr>
        </p:nvSpPr>
        <p:spPr/>
        <p:txBody>
          <a:bodyPr>
            <a:noAutofit/>
          </a:bodyPr>
          <a:lstStyle/>
          <a:p>
            <a:endParaRPr lang="es-ES" dirty="0" smtClean="0"/>
          </a:p>
          <a:p>
            <a:endParaRPr lang="es-ES" dirty="0"/>
          </a:p>
          <a:p>
            <a:endParaRPr lang="es-ES" dirty="0" smtClean="0"/>
          </a:p>
          <a:p>
            <a:endParaRPr lang="es-ES" dirty="0"/>
          </a:p>
          <a:p>
            <a:r>
              <a:rPr lang="es-ES" sz="2000" dirty="0" smtClean="0"/>
              <a:t>La entrada de los árabes en la península supone la fundación de una ciudad llamada </a:t>
            </a:r>
            <a:r>
              <a:rPr lang="es-ES" dirty="0" smtClean="0"/>
              <a:t>AL-YAZIRA-AL-HADRA</a:t>
            </a:r>
            <a:r>
              <a:rPr lang="es-ES" sz="2000" dirty="0" smtClean="0"/>
              <a:t>.(actual </a:t>
            </a:r>
            <a:r>
              <a:rPr lang="es-ES" sz="2000" dirty="0"/>
              <a:t>A</a:t>
            </a:r>
            <a:r>
              <a:rPr lang="es-ES" sz="2000" dirty="0" smtClean="0"/>
              <a:t>lgeciras</a:t>
            </a:r>
            <a:r>
              <a:rPr lang="es-ES" sz="2000" dirty="0"/>
              <a:t>)</a:t>
            </a:r>
            <a:endParaRPr lang="es-ES" sz="2000" dirty="0"/>
          </a:p>
        </p:txBody>
      </p:sp>
      <p:sp>
        <p:nvSpPr>
          <p:cNvPr id="4" name="Marcador de contenido 3"/>
          <p:cNvSpPr>
            <a:spLocks noGrp="1"/>
          </p:cNvSpPr>
          <p:nvPr>
            <p:ph sz="half" idx="2"/>
          </p:nvPr>
        </p:nvSpPr>
        <p:spPr>
          <a:xfrm>
            <a:off x="839788" y="2814637"/>
            <a:ext cx="5157787" cy="3560036"/>
          </a:xfrm>
        </p:spPr>
        <p:txBody>
          <a:bodyPr>
            <a:normAutofit/>
          </a:bodyPr>
          <a:lstStyle/>
          <a:p>
            <a:r>
              <a:rPr lang="es-ES" sz="2400" dirty="0" smtClean="0"/>
              <a:t>Es una </a:t>
            </a:r>
            <a:r>
              <a:rPr lang="es-ES" dirty="0" smtClean="0"/>
              <a:t>ETAPA DE ESPLENDOR </a:t>
            </a:r>
          </a:p>
          <a:p>
            <a:r>
              <a:rPr lang="es-ES" sz="2400" dirty="0" smtClean="0"/>
              <a:t>En la que Algeciras se convierte en una de las principales poblaciones del sur de Al-</a:t>
            </a:r>
            <a:r>
              <a:rPr lang="es-ES" sz="2400" dirty="0" err="1" smtClean="0"/>
              <a:t>Andalus</a:t>
            </a:r>
            <a:r>
              <a:rPr lang="es-ES" sz="2400" dirty="0" smtClean="0"/>
              <a:t>, beneficiada de su situación geográfica</a:t>
            </a:r>
            <a:r>
              <a:rPr lang="es-ES" dirty="0" smtClean="0"/>
              <a:t>.</a:t>
            </a:r>
          </a:p>
          <a:p>
            <a:r>
              <a:rPr lang="es-ES" sz="2400" dirty="0" smtClean="0"/>
              <a:t>En ella, parece ser que nació el gran caudillo andalusí ALMANZOR.</a:t>
            </a:r>
            <a:endParaRPr lang="es-ES" sz="2400" dirty="0"/>
          </a:p>
        </p:txBody>
      </p:sp>
      <p:sp>
        <p:nvSpPr>
          <p:cNvPr id="5" name="Marcador de texto 4"/>
          <p:cNvSpPr>
            <a:spLocks noGrp="1"/>
          </p:cNvSpPr>
          <p:nvPr>
            <p:ph type="body" sz="quarter" idx="3"/>
          </p:nvPr>
        </p:nvSpPr>
        <p:spPr>
          <a:xfrm>
            <a:off x="6453051" y="1526382"/>
            <a:ext cx="5209314" cy="823912"/>
          </a:xfrm>
        </p:spPr>
        <p:txBody>
          <a:bodyPr/>
          <a:lstStyle/>
          <a:p>
            <a:r>
              <a:rPr lang="es-ES" dirty="0" smtClean="0"/>
              <a:t>Esta estatua de Almanzor se encuentra en Algeciras</a:t>
            </a:r>
            <a:endParaRPr lang="es-ES" dirty="0"/>
          </a:p>
        </p:txBody>
      </p:sp>
      <p:sp>
        <p:nvSpPr>
          <p:cNvPr id="7" name="AutoShape 2" descr="Resultado de imagen de imagen de la muralla del sigloIX algeci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4" descr="Resultado de imagen de imagen de la muralla del sigloIX algecir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6" descr="Resultado de imagen de imagen de la muralla del sigloIX algecir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8" descr="Resultado de imagen de imagen de la muralla del sigloIX algecir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10" descr="Resultado de imagen de imagen de la muralla del sigloIX algecira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40" name="Picture 16" descr="Resultado de imagen de imagen de almanzor en algeciras"/>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949441" y="2505075"/>
            <a:ext cx="2958166"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9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MURALLAS DE LA ALGECIRAS MEDIEVAL</a:t>
            </a:r>
            <a:endParaRPr lang="es-ES" dirty="0"/>
          </a:p>
        </p:txBody>
      </p:sp>
      <p:sp>
        <p:nvSpPr>
          <p:cNvPr id="3" name="Marcador de texto 2"/>
          <p:cNvSpPr>
            <a:spLocks noGrp="1"/>
          </p:cNvSpPr>
          <p:nvPr>
            <p:ph type="body" idx="1"/>
          </p:nvPr>
        </p:nvSpPr>
        <p:spPr>
          <a:xfrm flipV="1">
            <a:off x="839788" y="1233013"/>
            <a:ext cx="5157787" cy="45719"/>
          </a:xfrm>
        </p:spPr>
        <p:txBody>
          <a:bodyPr>
            <a:normAutofit fontScale="25000" lnSpcReduction="20000"/>
          </a:bodyPr>
          <a:lstStyle/>
          <a:p>
            <a:endParaRPr lang="es-ES" dirty="0"/>
          </a:p>
        </p:txBody>
      </p:sp>
      <p:sp>
        <p:nvSpPr>
          <p:cNvPr id="4" name="Marcador de contenido 3"/>
          <p:cNvSpPr>
            <a:spLocks noGrp="1"/>
          </p:cNvSpPr>
          <p:nvPr>
            <p:ph sz="half" idx="2"/>
          </p:nvPr>
        </p:nvSpPr>
        <p:spPr>
          <a:xfrm>
            <a:off x="839788" y="2505075"/>
            <a:ext cx="5157787" cy="3684588"/>
          </a:xfrm>
        </p:spPr>
        <p:txBody>
          <a:bodyPr>
            <a:normAutofit/>
          </a:bodyPr>
          <a:lstStyle/>
          <a:p>
            <a:pPr marL="0" lvl="0" indent="0">
              <a:buNone/>
            </a:pPr>
            <a:r>
              <a:rPr lang="es-ES" sz="2400" b="1" dirty="0">
                <a:solidFill>
                  <a:prstClr val="black"/>
                </a:solidFill>
              </a:rPr>
              <a:t>En el siglo IX Algeciras fue dotada de una muralla, mandada a construir por los musulmanes para defender a la ciudad.</a:t>
            </a:r>
            <a:r>
              <a:rPr lang="es-ES" dirty="0"/>
              <a:t> </a:t>
            </a:r>
            <a:endParaRPr lang="es-ES" dirty="0" smtClean="0"/>
          </a:p>
          <a:p>
            <a:pPr marL="0" lvl="0" indent="0">
              <a:buNone/>
            </a:pPr>
            <a:endParaRPr lang="es-ES" dirty="0"/>
          </a:p>
        </p:txBody>
      </p:sp>
      <p:sp>
        <p:nvSpPr>
          <p:cNvPr id="5" name="Marcador de texto 4"/>
          <p:cNvSpPr>
            <a:spLocks noGrp="1"/>
          </p:cNvSpPr>
          <p:nvPr>
            <p:ph type="body" sz="quarter" idx="3"/>
          </p:nvPr>
        </p:nvSpPr>
        <p:spPr>
          <a:xfrm>
            <a:off x="6172200" y="1233012"/>
            <a:ext cx="5183188" cy="45719"/>
          </a:xfrm>
        </p:spPr>
        <p:txBody>
          <a:bodyPr>
            <a:normAutofit fontScale="25000" lnSpcReduction="20000"/>
          </a:bodyPr>
          <a:lstStyle/>
          <a:p>
            <a:endParaRPr lang="es-ES" dirty="0"/>
          </a:p>
        </p:txBody>
      </p:sp>
      <p:sp>
        <p:nvSpPr>
          <p:cNvPr id="6" name="Marcador de contenido 5"/>
          <p:cNvSpPr>
            <a:spLocks noGrp="1"/>
          </p:cNvSpPr>
          <p:nvPr>
            <p:ph sz="quarter" idx="4"/>
          </p:nvPr>
        </p:nvSpPr>
        <p:spPr/>
        <p:txBody>
          <a:bodyPr/>
          <a:lstStyle/>
          <a:p>
            <a:pPr marL="0" lvl="0" indent="0">
              <a:buNone/>
            </a:pPr>
            <a:r>
              <a:rPr lang="es-ES" sz="2400" dirty="0"/>
              <a:t>Las estructuras defensivas de la ciudad estuvieron constituidas, a partir del año 1285, por </a:t>
            </a:r>
            <a:r>
              <a:rPr lang="es-ES" sz="2400" b="1" dirty="0"/>
              <a:t>dos recintos independientes separados por el río de la Miel</a:t>
            </a:r>
            <a:r>
              <a:rPr lang="es-ES" sz="2400" dirty="0" smtClean="0"/>
              <a:t>:</a:t>
            </a:r>
          </a:p>
          <a:p>
            <a:pPr lvl="0">
              <a:buFontTx/>
              <a:buChar char="-"/>
            </a:pPr>
            <a:r>
              <a:rPr lang="es-ES" sz="2400" dirty="0" smtClean="0"/>
              <a:t>Al </a:t>
            </a:r>
            <a:r>
              <a:rPr lang="es-ES" sz="2400" dirty="0" err="1" smtClean="0"/>
              <a:t>norte:la</a:t>
            </a:r>
            <a:r>
              <a:rPr lang="es-ES" sz="2400" dirty="0" smtClean="0"/>
              <a:t> </a:t>
            </a:r>
            <a:r>
              <a:rPr lang="es-ES" sz="2400" dirty="0"/>
              <a:t>medina </a:t>
            </a:r>
            <a:r>
              <a:rPr lang="es-ES" sz="2400" dirty="0" smtClean="0"/>
              <a:t>antigua</a:t>
            </a:r>
            <a:r>
              <a:rPr lang="es-ES" sz="2400" dirty="0"/>
              <a:t>.</a:t>
            </a:r>
            <a:r>
              <a:rPr lang="es-ES" sz="2400" dirty="0" smtClean="0"/>
              <a:t> </a:t>
            </a:r>
          </a:p>
          <a:p>
            <a:pPr lvl="0">
              <a:buFontTx/>
              <a:buChar char="-"/>
            </a:pPr>
            <a:r>
              <a:rPr lang="es-ES" sz="2400" dirty="0" smtClean="0"/>
              <a:t>y al sur: la </a:t>
            </a:r>
            <a:r>
              <a:rPr lang="es-ES" sz="2400" dirty="0"/>
              <a:t>ciudad mandada edificar por el sultán Abu </a:t>
            </a:r>
            <a:r>
              <a:rPr lang="es-ES" sz="2400" dirty="0" err="1"/>
              <a:t>Yusuf</a:t>
            </a:r>
            <a:r>
              <a:rPr lang="es-ES" sz="2400" dirty="0"/>
              <a:t> </a:t>
            </a:r>
            <a:r>
              <a:rPr lang="es-ES" sz="2400" dirty="0" smtClean="0"/>
              <a:t>. </a:t>
            </a:r>
            <a:endParaRPr lang="es-ES" dirty="0"/>
          </a:p>
          <a:p>
            <a:endParaRPr lang="es-ES" dirty="0"/>
          </a:p>
        </p:txBody>
      </p:sp>
      <p:pic>
        <p:nvPicPr>
          <p:cNvPr id="8" name="Picture 12" descr="Resultado de imagen de imagen de la muralla del sigloIX algeci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88" y="4156346"/>
            <a:ext cx="4934994"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927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622</Words>
  <Application>Microsoft Office PowerPoint</Application>
  <PresentationFormat>Panorámica</PresentationFormat>
  <Paragraphs>45</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Arial Narrow</vt:lpstr>
      <vt:lpstr>Calibri</vt:lpstr>
      <vt:lpstr>Calibri Light</vt:lpstr>
      <vt:lpstr>Times New Roman</vt:lpstr>
      <vt:lpstr>Tema de Office</vt:lpstr>
      <vt:lpstr>Presentación de PowerPoint</vt:lpstr>
      <vt:lpstr>Presentación de PowerPoint</vt:lpstr>
      <vt:lpstr>Presentación de PowerPoint</vt:lpstr>
      <vt:lpstr>CÓRDOBA</vt:lpstr>
      <vt:lpstr>AL YAZIRA- AL HADRA</vt:lpstr>
      <vt:lpstr>LAS MURALLAS DE LA ALGECIRAS MEDIEVAL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DIRECCIÓN</dc:creator>
  <cp:lastModifiedBy>Jefatura de Estudios</cp:lastModifiedBy>
  <cp:revision>30</cp:revision>
  <dcterms:created xsi:type="dcterms:W3CDTF">2020-02-19T12:01:26Z</dcterms:created>
  <dcterms:modified xsi:type="dcterms:W3CDTF">2020-03-15T17:09:16Z</dcterms:modified>
</cp:coreProperties>
</file>