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77" r:id="rId4"/>
    <p:sldId id="278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14036-3AF3-498C-879E-5DBE351730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E2692B-A138-4E66-9325-C7F66D84A7E0}">
      <dgm:prSet/>
      <dgm:spPr/>
      <dgm:t>
        <a:bodyPr/>
        <a:lstStyle/>
        <a:p>
          <a:r>
            <a:rPr lang="es-ES"/>
            <a:t>Se proporcionará a los alumnos una lectura comprensiva sobre el cuerpo humano con cuestiones que tendrán que resolver. </a:t>
          </a:r>
          <a:endParaRPr lang="en-US"/>
        </a:p>
      </dgm:t>
    </dgm:pt>
    <dgm:pt modelId="{D1456394-1168-4507-B6A3-A4DCF437D462}" type="parTrans" cxnId="{78FBB2D4-3D3B-486F-B38C-07DB26F2C688}">
      <dgm:prSet/>
      <dgm:spPr/>
      <dgm:t>
        <a:bodyPr/>
        <a:lstStyle/>
        <a:p>
          <a:endParaRPr lang="en-US"/>
        </a:p>
      </dgm:t>
    </dgm:pt>
    <dgm:pt modelId="{00027293-B814-4CD9-B0C3-31F90B010636}" type="sibTrans" cxnId="{78FBB2D4-3D3B-486F-B38C-07DB26F2C688}">
      <dgm:prSet/>
      <dgm:spPr/>
      <dgm:t>
        <a:bodyPr/>
        <a:lstStyle/>
        <a:p>
          <a:endParaRPr lang="en-US"/>
        </a:p>
      </dgm:t>
    </dgm:pt>
    <dgm:pt modelId="{208568F5-EA1B-4F10-BC76-BC8C1F78D074}">
      <dgm:prSet/>
      <dgm:spPr/>
      <dgm:t>
        <a:bodyPr/>
        <a:lstStyle/>
        <a:p>
          <a:r>
            <a:rPr lang="es-ES" dirty="0"/>
            <a:t>Para empezar, se hará una comprensión en línea, de la página Mundo Primaria sobre el corazón.</a:t>
          </a:r>
          <a:endParaRPr lang="en-US" dirty="0"/>
        </a:p>
      </dgm:t>
    </dgm:pt>
    <dgm:pt modelId="{DFDED68B-39FE-4060-A6B7-501BD5AF530F}" type="parTrans" cxnId="{D4CAE15A-D6A5-4713-8674-EBDE473CEE58}">
      <dgm:prSet/>
      <dgm:spPr/>
      <dgm:t>
        <a:bodyPr/>
        <a:lstStyle/>
        <a:p>
          <a:endParaRPr lang="en-US"/>
        </a:p>
      </dgm:t>
    </dgm:pt>
    <dgm:pt modelId="{087CCF89-7959-47AC-8474-19519120719C}" type="sibTrans" cxnId="{D4CAE15A-D6A5-4713-8674-EBDE473CEE58}">
      <dgm:prSet/>
      <dgm:spPr/>
      <dgm:t>
        <a:bodyPr/>
        <a:lstStyle/>
        <a:p>
          <a:endParaRPr lang="en-US"/>
        </a:p>
      </dgm:t>
    </dgm:pt>
    <dgm:pt modelId="{3CDFF749-6820-43A6-9373-95FEDB53FEBB}">
      <dgm:prSet/>
      <dgm:spPr/>
      <dgm:t>
        <a:bodyPr/>
        <a:lstStyle/>
        <a:p>
          <a:r>
            <a:rPr lang="es-ES" dirty="0"/>
            <a:t>Las actividades interactivas son muy motivadoras y despiertan el interés del alumnado. Después se le proporcionará una ficha de trabajo sobre el mismo tema.</a:t>
          </a:r>
          <a:endParaRPr lang="en-US" dirty="0"/>
        </a:p>
      </dgm:t>
    </dgm:pt>
    <dgm:pt modelId="{4FDE5EC3-E34E-483E-B266-27EA8EAB0E3A}" type="parTrans" cxnId="{9864DB09-AC40-411B-96A5-3E1F3953D00D}">
      <dgm:prSet/>
      <dgm:spPr/>
      <dgm:t>
        <a:bodyPr/>
        <a:lstStyle/>
        <a:p>
          <a:endParaRPr lang="en-US"/>
        </a:p>
      </dgm:t>
    </dgm:pt>
    <dgm:pt modelId="{8F1EE894-5595-4AA1-8009-141C8B0E7686}" type="sibTrans" cxnId="{9864DB09-AC40-411B-96A5-3E1F3953D00D}">
      <dgm:prSet/>
      <dgm:spPr/>
      <dgm:t>
        <a:bodyPr/>
        <a:lstStyle/>
        <a:p>
          <a:endParaRPr lang="en-US"/>
        </a:p>
      </dgm:t>
    </dgm:pt>
    <dgm:pt modelId="{BDEF941D-72C7-4C3A-A840-F14F0D9FB439}" type="pres">
      <dgm:prSet presAssocID="{17014036-3AF3-498C-879E-5DBE35173086}" presName="root" presStyleCnt="0">
        <dgm:presLayoutVars>
          <dgm:dir/>
          <dgm:resizeHandles val="exact"/>
        </dgm:presLayoutVars>
      </dgm:prSet>
      <dgm:spPr/>
    </dgm:pt>
    <dgm:pt modelId="{423A02D6-F779-4578-A1D4-D42CB5BF50C9}" type="pres">
      <dgm:prSet presAssocID="{49E2692B-A138-4E66-9325-C7F66D84A7E0}" presName="compNode" presStyleCnt="0"/>
      <dgm:spPr/>
    </dgm:pt>
    <dgm:pt modelId="{8261D9CB-A8AA-4475-A50B-2F1107E9BCFA}" type="pres">
      <dgm:prSet presAssocID="{49E2692B-A138-4E66-9325-C7F66D84A7E0}" presName="bgRect" presStyleLbl="bgShp" presStyleIdx="0" presStyleCnt="3"/>
      <dgm:spPr/>
    </dgm:pt>
    <dgm:pt modelId="{4983756F-DBD3-49A7-9B55-FED7915C5E04}" type="pres">
      <dgm:prSet presAssocID="{49E2692B-A138-4E66-9325-C7F66D84A7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7C5952E2-672A-4048-AAA5-9490095A84FB}" type="pres">
      <dgm:prSet presAssocID="{49E2692B-A138-4E66-9325-C7F66D84A7E0}" presName="spaceRect" presStyleCnt="0"/>
      <dgm:spPr/>
    </dgm:pt>
    <dgm:pt modelId="{B32C0026-D753-44BA-B70F-79F19B26C374}" type="pres">
      <dgm:prSet presAssocID="{49E2692B-A138-4E66-9325-C7F66D84A7E0}" presName="parTx" presStyleLbl="revTx" presStyleIdx="0" presStyleCnt="3">
        <dgm:presLayoutVars>
          <dgm:chMax val="0"/>
          <dgm:chPref val="0"/>
        </dgm:presLayoutVars>
      </dgm:prSet>
      <dgm:spPr/>
    </dgm:pt>
    <dgm:pt modelId="{D752FA6F-B1D1-420B-B3E1-BFE47EA7A160}" type="pres">
      <dgm:prSet presAssocID="{00027293-B814-4CD9-B0C3-31F90B010636}" presName="sibTrans" presStyleCnt="0"/>
      <dgm:spPr/>
    </dgm:pt>
    <dgm:pt modelId="{DD1CF346-D249-4855-8498-294180E9BA6D}" type="pres">
      <dgm:prSet presAssocID="{208568F5-EA1B-4F10-BC76-BC8C1F78D074}" presName="compNode" presStyleCnt="0"/>
      <dgm:spPr/>
    </dgm:pt>
    <dgm:pt modelId="{7B9051D9-2BBE-4D56-8436-2D0E0728D947}" type="pres">
      <dgm:prSet presAssocID="{208568F5-EA1B-4F10-BC76-BC8C1F78D074}" presName="bgRect" presStyleLbl="bgShp" presStyleIdx="1" presStyleCnt="3"/>
      <dgm:spPr/>
    </dgm:pt>
    <dgm:pt modelId="{0A964B0E-C00C-476F-8EA7-34EE8B794F2D}" type="pres">
      <dgm:prSet presAssocID="{208568F5-EA1B-4F10-BC76-BC8C1F78D0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1F313FE-A2E7-4E20-B46D-A298B1D3739C}" type="pres">
      <dgm:prSet presAssocID="{208568F5-EA1B-4F10-BC76-BC8C1F78D074}" presName="spaceRect" presStyleCnt="0"/>
      <dgm:spPr/>
    </dgm:pt>
    <dgm:pt modelId="{B943E159-FC18-4A6F-BCD6-90F9E2FA633A}" type="pres">
      <dgm:prSet presAssocID="{208568F5-EA1B-4F10-BC76-BC8C1F78D074}" presName="parTx" presStyleLbl="revTx" presStyleIdx="1" presStyleCnt="3">
        <dgm:presLayoutVars>
          <dgm:chMax val="0"/>
          <dgm:chPref val="0"/>
        </dgm:presLayoutVars>
      </dgm:prSet>
      <dgm:spPr/>
    </dgm:pt>
    <dgm:pt modelId="{2F80C30B-1A63-4026-AC1F-240ED4603503}" type="pres">
      <dgm:prSet presAssocID="{087CCF89-7959-47AC-8474-19519120719C}" presName="sibTrans" presStyleCnt="0"/>
      <dgm:spPr/>
    </dgm:pt>
    <dgm:pt modelId="{BA1B0027-AC44-4F7C-BBD6-5D4F74500819}" type="pres">
      <dgm:prSet presAssocID="{3CDFF749-6820-43A6-9373-95FEDB53FEBB}" presName="compNode" presStyleCnt="0"/>
      <dgm:spPr/>
    </dgm:pt>
    <dgm:pt modelId="{0325A83D-4767-4307-8CE2-41A1F4DF6073}" type="pres">
      <dgm:prSet presAssocID="{3CDFF749-6820-43A6-9373-95FEDB53FEBB}" presName="bgRect" presStyleLbl="bgShp" presStyleIdx="2" presStyleCnt="3"/>
      <dgm:spPr/>
    </dgm:pt>
    <dgm:pt modelId="{CD2E3141-4069-4DA0-9CBC-4A2A22B15DED}" type="pres">
      <dgm:prSet presAssocID="{3CDFF749-6820-43A6-9373-95FEDB53FE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A2F585EA-25C9-4702-AE2E-0C18AF2B30DD}" type="pres">
      <dgm:prSet presAssocID="{3CDFF749-6820-43A6-9373-95FEDB53FEBB}" presName="spaceRect" presStyleCnt="0"/>
      <dgm:spPr/>
    </dgm:pt>
    <dgm:pt modelId="{3244D74E-D039-4D18-A738-FF2465DF5109}" type="pres">
      <dgm:prSet presAssocID="{3CDFF749-6820-43A6-9373-95FEDB53FE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0CFE04-6B7D-4FA2-84C0-B1845A94DE66}" type="presOf" srcId="{3CDFF749-6820-43A6-9373-95FEDB53FEBB}" destId="{3244D74E-D039-4D18-A738-FF2465DF5109}" srcOrd="0" destOrd="0" presId="urn:microsoft.com/office/officeart/2018/2/layout/IconVerticalSolidList"/>
    <dgm:cxn modelId="{9864DB09-AC40-411B-96A5-3E1F3953D00D}" srcId="{17014036-3AF3-498C-879E-5DBE35173086}" destId="{3CDFF749-6820-43A6-9373-95FEDB53FEBB}" srcOrd="2" destOrd="0" parTransId="{4FDE5EC3-E34E-483E-B266-27EA8EAB0E3A}" sibTransId="{8F1EE894-5595-4AA1-8009-141C8B0E7686}"/>
    <dgm:cxn modelId="{0C464E1C-7BC7-41CE-A2E0-595E62C79A0C}" type="presOf" srcId="{49E2692B-A138-4E66-9325-C7F66D84A7E0}" destId="{B32C0026-D753-44BA-B70F-79F19B26C374}" srcOrd="0" destOrd="0" presId="urn:microsoft.com/office/officeart/2018/2/layout/IconVerticalSolidList"/>
    <dgm:cxn modelId="{D4CAE15A-D6A5-4713-8674-EBDE473CEE58}" srcId="{17014036-3AF3-498C-879E-5DBE35173086}" destId="{208568F5-EA1B-4F10-BC76-BC8C1F78D074}" srcOrd="1" destOrd="0" parTransId="{DFDED68B-39FE-4060-A6B7-501BD5AF530F}" sibTransId="{087CCF89-7959-47AC-8474-19519120719C}"/>
    <dgm:cxn modelId="{E0A765B7-FEC1-4E72-89C1-D7E2E0905482}" type="presOf" srcId="{17014036-3AF3-498C-879E-5DBE35173086}" destId="{BDEF941D-72C7-4C3A-A840-F14F0D9FB439}" srcOrd="0" destOrd="0" presId="urn:microsoft.com/office/officeart/2018/2/layout/IconVerticalSolidList"/>
    <dgm:cxn modelId="{0D9B22D4-A22B-4C59-A986-53DEE5F526A3}" type="presOf" srcId="{208568F5-EA1B-4F10-BC76-BC8C1F78D074}" destId="{B943E159-FC18-4A6F-BCD6-90F9E2FA633A}" srcOrd="0" destOrd="0" presId="urn:microsoft.com/office/officeart/2018/2/layout/IconVerticalSolidList"/>
    <dgm:cxn modelId="{78FBB2D4-3D3B-486F-B38C-07DB26F2C688}" srcId="{17014036-3AF3-498C-879E-5DBE35173086}" destId="{49E2692B-A138-4E66-9325-C7F66D84A7E0}" srcOrd="0" destOrd="0" parTransId="{D1456394-1168-4507-B6A3-A4DCF437D462}" sibTransId="{00027293-B814-4CD9-B0C3-31F90B010636}"/>
    <dgm:cxn modelId="{4BAB3210-2CC0-4219-81CE-47961164990D}" type="presParOf" srcId="{BDEF941D-72C7-4C3A-A840-F14F0D9FB439}" destId="{423A02D6-F779-4578-A1D4-D42CB5BF50C9}" srcOrd="0" destOrd="0" presId="urn:microsoft.com/office/officeart/2018/2/layout/IconVerticalSolidList"/>
    <dgm:cxn modelId="{75EC4969-7E56-4F60-A6D0-6ED0FE7AAA13}" type="presParOf" srcId="{423A02D6-F779-4578-A1D4-D42CB5BF50C9}" destId="{8261D9CB-A8AA-4475-A50B-2F1107E9BCFA}" srcOrd="0" destOrd="0" presId="urn:microsoft.com/office/officeart/2018/2/layout/IconVerticalSolidList"/>
    <dgm:cxn modelId="{B0EDFC96-6F22-49F9-A801-A81AD2A1431B}" type="presParOf" srcId="{423A02D6-F779-4578-A1D4-D42CB5BF50C9}" destId="{4983756F-DBD3-49A7-9B55-FED7915C5E04}" srcOrd="1" destOrd="0" presId="urn:microsoft.com/office/officeart/2018/2/layout/IconVerticalSolidList"/>
    <dgm:cxn modelId="{E619BF42-3142-4606-9174-B474AB978BBE}" type="presParOf" srcId="{423A02D6-F779-4578-A1D4-D42CB5BF50C9}" destId="{7C5952E2-672A-4048-AAA5-9490095A84FB}" srcOrd="2" destOrd="0" presId="urn:microsoft.com/office/officeart/2018/2/layout/IconVerticalSolidList"/>
    <dgm:cxn modelId="{E8524B16-5022-4A58-A8E7-5978DB9B2CD8}" type="presParOf" srcId="{423A02D6-F779-4578-A1D4-D42CB5BF50C9}" destId="{B32C0026-D753-44BA-B70F-79F19B26C374}" srcOrd="3" destOrd="0" presId="urn:microsoft.com/office/officeart/2018/2/layout/IconVerticalSolidList"/>
    <dgm:cxn modelId="{9CBD9FA2-FD11-4579-970A-8FF6E62BB26C}" type="presParOf" srcId="{BDEF941D-72C7-4C3A-A840-F14F0D9FB439}" destId="{D752FA6F-B1D1-420B-B3E1-BFE47EA7A160}" srcOrd="1" destOrd="0" presId="urn:microsoft.com/office/officeart/2018/2/layout/IconVerticalSolidList"/>
    <dgm:cxn modelId="{C0DB3E8D-4103-488B-AB3E-BA7D12C4C1FC}" type="presParOf" srcId="{BDEF941D-72C7-4C3A-A840-F14F0D9FB439}" destId="{DD1CF346-D249-4855-8498-294180E9BA6D}" srcOrd="2" destOrd="0" presId="urn:microsoft.com/office/officeart/2018/2/layout/IconVerticalSolidList"/>
    <dgm:cxn modelId="{B1096C20-9A76-4F21-A866-C817A89FF6CE}" type="presParOf" srcId="{DD1CF346-D249-4855-8498-294180E9BA6D}" destId="{7B9051D9-2BBE-4D56-8436-2D0E0728D947}" srcOrd="0" destOrd="0" presId="urn:microsoft.com/office/officeart/2018/2/layout/IconVerticalSolidList"/>
    <dgm:cxn modelId="{659C5249-3EE5-48ED-BECB-DA87E4677F2E}" type="presParOf" srcId="{DD1CF346-D249-4855-8498-294180E9BA6D}" destId="{0A964B0E-C00C-476F-8EA7-34EE8B794F2D}" srcOrd="1" destOrd="0" presId="urn:microsoft.com/office/officeart/2018/2/layout/IconVerticalSolidList"/>
    <dgm:cxn modelId="{2F0ACA84-2CE6-4BF8-BA85-280F8F8C94B1}" type="presParOf" srcId="{DD1CF346-D249-4855-8498-294180E9BA6D}" destId="{01F313FE-A2E7-4E20-B46D-A298B1D3739C}" srcOrd="2" destOrd="0" presId="urn:microsoft.com/office/officeart/2018/2/layout/IconVerticalSolidList"/>
    <dgm:cxn modelId="{A5529C06-341A-4453-82C9-1473BAAABADF}" type="presParOf" srcId="{DD1CF346-D249-4855-8498-294180E9BA6D}" destId="{B943E159-FC18-4A6F-BCD6-90F9E2FA633A}" srcOrd="3" destOrd="0" presId="urn:microsoft.com/office/officeart/2018/2/layout/IconVerticalSolidList"/>
    <dgm:cxn modelId="{ED9EE64E-E9C7-492F-932C-85B776622DAE}" type="presParOf" srcId="{BDEF941D-72C7-4C3A-A840-F14F0D9FB439}" destId="{2F80C30B-1A63-4026-AC1F-240ED4603503}" srcOrd="3" destOrd="0" presId="urn:microsoft.com/office/officeart/2018/2/layout/IconVerticalSolidList"/>
    <dgm:cxn modelId="{BB5D213A-B9A6-4D4A-96AC-35EFE324F0D0}" type="presParOf" srcId="{BDEF941D-72C7-4C3A-A840-F14F0D9FB439}" destId="{BA1B0027-AC44-4F7C-BBD6-5D4F74500819}" srcOrd="4" destOrd="0" presId="urn:microsoft.com/office/officeart/2018/2/layout/IconVerticalSolidList"/>
    <dgm:cxn modelId="{1CA51E66-DECD-4D5A-986C-E2BBBA08A7AC}" type="presParOf" srcId="{BA1B0027-AC44-4F7C-BBD6-5D4F74500819}" destId="{0325A83D-4767-4307-8CE2-41A1F4DF6073}" srcOrd="0" destOrd="0" presId="urn:microsoft.com/office/officeart/2018/2/layout/IconVerticalSolidList"/>
    <dgm:cxn modelId="{345D3770-509D-4BF3-8C03-7160F8AF4FDA}" type="presParOf" srcId="{BA1B0027-AC44-4F7C-BBD6-5D4F74500819}" destId="{CD2E3141-4069-4DA0-9CBC-4A2A22B15DED}" srcOrd="1" destOrd="0" presId="urn:microsoft.com/office/officeart/2018/2/layout/IconVerticalSolidList"/>
    <dgm:cxn modelId="{BE03574D-E699-444D-8131-70704994CAB2}" type="presParOf" srcId="{BA1B0027-AC44-4F7C-BBD6-5D4F74500819}" destId="{A2F585EA-25C9-4702-AE2E-0C18AF2B30DD}" srcOrd="2" destOrd="0" presId="urn:microsoft.com/office/officeart/2018/2/layout/IconVerticalSolidList"/>
    <dgm:cxn modelId="{E213F885-CFCB-43E7-9790-FC179970AEC9}" type="presParOf" srcId="{BA1B0027-AC44-4F7C-BBD6-5D4F74500819}" destId="{3244D74E-D039-4D18-A738-FF2465DF5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D9CB-A8AA-4475-A50B-2F1107E9BCFA}">
      <dsp:nvSpPr>
        <dsp:cNvPr id="0" name=""/>
        <dsp:cNvSpPr/>
      </dsp:nvSpPr>
      <dsp:spPr>
        <a:xfrm>
          <a:off x="0" y="509"/>
          <a:ext cx="10576558" cy="11926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3756F-DBD3-49A7-9B55-FED7915C5E04}">
      <dsp:nvSpPr>
        <dsp:cNvPr id="0" name=""/>
        <dsp:cNvSpPr/>
      </dsp:nvSpPr>
      <dsp:spPr>
        <a:xfrm>
          <a:off x="360791" y="268867"/>
          <a:ext cx="655984" cy="65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C0026-D753-44BA-B70F-79F19B26C374}">
      <dsp:nvSpPr>
        <dsp:cNvPr id="0" name=""/>
        <dsp:cNvSpPr/>
      </dsp:nvSpPr>
      <dsp:spPr>
        <a:xfrm>
          <a:off x="1377568" y="509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Se proporcionará a los alumnos una lectura comprensiva sobre el cuerpo humano con cuestiones que tendrán que resolver. </a:t>
          </a:r>
          <a:endParaRPr lang="en-US" sz="2300" kern="1200"/>
        </a:p>
      </dsp:txBody>
      <dsp:txXfrm>
        <a:off x="1377568" y="509"/>
        <a:ext cx="9198989" cy="1192699"/>
      </dsp:txXfrm>
    </dsp:sp>
    <dsp:sp modelId="{7B9051D9-2BBE-4D56-8436-2D0E0728D947}">
      <dsp:nvSpPr>
        <dsp:cNvPr id="0" name=""/>
        <dsp:cNvSpPr/>
      </dsp:nvSpPr>
      <dsp:spPr>
        <a:xfrm>
          <a:off x="0" y="1491384"/>
          <a:ext cx="10576558" cy="1192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64B0E-C00C-476F-8EA7-34EE8B794F2D}">
      <dsp:nvSpPr>
        <dsp:cNvPr id="0" name=""/>
        <dsp:cNvSpPr/>
      </dsp:nvSpPr>
      <dsp:spPr>
        <a:xfrm>
          <a:off x="360791" y="1759741"/>
          <a:ext cx="655984" cy="65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3E159-FC18-4A6F-BCD6-90F9E2FA633A}">
      <dsp:nvSpPr>
        <dsp:cNvPr id="0" name=""/>
        <dsp:cNvSpPr/>
      </dsp:nvSpPr>
      <dsp:spPr>
        <a:xfrm>
          <a:off x="1377568" y="1491384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Para empezar, se hará una comprensión en línea, de la página Mundo Primaria sobre el corazón.</a:t>
          </a:r>
          <a:endParaRPr lang="en-US" sz="2300" kern="1200" dirty="0"/>
        </a:p>
      </dsp:txBody>
      <dsp:txXfrm>
        <a:off x="1377568" y="1491384"/>
        <a:ext cx="9198989" cy="1192699"/>
      </dsp:txXfrm>
    </dsp:sp>
    <dsp:sp modelId="{0325A83D-4767-4307-8CE2-41A1F4DF6073}">
      <dsp:nvSpPr>
        <dsp:cNvPr id="0" name=""/>
        <dsp:cNvSpPr/>
      </dsp:nvSpPr>
      <dsp:spPr>
        <a:xfrm>
          <a:off x="0" y="2982258"/>
          <a:ext cx="10576558" cy="1192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E3141-4069-4DA0-9CBC-4A2A22B15DED}">
      <dsp:nvSpPr>
        <dsp:cNvPr id="0" name=""/>
        <dsp:cNvSpPr/>
      </dsp:nvSpPr>
      <dsp:spPr>
        <a:xfrm>
          <a:off x="360791" y="3250616"/>
          <a:ext cx="655984" cy="655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4D74E-D039-4D18-A738-FF2465DF5109}">
      <dsp:nvSpPr>
        <dsp:cNvPr id="0" name=""/>
        <dsp:cNvSpPr/>
      </dsp:nvSpPr>
      <dsp:spPr>
        <a:xfrm>
          <a:off x="1377568" y="2982258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Las actividades interactivas son muy motivadoras y despiertan el interés del alumnado. Después se le proporcionará una ficha de trabajo sobre el mismo tema.</a:t>
          </a:r>
          <a:endParaRPr lang="en-US" sz="2300" kern="1200" dirty="0"/>
        </a:p>
      </dsp:txBody>
      <dsp:txXfrm>
        <a:off x="1377568" y="2982258"/>
        <a:ext cx="9198989" cy="119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09FE-69B2-CA4D-B1B0-6E6B80BA4796}" type="datetimeFigureOut">
              <a:rPr lang="es-ES" smtClean="0"/>
              <a:t>21/4/20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601C0-AEEA-5E42-9A01-124134F3E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04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601C0-AEEA-5E42-9A01-124134F3EA5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28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51Y0mS-fx8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PhX9Rn02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zabVr2bGrik&amp;t=3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mundoprimaria.com/lecturas-para-ninos-primaria/la-mision-del-corazon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studios_sobre_los_cuento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CD135-8034-41FF-8CBF-67C47F18D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5" b="7696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FBDDD4-DCAE-9A4B-8731-27940ABB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413" y="1122363"/>
            <a:ext cx="5142547" cy="3204134"/>
          </a:xfrm>
        </p:spPr>
        <p:txBody>
          <a:bodyPr anchor="b"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La enseñanza de ELE desde la </a:t>
            </a:r>
            <a:r>
              <a:rPr lang="es-ES" sz="4800" dirty="0" err="1">
                <a:solidFill>
                  <a:schemeClr val="bg1"/>
                </a:solidFill>
              </a:rPr>
              <a:t>Neuroeducación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BE6532-B3A3-F742-B9A9-2538E3DF1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Pilar Chacón Fdez.</a:t>
            </a:r>
          </a:p>
        </p:txBody>
      </p:sp>
    </p:spTree>
    <p:extLst>
      <p:ext uri="{BB962C8B-B14F-4D97-AF65-F5344CB8AC3E}">
        <p14:creationId xmlns:p14="http://schemas.microsoft.com/office/powerpoint/2010/main" val="274692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418B5E-BAE2-DB4A-B4E9-AE347BB9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 fontScale="90000"/>
          </a:bodyPr>
          <a:lstStyle/>
          <a:p>
            <a:pPr algn="r"/>
            <a:r>
              <a:rPr lang="es-ES" sz="2800" b="1" dirty="0">
                <a:solidFill>
                  <a:schemeClr val="tx1"/>
                </a:solidFill>
              </a:rPr>
              <a:t>2º EL BIENESTAR PERSONAL Y GRUPAL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Iniciar las clases con técnicas de relajación y concentración, para crear una atmósfera de armonía y bienestar y reducir la ansiedad, el estrés y la distracción.</a:t>
            </a:r>
          </a:p>
        </p:txBody>
      </p:sp>
      <p:pic>
        <p:nvPicPr>
          <p:cNvPr id="5" name="Marcador de contenido 4" descr="Imagen que contiene caja, cuarto, recamara&#10;&#10;Descripción generada automáticamente">
            <a:extLst>
              <a:ext uri="{FF2B5EF4-FFF2-40B4-BE49-F238E27FC236}">
                <a16:creationId xmlns:a16="http://schemas.microsoft.com/office/drawing/2014/main" id="{484AA988-C6ED-174F-812D-E1D70C0BC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68" b="2103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4A415E-17DC-497D-A427-E7823874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dinámicas</a:t>
            </a:r>
            <a:r>
              <a:rPr lang="en-US" dirty="0"/>
              <a:t> de </a:t>
            </a:r>
            <a:r>
              <a:rPr lang="en-US" dirty="0" err="1"/>
              <a:t>grupo</a:t>
            </a:r>
            <a:r>
              <a:rPr lang="en-US" dirty="0"/>
              <a:t>, que les </a:t>
            </a:r>
            <a:r>
              <a:rPr lang="en-US" dirty="0" err="1"/>
              <a:t>ayuden</a:t>
            </a:r>
            <a:r>
              <a:rPr lang="en-US" dirty="0"/>
              <a:t> a </a:t>
            </a:r>
            <a:r>
              <a:rPr lang="en-US" dirty="0" err="1"/>
              <a:t>identificar</a:t>
            </a:r>
            <a:r>
              <a:rPr lang="en-US" dirty="0"/>
              <a:t>  las </a:t>
            </a:r>
            <a:r>
              <a:rPr lang="en-US" dirty="0" err="1"/>
              <a:t>emociones</a:t>
            </a:r>
            <a:r>
              <a:rPr lang="en-US" dirty="0"/>
              <a:t> </a:t>
            </a:r>
            <a:r>
              <a:rPr lang="en-US" dirty="0" err="1"/>
              <a:t>propias</a:t>
            </a:r>
            <a:r>
              <a:rPr lang="en-US" dirty="0"/>
              <a:t>  y las de los </a:t>
            </a:r>
            <a:r>
              <a:rPr lang="en-US" dirty="0" err="1"/>
              <a:t>demás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30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4C7759E-7A93-0346-8819-0F341672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ambiente</a:t>
            </a:r>
            <a:r>
              <a:rPr lang="en-US" sz="2400" dirty="0"/>
              <a:t> favorable, el </a:t>
            </a:r>
            <a:r>
              <a:rPr lang="en-US" sz="2400" dirty="0" err="1"/>
              <a:t>cerebro</a:t>
            </a:r>
            <a:r>
              <a:rPr lang="en-US" sz="2400" dirty="0"/>
              <a:t> libera </a:t>
            </a:r>
            <a:r>
              <a:rPr lang="en-US" sz="2400" dirty="0" err="1"/>
              <a:t>neurotransmisores</a:t>
            </a:r>
            <a:r>
              <a:rPr lang="en-US" sz="2400" dirty="0"/>
              <a:t> de la </a:t>
            </a:r>
            <a:r>
              <a:rPr lang="en-US" sz="2400" dirty="0" err="1"/>
              <a:t>confianza</a:t>
            </a:r>
            <a:r>
              <a:rPr lang="en-US" sz="2400" dirty="0"/>
              <a:t> y el </a:t>
            </a:r>
            <a:r>
              <a:rPr lang="en-US" sz="2400" dirty="0" err="1"/>
              <a:t>bienestar</a:t>
            </a:r>
            <a:r>
              <a:rPr lang="en-US" sz="2400" dirty="0"/>
              <a:t>, que </a:t>
            </a:r>
            <a:r>
              <a:rPr lang="en-US" sz="2400" dirty="0" err="1"/>
              <a:t>hacen</a:t>
            </a:r>
            <a:r>
              <a:rPr lang="en-US" sz="2400" dirty="0"/>
              <a:t> </a:t>
            </a:r>
            <a:r>
              <a:rPr lang="en-US" sz="2400" dirty="0" err="1"/>
              <a:t>sentirse</a:t>
            </a:r>
            <a:r>
              <a:rPr lang="en-US" sz="2400" dirty="0"/>
              <a:t> bien y </a:t>
            </a:r>
            <a:r>
              <a:rPr lang="en-US" sz="2400" dirty="0" err="1"/>
              <a:t>predisponen</a:t>
            </a:r>
            <a:r>
              <a:rPr lang="en-US" sz="2400" dirty="0"/>
              <a:t> para un </a:t>
            </a:r>
            <a:r>
              <a:rPr lang="en-US" sz="2400" dirty="0" err="1"/>
              <a:t>aprendizaje</a:t>
            </a:r>
            <a:r>
              <a:rPr lang="en-US" sz="2400" dirty="0"/>
              <a:t> </a:t>
            </a:r>
            <a:r>
              <a:rPr lang="en-US" sz="2400" dirty="0" err="1"/>
              <a:t>exitoso</a:t>
            </a:r>
            <a:r>
              <a:rPr lang="en-US" sz="2400" dirty="0"/>
              <a:t> individual y </a:t>
            </a:r>
            <a:r>
              <a:rPr lang="en-US" sz="2400" dirty="0" err="1"/>
              <a:t>grupal</a:t>
            </a:r>
            <a:r>
              <a:rPr lang="en-US" sz="2400" dirty="0"/>
              <a:t>.</a:t>
            </a:r>
            <a:br>
              <a:rPr lang="en-US" sz="2400" dirty="0"/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 descr="Imagen que contiene persona, interior, niño, tabla&#10;&#10;Descripción generada automáticamente">
            <a:extLst>
              <a:ext uri="{FF2B5EF4-FFF2-40B4-BE49-F238E27FC236}">
                <a16:creationId xmlns:a16="http://schemas.microsoft.com/office/drawing/2014/main" id="{C29D361C-8D7B-B540-B627-2E619006D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29" b="19665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F618CA-BFE4-49A9-82A3-CAD79F27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n-US" dirty="0" err="1"/>
              <a:t>Endorfinas</a:t>
            </a:r>
            <a:r>
              <a:rPr lang="en-US" dirty="0"/>
              <a:t>, </a:t>
            </a:r>
            <a:r>
              <a:rPr lang="en-US" dirty="0" err="1"/>
              <a:t>serotonina</a:t>
            </a:r>
            <a:r>
              <a:rPr lang="en-US" dirty="0"/>
              <a:t>, </a:t>
            </a:r>
            <a:r>
              <a:rPr lang="en-US" dirty="0" err="1"/>
              <a:t>dopamina</a:t>
            </a:r>
            <a:r>
              <a:rPr lang="en-US" dirty="0"/>
              <a:t> y </a:t>
            </a:r>
            <a:r>
              <a:rPr lang="en-US" dirty="0" err="1"/>
              <a:t>oxitocina</a:t>
            </a:r>
            <a:r>
              <a:rPr lang="en-US" dirty="0"/>
              <a:t>.</a:t>
            </a:r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9CB475C-4A99-1349-AEE9-40B97EDE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24" y="-37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3F3992-A5BA-6348-9E34-FF50CD00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tx2"/>
                </a:solidFill>
              </a:rPr>
              <a:t>3º PROPONER UN DESAFÍO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B466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172756-0A75-2E43-903B-0797BD28C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2" r="12700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B002B2-CA97-4F0E-9725-6468CB4E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DB466A"/>
              </a:buClr>
            </a:pPr>
            <a:r>
              <a:rPr lang="en-US" sz="2000" dirty="0" err="1"/>
              <a:t>Buscar</a:t>
            </a:r>
            <a:r>
              <a:rPr lang="en-US" sz="2000" dirty="0"/>
              <a:t> un </a:t>
            </a:r>
            <a:r>
              <a:rPr lang="en-US" sz="2000" dirty="0" err="1"/>
              <a:t>tema</a:t>
            </a:r>
            <a:r>
              <a:rPr lang="en-US" sz="2000" dirty="0"/>
              <a:t> que </a:t>
            </a:r>
            <a:r>
              <a:rPr lang="en-US" sz="2000" dirty="0" err="1"/>
              <a:t>despierte</a:t>
            </a:r>
            <a:r>
              <a:rPr lang="en-US" sz="2000" dirty="0"/>
              <a:t> la </a:t>
            </a:r>
            <a:r>
              <a:rPr lang="en-US" sz="2000" dirty="0" err="1"/>
              <a:t>curiosidad</a:t>
            </a:r>
            <a:r>
              <a:rPr lang="en-US" sz="2000" dirty="0"/>
              <a:t> del </a:t>
            </a:r>
            <a:r>
              <a:rPr lang="en-US" sz="2000" dirty="0" err="1"/>
              <a:t>grupo</a:t>
            </a:r>
            <a:r>
              <a:rPr lang="en-US" sz="2000" dirty="0"/>
              <a:t>, para </a:t>
            </a:r>
            <a:r>
              <a:rPr lang="en-US" sz="2000" dirty="0" err="1"/>
              <a:t>estimular</a:t>
            </a:r>
            <a:r>
              <a:rPr lang="en-US" sz="2000" dirty="0"/>
              <a:t> sus </a:t>
            </a:r>
            <a:r>
              <a:rPr lang="en-US" sz="2000" dirty="0" err="1"/>
              <a:t>habilidades</a:t>
            </a:r>
            <a:r>
              <a:rPr lang="en-US" sz="2000" dirty="0"/>
              <a:t>, </a:t>
            </a:r>
            <a:r>
              <a:rPr lang="en-US" sz="2000" dirty="0" err="1"/>
              <a:t>capacidades</a:t>
            </a:r>
            <a:r>
              <a:rPr lang="en-US" sz="2000" dirty="0"/>
              <a:t> y </a:t>
            </a:r>
            <a:r>
              <a:rPr lang="en-US" sz="2000" dirty="0" err="1"/>
              <a:t>talentos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99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21780B-05B0-F249-8C3A-50BE09C4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4º ELEGIR LAS ACTIVIDADES ADECUADAS</a:t>
            </a:r>
          </a:p>
        </p:txBody>
      </p:sp>
      <p:pic>
        <p:nvPicPr>
          <p:cNvPr id="5" name="Marcador de contenido 4" descr="Una foto de un grupo de personas sonriendo&#10;&#10;Descripción generada automáticamente">
            <a:extLst>
              <a:ext uri="{FF2B5EF4-FFF2-40B4-BE49-F238E27FC236}">
                <a16:creationId xmlns:a16="http://schemas.microsoft.com/office/drawing/2014/main" id="{05918597-3190-9F4B-80CB-609F2154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4" b="3046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782065-3269-41CC-B12D-3C504A78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atractivas</a:t>
            </a:r>
            <a:r>
              <a:rPr lang="en-US" dirty="0"/>
              <a:t>,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audiovisuales</a:t>
            </a:r>
            <a:r>
              <a:rPr lang="en-US" dirty="0"/>
              <a:t>,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innovadores</a:t>
            </a:r>
            <a:r>
              <a:rPr lang="en-US" dirty="0"/>
              <a:t>, y </a:t>
            </a:r>
            <a:r>
              <a:rPr lang="en-US" dirty="0" err="1"/>
              <a:t>conectar</a:t>
            </a:r>
            <a:r>
              <a:rPr lang="en-US" dirty="0"/>
              <a:t> lo </a:t>
            </a:r>
            <a:r>
              <a:rPr lang="en-US" dirty="0" err="1"/>
              <a:t>aprendido</a:t>
            </a:r>
            <a:r>
              <a:rPr lang="en-US" dirty="0"/>
              <a:t> con el </a:t>
            </a:r>
            <a:r>
              <a:rPr lang="en-US" dirty="0" err="1"/>
              <a:t>mundo</a:t>
            </a:r>
            <a:r>
              <a:rPr lang="en-US" dirty="0"/>
              <a:t> que les </a:t>
            </a:r>
            <a:r>
              <a:rPr lang="en-US" dirty="0" err="1"/>
              <a:t>rodea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17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D4750D-6018-3C40-B6B7-A20FDE02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s-ES" sz="2500" dirty="0">
                <a:solidFill>
                  <a:schemeClr val="tx1"/>
                </a:solidFill>
              </a:rPr>
              <a:t>Veremos un ejemplo de UD.</a:t>
            </a:r>
            <a:br>
              <a:rPr lang="es-ES" sz="2500" dirty="0">
                <a:solidFill>
                  <a:schemeClr val="tx1"/>
                </a:solidFill>
              </a:rPr>
            </a:br>
            <a:r>
              <a:rPr lang="es-ES" sz="2500" dirty="0">
                <a:solidFill>
                  <a:schemeClr val="tx1"/>
                </a:solidFill>
              </a:rPr>
              <a:t>Elegiremos un tema que sea de su interés y que puedan relacionar con su vida personal y su entorno.</a:t>
            </a:r>
          </a:p>
        </p:txBody>
      </p:sp>
      <p:pic>
        <p:nvPicPr>
          <p:cNvPr id="5" name="Imagen 4" descr="Imagen que contiene ropa, hombre, jugador&#10;&#10;Descripción generada automáticamente">
            <a:extLst>
              <a:ext uri="{FF2B5EF4-FFF2-40B4-BE49-F238E27FC236}">
                <a16:creationId xmlns:a16="http://schemas.microsoft.com/office/drawing/2014/main" id="{4B4A92F9-96C1-6D4D-9884-652DB3F11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40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736CA-C27E-8A49-995C-8089730C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s-ES" b="1" dirty="0"/>
              <a:t>“EL CUERPO HUMANO”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088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4D6B23D-B874-374C-B813-BF961E3C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>
                <a:solidFill>
                  <a:schemeClr val="tx2"/>
                </a:solidFill>
                <a:hlinkClick r:id="rId2"/>
              </a:rPr>
              <a:t>https://www.youtube.com/watch?v=51Y0mS-fx8M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, secadora, plástico, rojo&#10;&#10;Descripción generada automáticamente">
            <a:extLst>
              <a:ext uri="{FF2B5EF4-FFF2-40B4-BE49-F238E27FC236}">
                <a16:creationId xmlns:a16="http://schemas.microsoft.com/office/drawing/2014/main" id="{60E95E66-6F6B-FC48-97FD-A848CBF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73" y="960214"/>
            <a:ext cx="4353732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870CF-EF6F-5346-8822-931107E4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r>
              <a:rPr lang="es-ES" sz="2000"/>
              <a:t>El tema se introducirá con un </a:t>
            </a:r>
            <a:r>
              <a:rPr lang="es-ES" sz="2000">
                <a:solidFill>
                  <a:schemeClr val="accent1"/>
                </a:solidFill>
              </a:rPr>
              <a:t>video sin imagen</a:t>
            </a:r>
            <a:r>
              <a:rPr lang="es-ES" sz="2000"/>
              <a:t>, donde sólo es significativo el sonido del latido cardiaco .</a:t>
            </a:r>
          </a:p>
          <a:p>
            <a:endParaRPr lang="es-ES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1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D02F95-1E51-FF49-B17B-64D8EEA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tx2"/>
                </a:solidFill>
              </a:rPr>
              <a:t>Activar el conocimiento previo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D387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interior, hombre, joven&#10;&#10;Descripción generada automáticamente">
            <a:extLst>
              <a:ext uri="{FF2B5EF4-FFF2-40B4-BE49-F238E27FC236}">
                <a16:creationId xmlns:a16="http://schemas.microsoft.com/office/drawing/2014/main" id="{316AC37F-9A44-DF4B-923C-C6DBBEEDA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9" r="7983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BCFF9-17A0-954F-B207-2E499A9A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ED387B"/>
              </a:buClr>
            </a:pPr>
            <a:r>
              <a:rPr lang="es-ES" dirty="0"/>
              <a:t>Se realizarán preguntas sobre el audio para activar el conocimiento previo de los alumnos ¿Qué es este sonido? ¿A qué os recuerda? ¿Lo habéis escuchado alguna vez? </a:t>
            </a:r>
          </a:p>
        </p:txBody>
      </p:sp>
    </p:spTree>
    <p:extLst>
      <p:ext uri="{BB962C8B-B14F-4D97-AF65-F5344CB8AC3E}">
        <p14:creationId xmlns:p14="http://schemas.microsoft.com/office/powerpoint/2010/main" val="381201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FE222F2-AEE1-AD43-8E97-BB61B7B3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798881"/>
            <a:ext cx="9126201" cy="1048945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  <a:hlinkClick r:id="rId2"/>
              </a:rPr>
              <a:t>https://www.youtube.com/watch?v=nAPhX9Rn02o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C4FF5E7-E644-B146-B671-49E25F33B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055006"/>
              </p:ext>
            </p:extLst>
          </p:nvPr>
        </p:nvGraphicFramePr>
        <p:xfrm>
          <a:off x="807722" y="2182697"/>
          <a:ext cx="10576558" cy="379202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0576558">
                  <a:extLst>
                    <a:ext uri="{9D8B030D-6E8A-4147-A177-3AD203B41FA5}">
                      <a16:colId xmlns:a16="http://schemas.microsoft.com/office/drawing/2014/main" val="1035661824"/>
                    </a:ext>
                  </a:extLst>
                </a:gridCol>
              </a:tblGrid>
              <a:tr h="379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cap="none" dirty="0">
                          <a:solidFill>
                            <a:srgbClr val="FFFFFF"/>
                          </a:solidFill>
                          <a:effectLst/>
                        </a:rPr>
                        <a:t>Se proyectará un breve video para identificar la imagen con el sonido que escucharon.</a:t>
                      </a:r>
                      <a:endParaRPr lang="es-ES" sz="2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cap="none" dirty="0">
                          <a:solidFill>
                            <a:srgbClr val="FFFFFF"/>
                          </a:solidFill>
                          <a:effectLst/>
                        </a:rPr>
                        <a:t>¿Qué es lo que veis? ¿Dónde está situado en el cuerpo? ¿Creéis que es un órgano importante? ¿Qué otros órganos son importantes? ¿Hay algunos más importantes que otros?</a:t>
                      </a:r>
                      <a:endParaRPr lang="es-ES" sz="2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cap="none" dirty="0">
                          <a:solidFill>
                            <a:srgbClr val="FFFFFF"/>
                          </a:solidFill>
                          <a:effectLst/>
                        </a:rPr>
                        <a:t>Se abrirá un coloquio donde los alumnos interactúen y expresen sus opiniones y experiencias. </a:t>
                      </a:r>
                      <a:endParaRPr lang="es-ES" sz="2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88" marR="207593" marT="207593" marB="20759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89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55C9B4-F08B-8F41-8E4C-5C83C0B7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1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3100" b="1" dirty="0" err="1">
                <a:solidFill>
                  <a:schemeClr val="tx2"/>
                </a:solidFill>
              </a:rPr>
              <a:t>Luego</a:t>
            </a:r>
            <a:r>
              <a:rPr lang="en-US" sz="3100" b="1" dirty="0">
                <a:solidFill>
                  <a:schemeClr val="tx2"/>
                </a:solidFill>
              </a:rPr>
              <a:t>, se </a:t>
            </a:r>
            <a:r>
              <a:rPr lang="en-US" sz="3100" b="1" dirty="0" err="1">
                <a:solidFill>
                  <a:schemeClr val="tx2"/>
                </a:solidFill>
              </a:rPr>
              <a:t>irán</a:t>
            </a:r>
            <a:r>
              <a:rPr lang="en-US" sz="3100" b="1" dirty="0">
                <a:solidFill>
                  <a:schemeClr val="tx2"/>
                </a:solidFill>
              </a:rPr>
              <a:t> </a:t>
            </a:r>
            <a:r>
              <a:rPr lang="en-US" sz="3100" b="1" dirty="0" err="1">
                <a:solidFill>
                  <a:schemeClr val="tx2"/>
                </a:solidFill>
              </a:rPr>
              <a:t>proyectando</a:t>
            </a:r>
            <a:r>
              <a:rPr lang="en-US" sz="3100" b="1" dirty="0">
                <a:solidFill>
                  <a:schemeClr val="tx2"/>
                </a:solidFill>
              </a:rPr>
              <a:t> </a:t>
            </a:r>
            <a:r>
              <a:rPr lang="en-US" sz="3100" b="1" dirty="0" err="1">
                <a:solidFill>
                  <a:schemeClr val="accent1"/>
                </a:solidFill>
              </a:rPr>
              <a:t>imágenes</a:t>
            </a:r>
            <a:r>
              <a:rPr lang="en-US" sz="3100" b="1" dirty="0">
                <a:solidFill>
                  <a:schemeClr val="accent1"/>
                </a:solidFill>
              </a:rPr>
              <a:t> de </a:t>
            </a:r>
            <a:r>
              <a:rPr lang="en-US" sz="3100" b="1" dirty="0" err="1">
                <a:solidFill>
                  <a:schemeClr val="accent1"/>
                </a:solidFill>
              </a:rPr>
              <a:t>distintas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 err="1">
                <a:solidFill>
                  <a:schemeClr val="accent1"/>
                </a:solidFill>
              </a:rPr>
              <a:t>partes</a:t>
            </a:r>
            <a:r>
              <a:rPr lang="en-US" sz="3100" b="1" dirty="0">
                <a:solidFill>
                  <a:schemeClr val="accent1"/>
                </a:solidFill>
              </a:rPr>
              <a:t> del </a:t>
            </a:r>
            <a:r>
              <a:rPr lang="en-US" sz="3100" b="1" dirty="0" err="1">
                <a:solidFill>
                  <a:schemeClr val="accent1"/>
                </a:solidFill>
              </a:rPr>
              <a:t>cuerpo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>
                <a:solidFill>
                  <a:schemeClr val="tx2"/>
                </a:solidFill>
              </a:rPr>
              <a:t>con las palabras claves para </a:t>
            </a:r>
            <a:r>
              <a:rPr lang="en-US" sz="3100" b="1" dirty="0" err="1">
                <a:solidFill>
                  <a:schemeClr val="tx2"/>
                </a:solidFill>
              </a:rPr>
              <a:t>identificarlas</a:t>
            </a:r>
            <a:r>
              <a:rPr lang="en-US" sz="3100" b="1" dirty="0">
                <a:solidFill>
                  <a:schemeClr val="tx2"/>
                </a:solidFill>
              </a:rPr>
              <a:t>.</a:t>
            </a:r>
            <a:br>
              <a:rPr lang="en-US" sz="3100" b="1" dirty="0">
                <a:solidFill>
                  <a:schemeClr val="tx2"/>
                </a:solidFill>
              </a:rPr>
            </a:br>
            <a:br>
              <a:rPr lang="en-US" sz="2700" b="1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.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 </a:t>
            </a:r>
            <a:br>
              <a:rPr lang="en-US" sz="1000" dirty="0">
                <a:solidFill>
                  <a:schemeClr val="tx2"/>
                </a:solidFill>
              </a:rPr>
            </a:b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61AC7-2F90-EF47-AFC0-D4895BFD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725" y="4073959"/>
            <a:ext cx="2951163" cy="1306389"/>
          </a:xfrm>
        </p:spPr>
        <p:txBody>
          <a:bodyPr vert="horz" lIns="91440" tIns="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1"/>
                </a:solidFill>
              </a:rPr>
              <a:t>Palabras clave: </a:t>
            </a:r>
            <a:r>
              <a:rPr lang="en-US" sz="2400" dirty="0">
                <a:solidFill>
                  <a:schemeClr val="tx2"/>
                </a:solidFill>
              </a:rPr>
              <a:t>cerebro-corazón-pulmones-músculos-huesos-estómago-hígado-intestinos…</a:t>
            </a:r>
          </a:p>
        </p:txBody>
      </p:sp>
      <p:sp>
        <p:nvSpPr>
          <p:cNvPr id="118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F5BB663-277B-7F40-AC53-3AA6716ED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55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29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CE2C194-E657-2E49-992F-689ACADE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2"/>
                </a:solidFill>
                <a:hlinkClick r:id="rId2"/>
              </a:rPr>
              <a:t>https://www.youtube.com/watch?v=zabVr2bGrik&amp;t=33s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12DCF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luz, alimentos&#10;&#10;Descripción generada automáticamente">
            <a:extLst>
              <a:ext uri="{FF2B5EF4-FFF2-40B4-BE49-F238E27FC236}">
                <a16:creationId xmlns:a16="http://schemas.microsoft.com/office/drawing/2014/main" id="{A5DFDE84-B641-3245-B6FE-B47E7F9AC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" r="-1" b="4353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CF857-43A5-3644-933D-BE1E9362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buClr>
                <a:srgbClr val="12DCFE"/>
              </a:buClr>
            </a:pPr>
            <a:r>
              <a:rPr lang="es-ES" dirty="0"/>
              <a:t>Seguidamente se verá un video  donde se explica que todas las partes que integran nuestro cuerpo tienen su específica importancia y se introduce el </a:t>
            </a:r>
            <a:r>
              <a:rPr lang="es-ES" dirty="0">
                <a:solidFill>
                  <a:schemeClr val="accent1"/>
                </a:solidFill>
              </a:rPr>
              <a:t>vocabulario principal del tema: órganos, sistemas, funciones…</a:t>
            </a:r>
          </a:p>
          <a:p>
            <a:pPr>
              <a:buClr>
                <a:srgbClr val="12DCFE"/>
              </a:buClr>
            </a:pPr>
            <a:r>
              <a:rPr lang="es-ES" dirty="0"/>
              <a:t>También se introducirán las </a:t>
            </a:r>
            <a:r>
              <a:rPr lang="es-ES" dirty="0">
                <a:solidFill>
                  <a:schemeClr val="accent1"/>
                </a:solidFill>
              </a:rPr>
              <a:t>estructuras gramaticales que se usarán en la unidad.</a:t>
            </a:r>
          </a:p>
        </p:txBody>
      </p:sp>
    </p:spTree>
    <p:extLst>
      <p:ext uri="{BB962C8B-B14F-4D97-AF65-F5344CB8AC3E}">
        <p14:creationId xmlns:p14="http://schemas.microsoft.com/office/powerpoint/2010/main" val="80521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Marcador de contenido 4" descr="Imagen que contiene azul, fuego, tabla, chimenea&#10;&#10;Descripción generada automáticamente">
            <a:extLst>
              <a:ext uri="{FF2B5EF4-FFF2-40B4-BE49-F238E27FC236}">
                <a16:creationId xmlns:a16="http://schemas.microsoft.com/office/drawing/2014/main" id="{2CB23466-5303-D04F-A661-3359DF47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"/>
          <a:stretch/>
        </p:blipFill>
        <p:spPr>
          <a:xfrm>
            <a:off x="0" y="12732"/>
            <a:ext cx="12191675" cy="68580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9502C85-D694-4534-81D2-BE2E5261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70D54E8-5694-4275-AC73-041D919D5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085E5B83-AB95-4571-B7AE-841A0D5F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3AAECE-705E-4B7A-B758-B9CEB30C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56ED84-89A6-3F4A-A460-5C01CBCD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43" y="2233054"/>
            <a:ext cx="4345588" cy="2704706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b="1" dirty="0" err="1"/>
              <a:t>Neuroeducación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dirty="0"/>
              <a:t>Es una </a:t>
            </a:r>
            <a:r>
              <a:rPr lang="en-US" sz="2200" b="1" dirty="0" err="1"/>
              <a:t>disciplina</a:t>
            </a:r>
            <a:r>
              <a:rPr lang="en-US" sz="2200" b="1" dirty="0"/>
              <a:t> que </a:t>
            </a:r>
            <a:r>
              <a:rPr lang="en-US" sz="2200" b="1" dirty="0" err="1"/>
              <a:t>promueve</a:t>
            </a:r>
            <a:r>
              <a:rPr lang="en-US" sz="2200" b="1" dirty="0"/>
              <a:t> la </a:t>
            </a:r>
            <a:r>
              <a:rPr lang="en-US" sz="2200" b="1" dirty="0" err="1"/>
              <a:t>integración</a:t>
            </a:r>
            <a:r>
              <a:rPr lang="en-US" sz="2200" b="1" dirty="0"/>
              <a:t> entre las </a:t>
            </a:r>
            <a:r>
              <a:rPr lang="en-US" sz="2200" b="1" dirty="0" err="1"/>
              <a:t>ciencias</a:t>
            </a:r>
            <a:r>
              <a:rPr lang="en-US" sz="2200" b="1" dirty="0"/>
              <a:t> de la </a:t>
            </a:r>
            <a:r>
              <a:rPr lang="en-US" sz="2200" b="1" dirty="0" err="1"/>
              <a:t>educación</a:t>
            </a:r>
            <a:r>
              <a:rPr lang="en-US" sz="2200" b="1" dirty="0"/>
              <a:t> y la </a:t>
            </a:r>
            <a:r>
              <a:rPr lang="en-US" sz="2200" b="1" dirty="0" err="1"/>
              <a:t>neurología</a:t>
            </a:r>
            <a:r>
              <a:rPr lang="en-US" sz="2200" b="1" dirty="0"/>
              <a:t>, </a:t>
            </a:r>
            <a:r>
              <a:rPr lang="en-US" sz="2200" b="1" dirty="0" err="1"/>
              <a:t>donde</a:t>
            </a:r>
            <a:r>
              <a:rPr lang="en-US" sz="2200" b="1" dirty="0"/>
              <a:t> </a:t>
            </a:r>
            <a:r>
              <a:rPr lang="en-US" sz="2200" b="1" dirty="0" err="1"/>
              <a:t>educadores</a:t>
            </a:r>
            <a:r>
              <a:rPr lang="en-US" sz="2200" b="1" dirty="0"/>
              <a:t> y </a:t>
            </a:r>
            <a:r>
              <a:rPr lang="en-US" sz="2200" b="1" dirty="0" err="1"/>
              <a:t>neurocientíficos</a:t>
            </a:r>
            <a:r>
              <a:rPr lang="en-US" sz="2200" b="1" dirty="0"/>
              <a:t> se </a:t>
            </a:r>
            <a:r>
              <a:rPr lang="en-US" sz="2200" b="1" dirty="0" err="1"/>
              <a:t>sirven</a:t>
            </a:r>
            <a:r>
              <a:rPr lang="en-US" sz="2200" b="1" dirty="0"/>
              <a:t> de </a:t>
            </a:r>
            <a:r>
              <a:rPr lang="en-US" sz="2200" b="1" dirty="0" err="1"/>
              <a:t>áreas</a:t>
            </a:r>
            <a:r>
              <a:rPr lang="en-US" sz="2200" b="1" dirty="0"/>
              <a:t> </a:t>
            </a:r>
            <a:r>
              <a:rPr lang="en-US" sz="2200" b="1" dirty="0" err="1"/>
              <a:t>como</a:t>
            </a:r>
            <a:r>
              <a:rPr lang="en-US" sz="2200" b="1" dirty="0"/>
              <a:t> la </a:t>
            </a:r>
            <a:r>
              <a:rPr lang="en-US" sz="2200" b="1" dirty="0" err="1"/>
              <a:t>psicología</a:t>
            </a:r>
            <a:r>
              <a:rPr lang="en-US" sz="2200" b="1" dirty="0"/>
              <a:t>, la </a:t>
            </a:r>
            <a:r>
              <a:rPr lang="en-US" sz="2200" b="1" dirty="0" err="1"/>
              <a:t>neurociencia</a:t>
            </a:r>
            <a:r>
              <a:rPr lang="en-US" sz="2200" b="1" dirty="0"/>
              <a:t>, la </a:t>
            </a:r>
            <a:r>
              <a:rPr lang="en-US" sz="2200" b="1" dirty="0" err="1"/>
              <a:t>educación</a:t>
            </a:r>
            <a:r>
              <a:rPr lang="en-US" sz="2200" b="1" dirty="0"/>
              <a:t> y la </a:t>
            </a:r>
            <a:r>
              <a:rPr lang="en-US" sz="2200" b="1" dirty="0" err="1"/>
              <a:t>ciencia</a:t>
            </a:r>
            <a:r>
              <a:rPr lang="en-US" sz="2200" b="1" dirty="0"/>
              <a:t> </a:t>
            </a:r>
            <a:r>
              <a:rPr lang="en-US" sz="2200" b="1" dirty="0" err="1"/>
              <a:t>cognitiva</a:t>
            </a:r>
            <a:r>
              <a:rPr lang="en-US" sz="2200" b="1" dirty="0"/>
              <a:t>, con el fin de es </a:t>
            </a:r>
            <a:r>
              <a:rPr lang="en-US" sz="2200" b="1" dirty="0" err="1"/>
              <a:t>producir</a:t>
            </a:r>
            <a:r>
              <a:rPr lang="en-US" sz="2200" b="1" dirty="0"/>
              <a:t> una </a:t>
            </a:r>
            <a:r>
              <a:rPr lang="en-US" sz="2200" b="1" dirty="0" err="1"/>
              <a:t>mejora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los </a:t>
            </a:r>
            <a:r>
              <a:rPr lang="en-US" sz="2200" b="1" dirty="0" err="1"/>
              <a:t>métodos</a:t>
            </a:r>
            <a:r>
              <a:rPr lang="en-US" sz="2200" b="1" dirty="0"/>
              <a:t> de </a:t>
            </a:r>
            <a:r>
              <a:rPr lang="en-US" sz="2200" b="1" dirty="0" err="1"/>
              <a:t>enseñanza</a:t>
            </a:r>
            <a:r>
              <a:rPr lang="en-US" sz="2200" b="1" dirty="0"/>
              <a:t> y </a:t>
            </a:r>
            <a:r>
              <a:rPr lang="en-US" sz="2200" b="1" dirty="0" err="1"/>
              <a:t>en</a:t>
            </a:r>
            <a:r>
              <a:rPr lang="en-US" sz="2200" b="1" dirty="0"/>
              <a:t>  el </a:t>
            </a:r>
            <a:r>
              <a:rPr lang="en-US" sz="2200" b="1" dirty="0" err="1"/>
              <a:t>proceso</a:t>
            </a:r>
            <a:r>
              <a:rPr lang="en-US" sz="2200" b="1" dirty="0"/>
              <a:t> de </a:t>
            </a:r>
            <a:r>
              <a:rPr lang="en-US" sz="2200" b="1" dirty="0" err="1"/>
              <a:t>enseñanza-aprendizaje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84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F3A4294-6B93-5645-BD98-19CA634B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https://www.mundoprimaria.com/lecturas-para-ninos-primaria/la-mision-del-corazon</a:t>
            </a:r>
            <a:endParaRPr lang="es-ES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932E599-8E70-40F9-916E-4F8A2B8B1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80238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6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913F66-0776-1F4B-A624-8939EC29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Grupos cooperativos de expertos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0234906-E931-A744-A72A-F05B79BE5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47" b="3005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105C64FD-6213-FF4E-BDD8-564E71F0D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926484"/>
              </p:ext>
            </p:extLst>
          </p:nvPr>
        </p:nvGraphicFramePr>
        <p:xfrm>
          <a:off x="6476524" y="8721407"/>
          <a:ext cx="467296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2965">
                  <a:extLst>
                    <a:ext uri="{9D8B030D-6E8A-4147-A177-3AD203B41FA5}">
                      <a16:colId xmlns:a16="http://schemas.microsoft.com/office/drawing/2014/main" val="3116156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effectLst/>
                        </a:rPr>
                        <a:t>Se organizarán grupos cooperativos expertos en cada uno de los sistemas que componen el cuerpo humano.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effectLst/>
                        </a:rPr>
                        <a:t>Estos grupos buscarán y organizarán información para explicar al grupo-clase la composición y el funcionamiento de cada sistema en un soporte visual de su elección: mural, maqueta, láminas, modelos, etc.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effectLst/>
                        </a:rPr>
                        <a:t>Tras las exposiciones los soportes visuales utilizados quedarán expuestos en la clase en el rincón “El cuerpo humano”, que se habrá habilitado para ello.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31349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2218443-2750-A84D-AB1C-A9C198B9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57747"/>
              </p:ext>
            </p:extLst>
          </p:nvPr>
        </p:nvGraphicFramePr>
        <p:xfrm>
          <a:off x="5982226" y="2104911"/>
          <a:ext cx="5829600" cy="421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9600">
                  <a:extLst>
                    <a:ext uri="{9D8B030D-6E8A-4147-A177-3AD203B41FA5}">
                      <a16:colId xmlns:a16="http://schemas.microsoft.com/office/drawing/2014/main" val="4222280987"/>
                    </a:ext>
                  </a:extLst>
                </a:gridCol>
              </a:tblGrid>
              <a:tr h="421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cap="none" dirty="0">
                          <a:effectLst/>
                        </a:rPr>
                        <a:t>Finalmente, se organizarán </a:t>
                      </a:r>
                      <a:r>
                        <a:rPr lang="es-ES" sz="2000" u="sng" cap="none" dirty="0">
                          <a:effectLst/>
                        </a:rPr>
                        <a:t>grupos cooperativos de expertos </a:t>
                      </a:r>
                      <a:r>
                        <a:rPr lang="es-ES" sz="2000" cap="none" dirty="0">
                          <a:effectLst/>
                        </a:rPr>
                        <a:t>en cada uno de los sistemas que componen el cuerpo humano.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cap="none" dirty="0">
                          <a:effectLst/>
                        </a:rPr>
                        <a:t>Estos grupos buscarán y organizarán información para explicar al grupo-clase la composición y el funcionamiento de cada sistema en un </a:t>
                      </a:r>
                      <a:r>
                        <a:rPr lang="es-ES" sz="2000" u="sng" cap="none" dirty="0">
                          <a:effectLst/>
                        </a:rPr>
                        <a:t>soporte visual </a:t>
                      </a:r>
                      <a:r>
                        <a:rPr lang="es-ES" sz="2000" cap="none" dirty="0">
                          <a:effectLst/>
                        </a:rPr>
                        <a:t>de su elección: mural, maqueta, láminas, modelos, etc.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cap="none" dirty="0">
                          <a:effectLst/>
                        </a:rPr>
                        <a:t>Tras las exposiciones los soportes visuales utilizados quedarán expuestos en la clase en </a:t>
                      </a:r>
                      <a:r>
                        <a:rPr lang="es-ES" sz="2000" u="sng" cap="none" dirty="0">
                          <a:effectLst/>
                        </a:rPr>
                        <a:t>el rincón “El cuerpo humano”, </a:t>
                      </a:r>
                      <a:r>
                        <a:rPr lang="es-ES" sz="2000" cap="none" dirty="0">
                          <a:effectLst/>
                        </a:rPr>
                        <a:t>que se habrá habilitado para ello.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8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8660BA6-A585-4EF9-9EF7-3BE35DF1E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D32616-F5C2-4920-89A2-A561DEF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B73A6FC-834B-4F05-932B-B803CAB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6B010FA-E5A0-4076-8DE2-47203E25F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41FCCB3C-DE5D-478E-A52C-05405F14C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12C21A1-12F3-4131-97E0-5D8E7D900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7B08C22-C23D-4974-8C4A-EC3989695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8F838D6-6CEF-4AD3-8FFF-70631191B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ABE64B1D-7895-4391-9A4F-CB1B82F24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7D863829-E630-40B5-A7D8-62BD5E569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108C08B0-CDE1-47FB-AF0E-2DBAED706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3037EC-59ED-4C33-ADB9-F21216C9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F1BC9F07-ACFC-4F82-A885-3EB118557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F17A1B0-A6F6-42BB-BE0E-8308DF37B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0A3AB22-CCD5-443F-B634-06274931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FB8D6170-FA75-4C9A-A949-313B3306C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B4496C90-F537-4075-8DEA-D9EE1108B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38B9C147-A820-4F1B-911A-6696E182C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94F2048-6FF3-4259-B955-BD4BF00D6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0A7C1E93-8A9B-4E1C-AE3F-ABC027722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14E49EED-E5E0-44DB-B37B-2BEA3458B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B98F4-653D-46AB-9EFC-04A7152F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5D1A9DED-09C5-4064-8650-8EA6D906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D03058-30E5-47E3-869D-89CB50CFE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691F50-FF52-5E44-A9D3-DB6D21DD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“</a:t>
            </a:r>
            <a:r>
              <a:rPr lang="en-US" dirty="0" err="1"/>
              <a:t>Sólo</a:t>
            </a:r>
            <a:r>
              <a:rPr lang="en-US" dirty="0"/>
              <a:t>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aquello</a:t>
            </a:r>
            <a:r>
              <a:rPr lang="en-US" dirty="0"/>
              <a:t> que se </a:t>
            </a:r>
            <a:r>
              <a:rPr lang="en-US" dirty="0" err="1"/>
              <a:t>ama</a:t>
            </a:r>
            <a:r>
              <a:rPr lang="en-US" dirty="0"/>
              <a:t>”</a:t>
            </a:r>
            <a:br>
              <a:rPr lang="en-US" dirty="0"/>
            </a:br>
            <a:r>
              <a:rPr lang="en-US" sz="2000" dirty="0"/>
              <a:t>Francisco Mora</a:t>
            </a:r>
            <a:endParaRPr lang="en-US" dirty="0"/>
          </a:p>
        </p:txBody>
      </p:sp>
      <p:pic>
        <p:nvPicPr>
          <p:cNvPr id="5" name="Marcador de contenido 4" descr="Imagen que contiene exterior, persona, nieve, montar a caballo&#10;&#10;Descripción generada automáticamente">
            <a:extLst>
              <a:ext uri="{FF2B5EF4-FFF2-40B4-BE49-F238E27FC236}">
                <a16:creationId xmlns:a16="http://schemas.microsoft.com/office/drawing/2014/main" id="{7F0F93E1-71AA-0A46-A2B2-B3654345C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60"/>
          <a:stretch/>
        </p:blipFill>
        <p:spPr>
          <a:xfrm>
            <a:off x="1668033" y="1175191"/>
            <a:ext cx="8845563" cy="263899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76248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08A6785-EF11-2046-A000-0038723F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Gracias por vuestra atención.</a:t>
            </a:r>
          </a:p>
        </p:txBody>
      </p:sp>
      <p:pic>
        <p:nvPicPr>
          <p:cNvPr id="5" name="Marcador de contenido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37C36154-105D-9046-BCFE-FF8D9AA60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8" b="19177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003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D65FA45-374A-7747-9E21-DDE0A229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s-ES" sz="3100" dirty="0">
                <a:solidFill>
                  <a:schemeClr val="tx1"/>
                </a:solidFill>
              </a:rPr>
              <a:t>El aprendizaje de una segunda lengua debe iniciarse a las edades más tempranas posibles.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9F96D0-0613-734A-8569-25D5B22EE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9" b="27640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73" name="Content Placeholder 15">
            <a:extLst>
              <a:ext uri="{FF2B5EF4-FFF2-40B4-BE49-F238E27FC236}">
                <a16:creationId xmlns:a16="http://schemas.microsoft.com/office/drawing/2014/main" id="{C17BC2AC-E7A5-4575-9EF0-62F18C5F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A8B46C"/>
              </a:buClr>
            </a:pPr>
            <a:r>
              <a:rPr lang="en-US" sz="1600" b="1" dirty="0" err="1"/>
              <a:t>Según</a:t>
            </a:r>
            <a:r>
              <a:rPr lang="en-US" sz="1600" b="1" dirty="0"/>
              <a:t> la </a:t>
            </a:r>
            <a:r>
              <a:rPr lang="en-US" sz="1600" b="1" dirty="0" err="1"/>
              <a:t>neurociencia</a:t>
            </a:r>
            <a:r>
              <a:rPr lang="en-US" sz="1600" b="1" dirty="0"/>
              <a:t>, el </a:t>
            </a:r>
            <a:r>
              <a:rPr lang="en-US" sz="1600" b="1" dirty="0" err="1"/>
              <a:t>periodo</a:t>
            </a:r>
            <a:r>
              <a:rPr lang="en-US" sz="1600" b="1" dirty="0"/>
              <a:t> sensible para el </a:t>
            </a:r>
            <a:r>
              <a:rPr lang="en-US" sz="1600" b="1" dirty="0" err="1"/>
              <a:t>aprendizaje</a:t>
            </a:r>
            <a:r>
              <a:rPr lang="en-US" sz="1600" b="1" dirty="0"/>
              <a:t> de </a:t>
            </a:r>
            <a:r>
              <a:rPr lang="en-US" sz="1600" b="1" dirty="0" err="1"/>
              <a:t>segundas</a:t>
            </a:r>
            <a:r>
              <a:rPr lang="en-US" sz="1600" b="1" dirty="0"/>
              <a:t> </a:t>
            </a:r>
            <a:r>
              <a:rPr lang="en-US" sz="1600" b="1" dirty="0" err="1"/>
              <a:t>lenguas</a:t>
            </a:r>
            <a:r>
              <a:rPr lang="en-US" sz="1600" b="1" dirty="0"/>
              <a:t>  </a:t>
            </a:r>
            <a:r>
              <a:rPr lang="en-US" sz="1600" b="1" dirty="0" err="1"/>
              <a:t>sería</a:t>
            </a:r>
            <a:r>
              <a:rPr lang="en-US" sz="1600" b="1" dirty="0"/>
              <a:t> hasta los 8 </a:t>
            </a:r>
            <a:r>
              <a:rPr lang="en-US" sz="1600" b="1" dirty="0" err="1"/>
              <a:t>años</a:t>
            </a:r>
            <a:r>
              <a:rPr lang="en-US" sz="1600" b="1" dirty="0"/>
              <a:t>, de forma que, </a:t>
            </a:r>
            <a:r>
              <a:rPr lang="en-US" sz="1600" b="1" dirty="0" err="1"/>
              <a:t>aunque</a:t>
            </a:r>
            <a:r>
              <a:rPr lang="en-US" sz="1600" b="1" dirty="0"/>
              <a:t> el </a:t>
            </a:r>
            <a:r>
              <a:rPr lang="en-US" sz="1600" b="1" dirty="0" err="1"/>
              <a:t>aprendizaje</a:t>
            </a:r>
            <a:r>
              <a:rPr lang="en-US" sz="1600" b="1" dirty="0"/>
              <a:t> es </a:t>
            </a:r>
            <a:r>
              <a:rPr lang="en-US" sz="1600" b="1" dirty="0" err="1"/>
              <a:t>posible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otras</a:t>
            </a:r>
            <a:r>
              <a:rPr lang="en-US" sz="1600" b="1" dirty="0"/>
              <a:t> </a:t>
            </a:r>
            <a:r>
              <a:rPr lang="en-US" sz="1600" b="1" dirty="0" err="1"/>
              <a:t>etapas</a:t>
            </a:r>
            <a:r>
              <a:rPr lang="en-US" sz="1600" b="1" dirty="0"/>
              <a:t> de la </a:t>
            </a:r>
            <a:r>
              <a:rPr lang="en-US" sz="1600" b="1" dirty="0" err="1"/>
              <a:t>vida</a:t>
            </a:r>
            <a:r>
              <a:rPr lang="en-US" sz="1600" b="1" dirty="0"/>
              <a:t>, </a:t>
            </a:r>
            <a:r>
              <a:rPr lang="en-US" sz="1600" b="1" dirty="0" err="1"/>
              <a:t>nunca</a:t>
            </a:r>
            <a:r>
              <a:rPr lang="en-US" sz="1600" b="1" dirty="0"/>
              <a:t> se </a:t>
            </a:r>
            <a:r>
              <a:rPr lang="en-US" sz="1600" b="1" dirty="0" err="1"/>
              <a:t>hará</a:t>
            </a:r>
            <a:r>
              <a:rPr lang="en-US" sz="1600" b="1" dirty="0"/>
              <a:t> de </a:t>
            </a:r>
            <a:r>
              <a:rPr lang="en-US" sz="1600" b="1" dirty="0" err="1"/>
              <a:t>manera</a:t>
            </a:r>
            <a:r>
              <a:rPr lang="en-US" sz="1600" b="1" dirty="0"/>
              <a:t> tan </a:t>
            </a:r>
            <a:r>
              <a:rPr lang="en-US" sz="1600" b="1" dirty="0" err="1"/>
              <a:t>eficiente</a:t>
            </a:r>
            <a:r>
              <a:rPr lang="en-US" sz="1600" b="1" dirty="0"/>
              <a:t> </a:t>
            </a:r>
            <a:r>
              <a:rPr lang="en-US" sz="1600" b="1" dirty="0" err="1"/>
              <a:t>como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la </a:t>
            </a:r>
            <a:r>
              <a:rPr lang="en-US" sz="1600" b="1" dirty="0" err="1"/>
              <a:t>primera</a:t>
            </a:r>
            <a:r>
              <a:rPr lang="en-US" sz="1600" b="1" dirty="0"/>
              <a:t> </a:t>
            </a:r>
            <a:r>
              <a:rPr lang="en-US" sz="1600" b="1" dirty="0" err="1"/>
              <a:t>infancia</a:t>
            </a:r>
            <a:r>
              <a:rPr lang="en-US" sz="1600" b="1" dirty="0"/>
              <a:t>, </a:t>
            </a:r>
            <a:r>
              <a:rPr lang="en-US" sz="1600" b="1" dirty="0" err="1"/>
              <a:t>sobre</a:t>
            </a:r>
            <a:r>
              <a:rPr lang="en-US" sz="1600" b="1" dirty="0"/>
              <a:t> </a:t>
            </a:r>
            <a:r>
              <a:rPr lang="en-US" sz="1600" b="1" dirty="0" err="1"/>
              <a:t>todo</a:t>
            </a:r>
            <a:r>
              <a:rPr lang="en-US" sz="1600" b="1" dirty="0"/>
              <a:t> a </a:t>
            </a:r>
            <a:r>
              <a:rPr lang="en-US" sz="1600" b="1" dirty="0" err="1"/>
              <a:t>nivel</a:t>
            </a:r>
            <a:r>
              <a:rPr lang="en-US" sz="1600" b="1" dirty="0"/>
              <a:t> de </a:t>
            </a:r>
            <a:r>
              <a:rPr lang="en-US" sz="1600" b="1" dirty="0" err="1"/>
              <a:t>pronunciación</a:t>
            </a:r>
            <a:r>
              <a:rPr lang="en-US" sz="1600" b="1" dirty="0"/>
              <a:t> y de </a:t>
            </a:r>
            <a:r>
              <a:rPr lang="en-US" sz="1600" b="1" dirty="0" err="1"/>
              <a:t>desarrollo</a:t>
            </a:r>
            <a:r>
              <a:rPr lang="en-US" sz="1600" b="1" dirty="0"/>
              <a:t> </a:t>
            </a:r>
            <a:r>
              <a:rPr lang="en-US" sz="1600" b="1" dirty="0" err="1"/>
              <a:t>fonológico</a:t>
            </a:r>
            <a:r>
              <a:rPr lang="en-US" sz="1600" b="1" dirty="0"/>
              <a:t> de la </a:t>
            </a:r>
            <a:r>
              <a:rPr lang="en-US" sz="1600" b="1" dirty="0" err="1"/>
              <a:t>lengua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94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63677-68E0-F149-953B-AAA0FB70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Alrededor de los 6 años , es cuando hay una mayor densidad sináptica. Esta proliferación de conexiones neuronales son las que posibilitan el aprendizaje  óptimo de una segunda lengua, con </a:t>
            </a:r>
            <a:r>
              <a:rPr lang="es-ES" sz="2000" dirty="0" err="1"/>
              <a:t>reultados</a:t>
            </a:r>
            <a:r>
              <a:rPr lang="es-ES" sz="2000" dirty="0"/>
              <a:t> similares a la de la lengua nativa.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F7320E-9D46-C74D-9D60-A4ABD2468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4319" y="817562"/>
            <a:ext cx="5829300" cy="5219700"/>
          </a:xfrm>
        </p:spPr>
      </p:pic>
    </p:spTree>
    <p:extLst>
      <p:ext uri="{BB962C8B-B14F-4D97-AF65-F5344CB8AC3E}">
        <p14:creationId xmlns:p14="http://schemas.microsoft.com/office/powerpoint/2010/main" val="17542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16B3765-47EB-544A-873C-3AA4ACEB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s-ES" sz="3100">
                <a:solidFill>
                  <a:schemeClr val="tx1"/>
                </a:solidFill>
              </a:rPr>
              <a:t>Aprender una lengua es más que aprender su vocabulario o su gramática</a:t>
            </a:r>
          </a:p>
        </p:txBody>
      </p:sp>
      <p:pic>
        <p:nvPicPr>
          <p:cNvPr id="5" name="Marcador de contenido 4" descr="Imagen que contiene interior, libro, computadora, frente&#10;&#10;Descripción generada automáticamente">
            <a:extLst>
              <a:ext uri="{FF2B5EF4-FFF2-40B4-BE49-F238E27FC236}">
                <a16:creationId xmlns:a16="http://schemas.microsoft.com/office/drawing/2014/main" id="{4B44A0B0-2B59-7141-89A3-D93D4117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518" b="41182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A6AD4B-33FD-4E50-91BA-141B0D9EB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n-US" dirty="0"/>
              <a:t>Para que el </a:t>
            </a:r>
            <a:r>
              <a:rPr lang="en-US" dirty="0" err="1"/>
              <a:t>aprendizaje</a:t>
            </a:r>
            <a:r>
              <a:rPr lang="en-US" dirty="0"/>
              <a:t> de una </a:t>
            </a:r>
            <a:r>
              <a:rPr lang="en-US" dirty="0" err="1"/>
              <a:t>lengua</a:t>
            </a:r>
            <a:r>
              <a:rPr lang="en-US" dirty="0"/>
              <a:t> sea </a:t>
            </a:r>
            <a:r>
              <a:rPr lang="en-US" dirty="0" err="1"/>
              <a:t>significativo</a:t>
            </a:r>
            <a:r>
              <a:rPr lang="en-US" dirty="0"/>
              <a:t>, ha de </a:t>
            </a:r>
            <a:r>
              <a:rPr lang="en-US" dirty="0" err="1"/>
              <a:t>convertirse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b="1" u="sng" dirty="0" err="1"/>
              <a:t>emocionante</a:t>
            </a:r>
            <a:r>
              <a:rPr lang="en-US" b="1" u="sng" dirty="0"/>
              <a:t> y </a:t>
            </a:r>
            <a:r>
              <a:rPr lang="en-US" b="1" u="sng" dirty="0" err="1"/>
              <a:t>enriquecedora</a:t>
            </a:r>
            <a:r>
              <a:rPr lang="en-US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1A507C-BDA4-0E47-B327-8E16BE4A60B1}"/>
              </a:ext>
            </a:extLst>
          </p:cNvPr>
          <p:cNvSpPr txBox="1"/>
          <p:nvPr/>
        </p:nvSpPr>
        <p:spPr>
          <a:xfrm>
            <a:off x="9548328" y="6657945"/>
            <a:ext cx="26436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s.wikipedia.org/wiki/Estudios_sobre_los_cuent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5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F99E89-2563-456F-B5D4-160DEE0CD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1C40D-734D-4F39-8737-5C8BA3207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68D4899-7F5D-4934-AD79-650587EDA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E41BB5D-1F00-42C2-AE54-2CAC49C7D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4DBBA02-FEC1-40A5-BF9C-1359CFAB0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5E4F6F9-0C93-46E0-A8DB-03A0A3B46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C8282D9-5D00-4E27-84DF-44258FD15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5A9E120-D439-4B7E-82EF-7F69765CB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3B8F32A-505F-4A00-9604-F4D27CC60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D2BD7D3-5461-4D62-ACA7-752C50E37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F943461-BA2C-4C1E-B605-DD91634A0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D65CE35-9507-4296-87F4-9DE3BD1BC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09C73DE-89A9-4399-A92D-A9E4815BB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769ED85D-816E-4017-8E8E-B598C51AD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E1D7772-0F2D-4EEE-9DC7-5D31B4C2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8B0A57D-F4D8-4118-B7B3-3D8B65512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21DEE514-C820-47D9-A85F-6D61205CA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4E47FC-1294-4F6D-BCE2-5B7F69EED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3823698-F934-4676-89A0-6E6741DC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483272C-495D-4C6A-B475-4EF534D7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B2C5A65-DDAA-4B58-8562-9FC39A7EE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CA4DDB9-0C15-48B6-8B77-844E0F305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19C52F2-DC72-46BE-8609-6C60317FB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Marcador de contenido 4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id="{F3389750-3A74-B44C-BA62-84C36BB45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41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E67B768-463B-44DC-B9D8-586C6811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7860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F70719-FB48-41D4-BFFA-34AE379D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9719" y="1699589"/>
            <a:ext cx="3671786" cy="3467610"/>
            <a:chOff x="700573" y="1816768"/>
            <a:chExt cx="3671786" cy="346761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EE703B-4C33-48C5-8EDA-74929BFED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0573" y="1816768"/>
              <a:ext cx="3671785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89CAEA7E-CCCD-4631-A8A3-54DDE2591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1975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C86AB9B-95D9-4B9B-8636-07A25D0D8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0B9DF16-2A83-644C-871B-03889B0B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23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ES" sz="2500"/>
              <a:t>Cuando nos sentimos cansados, distraídos o nerviosos, nuestra atención disminuye, y con ella nuestra capacidad para aprender una lengua.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D51FE8-E234-49A9-B332-593237B5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97" y="803186"/>
            <a:ext cx="3032542" cy="5248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La </a:t>
            </a:r>
            <a:r>
              <a:rPr lang="en-US" sz="2000" dirty="0" err="1">
                <a:solidFill>
                  <a:srgbClr val="FFFFFE"/>
                </a:solidFill>
              </a:rPr>
              <a:t>neurociencia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demuestra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cómo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nuestro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estado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emocional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influye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en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nuestra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capacidad</a:t>
            </a:r>
            <a:r>
              <a:rPr lang="en-US" sz="2000" dirty="0">
                <a:solidFill>
                  <a:srgbClr val="FFFFFE"/>
                </a:solidFill>
              </a:rPr>
              <a:t> de </a:t>
            </a:r>
            <a:r>
              <a:rPr lang="en-US" sz="2000" dirty="0" err="1">
                <a:solidFill>
                  <a:srgbClr val="FFFFFE"/>
                </a:solidFill>
              </a:rPr>
              <a:t>percepción</a:t>
            </a:r>
            <a:r>
              <a:rPr lang="en-US" sz="2000" dirty="0">
                <a:solidFill>
                  <a:srgbClr val="FFFFFE"/>
                </a:solidFill>
              </a:rPr>
              <a:t>, </a:t>
            </a:r>
            <a:r>
              <a:rPr lang="en-US" sz="2000" dirty="0" err="1">
                <a:solidFill>
                  <a:srgbClr val="FFFFFE"/>
                </a:solidFill>
              </a:rPr>
              <a:t>atención</a:t>
            </a:r>
            <a:r>
              <a:rPr lang="en-US" sz="2000" dirty="0">
                <a:solidFill>
                  <a:srgbClr val="FFFFFE"/>
                </a:solidFill>
              </a:rPr>
              <a:t>, </a:t>
            </a:r>
            <a:r>
              <a:rPr lang="en-US" sz="2000" dirty="0" err="1">
                <a:solidFill>
                  <a:srgbClr val="FFFFFE"/>
                </a:solidFill>
              </a:rPr>
              <a:t>concentración</a:t>
            </a:r>
            <a:r>
              <a:rPr lang="en-US" sz="2000" dirty="0">
                <a:solidFill>
                  <a:srgbClr val="FFFFFE"/>
                </a:solidFill>
              </a:rPr>
              <a:t> y </a:t>
            </a:r>
            <a:r>
              <a:rPr lang="en-US" sz="2000" dirty="0" err="1">
                <a:solidFill>
                  <a:srgbClr val="FFFFFE"/>
                </a:solidFill>
              </a:rPr>
              <a:t>memoria</a:t>
            </a:r>
            <a:r>
              <a:rPr lang="en-US" sz="2000" dirty="0">
                <a:solidFill>
                  <a:srgbClr val="FFFFFE"/>
                </a:solidFill>
              </a:rPr>
              <a:t>, y </a:t>
            </a:r>
            <a:r>
              <a:rPr lang="en-US" sz="2000" dirty="0" err="1">
                <a:solidFill>
                  <a:srgbClr val="FFFFFE"/>
                </a:solidFill>
              </a:rPr>
              <a:t>cómo</a:t>
            </a:r>
            <a:r>
              <a:rPr lang="en-US" sz="2000" dirty="0">
                <a:solidFill>
                  <a:srgbClr val="FFFFFE"/>
                </a:solidFill>
              </a:rPr>
              <a:t> las </a:t>
            </a:r>
            <a:r>
              <a:rPr lang="en-US" sz="2000" dirty="0" err="1">
                <a:solidFill>
                  <a:srgbClr val="FFFFFE"/>
                </a:solidFill>
              </a:rPr>
              <a:t>emociones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determinan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nuestra</a:t>
            </a:r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capacidad</a:t>
            </a:r>
            <a:r>
              <a:rPr lang="en-US" sz="2000" dirty="0">
                <a:solidFill>
                  <a:srgbClr val="FFFFFE"/>
                </a:solidFill>
              </a:rPr>
              <a:t> de </a:t>
            </a:r>
            <a:r>
              <a:rPr lang="en-US" sz="2000" dirty="0" err="1">
                <a:solidFill>
                  <a:srgbClr val="FFFFFE"/>
                </a:solidFill>
              </a:rPr>
              <a:t>aprendizaje</a:t>
            </a:r>
            <a:r>
              <a:rPr lang="en-US" sz="2000" dirty="0">
                <a:solidFill>
                  <a:srgbClr val="FFFFF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06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F357A7-545B-7448-9D52-86161CA4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Una vez que se produce una emoción, es difícil que el córtex o corteza cerebral pueda  desconectarse de ella.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ED9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D2790-4AC0-7B43-B82D-4E904AF6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" r="3240" b="-3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040383-80F9-4325-9DC6-DE2C1D8D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48377"/>
            <a:ext cx="5028928" cy="3680142"/>
          </a:xfrm>
        </p:spPr>
        <p:txBody>
          <a:bodyPr>
            <a:normAutofit lnSpcReduction="10000"/>
          </a:bodyPr>
          <a:lstStyle/>
          <a:p>
            <a:pPr>
              <a:buClr>
                <a:srgbClr val="FED99F"/>
              </a:buClr>
            </a:pPr>
            <a:r>
              <a:rPr lang="en-US" sz="2000" b="1" dirty="0"/>
              <a:t>La </a:t>
            </a:r>
            <a:r>
              <a:rPr lang="en-US" sz="2000" b="1" dirty="0" err="1"/>
              <a:t>corteza</a:t>
            </a:r>
            <a:r>
              <a:rPr lang="en-US" sz="2000" b="1" dirty="0"/>
              <a:t> cerebral es la </a:t>
            </a:r>
            <a:r>
              <a:rPr lang="en-US" sz="2000" b="1" dirty="0" err="1"/>
              <a:t>estructura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 extensa y </a:t>
            </a:r>
            <a:r>
              <a:rPr lang="en-US" sz="2000" b="1" dirty="0" err="1"/>
              <a:t>funcionalmente</a:t>
            </a:r>
            <a:r>
              <a:rPr lang="en-US" sz="2000" b="1" dirty="0"/>
              <a:t> </a:t>
            </a:r>
            <a:r>
              <a:rPr lang="en-US" sz="2000" b="1" dirty="0" err="1"/>
              <a:t>significativa</a:t>
            </a:r>
            <a:r>
              <a:rPr lang="en-US" sz="2000" b="1" dirty="0"/>
              <a:t> del </a:t>
            </a:r>
            <a:r>
              <a:rPr lang="en-US" sz="2000" b="1" dirty="0" err="1"/>
              <a:t>cerebro</a:t>
            </a:r>
            <a:r>
              <a:rPr lang="en-US" sz="2000" b="1" dirty="0"/>
              <a:t> y es la zona </a:t>
            </a:r>
            <a:r>
              <a:rPr lang="en-US" sz="2000" b="1" dirty="0" err="1"/>
              <a:t>donde</a:t>
            </a:r>
            <a:r>
              <a:rPr lang="en-US" sz="2000" b="1" dirty="0"/>
              <a:t> se </a:t>
            </a:r>
            <a:r>
              <a:rPr lang="en-US" sz="2000" b="1" dirty="0" err="1"/>
              <a:t>integran</a:t>
            </a:r>
            <a:r>
              <a:rPr lang="en-US" sz="2000" b="1" dirty="0"/>
              <a:t> </a:t>
            </a:r>
            <a:r>
              <a:rPr lang="en-US" sz="2000" b="1" dirty="0" err="1"/>
              <a:t>capacidades</a:t>
            </a:r>
            <a:r>
              <a:rPr lang="en-US" sz="2000" b="1" dirty="0"/>
              <a:t> </a:t>
            </a:r>
            <a:r>
              <a:rPr lang="en-US" sz="2000" b="1" dirty="0" err="1"/>
              <a:t>cognitivas</a:t>
            </a:r>
            <a:r>
              <a:rPr lang="en-US" sz="2000" b="1" dirty="0"/>
              <a:t>, y </a:t>
            </a:r>
            <a:r>
              <a:rPr lang="en-US" sz="2000" b="1" dirty="0" err="1"/>
              <a:t>donde</a:t>
            </a:r>
            <a:r>
              <a:rPr lang="en-US" sz="2000" b="1" dirty="0"/>
              <a:t> se </a:t>
            </a:r>
            <a:r>
              <a:rPr lang="en-US" sz="2000" b="1" dirty="0" err="1"/>
              <a:t>encuentra</a:t>
            </a:r>
            <a:r>
              <a:rPr lang="en-US" sz="2000" b="1" dirty="0"/>
              <a:t> </a:t>
            </a:r>
            <a:r>
              <a:rPr lang="en-US" sz="2000" b="1" dirty="0" err="1"/>
              <a:t>nuestra</a:t>
            </a:r>
            <a:r>
              <a:rPr lang="en-US" sz="2000" b="1" dirty="0"/>
              <a:t> </a:t>
            </a:r>
            <a:r>
              <a:rPr lang="en-US" sz="2000" b="1" dirty="0" err="1"/>
              <a:t>capacidad</a:t>
            </a:r>
            <a:r>
              <a:rPr lang="en-US" sz="2000" b="1" dirty="0"/>
              <a:t> para ser </a:t>
            </a:r>
            <a:r>
              <a:rPr lang="en-US" sz="2000" b="1" dirty="0" err="1"/>
              <a:t>conscientes</a:t>
            </a:r>
            <a:r>
              <a:rPr lang="en-US" sz="2000" b="1" dirty="0"/>
              <a:t>, </a:t>
            </a:r>
            <a:r>
              <a:rPr lang="en-US" sz="2000" b="1" dirty="0" err="1"/>
              <a:t>establecer</a:t>
            </a:r>
            <a:r>
              <a:rPr lang="en-US" sz="2000" b="1" dirty="0"/>
              <a:t> </a:t>
            </a:r>
            <a:r>
              <a:rPr lang="en-US" sz="2000" b="1" dirty="0" err="1"/>
              <a:t>relaciones</a:t>
            </a:r>
            <a:r>
              <a:rPr lang="en-US" sz="2000" b="1" dirty="0"/>
              <a:t> y realizer </a:t>
            </a:r>
            <a:r>
              <a:rPr lang="en-US" sz="2000" b="1" dirty="0" err="1"/>
              <a:t>razonamientos</a:t>
            </a:r>
            <a:r>
              <a:rPr lang="en-US" sz="2000" b="1" dirty="0"/>
              <a:t> </a:t>
            </a:r>
            <a:r>
              <a:rPr lang="en-US" sz="2000" b="1" dirty="0" err="1"/>
              <a:t>complejos</a:t>
            </a:r>
            <a:r>
              <a:rPr lang="en-US" sz="2000" b="1" dirty="0"/>
              <a:t>.</a:t>
            </a:r>
          </a:p>
          <a:p>
            <a:pPr>
              <a:buClr>
                <a:srgbClr val="FED99F"/>
              </a:buClr>
            </a:pPr>
            <a:r>
              <a:rPr lang="en-US" sz="2000" b="1" dirty="0"/>
              <a:t>Las </a:t>
            </a:r>
            <a:r>
              <a:rPr lang="en-US" sz="2000" b="1" dirty="0" err="1"/>
              <a:t>emociones</a:t>
            </a:r>
            <a:r>
              <a:rPr lang="en-US" sz="2000" b="1" dirty="0"/>
              <a:t>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intrínsecamente</a:t>
            </a:r>
            <a:r>
              <a:rPr lang="en-US" sz="2000" b="1" dirty="0"/>
              <a:t> </a:t>
            </a:r>
            <a:r>
              <a:rPr lang="en-US" sz="2000" b="1" dirty="0" err="1"/>
              <a:t>ligadas</a:t>
            </a:r>
            <a:r>
              <a:rPr lang="en-US" sz="2000" b="1" dirty="0"/>
              <a:t> al </a:t>
            </a:r>
            <a:r>
              <a:rPr lang="en-US" sz="2000" b="1" dirty="0" err="1"/>
              <a:t>córtex</a:t>
            </a:r>
            <a:r>
              <a:rPr lang="en-US" sz="2000" b="1" dirty="0"/>
              <a:t>.</a:t>
            </a:r>
          </a:p>
          <a:p>
            <a:pPr>
              <a:buClr>
                <a:srgbClr val="FED99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1F7B5F0-1D72-4344-8CC3-98CCBE99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Autofit/>
          </a:bodyPr>
          <a:lstStyle/>
          <a:p>
            <a:pPr algn="l"/>
            <a:r>
              <a:rPr lang="es-ES" sz="2800" dirty="0"/>
              <a:t>Veamos unos pasos para hacer del aprendizaje del español una aventura apasionante: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luz, dibujo&#10;&#10;Descripción generada automáticamente">
            <a:extLst>
              <a:ext uri="{FF2B5EF4-FFF2-40B4-BE49-F238E27FC236}">
                <a16:creationId xmlns:a16="http://schemas.microsoft.com/office/drawing/2014/main" id="{B54AA02F-017D-274D-8C42-F73C3D3E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2609"/>
            <a:ext cx="10914060" cy="3137791"/>
          </a:xfrm>
          <a:prstGeom prst="rect">
            <a:avLst/>
          </a:prstGeom>
        </p:spPr>
      </p:pic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A036B60C-63A9-4400-ADA1-665370DE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/>
          </a:bodyPr>
          <a:lstStyle/>
          <a:p>
            <a:r>
              <a:rPr lang="en-US" dirty="0"/>
              <a:t>1º EL AMBIENTE</a:t>
            </a:r>
          </a:p>
          <a:p>
            <a:r>
              <a:rPr lang="en-US" dirty="0" err="1"/>
              <a:t>Crear</a:t>
            </a:r>
            <a:r>
              <a:rPr lang="en-US" dirty="0"/>
              <a:t> un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emocionalmente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los </a:t>
            </a:r>
            <a:r>
              <a:rPr lang="en-US" dirty="0" err="1"/>
              <a:t>alumnos</a:t>
            </a:r>
            <a:r>
              <a:rPr lang="en-US" dirty="0"/>
              <a:t> se </a:t>
            </a:r>
            <a:r>
              <a:rPr lang="en-US" dirty="0" err="1"/>
              <a:t>sientan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, </a:t>
            </a:r>
            <a:r>
              <a:rPr lang="en-US" dirty="0" err="1"/>
              <a:t>aceptados</a:t>
            </a:r>
            <a:r>
              <a:rPr lang="en-US" dirty="0"/>
              <a:t> y </a:t>
            </a:r>
            <a:r>
              <a:rPr lang="en-US" dirty="0" err="1"/>
              <a:t>reconocidos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1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A44F44D-7F9B-8B43-9959-0CB76F5D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es-ES" sz="2000" dirty="0">
                <a:solidFill>
                  <a:schemeClr val="tx1"/>
                </a:solidFill>
              </a:rPr>
              <a:t>Crear espacios agradables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sz="2000" dirty="0">
                <a:solidFill>
                  <a:schemeClr val="tx1"/>
                </a:solidFill>
              </a:rPr>
              <a:t>luminosos y ventilados, con estímulos visuales y auditivos, en el que los niños de encuentren seguros y a gusto.</a:t>
            </a:r>
          </a:p>
        </p:txBody>
      </p:sp>
      <p:pic>
        <p:nvPicPr>
          <p:cNvPr id="5" name="Marcador de contenido 4" descr="Imagen que contiene interior, tabla, silla, cuarto&#10;&#10;Descripción generada automáticamente">
            <a:extLst>
              <a:ext uri="{FF2B5EF4-FFF2-40B4-BE49-F238E27FC236}">
                <a16:creationId xmlns:a16="http://schemas.microsoft.com/office/drawing/2014/main" id="{A23898A6-A9EF-324B-BA03-A8B4C930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67" b="13633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65" name="Content Placeholder 8">
            <a:extLst>
              <a:ext uri="{FF2B5EF4-FFF2-40B4-BE49-F238E27FC236}">
                <a16:creationId xmlns:a16="http://schemas.microsoft.com/office/drawing/2014/main" id="{4B141C30-E6F6-4479-BCA3-BBC0C2A1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>
            <a:normAutofit/>
          </a:bodyPr>
          <a:lstStyle/>
          <a:p>
            <a:r>
              <a:rPr lang="en-US" dirty="0"/>
              <a:t>Son </a:t>
            </a:r>
            <a:r>
              <a:rPr lang="en-US" dirty="0" err="1"/>
              <a:t>recomendables</a:t>
            </a:r>
            <a:r>
              <a:rPr lang="en-US" dirty="0"/>
              <a:t> los </a:t>
            </a:r>
            <a:r>
              <a:rPr lang="en-US" b="1" u="sng" dirty="0" err="1"/>
              <a:t>rincones</a:t>
            </a:r>
            <a:r>
              <a:rPr lang="en-US" b="1" u="sng" dirty="0"/>
              <a:t> </a:t>
            </a:r>
            <a:r>
              <a:rPr lang="en-US" b="1" u="sng" dirty="0" err="1"/>
              <a:t>temáticos</a:t>
            </a:r>
            <a:r>
              <a:rPr lang="en-US" dirty="0"/>
              <a:t>, que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cambiarse</a:t>
            </a:r>
            <a:r>
              <a:rPr lang="en-US" dirty="0"/>
              <a:t> </a:t>
            </a:r>
            <a:r>
              <a:rPr lang="en-US" dirty="0" err="1"/>
              <a:t>periódicamente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5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1113</Words>
  <Application>Microsoft Macintosh PowerPoint</Application>
  <PresentationFormat>Panorámica</PresentationFormat>
  <Paragraphs>57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Rockwell</vt:lpstr>
      <vt:lpstr>Wingdings</vt:lpstr>
      <vt:lpstr>Atlas</vt:lpstr>
      <vt:lpstr>La enseñanza de ELE desde la Neuroeducación</vt:lpstr>
      <vt:lpstr>Neuroeducación:  Es una disciplina que promueve la integración entre las ciencias de la educación y la neurología, donde educadores y neurocientíficos se sirven de áreas como la psicología, la neurociencia, la educación y la ciencia cognitiva, con el fin de es producir una mejora en los métodos de enseñanza y en  el proceso de enseñanza-aprendizaje.</vt:lpstr>
      <vt:lpstr>El aprendizaje de una segunda lengua debe iniciarse a las edades más tempranas posibles.</vt:lpstr>
      <vt:lpstr>Alrededor de los 6 años , es cuando hay una mayor densidad sináptica. Esta proliferación de conexiones neuronales son las que posibilitan el aprendizaje  óptimo de una segunda lengua, con reultados similares a la de la lengua nativa.</vt:lpstr>
      <vt:lpstr>Aprender una lengua es más que aprender su vocabulario o su gramática</vt:lpstr>
      <vt:lpstr>Cuando nos sentimos cansados, distraídos o nerviosos, nuestra atención disminuye, y con ella nuestra capacidad para aprender una lengua.</vt:lpstr>
      <vt:lpstr>Una vez que se produce una emoción, es difícil que el córtex o corteza cerebral pueda  desconectarse de ella.</vt:lpstr>
      <vt:lpstr>Veamos unos pasos para hacer del aprendizaje del español una aventura apasionante:</vt:lpstr>
      <vt:lpstr>Crear espacios agradables, luminosos y ventilados, con estímulos visuales y auditivos, en el que los niños de encuentren seguros y a gusto.</vt:lpstr>
      <vt:lpstr>2º EL BIENESTAR PERSONAL Y GRUPAL Iniciar las clases con técnicas de relajación y concentración, para crear una atmósfera de armonía y bienestar y reducir la ansiedad, el estrés y la distracción.</vt:lpstr>
      <vt:lpstr>En un ambiente favorable, el cerebro libera neurotransmisores de la confianza y el bienestar, que hacen sentirse bien y predisponen para un aprendizaje exitoso individual y grupal. </vt:lpstr>
      <vt:lpstr>3º PROPONER UN DESAFÍO</vt:lpstr>
      <vt:lpstr>4º ELEGIR LAS ACTIVIDADES ADECUADAS</vt:lpstr>
      <vt:lpstr>Veremos un ejemplo de UD. Elegiremos un tema que sea de su interés y que puedan relacionar con su vida personal y su entorno.</vt:lpstr>
      <vt:lpstr>https://www.youtube.com/watch?v=51Y0mS-fx8M</vt:lpstr>
      <vt:lpstr>Activar el conocimiento previo</vt:lpstr>
      <vt:lpstr>https://www.youtube.com/watch?v=nAPhX9Rn02o</vt:lpstr>
      <vt:lpstr>        Luego, se irán proyectando imágenes de distintas partes del cuerpo con las palabras claves para identificarlas.  .   </vt:lpstr>
      <vt:lpstr>https://www.youtube.com/watch?v=zabVr2bGrik&amp;t=33s</vt:lpstr>
      <vt:lpstr>https://www.mundoprimaria.com/lecturas-para-ninos-primaria/la-mision-del-corazon</vt:lpstr>
      <vt:lpstr>Grupos cooperativos de expertos</vt:lpstr>
      <vt:lpstr>“Sólo se puede aprender aquello que se ama” Francisco Mora</vt:lpstr>
      <vt:lpstr>Gracias por vuestra atención.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enseñanza ELE desde la Neuroeducación</dc:title>
  <dc:creator>Pili Chacón</dc:creator>
  <cp:lastModifiedBy>Pili Chacón</cp:lastModifiedBy>
  <cp:revision>4</cp:revision>
  <dcterms:created xsi:type="dcterms:W3CDTF">2020-04-20T08:46:04Z</dcterms:created>
  <dcterms:modified xsi:type="dcterms:W3CDTF">2020-04-21T08:33:36Z</dcterms:modified>
</cp:coreProperties>
</file>