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8" r:id="rId3"/>
    <p:sldId id="437" r:id="rId4"/>
    <p:sldId id="439" r:id="rId5"/>
    <p:sldId id="441" r:id="rId6"/>
    <p:sldId id="444" r:id="rId7"/>
    <p:sldId id="457" r:id="rId8"/>
    <p:sldId id="443" r:id="rId9"/>
    <p:sldId id="446" r:id="rId10"/>
    <p:sldId id="445" r:id="rId11"/>
    <p:sldId id="447" r:id="rId12"/>
    <p:sldId id="448" r:id="rId13"/>
    <p:sldId id="449" r:id="rId14"/>
    <p:sldId id="450" r:id="rId15"/>
    <p:sldId id="451" r:id="rId16"/>
    <p:sldId id="454" r:id="rId17"/>
    <p:sldId id="455" r:id="rId18"/>
    <p:sldId id="456" r:id="rId19"/>
    <p:sldId id="301" r:id="rId20"/>
    <p:sldId id="458" r:id="rId21"/>
    <p:sldId id="459" r:id="rId22"/>
    <p:sldId id="460" r:id="rId23"/>
    <p:sldId id="461" r:id="rId24"/>
    <p:sldId id="462" r:id="rId25"/>
    <p:sldId id="463" r:id="rId26"/>
    <p:sldId id="467" r:id="rId27"/>
    <p:sldId id="468" r:id="rId28"/>
    <p:sldId id="469" r:id="rId29"/>
    <p:sldId id="479" r:id="rId30"/>
    <p:sldId id="470" r:id="rId31"/>
    <p:sldId id="471" r:id="rId32"/>
    <p:sldId id="472" r:id="rId33"/>
    <p:sldId id="473" r:id="rId34"/>
    <p:sldId id="474" r:id="rId35"/>
    <p:sldId id="476" r:id="rId36"/>
    <p:sldId id="481" r:id="rId37"/>
    <p:sldId id="480" r:id="rId38"/>
    <p:sldId id="477" r:id="rId39"/>
    <p:sldId id="478" r:id="rId40"/>
    <p:sldId id="475" r:id="rId41"/>
    <p:sldId id="332" r:id="rId42"/>
    <p:sldId id="482" r:id="rId43"/>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2300"/>
    <a:srgbClr val="996633"/>
    <a:srgbClr val="FFFFC5"/>
    <a:srgbClr val="663300"/>
    <a:srgbClr val="CC6600"/>
    <a:srgbClr val="FFFF9F"/>
    <a:srgbClr val="FF6600"/>
    <a:srgbClr val="422100"/>
    <a:srgbClr val="00CC00"/>
    <a:srgbClr val="D60093"/>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p:scale>
          <a:sx n="80" d="100"/>
          <a:sy n="80" d="100"/>
        </p:scale>
        <p:origin x="-1086" y="-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622CA3-7D8A-4B33-AC44-D19B3A878BF5}" type="datetimeFigureOut">
              <a:rPr lang="es-ES" smtClean="0"/>
              <a:pPr/>
              <a:t>17/10/2018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95FFE5-6E15-4C88-9EBB-FB9D3C7B2481}"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FA729089-9678-4623-9574-57CC006B1677}" type="datetimeFigureOut">
              <a:rPr lang="es-ES"/>
              <a:pPr>
                <a:defRPr/>
              </a:pPr>
              <a:t>17/10/2018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A31106E3-DBE1-4A94-A65C-B04B35176939}"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D9B600A3-7232-4BA8-98DA-E6503293CD29}" type="datetimeFigureOut">
              <a:rPr lang="es-ES"/>
              <a:pPr>
                <a:defRPr/>
              </a:pPr>
              <a:t>17/10/2018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2247A074-D1D0-49C5-8D4D-26A117502A5B}"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F69838A9-4038-45F7-9B69-6AB0DDE494FA}" type="datetimeFigureOut">
              <a:rPr lang="es-ES"/>
              <a:pPr>
                <a:defRPr/>
              </a:pPr>
              <a:t>17/10/2018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1C5B38FE-3D70-4A2C-95FB-5246E3382B82}"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615D77E5-7C50-48EB-845A-88D69A28A198}" type="datetimeFigureOut">
              <a:rPr lang="es-ES"/>
              <a:pPr>
                <a:defRPr/>
              </a:pPr>
              <a:t>17/10/2018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9625B89D-CEE3-4A6B-BB7B-A66E2CC7F4E3}"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54C4F71C-FA60-4FD1-8CEF-38A015578621}" type="datetimeFigureOut">
              <a:rPr lang="es-ES"/>
              <a:pPr>
                <a:defRPr/>
              </a:pPr>
              <a:t>17/10/2018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57DE5389-2BFB-4F93-A19A-EA0EA4BD8E22}"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52A94539-BDAE-40C1-89F7-7B4F0A67EB61}" type="datetimeFigureOut">
              <a:rPr lang="es-ES"/>
              <a:pPr>
                <a:defRPr/>
              </a:pPr>
              <a:t>17/10/2018</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65BE4E5A-B8F0-407E-847C-7CA34CD25491}"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DB001171-FDB1-4EC6-8360-6559C21648E3}" type="datetimeFigureOut">
              <a:rPr lang="es-ES"/>
              <a:pPr>
                <a:defRPr/>
              </a:pPr>
              <a:t>17/10/2018</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C50410B2-71AB-46C7-BFCE-6B9073543F7F}"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71F83751-7982-4F00-999D-1ADD61EF488F}" type="datetimeFigureOut">
              <a:rPr lang="es-ES"/>
              <a:pPr>
                <a:defRPr/>
              </a:pPr>
              <a:t>17/10/2018</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299EB1B5-F372-48E2-B2D6-BC6AE06F167B}"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3AD172DC-8615-4820-A6DE-D5F2A780E4A3}" type="datetimeFigureOut">
              <a:rPr lang="es-ES"/>
              <a:pPr>
                <a:defRPr/>
              </a:pPr>
              <a:t>17/10/2018</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C2B989E2-F6F7-47C3-B4B7-96ACC510AE9B}"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D63A39C-6603-4B07-BC56-D48CAF10DBCC}" type="datetimeFigureOut">
              <a:rPr lang="es-ES"/>
              <a:pPr>
                <a:defRPr/>
              </a:pPr>
              <a:t>17/10/2018</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E4D3C185-A0AF-488D-A7E3-25D36C16D72C}"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522F8EB4-DCE1-4F32-B8F8-618173EE3EEC}" type="datetimeFigureOut">
              <a:rPr lang="es-ES"/>
              <a:pPr>
                <a:defRPr/>
              </a:pPr>
              <a:t>17/10/2018</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DE6A7D55-DAF4-49F4-A573-71A212D1F359}"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F6F8838-8485-4ACC-8D9F-08EF296BC1AF}" type="datetimeFigureOut">
              <a:rPr lang="es-ES"/>
              <a:pPr>
                <a:defRPr/>
              </a:pPr>
              <a:t>17/10/2018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EBBEF46-5445-452F-A316-2A5B8DE1AFA0}"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gif"/></Relationships>
</file>

<file path=ppt/slides/_rels/slide3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6.jpeg"/></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8.jpeg"/></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20.gi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ulum.es/historia-de-los-numeros-iii-el-sistema-de-numeracion-egipcio-y-los-papiros-rhind-y-boulaq-18/"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3" name="Picture 3" descr="C:\IRENE\MIS CLASES\CURSO_18-19\1º ESO\1_NATURALES\images\41de0-rhind_mathematical_papyrus.jpg"/>
          <p:cNvPicPr>
            <a:picLocks noChangeAspect="1" noChangeArrowheads="1"/>
          </p:cNvPicPr>
          <p:nvPr/>
        </p:nvPicPr>
        <p:blipFill>
          <a:blip r:embed="rId2" cstate="print"/>
          <a:srcRect/>
          <a:stretch>
            <a:fillRect/>
          </a:stretch>
        </p:blipFill>
        <p:spPr bwMode="auto">
          <a:xfrm>
            <a:off x="1331640" y="1340768"/>
            <a:ext cx="6332488" cy="3976978"/>
          </a:xfrm>
          <a:prstGeom prst="rect">
            <a:avLst/>
          </a:prstGeom>
          <a:noFill/>
        </p:spPr>
      </p:pic>
      <p:sp>
        <p:nvSpPr>
          <p:cNvPr id="2" name="1 Título"/>
          <p:cNvSpPr>
            <a:spLocks noGrp="1"/>
          </p:cNvSpPr>
          <p:nvPr>
            <p:ph type="ctrTitle"/>
          </p:nvPr>
        </p:nvSpPr>
        <p:spPr>
          <a:xfrm>
            <a:off x="1619672" y="5301208"/>
            <a:ext cx="5832648" cy="1296143"/>
          </a:xfrm>
          <a:solidFill>
            <a:schemeClr val="tx1">
              <a:lumMod val="95000"/>
              <a:lumOff val="5000"/>
            </a:schemeClr>
          </a:solidFill>
        </p:spPr>
        <p:txBody>
          <a:bodyPr/>
          <a:lstStyle/>
          <a:p>
            <a:pPr eaLnBrk="1" hangingPunct="1">
              <a:defRPr/>
            </a:pPr>
            <a:r>
              <a:rPr lang="es-ES" sz="6000" dirty="0" smtClean="0">
                <a:solidFill>
                  <a:schemeClr val="bg1"/>
                </a:solidFill>
                <a:latin typeface="Harrington" pitchFamily="82" charset="0"/>
              </a:rPr>
              <a:t>EGIPCIA</a:t>
            </a:r>
          </a:p>
        </p:txBody>
      </p:sp>
      <p:sp>
        <p:nvSpPr>
          <p:cNvPr id="8" name="1 Título"/>
          <p:cNvSpPr txBox="1">
            <a:spLocks/>
          </p:cNvSpPr>
          <p:nvPr/>
        </p:nvSpPr>
        <p:spPr bwMode="auto">
          <a:xfrm>
            <a:off x="1691680" y="404664"/>
            <a:ext cx="5688632"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4800" b="0" i="0" u="none" strike="noStrike" kern="1200" cap="none" spc="0" normalizeH="0" baseline="0" noProof="0" dirty="0" smtClean="0">
                <a:ln>
                  <a:noFill/>
                </a:ln>
                <a:solidFill>
                  <a:schemeClr val="bg1"/>
                </a:solidFill>
                <a:effectLst/>
                <a:uLnTx/>
                <a:uFillTx/>
                <a:latin typeface="Harrington" pitchFamily="82" charset="0"/>
                <a:ea typeface="+mj-ea"/>
                <a:cs typeface="+mj-cs"/>
              </a:rPr>
              <a:t>MULTIPLIACIÓN</a:t>
            </a:r>
          </a:p>
        </p:txBody>
      </p:sp>
      <p:pic>
        <p:nvPicPr>
          <p:cNvPr id="9" name="8 Imagen" descr="2ab85cf97b2900f84d5b442af001dcae_top-77-egyptian-clip-art-free-clipart-spot-egyptian-clipart_1229-2388.png"/>
          <p:cNvPicPr>
            <a:picLocks noChangeAspect="1"/>
          </p:cNvPicPr>
          <p:nvPr/>
        </p:nvPicPr>
        <p:blipFill>
          <a:blip r:embed="rId3" cstate="print"/>
          <a:stretch>
            <a:fillRect/>
          </a:stretch>
        </p:blipFill>
        <p:spPr>
          <a:xfrm>
            <a:off x="7164288" y="3212976"/>
            <a:ext cx="1787724" cy="3473624"/>
          </a:xfrm>
          <a:prstGeom prst="rect">
            <a:avLst/>
          </a:prstGeom>
        </p:spPr>
      </p:pic>
      <p:pic>
        <p:nvPicPr>
          <p:cNvPr id="10" name="9 Imagen" descr="250px-Sun_god_Ra2.svg.png"/>
          <p:cNvPicPr>
            <a:picLocks noChangeAspect="1"/>
          </p:cNvPicPr>
          <p:nvPr/>
        </p:nvPicPr>
        <p:blipFill>
          <a:blip r:embed="rId4" cstate="print"/>
          <a:stretch>
            <a:fillRect/>
          </a:stretch>
        </p:blipFill>
        <p:spPr>
          <a:xfrm flipH="1">
            <a:off x="179512" y="2465926"/>
            <a:ext cx="1872208" cy="423515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Marcador de contenido"/>
          <p:cNvSpPr>
            <a:spLocks noGrp="1"/>
          </p:cNvSpPr>
          <p:nvPr>
            <p:ph idx="1"/>
          </p:nvPr>
        </p:nvSpPr>
        <p:spPr>
          <a:xfrm>
            <a:off x="467544" y="1484784"/>
            <a:ext cx="8280920" cy="3921125"/>
          </a:xfrm>
        </p:spPr>
        <p:txBody>
          <a:bodyPr/>
          <a:lstStyle/>
          <a:p>
            <a:pPr marL="0" algn="just" eaLnBrk="1" hangingPunct="1">
              <a:buNone/>
            </a:pPr>
            <a:r>
              <a:rPr lang="es-ES" sz="2400" dirty="0" smtClean="0"/>
              <a:t>Los egipcios conocían una propiedad de los números muy importante:</a:t>
            </a:r>
          </a:p>
        </p:txBody>
      </p:sp>
      <p:sp>
        <p:nvSpPr>
          <p:cNvPr id="7" name="2 Marcador de contenido"/>
          <p:cNvSpPr txBox="1">
            <a:spLocks/>
          </p:cNvSpPr>
          <p:nvPr/>
        </p:nvSpPr>
        <p:spPr>
          <a:xfrm>
            <a:off x="611560" y="2492896"/>
            <a:ext cx="6264696" cy="1512168"/>
          </a:xfrm>
          <a:prstGeom prst="horizontalScroll">
            <a:avLst/>
          </a:prstGeom>
          <a:solidFill>
            <a:srgbClr val="FFFF9F"/>
          </a:solidFill>
          <a:ln>
            <a:solidFill>
              <a:srgbClr val="996633"/>
            </a:solidFill>
          </a:ln>
          <a:effectLst>
            <a:outerShdw blurRad="50800" dist="38100" dir="8100000" algn="tr" rotWithShape="0">
              <a:prstClr val="black">
                <a:alpha val="40000"/>
              </a:prstClr>
            </a:outerShdw>
          </a:effectLst>
        </p:spPr>
        <p:txBody>
          <a:bodyPr vert="horz" lIns="216000" tIns="108000" rIns="216000" bIns="108000" rtlCol="0">
            <a:noAutofit/>
          </a:bodyPr>
          <a:lstStyle/>
          <a:p>
            <a:pPr lvl="0" algn="just">
              <a:lnSpc>
                <a:spcPct val="125000"/>
              </a:lnSpc>
              <a:spcBef>
                <a:spcPts val="0"/>
              </a:spcBef>
            </a:pPr>
            <a:r>
              <a:rPr kumimoji="0" lang="es-ES" sz="2200" i="0" u="none" strike="noStrike" kern="1200" cap="none" spc="0" normalizeH="0" baseline="0" noProof="0" dirty="0" smtClean="0">
                <a:ln>
                  <a:noFill/>
                </a:ln>
                <a:solidFill>
                  <a:srgbClr val="422100"/>
                </a:solidFill>
                <a:effectLst/>
                <a:uLnTx/>
                <a:uFillTx/>
                <a:latin typeface="Century Gothic" pitchFamily="34" charset="0"/>
                <a:cs typeface="+mn-cs"/>
              </a:rPr>
              <a:t>Cualquier número se puede expresar como la suma de potencias de 2</a:t>
            </a:r>
            <a:endParaRPr kumimoji="0" lang="es-ES" sz="2200" i="0" u="none" strike="noStrike" kern="1200" cap="none" spc="0" normalizeH="0" baseline="0" noProof="0" dirty="0">
              <a:ln>
                <a:noFill/>
              </a:ln>
              <a:solidFill>
                <a:srgbClr val="422100"/>
              </a:solidFill>
              <a:effectLst/>
              <a:uLnTx/>
              <a:uFillTx/>
              <a:latin typeface="Century Gothic" pitchFamily="34" charset="0"/>
              <a:cs typeface="+mn-cs"/>
            </a:endParaRPr>
          </a:p>
        </p:txBody>
      </p:sp>
      <p:pic>
        <p:nvPicPr>
          <p:cNvPr id="142337" name="Picture 1" descr="C:\IRENE\MIS CLASES\CURSO_18-19\1º ESO\1_NATURALES\images\cartoon-egyptian-cat-presenting-a-pyramid-by-toonaday-3103.jpg"/>
          <p:cNvPicPr>
            <a:picLocks noChangeAspect="1" noChangeArrowheads="1"/>
          </p:cNvPicPr>
          <p:nvPr/>
        </p:nvPicPr>
        <p:blipFill>
          <a:blip r:embed="rId2" cstate="print"/>
          <a:srcRect/>
          <a:stretch>
            <a:fillRect/>
          </a:stretch>
        </p:blipFill>
        <p:spPr bwMode="auto">
          <a:xfrm>
            <a:off x="7092280" y="1916832"/>
            <a:ext cx="1893900" cy="1874342"/>
          </a:xfrm>
          <a:prstGeom prst="rect">
            <a:avLst/>
          </a:prstGeom>
          <a:noFill/>
        </p:spPr>
      </p:pic>
      <p:sp>
        <p:nvSpPr>
          <p:cNvPr id="8" name="2 Marcador de contenido"/>
          <p:cNvSpPr txBox="1">
            <a:spLocks/>
          </p:cNvSpPr>
          <p:nvPr/>
        </p:nvSpPr>
        <p:spPr bwMode="auto">
          <a:xfrm>
            <a:off x="0" y="5229200"/>
            <a:ext cx="9144000" cy="648072"/>
          </a:xfrm>
          <a:prstGeom prst="rect">
            <a:avLst/>
          </a:prstGeom>
          <a:solidFill>
            <a:srgbClr val="FFFF9F"/>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defRPr/>
            </a:pPr>
            <a:r>
              <a:rPr lang="es-ES" sz="3600" b="1" dirty="0" smtClean="0">
                <a:solidFill>
                  <a:srgbClr val="663300"/>
                </a:solidFill>
                <a:latin typeface="+mn-lt"/>
              </a:rPr>
              <a:t>    1</a:t>
            </a:r>
            <a:r>
              <a:rPr kumimoji="0" lang="es-ES" sz="3600" b="1" i="0" u="none" strike="noStrike" kern="1200" cap="none" spc="0" normalizeH="0" baseline="30000" noProof="0" dirty="0" smtClean="0">
                <a:ln>
                  <a:noFill/>
                </a:ln>
                <a:solidFill>
                  <a:srgbClr val="663300"/>
                </a:solidFill>
                <a:effectLst/>
                <a:uLnTx/>
                <a:uFillTx/>
                <a:latin typeface="+mn-lt"/>
                <a:ea typeface="+mn-ea"/>
                <a:cs typeface="+mn-cs"/>
              </a:rPr>
              <a:t>       </a:t>
            </a:r>
            <a:r>
              <a:rPr lang="es-ES" sz="3600" b="1" dirty="0" smtClean="0">
                <a:solidFill>
                  <a:srgbClr val="663300"/>
                </a:solidFill>
                <a:latin typeface="+mn-lt"/>
              </a:rPr>
              <a:t>2</a:t>
            </a:r>
            <a:r>
              <a:rPr lang="es-ES" sz="3600" b="1" baseline="30000" dirty="0" smtClean="0">
                <a:solidFill>
                  <a:srgbClr val="663300"/>
                </a:solidFill>
                <a:latin typeface="+mn-lt"/>
              </a:rPr>
              <a:t>      </a:t>
            </a:r>
            <a:r>
              <a:rPr lang="es-ES" sz="3600" b="1" dirty="0" smtClean="0">
                <a:solidFill>
                  <a:srgbClr val="663300"/>
                </a:solidFill>
                <a:latin typeface="+mn-lt"/>
              </a:rPr>
              <a:t>4</a:t>
            </a:r>
            <a:r>
              <a:rPr lang="es-ES" sz="3600" b="1" baseline="30000" dirty="0" smtClean="0">
                <a:solidFill>
                  <a:srgbClr val="663300"/>
                </a:solidFill>
                <a:latin typeface="+mn-lt"/>
              </a:rPr>
              <a:t>        </a:t>
            </a:r>
            <a:r>
              <a:rPr lang="es-ES" sz="3600" b="1" dirty="0" smtClean="0">
                <a:solidFill>
                  <a:srgbClr val="663300"/>
                </a:solidFill>
                <a:latin typeface="+mn-lt"/>
              </a:rPr>
              <a:t>8</a:t>
            </a:r>
            <a:r>
              <a:rPr lang="es-ES" sz="3600" b="1" baseline="30000" dirty="0" smtClean="0">
                <a:solidFill>
                  <a:srgbClr val="663300"/>
                </a:solidFill>
                <a:latin typeface="+mn-lt"/>
              </a:rPr>
              <a:t>        </a:t>
            </a:r>
            <a:r>
              <a:rPr lang="es-ES" sz="3600" b="1" dirty="0" smtClean="0">
                <a:solidFill>
                  <a:srgbClr val="663300"/>
                </a:solidFill>
                <a:latin typeface="+mn-lt"/>
              </a:rPr>
              <a:t>16</a:t>
            </a:r>
            <a:r>
              <a:rPr lang="es-ES" sz="3600" b="1" baseline="30000" dirty="0" smtClean="0">
                <a:solidFill>
                  <a:srgbClr val="663300"/>
                </a:solidFill>
                <a:latin typeface="+mn-lt"/>
              </a:rPr>
              <a:t>       </a:t>
            </a:r>
            <a:r>
              <a:rPr lang="es-ES" sz="3600" b="1" dirty="0" smtClean="0">
                <a:solidFill>
                  <a:srgbClr val="663300"/>
                </a:solidFill>
                <a:latin typeface="+mn-lt"/>
              </a:rPr>
              <a:t>32</a:t>
            </a:r>
            <a:r>
              <a:rPr lang="es-ES" sz="3600" b="1" baseline="30000" dirty="0" smtClean="0">
                <a:solidFill>
                  <a:srgbClr val="663300"/>
                </a:solidFill>
                <a:latin typeface="+mn-lt"/>
              </a:rPr>
              <a:t>       </a:t>
            </a:r>
            <a:r>
              <a:rPr lang="es-ES" sz="3600" b="1" dirty="0" smtClean="0">
                <a:solidFill>
                  <a:srgbClr val="663300"/>
                </a:solidFill>
                <a:latin typeface="+mn-lt"/>
              </a:rPr>
              <a:t>64</a:t>
            </a:r>
            <a:r>
              <a:rPr lang="es-ES" sz="3600" b="1" baseline="30000" dirty="0" smtClean="0">
                <a:solidFill>
                  <a:srgbClr val="663300"/>
                </a:solidFill>
                <a:latin typeface="+mn-lt"/>
              </a:rPr>
              <a:t>        </a:t>
            </a:r>
            <a:r>
              <a:rPr lang="es-ES" sz="3600" b="1" dirty="0" smtClean="0">
                <a:solidFill>
                  <a:srgbClr val="663300"/>
                </a:solidFill>
                <a:latin typeface="+mn-lt"/>
              </a:rPr>
              <a:t>128</a:t>
            </a:r>
            <a:r>
              <a:rPr lang="es-ES" sz="3600" b="1" baseline="30000" dirty="0" smtClean="0">
                <a:solidFill>
                  <a:srgbClr val="663300"/>
                </a:solidFill>
                <a:latin typeface="+mn-lt"/>
              </a:rPr>
              <a:t>      </a:t>
            </a:r>
            <a:r>
              <a:rPr lang="es-ES" sz="3600" b="1" dirty="0" smtClean="0">
                <a:solidFill>
                  <a:srgbClr val="663300"/>
                </a:solidFill>
                <a:latin typeface="+mn-lt"/>
              </a:rPr>
              <a:t>256</a:t>
            </a:r>
            <a:r>
              <a:rPr lang="es-ES" sz="3600" b="1" baseline="30000" dirty="0" smtClean="0">
                <a:solidFill>
                  <a:srgbClr val="663300"/>
                </a:solidFill>
                <a:latin typeface="+mn-lt"/>
              </a:rPr>
              <a:t>    </a:t>
            </a:r>
            <a:r>
              <a:rPr lang="es-ES" sz="3600" b="1" dirty="0" smtClean="0">
                <a:solidFill>
                  <a:srgbClr val="663300"/>
                </a:solidFill>
                <a:latin typeface="+mn-lt"/>
              </a:rPr>
              <a:t>…</a:t>
            </a:r>
          </a:p>
          <a:p>
            <a:pPr marL="342900" lvl="0" indent="-342900">
              <a:spcBef>
                <a:spcPct val="20000"/>
              </a:spcBef>
              <a:defRPr/>
            </a:pPr>
            <a:endParaRPr lang="es-ES" sz="4400" b="1" dirty="0" smtClean="0"/>
          </a:p>
          <a:p>
            <a:pPr marL="342900" indent="-342900">
              <a:spcBef>
                <a:spcPct val="20000"/>
              </a:spcBef>
              <a:defRPr/>
            </a:pPr>
            <a:endParaRPr lang="es-ES" sz="4400" b="1" dirty="0" smtClean="0"/>
          </a:p>
          <a:p>
            <a:pPr marL="342900" lvl="0" indent="-342900">
              <a:spcBef>
                <a:spcPct val="20000"/>
              </a:spcBef>
              <a:defRPr/>
            </a:pPr>
            <a:endParaRPr lang="es-ES" sz="4400" b="1" dirty="0" smtClean="0"/>
          </a:p>
          <a:p>
            <a:pPr marL="342900" indent="-342900">
              <a:spcBef>
                <a:spcPct val="20000"/>
              </a:spcBef>
              <a:defRPr/>
            </a:pPr>
            <a:endParaRPr lang="es-ES" sz="4400" b="1" dirty="0" smtClean="0"/>
          </a:p>
          <a:p>
            <a:pPr marL="342900" lvl="0" indent="-342900">
              <a:spcBef>
                <a:spcPct val="20000"/>
              </a:spcBef>
              <a:defRPr/>
            </a:pPr>
            <a:endParaRPr lang="es-ES" sz="4400" b="1" dirty="0" smtClean="0"/>
          </a:p>
          <a:p>
            <a:pPr marL="342900" indent="-342900">
              <a:spcBef>
                <a:spcPct val="20000"/>
              </a:spcBef>
              <a:defRPr/>
            </a:pPr>
            <a:endParaRPr lang="es-ES" sz="4400" b="1" dirty="0" smtClean="0"/>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s-ES" sz="4400" b="1"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9" name="1 Título"/>
          <p:cNvSpPr txBox="1">
            <a:spLocks/>
          </p:cNvSpPr>
          <p:nvPr/>
        </p:nvSpPr>
        <p:spPr bwMode="auto">
          <a:xfrm>
            <a:off x="395536"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4400" dirty="0" smtClean="0">
                <a:solidFill>
                  <a:schemeClr val="bg1"/>
                </a:solidFill>
                <a:latin typeface="Harrington" pitchFamily="82" charset="0"/>
                <a:ea typeface="+mj-ea"/>
                <a:cs typeface="+mj-cs"/>
              </a:rPr>
              <a:t>POTENCIAS  DE  2</a:t>
            </a:r>
            <a:endParaRPr kumimoji="0" lang="es-ES" sz="4400" b="0" i="0" u="none" strike="noStrike" kern="1200" cap="none" spc="0" normalizeH="0" baseline="0" noProof="0" dirty="0" smtClean="0">
              <a:ln>
                <a:noFill/>
              </a:ln>
              <a:solidFill>
                <a:schemeClr val="bg1"/>
              </a:solidFill>
              <a:effectLst/>
              <a:uLnTx/>
              <a:uFillTx/>
              <a:latin typeface="Harrington" pitchFamily="82" charset="0"/>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Marcador de contenido"/>
          <p:cNvSpPr>
            <a:spLocks noGrp="1"/>
          </p:cNvSpPr>
          <p:nvPr>
            <p:ph idx="1"/>
          </p:nvPr>
        </p:nvSpPr>
        <p:spPr>
          <a:xfrm>
            <a:off x="467544" y="1484785"/>
            <a:ext cx="8280920" cy="2592288"/>
          </a:xfrm>
        </p:spPr>
        <p:txBody>
          <a:bodyPr/>
          <a:lstStyle/>
          <a:p>
            <a:pPr marL="0" algn="just" eaLnBrk="1" hangingPunct="1">
              <a:buNone/>
            </a:pPr>
            <a:r>
              <a:rPr lang="es-ES" sz="2400" dirty="0" smtClean="0"/>
              <a:t>Los egipcios conocían una propiedad de los números muy importante:</a:t>
            </a:r>
          </a:p>
        </p:txBody>
      </p:sp>
      <p:sp>
        <p:nvSpPr>
          <p:cNvPr id="3076" name="6 Título"/>
          <p:cNvSpPr>
            <a:spLocks noGrp="1"/>
          </p:cNvSpPr>
          <p:nvPr>
            <p:ph type="title"/>
          </p:nvPr>
        </p:nvSpPr>
        <p:spPr/>
        <p:txBody>
          <a:bodyPr/>
          <a:lstStyle/>
          <a:p>
            <a:pPr eaLnBrk="1" hangingPunct="1"/>
            <a:r>
              <a:rPr lang="es-ES" dirty="0" smtClean="0"/>
              <a:t>v</a:t>
            </a:r>
          </a:p>
        </p:txBody>
      </p:sp>
      <p:sp>
        <p:nvSpPr>
          <p:cNvPr id="7" name="2 Marcador de contenido"/>
          <p:cNvSpPr txBox="1">
            <a:spLocks/>
          </p:cNvSpPr>
          <p:nvPr/>
        </p:nvSpPr>
        <p:spPr>
          <a:xfrm>
            <a:off x="611560" y="2492896"/>
            <a:ext cx="6264696" cy="1512168"/>
          </a:xfrm>
          <a:prstGeom prst="horizontalScroll">
            <a:avLst/>
          </a:prstGeom>
          <a:solidFill>
            <a:srgbClr val="FFFF9F"/>
          </a:solidFill>
          <a:ln>
            <a:solidFill>
              <a:srgbClr val="996633"/>
            </a:solidFill>
          </a:ln>
          <a:effectLst>
            <a:outerShdw blurRad="50800" dist="38100" dir="8100000" algn="tr" rotWithShape="0">
              <a:prstClr val="black">
                <a:alpha val="40000"/>
              </a:prstClr>
            </a:outerShdw>
          </a:effectLst>
        </p:spPr>
        <p:txBody>
          <a:bodyPr vert="horz" lIns="216000" tIns="108000" rIns="216000" bIns="108000" rtlCol="0">
            <a:noAutofit/>
          </a:bodyPr>
          <a:lstStyle/>
          <a:p>
            <a:pPr lvl="0" algn="just">
              <a:lnSpc>
                <a:spcPct val="125000"/>
              </a:lnSpc>
              <a:spcBef>
                <a:spcPts val="0"/>
              </a:spcBef>
            </a:pPr>
            <a:r>
              <a:rPr kumimoji="0" lang="es-ES" sz="2200" i="0" u="none" strike="noStrike" kern="1200" cap="none" spc="0" normalizeH="0" baseline="0" noProof="0" dirty="0" smtClean="0">
                <a:ln>
                  <a:noFill/>
                </a:ln>
                <a:solidFill>
                  <a:srgbClr val="422100"/>
                </a:solidFill>
                <a:effectLst/>
                <a:uLnTx/>
                <a:uFillTx/>
                <a:latin typeface="Century Gothic" pitchFamily="34" charset="0"/>
                <a:cs typeface="+mn-cs"/>
              </a:rPr>
              <a:t>Cualquier número se puede expresar como la suma de potencias de 2</a:t>
            </a:r>
            <a:endParaRPr kumimoji="0" lang="es-ES" sz="2200" i="0" u="none" strike="noStrike" kern="1200" cap="none" spc="0" normalizeH="0" baseline="0" noProof="0" dirty="0">
              <a:ln>
                <a:noFill/>
              </a:ln>
              <a:solidFill>
                <a:srgbClr val="422100"/>
              </a:solidFill>
              <a:effectLst/>
              <a:uLnTx/>
              <a:uFillTx/>
              <a:latin typeface="Century Gothic" pitchFamily="34" charset="0"/>
              <a:cs typeface="+mn-cs"/>
            </a:endParaRPr>
          </a:p>
        </p:txBody>
      </p:sp>
      <p:pic>
        <p:nvPicPr>
          <p:cNvPr id="142337" name="Picture 1" descr="C:\IRENE\MIS CLASES\CURSO_18-19\1º ESO\1_NATURALES\images\cartoon-egyptian-cat-presenting-a-pyramid-by-toonaday-3103.jpg"/>
          <p:cNvPicPr>
            <a:picLocks noChangeAspect="1" noChangeArrowheads="1"/>
          </p:cNvPicPr>
          <p:nvPr/>
        </p:nvPicPr>
        <p:blipFill>
          <a:blip r:embed="rId2" cstate="print"/>
          <a:srcRect/>
          <a:stretch>
            <a:fillRect/>
          </a:stretch>
        </p:blipFill>
        <p:spPr bwMode="auto">
          <a:xfrm>
            <a:off x="7092280" y="1916832"/>
            <a:ext cx="1893900" cy="1874342"/>
          </a:xfrm>
          <a:prstGeom prst="rect">
            <a:avLst/>
          </a:prstGeom>
          <a:noFill/>
        </p:spPr>
      </p:pic>
      <p:sp>
        <p:nvSpPr>
          <p:cNvPr id="8" name="2 Marcador de contenido"/>
          <p:cNvSpPr txBox="1">
            <a:spLocks/>
          </p:cNvSpPr>
          <p:nvPr/>
        </p:nvSpPr>
        <p:spPr bwMode="auto">
          <a:xfrm>
            <a:off x="0" y="5229200"/>
            <a:ext cx="9144000" cy="648072"/>
          </a:xfrm>
          <a:prstGeom prst="rect">
            <a:avLst/>
          </a:prstGeom>
          <a:solidFill>
            <a:srgbClr val="FFFF9F"/>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defRPr/>
            </a:pPr>
            <a:r>
              <a:rPr lang="es-ES" sz="3600" b="1" dirty="0" smtClean="0">
                <a:solidFill>
                  <a:srgbClr val="663300"/>
                </a:solidFill>
                <a:latin typeface="+mn-lt"/>
              </a:rPr>
              <a:t>    1</a:t>
            </a:r>
            <a:r>
              <a:rPr kumimoji="0" lang="es-ES" sz="3600" b="1" i="0" u="none" strike="noStrike" kern="1200" cap="none" spc="0" normalizeH="0" baseline="30000" noProof="0" dirty="0" smtClean="0">
                <a:ln>
                  <a:noFill/>
                </a:ln>
                <a:solidFill>
                  <a:srgbClr val="663300"/>
                </a:solidFill>
                <a:effectLst/>
                <a:uLnTx/>
                <a:uFillTx/>
                <a:latin typeface="+mn-lt"/>
                <a:ea typeface="+mn-ea"/>
                <a:cs typeface="+mn-cs"/>
              </a:rPr>
              <a:t>       </a:t>
            </a:r>
            <a:r>
              <a:rPr lang="es-ES" sz="3600" b="1" dirty="0" smtClean="0">
                <a:solidFill>
                  <a:srgbClr val="663300"/>
                </a:solidFill>
                <a:latin typeface="+mn-lt"/>
              </a:rPr>
              <a:t>2</a:t>
            </a:r>
            <a:r>
              <a:rPr lang="es-ES" sz="3600" b="1" baseline="30000" dirty="0" smtClean="0">
                <a:solidFill>
                  <a:srgbClr val="663300"/>
                </a:solidFill>
                <a:latin typeface="+mn-lt"/>
              </a:rPr>
              <a:t>      </a:t>
            </a:r>
            <a:r>
              <a:rPr lang="es-ES" sz="3600" b="1" dirty="0" smtClean="0">
                <a:solidFill>
                  <a:srgbClr val="663300"/>
                </a:solidFill>
                <a:latin typeface="+mn-lt"/>
              </a:rPr>
              <a:t>4</a:t>
            </a:r>
            <a:r>
              <a:rPr lang="es-ES" sz="3600" b="1" baseline="30000" dirty="0" smtClean="0">
                <a:solidFill>
                  <a:srgbClr val="663300"/>
                </a:solidFill>
                <a:latin typeface="+mn-lt"/>
              </a:rPr>
              <a:t>        </a:t>
            </a:r>
            <a:r>
              <a:rPr lang="es-ES" sz="3600" b="1" dirty="0" smtClean="0">
                <a:solidFill>
                  <a:srgbClr val="663300"/>
                </a:solidFill>
                <a:latin typeface="+mn-lt"/>
              </a:rPr>
              <a:t>8</a:t>
            </a:r>
            <a:r>
              <a:rPr lang="es-ES" sz="3600" b="1" baseline="30000" dirty="0" smtClean="0">
                <a:solidFill>
                  <a:srgbClr val="663300"/>
                </a:solidFill>
                <a:latin typeface="+mn-lt"/>
              </a:rPr>
              <a:t>        </a:t>
            </a:r>
            <a:r>
              <a:rPr lang="es-ES" sz="3600" b="1" dirty="0" smtClean="0">
                <a:solidFill>
                  <a:srgbClr val="663300"/>
                </a:solidFill>
                <a:latin typeface="+mn-lt"/>
              </a:rPr>
              <a:t>16</a:t>
            </a:r>
            <a:r>
              <a:rPr lang="es-ES" sz="3600" b="1" baseline="30000" dirty="0" smtClean="0">
                <a:solidFill>
                  <a:srgbClr val="663300"/>
                </a:solidFill>
                <a:latin typeface="+mn-lt"/>
              </a:rPr>
              <a:t>       </a:t>
            </a:r>
            <a:r>
              <a:rPr lang="es-ES" sz="3600" b="1" dirty="0" smtClean="0">
                <a:solidFill>
                  <a:srgbClr val="663300"/>
                </a:solidFill>
                <a:latin typeface="+mn-lt"/>
              </a:rPr>
              <a:t>32</a:t>
            </a:r>
            <a:r>
              <a:rPr lang="es-ES" sz="3600" b="1" baseline="30000" dirty="0" smtClean="0">
                <a:solidFill>
                  <a:srgbClr val="663300"/>
                </a:solidFill>
                <a:latin typeface="+mn-lt"/>
              </a:rPr>
              <a:t>       </a:t>
            </a:r>
            <a:r>
              <a:rPr lang="es-ES" sz="3600" b="1" dirty="0" smtClean="0">
                <a:solidFill>
                  <a:srgbClr val="663300"/>
                </a:solidFill>
                <a:latin typeface="+mn-lt"/>
              </a:rPr>
              <a:t>64</a:t>
            </a:r>
            <a:r>
              <a:rPr lang="es-ES" sz="3600" b="1" baseline="30000" dirty="0" smtClean="0">
                <a:solidFill>
                  <a:srgbClr val="663300"/>
                </a:solidFill>
                <a:latin typeface="+mn-lt"/>
              </a:rPr>
              <a:t>        </a:t>
            </a:r>
            <a:r>
              <a:rPr lang="es-ES" sz="3600" b="1" dirty="0" smtClean="0">
                <a:solidFill>
                  <a:srgbClr val="663300"/>
                </a:solidFill>
                <a:latin typeface="+mn-lt"/>
              </a:rPr>
              <a:t>128</a:t>
            </a:r>
            <a:r>
              <a:rPr lang="es-ES" sz="3600" b="1" baseline="30000" dirty="0" smtClean="0">
                <a:solidFill>
                  <a:srgbClr val="663300"/>
                </a:solidFill>
                <a:latin typeface="+mn-lt"/>
              </a:rPr>
              <a:t>      </a:t>
            </a:r>
            <a:r>
              <a:rPr lang="es-ES" sz="3600" b="1" dirty="0" smtClean="0">
                <a:solidFill>
                  <a:srgbClr val="663300"/>
                </a:solidFill>
                <a:latin typeface="+mn-lt"/>
              </a:rPr>
              <a:t>256</a:t>
            </a:r>
            <a:r>
              <a:rPr lang="es-ES" sz="3600" b="1" baseline="30000" dirty="0" smtClean="0">
                <a:solidFill>
                  <a:srgbClr val="663300"/>
                </a:solidFill>
                <a:latin typeface="+mn-lt"/>
              </a:rPr>
              <a:t>    </a:t>
            </a:r>
            <a:r>
              <a:rPr lang="es-ES" sz="3600" b="1" dirty="0" smtClean="0">
                <a:solidFill>
                  <a:srgbClr val="663300"/>
                </a:solidFill>
                <a:latin typeface="+mn-lt"/>
              </a:rPr>
              <a:t>…</a:t>
            </a:r>
          </a:p>
          <a:p>
            <a:pPr marL="342900" lvl="0" indent="-342900">
              <a:spcBef>
                <a:spcPct val="20000"/>
              </a:spcBef>
              <a:defRPr/>
            </a:pPr>
            <a:endParaRPr lang="es-ES" sz="4400" b="1" dirty="0" smtClean="0"/>
          </a:p>
          <a:p>
            <a:pPr marL="342900" indent="-342900">
              <a:spcBef>
                <a:spcPct val="20000"/>
              </a:spcBef>
              <a:defRPr/>
            </a:pPr>
            <a:endParaRPr lang="es-ES" sz="4400" b="1" dirty="0" smtClean="0"/>
          </a:p>
          <a:p>
            <a:pPr marL="342900" lvl="0" indent="-342900">
              <a:spcBef>
                <a:spcPct val="20000"/>
              </a:spcBef>
              <a:defRPr/>
            </a:pPr>
            <a:endParaRPr lang="es-ES" sz="4400" b="1" dirty="0" smtClean="0"/>
          </a:p>
          <a:p>
            <a:pPr marL="342900" indent="-342900">
              <a:spcBef>
                <a:spcPct val="20000"/>
              </a:spcBef>
              <a:defRPr/>
            </a:pPr>
            <a:endParaRPr lang="es-ES" sz="4400" b="1" dirty="0" smtClean="0"/>
          </a:p>
          <a:p>
            <a:pPr marL="342900" lvl="0" indent="-342900">
              <a:spcBef>
                <a:spcPct val="20000"/>
              </a:spcBef>
              <a:defRPr/>
            </a:pPr>
            <a:endParaRPr lang="es-ES" sz="4400" b="1" dirty="0" smtClean="0"/>
          </a:p>
          <a:p>
            <a:pPr marL="342900" indent="-342900">
              <a:spcBef>
                <a:spcPct val="20000"/>
              </a:spcBef>
              <a:defRPr/>
            </a:pPr>
            <a:endParaRPr lang="es-ES" sz="4400" b="1" dirty="0" smtClean="0"/>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s-ES" sz="4400" b="1"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9" name="2 Marcador de contenido"/>
          <p:cNvSpPr txBox="1">
            <a:spLocks/>
          </p:cNvSpPr>
          <p:nvPr/>
        </p:nvSpPr>
        <p:spPr bwMode="auto">
          <a:xfrm>
            <a:off x="1187624" y="4077073"/>
            <a:ext cx="6336704" cy="1008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342900" algn="just" defTabSz="914400" rtl="0" eaLnBrk="1" fontAlgn="base" latinLnBrk="0" hangingPunct="1">
              <a:lnSpc>
                <a:spcPct val="100000"/>
              </a:lnSpc>
              <a:spcBef>
                <a:spcPct val="20000"/>
              </a:spcBef>
              <a:spcAft>
                <a:spcPct val="0"/>
              </a:spcAft>
              <a:buClrTx/>
              <a:buSzTx/>
              <a:buFont typeface="Arial" charset="0"/>
              <a:buNone/>
              <a:tabLst/>
              <a:defRPr/>
            </a:pPr>
            <a:r>
              <a:rPr kumimoji="0" lang="es-ES" sz="3600" b="0" i="0" u="none" strike="noStrike" kern="1200" cap="none" spc="0" normalizeH="0" baseline="0" noProof="0" dirty="0" smtClean="0">
                <a:ln>
                  <a:noFill/>
                </a:ln>
                <a:effectLst/>
                <a:uLnTx/>
                <a:uFillTx/>
                <a:latin typeface="+mn-lt"/>
                <a:ea typeface="+mn-ea"/>
                <a:cs typeface="+mn-cs"/>
              </a:rPr>
              <a:t>45</a:t>
            </a:r>
            <a:r>
              <a:rPr kumimoji="0" lang="es-ES" sz="3600" b="0" i="0" u="none" strike="noStrike" kern="1200" cap="none" spc="0" normalizeH="0" noProof="0" dirty="0" smtClean="0">
                <a:ln>
                  <a:noFill/>
                </a:ln>
                <a:effectLst/>
                <a:uLnTx/>
                <a:uFillTx/>
                <a:latin typeface="+mn-lt"/>
                <a:ea typeface="+mn-ea"/>
                <a:cs typeface="+mn-cs"/>
              </a:rPr>
              <a:t> = </a:t>
            </a:r>
            <a:endParaRPr kumimoji="0" lang="es-ES" sz="3600" b="0" i="0" u="none" strike="noStrike" kern="1200" cap="none" spc="0" normalizeH="0" baseline="0" noProof="0" dirty="0" smtClean="0">
              <a:ln>
                <a:noFill/>
              </a:ln>
              <a:effectLst/>
              <a:uLnTx/>
              <a:uFillTx/>
              <a:latin typeface="+mn-lt"/>
              <a:ea typeface="+mn-ea"/>
              <a:cs typeface="+mn-cs"/>
            </a:endParaRPr>
          </a:p>
        </p:txBody>
      </p:sp>
      <p:sp>
        <p:nvSpPr>
          <p:cNvPr id="10" name="1 Título"/>
          <p:cNvSpPr txBox="1">
            <a:spLocks/>
          </p:cNvSpPr>
          <p:nvPr/>
        </p:nvSpPr>
        <p:spPr bwMode="auto">
          <a:xfrm>
            <a:off x="395536"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4400" dirty="0" smtClean="0">
                <a:solidFill>
                  <a:schemeClr val="bg1"/>
                </a:solidFill>
                <a:latin typeface="Harrington" pitchFamily="82" charset="0"/>
                <a:ea typeface="+mj-ea"/>
                <a:cs typeface="+mj-cs"/>
              </a:rPr>
              <a:t>POTENCIAS  DE  2</a:t>
            </a:r>
            <a:endParaRPr kumimoji="0" lang="es-ES" sz="4400" b="0" i="0" u="none" strike="noStrike" kern="1200" cap="none" spc="0" normalizeH="0" baseline="0" noProof="0" dirty="0" smtClean="0">
              <a:ln>
                <a:noFill/>
              </a:ln>
              <a:solidFill>
                <a:schemeClr val="bg1"/>
              </a:solidFill>
              <a:effectLst/>
              <a:uLnTx/>
              <a:uFillTx/>
              <a:latin typeface="Harrington" pitchFamily="82" charset="0"/>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Marcador de contenido"/>
          <p:cNvSpPr>
            <a:spLocks noGrp="1"/>
          </p:cNvSpPr>
          <p:nvPr>
            <p:ph idx="1"/>
          </p:nvPr>
        </p:nvSpPr>
        <p:spPr>
          <a:xfrm>
            <a:off x="467544" y="1484785"/>
            <a:ext cx="8280920" cy="2592288"/>
          </a:xfrm>
        </p:spPr>
        <p:txBody>
          <a:bodyPr/>
          <a:lstStyle/>
          <a:p>
            <a:pPr marL="0" algn="just" eaLnBrk="1" hangingPunct="1">
              <a:buNone/>
            </a:pPr>
            <a:r>
              <a:rPr lang="es-ES" sz="2400" dirty="0" smtClean="0"/>
              <a:t>Los egipcios conocían una propiedad de los números muy importante:</a:t>
            </a:r>
          </a:p>
        </p:txBody>
      </p:sp>
      <p:sp>
        <p:nvSpPr>
          <p:cNvPr id="3076" name="6 Título"/>
          <p:cNvSpPr>
            <a:spLocks noGrp="1"/>
          </p:cNvSpPr>
          <p:nvPr>
            <p:ph type="title"/>
          </p:nvPr>
        </p:nvSpPr>
        <p:spPr/>
        <p:txBody>
          <a:bodyPr/>
          <a:lstStyle/>
          <a:p>
            <a:pPr eaLnBrk="1" hangingPunct="1"/>
            <a:r>
              <a:rPr lang="es-ES" dirty="0" smtClean="0"/>
              <a:t>v</a:t>
            </a:r>
          </a:p>
        </p:txBody>
      </p:sp>
      <p:sp>
        <p:nvSpPr>
          <p:cNvPr id="7" name="2 Marcador de contenido"/>
          <p:cNvSpPr txBox="1">
            <a:spLocks/>
          </p:cNvSpPr>
          <p:nvPr/>
        </p:nvSpPr>
        <p:spPr>
          <a:xfrm>
            <a:off x="611560" y="2492896"/>
            <a:ext cx="6264696" cy="1512168"/>
          </a:xfrm>
          <a:prstGeom prst="horizontalScroll">
            <a:avLst/>
          </a:prstGeom>
          <a:solidFill>
            <a:srgbClr val="FFFF9F"/>
          </a:solidFill>
          <a:ln>
            <a:solidFill>
              <a:srgbClr val="996633"/>
            </a:solidFill>
          </a:ln>
          <a:effectLst>
            <a:outerShdw blurRad="50800" dist="38100" dir="8100000" algn="tr" rotWithShape="0">
              <a:prstClr val="black">
                <a:alpha val="40000"/>
              </a:prstClr>
            </a:outerShdw>
          </a:effectLst>
        </p:spPr>
        <p:txBody>
          <a:bodyPr vert="horz" lIns="216000" tIns="108000" rIns="216000" bIns="108000" rtlCol="0">
            <a:noAutofit/>
          </a:bodyPr>
          <a:lstStyle/>
          <a:p>
            <a:pPr lvl="0" algn="just">
              <a:lnSpc>
                <a:spcPct val="125000"/>
              </a:lnSpc>
              <a:spcBef>
                <a:spcPts val="0"/>
              </a:spcBef>
            </a:pPr>
            <a:r>
              <a:rPr kumimoji="0" lang="es-ES" sz="2200" i="0" u="none" strike="noStrike" kern="1200" cap="none" spc="0" normalizeH="0" baseline="0" noProof="0" dirty="0" smtClean="0">
                <a:ln>
                  <a:noFill/>
                </a:ln>
                <a:solidFill>
                  <a:srgbClr val="422100"/>
                </a:solidFill>
                <a:effectLst/>
                <a:uLnTx/>
                <a:uFillTx/>
                <a:latin typeface="Century Gothic" pitchFamily="34" charset="0"/>
                <a:cs typeface="+mn-cs"/>
              </a:rPr>
              <a:t>Cualquier número se puede expresar como la suma de potencias de 2</a:t>
            </a:r>
            <a:endParaRPr kumimoji="0" lang="es-ES" sz="2200" i="0" u="none" strike="noStrike" kern="1200" cap="none" spc="0" normalizeH="0" baseline="0" noProof="0" dirty="0">
              <a:ln>
                <a:noFill/>
              </a:ln>
              <a:solidFill>
                <a:srgbClr val="422100"/>
              </a:solidFill>
              <a:effectLst/>
              <a:uLnTx/>
              <a:uFillTx/>
              <a:latin typeface="Century Gothic" pitchFamily="34" charset="0"/>
              <a:cs typeface="+mn-cs"/>
            </a:endParaRPr>
          </a:p>
        </p:txBody>
      </p:sp>
      <p:pic>
        <p:nvPicPr>
          <p:cNvPr id="142337" name="Picture 1" descr="C:\IRENE\MIS CLASES\CURSO_18-19\1º ESO\1_NATURALES\images\cartoon-egyptian-cat-presenting-a-pyramid-by-toonaday-3103.jpg"/>
          <p:cNvPicPr>
            <a:picLocks noChangeAspect="1" noChangeArrowheads="1"/>
          </p:cNvPicPr>
          <p:nvPr/>
        </p:nvPicPr>
        <p:blipFill>
          <a:blip r:embed="rId2" cstate="print"/>
          <a:srcRect/>
          <a:stretch>
            <a:fillRect/>
          </a:stretch>
        </p:blipFill>
        <p:spPr bwMode="auto">
          <a:xfrm>
            <a:off x="7092280" y="1916832"/>
            <a:ext cx="1893900" cy="1874342"/>
          </a:xfrm>
          <a:prstGeom prst="rect">
            <a:avLst/>
          </a:prstGeom>
          <a:noFill/>
        </p:spPr>
      </p:pic>
      <p:sp>
        <p:nvSpPr>
          <p:cNvPr id="8" name="2 Marcador de contenido"/>
          <p:cNvSpPr txBox="1">
            <a:spLocks/>
          </p:cNvSpPr>
          <p:nvPr/>
        </p:nvSpPr>
        <p:spPr bwMode="auto">
          <a:xfrm>
            <a:off x="0" y="5229200"/>
            <a:ext cx="9144000" cy="648072"/>
          </a:xfrm>
          <a:prstGeom prst="rect">
            <a:avLst/>
          </a:prstGeom>
          <a:solidFill>
            <a:srgbClr val="FFFF9F"/>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defRPr/>
            </a:pPr>
            <a:r>
              <a:rPr lang="es-ES" sz="3600" b="1" dirty="0" smtClean="0">
                <a:solidFill>
                  <a:srgbClr val="663300"/>
                </a:solidFill>
                <a:latin typeface="+mn-lt"/>
              </a:rPr>
              <a:t>    1</a:t>
            </a:r>
            <a:r>
              <a:rPr kumimoji="0" lang="es-ES" sz="3600" b="1" i="0" u="none" strike="noStrike" kern="1200" cap="none" spc="0" normalizeH="0" baseline="30000" noProof="0" dirty="0" smtClean="0">
                <a:ln>
                  <a:noFill/>
                </a:ln>
                <a:solidFill>
                  <a:srgbClr val="663300"/>
                </a:solidFill>
                <a:effectLst/>
                <a:uLnTx/>
                <a:uFillTx/>
                <a:latin typeface="+mn-lt"/>
                <a:ea typeface="+mn-ea"/>
                <a:cs typeface="+mn-cs"/>
              </a:rPr>
              <a:t>       </a:t>
            </a:r>
            <a:r>
              <a:rPr lang="es-ES" sz="3600" b="1" dirty="0" smtClean="0">
                <a:solidFill>
                  <a:srgbClr val="663300"/>
                </a:solidFill>
                <a:latin typeface="+mn-lt"/>
              </a:rPr>
              <a:t>2</a:t>
            </a:r>
            <a:r>
              <a:rPr lang="es-ES" sz="3600" b="1" baseline="30000" dirty="0" smtClean="0">
                <a:solidFill>
                  <a:srgbClr val="663300"/>
                </a:solidFill>
                <a:latin typeface="+mn-lt"/>
              </a:rPr>
              <a:t>      </a:t>
            </a:r>
            <a:r>
              <a:rPr lang="es-ES" sz="3600" b="1" dirty="0" smtClean="0">
                <a:solidFill>
                  <a:srgbClr val="663300"/>
                </a:solidFill>
                <a:latin typeface="+mn-lt"/>
              </a:rPr>
              <a:t>4</a:t>
            </a:r>
            <a:r>
              <a:rPr lang="es-ES" sz="3600" b="1" baseline="30000" dirty="0" smtClean="0">
                <a:solidFill>
                  <a:srgbClr val="663300"/>
                </a:solidFill>
                <a:latin typeface="+mn-lt"/>
              </a:rPr>
              <a:t>        </a:t>
            </a:r>
            <a:r>
              <a:rPr lang="es-ES" sz="3600" b="1" dirty="0" smtClean="0">
                <a:solidFill>
                  <a:srgbClr val="663300"/>
                </a:solidFill>
                <a:latin typeface="+mn-lt"/>
              </a:rPr>
              <a:t>8</a:t>
            </a:r>
            <a:r>
              <a:rPr lang="es-ES" sz="3600" b="1" baseline="30000" dirty="0" smtClean="0">
                <a:solidFill>
                  <a:srgbClr val="663300"/>
                </a:solidFill>
                <a:latin typeface="+mn-lt"/>
              </a:rPr>
              <a:t>        </a:t>
            </a:r>
            <a:r>
              <a:rPr lang="es-ES" sz="3600" b="1" dirty="0" smtClean="0">
                <a:solidFill>
                  <a:srgbClr val="663300"/>
                </a:solidFill>
                <a:latin typeface="+mn-lt"/>
              </a:rPr>
              <a:t>16</a:t>
            </a:r>
            <a:r>
              <a:rPr lang="es-ES" sz="3600" b="1" baseline="30000" dirty="0" smtClean="0">
                <a:solidFill>
                  <a:srgbClr val="663300"/>
                </a:solidFill>
                <a:latin typeface="+mn-lt"/>
              </a:rPr>
              <a:t>       </a:t>
            </a:r>
            <a:r>
              <a:rPr lang="es-ES" sz="3600" b="1" dirty="0" smtClean="0">
                <a:solidFill>
                  <a:srgbClr val="663300"/>
                </a:solidFill>
                <a:latin typeface="+mn-lt"/>
              </a:rPr>
              <a:t>32</a:t>
            </a:r>
            <a:r>
              <a:rPr lang="es-ES" sz="3600" b="1" baseline="30000" dirty="0" smtClean="0">
                <a:solidFill>
                  <a:srgbClr val="663300"/>
                </a:solidFill>
                <a:latin typeface="+mn-lt"/>
              </a:rPr>
              <a:t>       </a:t>
            </a:r>
            <a:r>
              <a:rPr lang="es-ES" sz="3600" b="1" dirty="0" smtClean="0">
                <a:solidFill>
                  <a:srgbClr val="663300"/>
                </a:solidFill>
                <a:latin typeface="+mn-lt"/>
              </a:rPr>
              <a:t>64</a:t>
            </a:r>
            <a:r>
              <a:rPr lang="es-ES" sz="3600" b="1" baseline="30000" dirty="0" smtClean="0">
                <a:solidFill>
                  <a:srgbClr val="663300"/>
                </a:solidFill>
                <a:latin typeface="+mn-lt"/>
              </a:rPr>
              <a:t>        </a:t>
            </a:r>
            <a:r>
              <a:rPr lang="es-ES" sz="3600" b="1" dirty="0" smtClean="0">
                <a:solidFill>
                  <a:srgbClr val="663300"/>
                </a:solidFill>
                <a:latin typeface="+mn-lt"/>
              </a:rPr>
              <a:t>128</a:t>
            </a:r>
            <a:r>
              <a:rPr lang="es-ES" sz="3600" b="1" baseline="30000" dirty="0" smtClean="0">
                <a:solidFill>
                  <a:srgbClr val="663300"/>
                </a:solidFill>
                <a:latin typeface="+mn-lt"/>
              </a:rPr>
              <a:t>      </a:t>
            </a:r>
            <a:r>
              <a:rPr lang="es-ES" sz="3600" b="1" dirty="0" smtClean="0">
                <a:solidFill>
                  <a:srgbClr val="663300"/>
                </a:solidFill>
                <a:latin typeface="+mn-lt"/>
              </a:rPr>
              <a:t>256</a:t>
            </a:r>
            <a:r>
              <a:rPr lang="es-ES" sz="3600" b="1" baseline="30000" dirty="0" smtClean="0">
                <a:solidFill>
                  <a:srgbClr val="663300"/>
                </a:solidFill>
                <a:latin typeface="+mn-lt"/>
              </a:rPr>
              <a:t>    </a:t>
            </a:r>
            <a:r>
              <a:rPr lang="es-ES" sz="3600" b="1" dirty="0" smtClean="0">
                <a:solidFill>
                  <a:srgbClr val="663300"/>
                </a:solidFill>
                <a:latin typeface="+mn-lt"/>
              </a:rPr>
              <a:t>…</a:t>
            </a:r>
          </a:p>
          <a:p>
            <a:pPr marL="342900" lvl="0" indent="-342900">
              <a:spcBef>
                <a:spcPct val="20000"/>
              </a:spcBef>
              <a:defRPr/>
            </a:pPr>
            <a:endParaRPr lang="es-ES" sz="4400" b="1" dirty="0" smtClean="0"/>
          </a:p>
          <a:p>
            <a:pPr marL="342900" indent="-342900">
              <a:spcBef>
                <a:spcPct val="20000"/>
              </a:spcBef>
              <a:defRPr/>
            </a:pPr>
            <a:endParaRPr lang="es-ES" sz="4400" b="1" dirty="0" smtClean="0"/>
          </a:p>
          <a:p>
            <a:pPr marL="342900" lvl="0" indent="-342900">
              <a:spcBef>
                <a:spcPct val="20000"/>
              </a:spcBef>
              <a:defRPr/>
            </a:pPr>
            <a:endParaRPr lang="es-ES" sz="4400" b="1" dirty="0" smtClean="0"/>
          </a:p>
          <a:p>
            <a:pPr marL="342900" indent="-342900">
              <a:spcBef>
                <a:spcPct val="20000"/>
              </a:spcBef>
              <a:defRPr/>
            </a:pPr>
            <a:endParaRPr lang="es-ES" sz="4400" b="1" dirty="0" smtClean="0"/>
          </a:p>
          <a:p>
            <a:pPr marL="342900" lvl="0" indent="-342900">
              <a:spcBef>
                <a:spcPct val="20000"/>
              </a:spcBef>
              <a:defRPr/>
            </a:pPr>
            <a:endParaRPr lang="es-ES" sz="4400" b="1" dirty="0" smtClean="0"/>
          </a:p>
          <a:p>
            <a:pPr marL="342900" indent="-342900">
              <a:spcBef>
                <a:spcPct val="20000"/>
              </a:spcBef>
              <a:defRPr/>
            </a:pPr>
            <a:endParaRPr lang="es-ES" sz="4400" b="1" dirty="0" smtClean="0"/>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s-ES" sz="4400" b="1"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9" name="2 Marcador de contenido"/>
          <p:cNvSpPr txBox="1">
            <a:spLocks/>
          </p:cNvSpPr>
          <p:nvPr/>
        </p:nvSpPr>
        <p:spPr bwMode="auto">
          <a:xfrm>
            <a:off x="1187624" y="4077073"/>
            <a:ext cx="6336704" cy="1008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342900" algn="just" defTabSz="914400" rtl="0" eaLnBrk="1" fontAlgn="base" latinLnBrk="0" hangingPunct="1">
              <a:lnSpc>
                <a:spcPct val="100000"/>
              </a:lnSpc>
              <a:spcBef>
                <a:spcPct val="20000"/>
              </a:spcBef>
              <a:spcAft>
                <a:spcPct val="0"/>
              </a:spcAft>
              <a:buClrTx/>
              <a:buSzTx/>
              <a:buFont typeface="Arial" charset="0"/>
              <a:buNone/>
              <a:tabLst/>
              <a:defRPr/>
            </a:pPr>
            <a:r>
              <a:rPr kumimoji="0" lang="es-ES" sz="3600" b="0" i="0" u="none" strike="noStrike" kern="1200" cap="none" spc="0" normalizeH="0" baseline="0" noProof="0" dirty="0" smtClean="0">
                <a:ln>
                  <a:noFill/>
                </a:ln>
                <a:effectLst/>
                <a:uLnTx/>
                <a:uFillTx/>
                <a:latin typeface="+mn-lt"/>
                <a:ea typeface="+mn-ea"/>
                <a:cs typeface="+mn-cs"/>
              </a:rPr>
              <a:t>45</a:t>
            </a:r>
            <a:r>
              <a:rPr kumimoji="0" lang="es-ES" sz="3600" b="0" i="0" u="none" strike="noStrike" kern="1200" cap="none" spc="0" normalizeH="0" noProof="0" dirty="0" smtClean="0">
                <a:ln>
                  <a:noFill/>
                </a:ln>
                <a:effectLst/>
                <a:uLnTx/>
                <a:uFillTx/>
                <a:latin typeface="+mn-lt"/>
                <a:ea typeface="+mn-ea"/>
                <a:cs typeface="+mn-cs"/>
              </a:rPr>
              <a:t> =  </a:t>
            </a:r>
            <a:r>
              <a:rPr kumimoji="0" lang="es-ES" sz="3600" b="0" i="0" u="none" strike="noStrike" kern="1200" cap="none" spc="0" normalizeH="0" noProof="0" dirty="0" smtClean="0">
                <a:ln>
                  <a:noFill/>
                </a:ln>
                <a:solidFill>
                  <a:srgbClr val="FF0000"/>
                </a:solidFill>
                <a:effectLst/>
                <a:uLnTx/>
                <a:uFillTx/>
                <a:latin typeface="+mn-lt"/>
                <a:ea typeface="+mn-ea"/>
                <a:cs typeface="+mn-cs"/>
              </a:rPr>
              <a:t>32 </a:t>
            </a:r>
            <a:r>
              <a:rPr kumimoji="0" lang="es-ES" sz="3600" b="0" i="0" u="none" strike="noStrike" kern="1200" cap="none" spc="0" normalizeH="0" noProof="0" dirty="0" smtClean="0">
                <a:ln>
                  <a:noFill/>
                </a:ln>
                <a:effectLst/>
                <a:uLnTx/>
                <a:uFillTx/>
                <a:latin typeface="+mn-lt"/>
                <a:ea typeface="+mn-ea"/>
                <a:cs typeface="+mn-cs"/>
              </a:rPr>
              <a:t>+ </a:t>
            </a:r>
            <a:r>
              <a:rPr kumimoji="0" lang="es-ES" sz="3600" b="0" i="0" u="none" strike="noStrike" kern="1200" cap="none" spc="0" normalizeH="0" noProof="0" dirty="0" smtClean="0">
                <a:ln>
                  <a:noFill/>
                </a:ln>
                <a:solidFill>
                  <a:srgbClr val="FF0000"/>
                </a:solidFill>
                <a:effectLst/>
                <a:uLnTx/>
                <a:uFillTx/>
                <a:latin typeface="+mn-lt"/>
                <a:ea typeface="+mn-ea"/>
                <a:cs typeface="+mn-cs"/>
              </a:rPr>
              <a:t>8</a:t>
            </a:r>
            <a:r>
              <a:rPr kumimoji="0" lang="es-ES" sz="3600" b="0" i="0" u="none" strike="noStrike" kern="1200" cap="none" spc="0" normalizeH="0" noProof="0" dirty="0" smtClean="0">
                <a:ln>
                  <a:noFill/>
                </a:ln>
                <a:effectLst/>
                <a:uLnTx/>
                <a:uFillTx/>
                <a:latin typeface="+mn-lt"/>
                <a:ea typeface="+mn-ea"/>
                <a:cs typeface="+mn-cs"/>
              </a:rPr>
              <a:t> + </a:t>
            </a:r>
            <a:r>
              <a:rPr kumimoji="0" lang="es-ES" sz="3600" b="0" i="0" u="none" strike="noStrike" kern="1200" cap="none" spc="0" normalizeH="0" noProof="0" dirty="0" smtClean="0">
                <a:ln>
                  <a:noFill/>
                </a:ln>
                <a:solidFill>
                  <a:srgbClr val="FF0000"/>
                </a:solidFill>
                <a:effectLst/>
                <a:uLnTx/>
                <a:uFillTx/>
                <a:latin typeface="+mn-lt"/>
                <a:ea typeface="+mn-ea"/>
                <a:cs typeface="+mn-cs"/>
              </a:rPr>
              <a:t>4</a:t>
            </a:r>
            <a:r>
              <a:rPr kumimoji="0" lang="es-ES" sz="3600" b="0" i="0" u="none" strike="noStrike" kern="1200" cap="none" spc="0" normalizeH="0" noProof="0" dirty="0" smtClean="0">
                <a:ln>
                  <a:noFill/>
                </a:ln>
                <a:effectLst/>
                <a:uLnTx/>
                <a:uFillTx/>
                <a:latin typeface="+mn-lt"/>
                <a:ea typeface="+mn-ea"/>
                <a:cs typeface="+mn-cs"/>
              </a:rPr>
              <a:t> + </a:t>
            </a:r>
            <a:r>
              <a:rPr kumimoji="0" lang="es-ES" sz="3600" b="0" i="0" u="none" strike="noStrike" kern="1200" cap="none" spc="0" normalizeH="0" noProof="0" dirty="0" smtClean="0">
                <a:ln>
                  <a:noFill/>
                </a:ln>
                <a:solidFill>
                  <a:srgbClr val="FF0000"/>
                </a:solidFill>
                <a:effectLst/>
                <a:uLnTx/>
                <a:uFillTx/>
                <a:latin typeface="+mn-lt"/>
                <a:ea typeface="+mn-ea"/>
                <a:cs typeface="+mn-cs"/>
              </a:rPr>
              <a:t>1</a:t>
            </a:r>
            <a:r>
              <a:rPr kumimoji="0" lang="es-ES" sz="3600" b="0" i="0" u="none" strike="noStrike" kern="1200" cap="none" spc="0" normalizeH="0" noProof="0" dirty="0" smtClean="0">
                <a:ln>
                  <a:noFill/>
                </a:ln>
                <a:effectLst/>
                <a:uLnTx/>
                <a:uFillTx/>
                <a:latin typeface="+mn-lt"/>
                <a:ea typeface="+mn-ea"/>
                <a:cs typeface="+mn-cs"/>
              </a:rPr>
              <a:t> </a:t>
            </a:r>
            <a:endParaRPr kumimoji="0" lang="es-ES" sz="3600" b="0" i="0" u="none" strike="noStrike" kern="1200" cap="none" spc="0" normalizeH="0" baseline="0" noProof="0" dirty="0" smtClean="0">
              <a:ln>
                <a:noFill/>
              </a:ln>
              <a:effectLst/>
              <a:uLnTx/>
              <a:uFillTx/>
              <a:latin typeface="+mn-lt"/>
              <a:ea typeface="+mn-ea"/>
              <a:cs typeface="+mn-cs"/>
            </a:endParaRPr>
          </a:p>
        </p:txBody>
      </p:sp>
      <p:sp>
        <p:nvSpPr>
          <p:cNvPr id="10" name="9 Elipse"/>
          <p:cNvSpPr/>
          <p:nvPr/>
        </p:nvSpPr>
        <p:spPr>
          <a:xfrm>
            <a:off x="4211960" y="5229200"/>
            <a:ext cx="720080" cy="6480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Elipse"/>
          <p:cNvSpPr/>
          <p:nvPr/>
        </p:nvSpPr>
        <p:spPr>
          <a:xfrm>
            <a:off x="2339752" y="5229200"/>
            <a:ext cx="720080" cy="6480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Elipse"/>
          <p:cNvSpPr/>
          <p:nvPr/>
        </p:nvSpPr>
        <p:spPr>
          <a:xfrm>
            <a:off x="1619672" y="5229200"/>
            <a:ext cx="720080" cy="6480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Elipse"/>
          <p:cNvSpPr/>
          <p:nvPr/>
        </p:nvSpPr>
        <p:spPr>
          <a:xfrm>
            <a:off x="251520" y="5229200"/>
            <a:ext cx="720080" cy="6480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 Título"/>
          <p:cNvSpPr txBox="1">
            <a:spLocks/>
          </p:cNvSpPr>
          <p:nvPr/>
        </p:nvSpPr>
        <p:spPr bwMode="auto">
          <a:xfrm>
            <a:off x="395536"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4400" dirty="0" smtClean="0">
                <a:solidFill>
                  <a:schemeClr val="bg1"/>
                </a:solidFill>
                <a:latin typeface="Harrington" pitchFamily="82" charset="0"/>
                <a:ea typeface="+mj-ea"/>
                <a:cs typeface="+mj-cs"/>
              </a:rPr>
              <a:t>POTENCIAS  DE  2</a:t>
            </a:r>
            <a:endParaRPr kumimoji="0" lang="es-ES" sz="4400" b="0" i="0" u="none" strike="noStrike" kern="1200" cap="none" spc="0" normalizeH="0" baseline="0" noProof="0" dirty="0" smtClean="0">
              <a:ln>
                <a:noFill/>
              </a:ln>
              <a:solidFill>
                <a:schemeClr val="bg1"/>
              </a:solidFill>
              <a:effectLst/>
              <a:uLnTx/>
              <a:uFillTx/>
              <a:latin typeface="Harrington" pitchFamily="82" charset="0"/>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Marcador de contenido"/>
          <p:cNvSpPr>
            <a:spLocks noGrp="1"/>
          </p:cNvSpPr>
          <p:nvPr>
            <p:ph idx="1"/>
          </p:nvPr>
        </p:nvSpPr>
        <p:spPr>
          <a:xfrm>
            <a:off x="467544" y="1484785"/>
            <a:ext cx="8280920" cy="2592288"/>
          </a:xfrm>
        </p:spPr>
        <p:txBody>
          <a:bodyPr/>
          <a:lstStyle/>
          <a:p>
            <a:pPr marL="0" algn="just" eaLnBrk="1" hangingPunct="1">
              <a:buNone/>
            </a:pPr>
            <a:r>
              <a:rPr lang="es-ES" sz="2400" b="1" i="1" u="sng" dirty="0" smtClean="0"/>
              <a:t>Ejercicio:</a:t>
            </a:r>
            <a:r>
              <a:rPr lang="es-ES" sz="2400" dirty="0" smtClean="0"/>
              <a:t> Pon en práctica esta propiedad y expresa estos números como sumas de potencias de 2</a:t>
            </a:r>
          </a:p>
        </p:txBody>
      </p:sp>
      <p:sp>
        <p:nvSpPr>
          <p:cNvPr id="3076" name="6 Título"/>
          <p:cNvSpPr>
            <a:spLocks noGrp="1"/>
          </p:cNvSpPr>
          <p:nvPr>
            <p:ph type="title"/>
          </p:nvPr>
        </p:nvSpPr>
        <p:spPr/>
        <p:txBody>
          <a:bodyPr/>
          <a:lstStyle/>
          <a:p>
            <a:pPr eaLnBrk="1" hangingPunct="1"/>
            <a:r>
              <a:rPr lang="es-ES" dirty="0" smtClean="0"/>
              <a:t>v</a:t>
            </a:r>
          </a:p>
        </p:txBody>
      </p:sp>
      <p:sp>
        <p:nvSpPr>
          <p:cNvPr id="8" name="2 Marcador de contenido"/>
          <p:cNvSpPr txBox="1">
            <a:spLocks/>
          </p:cNvSpPr>
          <p:nvPr/>
        </p:nvSpPr>
        <p:spPr bwMode="auto">
          <a:xfrm>
            <a:off x="0" y="5229200"/>
            <a:ext cx="9144000" cy="648072"/>
          </a:xfrm>
          <a:prstGeom prst="rect">
            <a:avLst/>
          </a:prstGeom>
          <a:solidFill>
            <a:srgbClr val="FFFF9F"/>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defRPr/>
            </a:pPr>
            <a:r>
              <a:rPr lang="es-ES" sz="3600" b="1" dirty="0" smtClean="0">
                <a:solidFill>
                  <a:srgbClr val="663300"/>
                </a:solidFill>
                <a:latin typeface="+mn-lt"/>
              </a:rPr>
              <a:t>    1</a:t>
            </a:r>
            <a:r>
              <a:rPr kumimoji="0" lang="es-ES" sz="3600" b="1" i="0" u="none" strike="noStrike" kern="1200" cap="none" spc="0" normalizeH="0" baseline="30000" noProof="0" dirty="0" smtClean="0">
                <a:ln>
                  <a:noFill/>
                </a:ln>
                <a:solidFill>
                  <a:srgbClr val="663300"/>
                </a:solidFill>
                <a:effectLst/>
                <a:uLnTx/>
                <a:uFillTx/>
                <a:latin typeface="+mn-lt"/>
                <a:ea typeface="+mn-ea"/>
                <a:cs typeface="+mn-cs"/>
              </a:rPr>
              <a:t>       </a:t>
            </a:r>
            <a:r>
              <a:rPr lang="es-ES" sz="3600" b="1" dirty="0" smtClean="0">
                <a:solidFill>
                  <a:srgbClr val="663300"/>
                </a:solidFill>
                <a:latin typeface="+mn-lt"/>
              </a:rPr>
              <a:t>2</a:t>
            </a:r>
            <a:r>
              <a:rPr lang="es-ES" sz="3600" b="1" baseline="30000" dirty="0" smtClean="0">
                <a:solidFill>
                  <a:srgbClr val="663300"/>
                </a:solidFill>
                <a:latin typeface="+mn-lt"/>
              </a:rPr>
              <a:t>      </a:t>
            </a:r>
            <a:r>
              <a:rPr lang="es-ES" sz="3600" b="1" dirty="0" smtClean="0">
                <a:solidFill>
                  <a:srgbClr val="663300"/>
                </a:solidFill>
                <a:latin typeface="+mn-lt"/>
              </a:rPr>
              <a:t>4</a:t>
            </a:r>
            <a:r>
              <a:rPr lang="es-ES" sz="3600" b="1" baseline="30000" dirty="0" smtClean="0">
                <a:solidFill>
                  <a:srgbClr val="663300"/>
                </a:solidFill>
                <a:latin typeface="+mn-lt"/>
              </a:rPr>
              <a:t>        </a:t>
            </a:r>
            <a:r>
              <a:rPr lang="es-ES" sz="3600" b="1" dirty="0" smtClean="0">
                <a:solidFill>
                  <a:srgbClr val="663300"/>
                </a:solidFill>
                <a:latin typeface="+mn-lt"/>
              </a:rPr>
              <a:t>8</a:t>
            </a:r>
            <a:r>
              <a:rPr lang="es-ES" sz="3600" b="1" baseline="30000" dirty="0" smtClean="0">
                <a:solidFill>
                  <a:srgbClr val="663300"/>
                </a:solidFill>
                <a:latin typeface="+mn-lt"/>
              </a:rPr>
              <a:t>        </a:t>
            </a:r>
            <a:r>
              <a:rPr lang="es-ES" sz="3600" b="1" dirty="0" smtClean="0">
                <a:solidFill>
                  <a:srgbClr val="663300"/>
                </a:solidFill>
                <a:latin typeface="+mn-lt"/>
              </a:rPr>
              <a:t>16</a:t>
            </a:r>
            <a:r>
              <a:rPr lang="es-ES" sz="3600" b="1" baseline="30000" dirty="0" smtClean="0">
                <a:solidFill>
                  <a:srgbClr val="663300"/>
                </a:solidFill>
                <a:latin typeface="+mn-lt"/>
              </a:rPr>
              <a:t>       </a:t>
            </a:r>
            <a:r>
              <a:rPr lang="es-ES" sz="3600" b="1" dirty="0" smtClean="0">
                <a:solidFill>
                  <a:srgbClr val="663300"/>
                </a:solidFill>
                <a:latin typeface="+mn-lt"/>
              </a:rPr>
              <a:t>32</a:t>
            </a:r>
            <a:r>
              <a:rPr lang="es-ES" sz="3600" b="1" baseline="30000" dirty="0" smtClean="0">
                <a:solidFill>
                  <a:srgbClr val="663300"/>
                </a:solidFill>
                <a:latin typeface="+mn-lt"/>
              </a:rPr>
              <a:t>       </a:t>
            </a:r>
            <a:r>
              <a:rPr lang="es-ES" sz="3600" b="1" dirty="0" smtClean="0">
                <a:solidFill>
                  <a:srgbClr val="663300"/>
                </a:solidFill>
                <a:latin typeface="+mn-lt"/>
              </a:rPr>
              <a:t>64</a:t>
            </a:r>
            <a:r>
              <a:rPr lang="es-ES" sz="3600" b="1" baseline="30000" dirty="0" smtClean="0">
                <a:solidFill>
                  <a:srgbClr val="663300"/>
                </a:solidFill>
                <a:latin typeface="+mn-lt"/>
              </a:rPr>
              <a:t>        </a:t>
            </a:r>
            <a:r>
              <a:rPr lang="es-ES" sz="3600" b="1" dirty="0" smtClean="0">
                <a:solidFill>
                  <a:srgbClr val="663300"/>
                </a:solidFill>
                <a:latin typeface="+mn-lt"/>
              </a:rPr>
              <a:t>128</a:t>
            </a:r>
            <a:r>
              <a:rPr lang="es-ES" sz="3600" b="1" baseline="30000" dirty="0" smtClean="0">
                <a:solidFill>
                  <a:srgbClr val="663300"/>
                </a:solidFill>
                <a:latin typeface="+mn-lt"/>
              </a:rPr>
              <a:t>      </a:t>
            </a:r>
            <a:r>
              <a:rPr lang="es-ES" sz="3600" b="1" dirty="0" smtClean="0">
                <a:solidFill>
                  <a:srgbClr val="663300"/>
                </a:solidFill>
                <a:latin typeface="+mn-lt"/>
              </a:rPr>
              <a:t>256</a:t>
            </a:r>
            <a:r>
              <a:rPr lang="es-ES" sz="3600" b="1" baseline="30000" dirty="0" smtClean="0">
                <a:solidFill>
                  <a:srgbClr val="663300"/>
                </a:solidFill>
                <a:latin typeface="+mn-lt"/>
              </a:rPr>
              <a:t>    </a:t>
            </a:r>
            <a:r>
              <a:rPr lang="es-ES" sz="3600" b="1" dirty="0" smtClean="0">
                <a:solidFill>
                  <a:srgbClr val="663300"/>
                </a:solidFill>
                <a:latin typeface="+mn-lt"/>
              </a:rPr>
              <a:t>…</a:t>
            </a:r>
          </a:p>
          <a:p>
            <a:pPr marL="342900" lvl="0" indent="-342900">
              <a:spcBef>
                <a:spcPct val="20000"/>
              </a:spcBef>
              <a:defRPr/>
            </a:pPr>
            <a:endParaRPr lang="es-ES" sz="4400" b="1" dirty="0" smtClean="0"/>
          </a:p>
          <a:p>
            <a:pPr marL="342900" indent="-342900">
              <a:spcBef>
                <a:spcPct val="20000"/>
              </a:spcBef>
              <a:defRPr/>
            </a:pPr>
            <a:endParaRPr lang="es-ES" sz="4400" b="1" dirty="0" smtClean="0"/>
          </a:p>
          <a:p>
            <a:pPr marL="342900" lvl="0" indent="-342900">
              <a:spcBef>
                <a:spcPct val="20000"/>
              </a:spcBef>
              <a:defRPr/>
            </a:pPr>
            <a:endParaRPr lang="es-ES" sz="4400" b="1" dirty="0" smtClean="0"/>
          </a:p>
          <a:p>
            <a:pPr marL="342900" indent="-342900">
              <a:spcBef>
                <a:spcPct val="20000"/>
              </a:spcBef>
              <a:defRPr/>
            </a:pPr>
            <a:endParaRPr lang="es-ES" sz="4400" b="1" dirty="0" smtClean="0"/>
          </a:p>
          <a:p>
            <a:pPr marL="342900" lvl="0" indent="-342900">
              <a:spcBef>
                <a:spcPct val="20000"/>
              </a:spcBef>
              <a:defRPr/>
            </a:pPr>
            <a:endParaRPr lang="es-ES" sz="4400" b="1" dirty="0" smtClean="0"/>
          </a:p>
          <a:p>
            <a:pPr marL="342900" indent="-342900">
              <a:spcBef>
                <a:spcPct val="20000"/>
              </a:spcBef>
              <a:defRPr/>
            </a:pPr>
            <a:endParaRPr lang="es-ES" sz="4400" b="1" dirty="0" smtClean="0"/>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s-ES" sz="4400" b="1"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9" name="2 Marcador de contenido"/>
          <p:cNvSpPr txBox="1">
            <a:spLocks/>
          </p:cNvSpPr>
          <p:nvPr/>
        </p:nvSpPr>
        <p:spPr bwMode="auto">
          <a:xfrm>
            <a:off x="611560" y="2420888"/>
            <a:ext cx="6336704" cy="1008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00050" marR="0" lvl="0" indent="-742950" algn="just" defTabSz="914400" rtl="0" eaLnBrk="1" fontAlgn="base" latinLnBrk="0" hangingPunct="1">
              <a:lnSpc>
                <a:spcPct val="100000"/>
              </a:lnSpc>
              <a:spcBef>
                <a:spcPct val="20000"/>
              </a:spcBef>
              <a:spcAft>
                <a:spcPct val="0"/>
              </a:spcAft>
              <a:buClrTx/>
              <a:buSzTx/>
              <a:buFont typeface="Arial" charset="0"/>
              <a:buAutoNum type="alphaLcParenR"/>
              <a:tabLst/>
              <a:defRPr/>
            </a:pPr>
            <a:r>
              <a:rPr kumimoji="0" lang="es-ES" sz="3600" b="0" i="0" u="none" strike="noStrike" kern="1200" cap="none" spc="0" normalizeH="0" baseline="0" noProof="0" dirty="0" smtClean="0">
                <a:ln>
                  <a:noFill/>
                </a:ln>
                <a:effectLst/>
                <a:uLnTx/>
                <a:uFillTx/>
                <a:latin typeface="+mn-lt"/>
                <a:ea typeface="+mn-ea"/>
                <a:cs typeface="+mn-cs"/>
              </a:rPr>
              <a:t>29</a:t>
            </a:r>
            <a:r>
              <a:rPr kumimoji="0" lang="es-ES" sz="3600" b="0" i="0" u="none" strike="noStrike" kern="1200" cap="none" spc="0" normalizeH="0" noProof="0" dirty="0" smtClean="0">
                <a:ln>
                  <a:noFill/>
                </a:ln>
                <a:effectLst/>
                <a:uLnTx/>
                <a:uFillTx/>
                <a:latin typeface="+mn-lt"/>
                <a:ea typeface="+mn-ea"/>
                <a:cs typeface="+mn-cs"/>
              </a:rPr>
              <a:t> =</a:t>
            </a:r>
          </a:p>
          <a:p>
            <a:pPr marL="400050" marR="0" lvl="0" indent="-742950" algn="just" defTabSz="914400" rtl="0" eaLnBrk="1" fontAlgn="base" latinLnBrk="0" hangingPunct="1">
              <a:lnSpc>
                <a:spcPct val="100000"/>
              </a:lnSpc>
              <a:spcBef>
                <a:spcPct val="20000"/>
              </a:spcBef>
              <a:spcAft>
                <a:spcPct val="0"/>
              </a:spcAft>
              <a:buClrTx/>
              <a:buSzTx/>
              <a:buFont typeface="Arial" charset="0"/>
              <a:buAutoNum type="alphaLcParenR"/>
              <a:tabLst/>
              <a:defRPr/>
            </a:pPr>
            <a:r>
              <a:rPr lang="es-ES" sz="3600" baseline="0" dirty="0" smtClean="0">
                <a:latin typeface="+mn-lt"/>
                <a:cs typeface="+mn-cs"/>
              </a:rPr>
              <a:t>50 = </a:t>
            </a:r>
          </a:p>
          <a:p>
            <a:pPr marL="400050" marR="0" lvl="0" indent="-742950" algn="just" defTabSz="914400" rtl="0" eaLnBrk="1" fontAlgn="base" latinLnBrk="0" hangingPunct="1">
              <a:lnSpc>
                <a:spcPct val="100000"/>
              </a:lnSpc>
              <a:spcBef>
                <a:spcPct val="20000"/>
              </a:spcBef>
              <a:spcAft>
                <a:spcPct val="0"/>
              </a:spcAft>
              <a:buClrTx/>
              <a:buSzTx/>
              <a:buFont typeface="Arial" charset="0"/>
              <a:buAutoNum type="alphaLcParenR"/>
              <a:tabLst/>
              <a:defRPr/>
            </a:pPr>
            <a:r>
              <a:rPr kumimoji="0" lang="es-ES" sz="3600" b="0" i="0" u="none" strike="noStrike" kern="1200" cap="none" spc="0" normalizeH="0" noProof="0" dirty="0" smtClean="0">
                <a:ln>
                  <a:noFill/>
                </a:ln>
                <a:effectLst/>
                <a:uLnTx/>
                <a:uFillTx/>
                <a:latin typeface="+mn-lt"/>
                <a:ea typeface="+mn-ea"/>
                <a:cs typeface="+mn-cs"/>
              </a:rPr>
              <a:t>71 =</a:t>
            </a:r>
          </a:p>
          <a:p>
            <a:pPr marL="400050" marR="0" lvl="0" indent="-742950" algn="just" defTabSz="914400" rtl="0" eaLnBrk="1" fontAlgn="base" latinLnBrk="0" hangingPunct="1">
              <a:lnSpc>
                <a:spcPct val="100000"/>
              </a:lnSpc>
              <a:spcBef>
                <a:spcPct val="20000"/>
              </a:spcBef>
              <a:spcAft>
                <a:spcPct val="0"/>
              </a:spcAft>
              <a:buClrTx/>
              <a:buSzTx/>
              <a:buFont typeface="Arial" charset="0"/>
              <a:buAutoNum type="alphaLcParenR"/>
              <a:tabLst/>
              <a:defRPr/>
            </a:pPr>
            <a:r>
              <a:rPr lang="es-ES" sz="3600" dirty="0" smtClean="0">
                <a:latin typeface="+mn-lt"/>
                <a:cs typeface="+mn-cs"/>
              </a:rPr>
              <a:t>105 =</a:t>
            </a:r>
            <a:endParaRPr kumimoji="0" lang="es-ES" sz="3600" b="0" i="0" u="none" strike="noStrike" kern="1200" cap="none" spc="0" normalizeH="0" noProof="0" dirty="0" smtClean="0">
              <a:ln>
                <a:noFill/>
              </a:ln>
              <a:effectLst/>
              <a:uLnTx/>
              <a:uFillTx/>
              <a:latin typeface="+mn-lt"/>
              <a:ea typeface="+mn-ea"/>
              <a:cs typeface="+mn-cs"/>
            </a:endParaRPr>
          </a:p>
          <a:p>
            <a:pPr marL="400050" marR="0" lvl="0" indent="-742950" algn="just" defTabSz="914400" rtl="0" eaLnBrk="1" fontAlgn="base" latinLnBrk="0" hangingPunct="1">
              <a:lnSpc>
                <a:spcPct val="100000"/>
              </a:lnSpc>
              <a:spcBef>
                <a:spcPct val="20000"/>
              </a:spcBef>
              <a:spcAft>
                <a:spcPct val="0"/>
              </a:spcAft>
              <a:buClrTx/>
              <a:buSzTx/>
              <a:buFont typeface="Arial" charset="0"/>
              <a:buAutoNum type="alphaLcParenR"/>
              <a:tabLst/>
              <a:defRPr/>
            </a:pPr>
            <a:endParaRPr kumimoji="0" lang="es-ES" sz="3600" b="0" i="0" u="none" strike="noStrike" kern="1200" cap="none" spc="0" normalizeH="0" baseline="0" noProof="0" dirty="0" smtClean="0">
              <a:ln>
                <a:noFill/>
              </a:ln>
              <a:effectLst/>
              <a:uLnTx/>
              <a:uFillTx/>
              <a:latin typeface="+mn-lt"/>
              <a:ea typeface="+mn-ea"/>
              <a:cs typeface="+mn-cs"/>
            </a:endParaRPr>
          </a:p>
        </p:txBody>
      </p:sp>
      <p:sp>
        <p:nvSpPr>
          <p:cNvPr id="14" name="1 Título"/>
          <p:cNvSpPr txBox="1">
            <a:spLocks/>
          </p:cNvSpPr>
          <p:nvPr/>
        </p:nvSpPr>
        <p:spPr bwMode="auto">
          <a:xfrm>
            <a:off x="395536"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4400" dirty="0" smtClean="0">
                <a:solidFill>
                  <a:schemeClr val="bg1"/>
                </a:solidFill>
                <a:latin typeface="Harrington" pitchFamily="82" charset="0"/>
                <a:ea typeface="+mj-ea"/>
                <a:cs typeface="+mj-cs"/>
              </a:rPr>
              <a:t>POTENCIAS  DE  2</a:t>
            </a:r>
            <a:endParaRPr kumimoji="0" lang="es-ES" sz="4400" b="0" i="0" u="none" strike="noStrike" kern="1200" cap="none" spc="0" normalizeH="0" baseline="0" noProof="0" dirty="0" smtClean="0">
              <a:ln>
                <a:noFill/>
              </a:ln>
              <a:solidFill>
                <a:schemeClr val="bg1"/>
              </a:solidFill>
              <a:effectLst/>
              <a:uLnTx/>
              <a:uFillTx/>
              <a:latin typeface="Harrington" pitchFamily="82" charset="0"/>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Marcador de contenido"/>
          <p:cNvSpPr>
            <a:spLocks noGrp="1"/>
          </p:cNvSpPr>
          <p:nvPr>
            <p:ph idx="1"/>
          </p:nvPr>
        </p:nvSpPr>
        <p:spPr>
          <a:xfrm>
            <a:off x="467544" y="1484785"/>
            <a:ext cx="8280920" cy="2592288"/>
          </a:xfrm>
        </p:spPr>
        <p:txBody>
          <a:bodyPr/>
          <a:lstStyle/>
          <a:p>
            <a:pPr marL="0" algn="just" eaLnBrk="1" hangingPunct="1">
              <a:buNone/>
            </a:pPr>
            <a:r>
              <a:rPr lang="es-ES" sz="2400" b="1" i="1" u="sng" dirty="0" smtClean="0"/>
              <a:t>Ejercicio:</a:t>
            </a:r>
            <a:r>
              <a:rPr lang="es-ES" sz="2400" dirty="0" smtClean="0"/>
              <a:t> Pon en práctica esta propiedad y expresa estos números como sumas de potencias de 2</a:t>
            </a:r>
          </a:p>
        </p:txBody>
      </p:sp>
      <p:sp>
        <p:nvSpPr>
          <p:cNvPr id="3076" name="6 Título"/>
          <p:cNvSpPr>
            <a:spLocks noGrp="1"/>
          </p:cNvSpPr>
          <p:nvPr>
            <p:ph type="title"/>
          </p:nvPr>
        </p:nvSpPr>
        <p:spPr/>
        <p:txBody>
          <a:bodyPr/>
          <a:lstStyle/>
          <a:p>
            <a:pPr eaLnBrk="1" hangingPunct="1"/>
            <a:r>
              <a:rPr lang="es-ES" dirty="0" smtClean="0"/>
              <a:t>v</a:t>
            </a:r>
          </a:p>
        </p:txBody>
      </p:sp>
      <p:sp>
        <p:nvSpPr>
          <p:cNvPr id="8" name="2 Marcador de contenido"/>
          <p:cNvSpPr txBox="1">
            <a:spLocks/>
          </p:cNvSpPr>
          <p:nvPr/>
        </p:nvSpPr>
        <p:spPr bwMode="auto">
          <a:xfrm>
            <a:off x="0" y="5229200"/>
            <a:ext cx="9144000" cy="648072"/>
          </a:xfrm>
          <a:prstGeom prst="rect">
            <a:avLst/>
          </a:prstGeom>
          <a:solidFill>
            <a:srgbClr val="FFFF9F"/>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defRPr/>
            </a:pPr>
            <a:r>
              <a:rPr lang="es-ES" sz="3600" b="1" dirty="0" smtClean="0">
                <a:solidFill>
                  <a:srgbClr val="663300"/>
                </a:solidFill>
                <a:latin typeface="+mn-lt"/>
              </a:rPr>
              <a:t>    1</a:t>
            </a:r>
            <a:r>
              <a:rPr kumimoji="0" lang="es-ES" sz="3600" b="1" i="0" u="none" strike="noStrike" kern="1200" cap="none" spc="0" normalizeH="0" baseline="30000" noProof="0" dirty="0" smtClean="0">
                <a:ln>
                  <a:noFill/>
                </a:ln>
                <a:solidFill>
                  <a:srgbClr val="663300"/>
                </a:solidFill>
                <a:effectLst/>
                <a:uLnTx/>
                <a:uFillTx/>
                <a:latin typeface="+mn-lt"/>
                <a:ea typeface="+mn-ea"/>
                <a:cs typeface="+mn-cs"/>
              </a:rPr>
              <a:t>       </a:t>
            </a:r>
            <a:r>
              <a:rPr lang="es-ES" sz="3600" b="1" dirty="0" smtClean="0">
                <a:solidFill>
                  <a:srgbClr val="663300"/>
                </a:solidFill>
                <a:latin typeface="+mn-lt"/>
              </a:rPr>
              <a:t>2</a:t>
            </a:r>
            <a:r>
              <a:rPr lang="es-ES" sz="3600" b="1" baseline="30000" dirty="0" smtClean="0">
                <a:solidFill>
                  <a:srgbClr val="663300"/>
                </a:solidFill>
                <a:latin typeface="+mn-lt"/>
              </a:rPr>
              <a:t>      </a:t>
            </a:r>
            <a:r>
              <a:rPr lang="es-ES" sz="3600" b="1" dirty="0" smtClean="0">
                <a:solidFill>
                  <a:srgbClr val="663300"/>
                </a:solidFill>
                <a:latin typeface="+mn-lt"/>
              </a:rPr>
              <a:t>4</a:t>
            </a:r>
            <a:r>
              <a:rPr lang="es-ES" sz="3600" b="1" baseline="30000" dirty="0" smtClean="0">
                <a:solidFill>
                  <a:srgbClr val="663300"/>
                </a:solidFill>
                <a:latin typeface="+mn-lt"/>
              </a:rPr>
              <a:t>        </a:t>
            </a:r>
            <a:r>
              <a:rPr lang="es-ES" sz="3600" b="1" dirty="0" smtClean="0">
                <a:solidFill>
                  <a:srgbClr val="663300"/>
                </a:solidFill>
                <a:latin typeface="+mn-lt"/>
              </a:rPr>
              <a:t>8</a:t>
            </a:r>
            <a:r>
              <a:rPr lang="es-ES" sz="3600" b="1" baseline="30000" dirty="0" smtClean="0">
                <a:solidFill>
                  <a:srgbClr val="663300"/>
                </a:solidFill>
                <a:latin typeface="+mn-lt"/>
              </a:rPr>
              <a:t>        </a:t>
            </a:r>
            <a:r>
              <a:rPr lang="es-ES" sz="3600" b="1" dirty="0" smtClean="0">
                <a:solidFill>
                  <a:srgbClr val="663300"/>
                </a:solidFill>
                <a:latin typeface="+mn-lt"/>
              </a:rPr>
              <a:t>16</a:t>
            </a:r>
            <a:r>
              <a:rPr lang="es-ES" sz="3600" b="1" baseline="30000" dirty="0" smtClean="0">
                <a:solidFill>
                  <a:srgbClr val="663300"/>
                </a:solidFill>
                <a:latin typeface="+mn-lt"/>
              </a:rPr>
              <a:t>       </a:t>
            </a:r>
            <a:r>
              <a:rPr lang="es-ES" sz="3600" b="1" dirty="0" smtClean="0">
                <a:solidFill>
                  <a:srgbClr val="663300"/>
                </a:solidFill>
                <a:latin typeface="+mn-lt"/>
              </a:rPr>
              <a:t>32</a:t>
            </a:r>
            <a:r>
              <a:rPr lang="es-ES" sz="3600" b="1" baseline="30000" dirty="0" smtClean="0">
                <a:solidFill>
                  <a:srgbClr val="663300"/>
                </a:solidFill>
                <a:latin typeface="+mn-lt"/>
              </a:rPr>
              <a:t>       </a:t>
            </a:r>
            <a:r>
              <a:rPr lang="es-ES" sz="3600" b="1" dirty="0" smtClean="0">
                <a:solidFill>
                  <a:srgbClr val="663300"/>
                </a:solidFill>
                <a:latin typeface="+mn-lt"/>
              </a:rPr>
              <a:t>64</a:t>
            </a:r>
            <a:r>
              <a:rPr lang="es-ES" sz="3600" b="1" baseline="30000" dirty="0" smtClean="0">
                <a:solidFill>
                  <a:srgbClr val="663300"/>
                </a:solidFill>
                <a:latin typeface="+mn-lt"/>
              </a:rPr>
              <a:t>        </a:t>
            </a:r>
            <a:r>
              <a:rPr lang="es-ES" sz="3600" b="1" dirty="0" smtClean="0">
                <a:solidFill>
                  <a:srgbClr val="663300"/>
                </a:solidFill>
                <a:latin typeface="+mn-lt"/>
              </a:rPr>
              <a:t>128</a:t>
            </a:r>
            <a:r>
              <a:rPr lang="es-ES" sz="3600" b="1" baseline="30000" dirty="0" smtClean="0">
                <a:solidFill>
                  <a:srgbClr val="663300"/>
                </a:solidFill>
                <a:latin typeface="+mn-lt"/>
              </a:rPr>
              <a:t>      </a:t>
            </a:r>
            <a:r>
              <a:rPr lang="es-ES" sz="3600" b="1" dirty="0" smtClean="0">
                <a:solidFill>
                  <a:srgbClr val="663300"/>
                </a:solidFill>
                <a:latin typeface="+mn-lt"/>
              </a:rPr>
              <a:t>256</a:t>
            </a:r>
            <a:r>
              <a:rPr lang="es-ES" sz="3600" b="1" baseline="30000" dirty="0" smtClean="0">
                <a:solidFill>
                  <a:srgbClr val="663300"/>
                </a:solidFill>
                <a:latin typeface="+mn-lt"/>
              </a:rPr>
              <a:t>    </a:t>
            </a:r>
            <a:r>
              <a:rPr lang="es-ES" sz="3600" b="1" dirty="0" smtClean="0">
                <a:solidFill>
                  <a:srgbClr val="663300"/>
                </a:solidFill>
                <a:latin typeface="+mn-lt"/>
              </a:rPr>
              <a:t>…</a:t>
            </a:r>
          </a:p>
          <a:p>
            <a:pPr marL="342900" lvl="0" indent="-342900">
              <a:spcBef>
                <a:spcPct val="20000"/>
              </a:spcBef>
              <a:defRPr/>
            </a:pPr>
            <a:endParaRPr lang="es-ES" sz="4400" b="1" dirty="0" smtClean="0"/>
          </a:p>
          <a:p>
            <a:pPr marL="342900" indent="-342900">
              <a:spcBef>
                <a:spcPct val="20000"/>
              </a:spcBef>
              <a:defRPr/>
            </a:pPr>
            <a:endParaRPr lang="es-ES" sz="4400" b="1" dirty="0" smtClean="0"/>
          </a:p>
          <a:p>
            <a:pPr marL="342900" lvl="0" indent="-342900">
              <a:spcBef>
                <a:spcPct val="20000"/>
              </a:spcBef>
              <a:defRPr/>
            </a:pPr>
            <a:endParaRPr lang="es-ES" sz="4400" b="1" dirty="0" smtClean="0"/>
          </a:p>
          <a:p>
            <a:pPr marL="342900" indent="-342900">
              <a:spcBef>
                <a:spcPct val="20000"/>
              </a:spcBef>
              <a:defRPr/>
            </a:pPr>
            <a:endParaRPr lang="es-ES" sz="4400" b="1" dirty="0" smtClean="0"/>
          </a:p>
          <a:p>
            <a:pPr marL="342900" lvl="0" indent="-342900">
              <a:spcBef>
                <a:spcPct val="20000"/>
              </a:spcBef>
              <a:defRPr/>
            </a:pPr>
            <a:endParaRPr lang="es-ES" sz="4400" b="1" dirty="0" smtClean="0"/>
          </a:p>
          <a:p>
            <a:pPr marL="342900" indent="-342900">
              <a:spcBef>
                <a:spcPct val="20000"/>
              </a:spcBef>
              <a:defRPr/>
            </a:pPr>
            <a:endParaRPr lang="es-ES" sz="4400" b="1" dirty="0" smtClean="0"/>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s-ES" sz="4400" b="1"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9" name="2 Marcador de contenido"/>
          <p:cNvSpPr txBox="1">
            <a:spLocks/>
          </p:cNvSpPr>
          <p:nvPr/>
        </p:nvSpPr>
        <p:spPr bwMode="auto">
          <a:xfrm>
            <a:off x="611560" y="2420888"/>
            <a:ext cx="6336704" cy="1008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00050" marR="0" lvl="0" indent="-742950" algn="just" defTabSz="914400" rtl="0" eaLnBrk="1" fontAlgn="base" latinLnBrk="0" hangingPunct="1">
              <a:lnSpc>
                <a:spcPct val="100000"/>
              </a:lnSpc>
              <a:spcBef>
                <a:spcPct val="20000"/>
              </a:spcBef>
              <a:spcAft>
                <a:spcPct val="0"/>
              </a:spcAft>
              <a:buClrTx/>
              <a:buSzTx/>
              <a:buFont typeface="Arial" charset="0"/>
              <a:buAutoNum type="alphaLcParenR"/>
              <a:tabLst/>
              <a:defRPr/>
            </a:pPr>
            <a:r>
              <a:rPr kumimoji="0" lang="es-ES" sz="3600" b="0" i="0" u="none" strike="noStrike" kern="1200" cap="none" spc="0" normalizeH="0" baseline="0" noProof="0" dirty="0" smtClean="0">
                <a:ln>
                  <a:noFill/>
                </a:ln>
                <a:effectLst/>
                <a:uLnTx/>
                <a:uFillTx/>
                <a:latin typeface="+mn-lt"/>
                <a:ea typeface="+mn-ea"/>
                <a:cs typeface="+mn-cs"/>
              </a:rPr>
              <a:t>29</a:t>
            </a:r>
            <a:r>
              <a:rPr kumimoji="0" lang="es-ES" sz="3600" b="0" i="0" u="none" strike="noStrike" kern="1200" cap="none" spc="0" normalizeH="0" noProof="0" dirty="0" smtClean="0">
                <a:ln>
                  <a:noFill/>
                </a:ln>
                <a:effectLst/>
                <a:uLnTx/>
                <a:uFillTx/>
                <a:latin typeface="+mn-lt"/>
                <a:ea typeface="+mn-ea"/>
                <a:cs typeface="+mn-cs"/>
              </a:rPr>
              <a:t> = </a:t>
            </a:r>
            <a:r>
              <a:rPr kumimoji="0" lang="es-ES" sz="3600" b="0" i="0" u="none" strike="noStrike" kern="1200" cap="none" spc="0" normalizeH="0" noProof="0" dirty="0" smtClean="0">
                <a:ln>
                  <a:noFill/>
                </a:ln>
                <a:solidFill>
                  <a:srgbClr val="FF0000"/>
                </a:solidFill>
                <a:effectLst/>
                <a:uLnTx/>
                <a:uFillTx/>
                <a:latin typeface="+mn-lt"/>
                <a:ea typeface="+mn-ea"/>
                <a:cs typeface="+mn-cs"/>
              </a:rPr>
              <a:t>16</a:t>
            </a:r>
            <a:r>
              <a:rPr kumimoji="0" lang="es-ES" sz="3600" b="0" i="0" u="none" strike="noStrike" kern="1200" cap="none" spc="0" normalizeH="0" noProof="0" dirty="0" smtClean="0">
                <a:ln>
                  <a:noFill/>
                </a:ln>
                <a:effectLst/>
                <a:uLnTx/>
                <a:uFillTx/>
                <a:latin typeface="+mn-lt"/>
                <a:ea typeface="+mn-ea"/>
                <a:cs typeface="+mn-cs"/>
              </a:rPr>
              <a:t> + </a:t>
            </a:r>
            <a:r>
              <a:rPr kumimoji="0" lang="es-ES" sz="3600" b="0" i="0" u="none" strike="noStrike" kern="1200" cap="none" spc="0" normalizeH="0" noProof="0" dirty="0" smtClean="0">
                <a:ln>
                  <a:noFill/>
                </a:ln>
                <a:solidFill>
                  <a:srgbClr val="FF0000"/>
                </a:solidFill>
                <a:effectLst/>
                <a:uLnTx/>
                <a:uFillTx/>
                <a:latin typeface="+mn-lt"/>
                <a:ea typeface="+mn-ea"/>
                <a:cs typeface="+mn-cs"/>
              </a:rPr>
              <a:t>8</a:t>
            </a:r>
            <a:r>
              <a:rPr kumimoji="0" lang="es-ES" sz="3600" b="0" i="0" u="none" strike="noStrike" kern="1200" cap="none" spc="0" normalizeH="0" noProof="0" dirty="0" smtClean="0">
                <a:ln>
                  <a:noFill/>
                </a:ln>
                <a:effectLst/>
                <a:uLnTx/>
                <a:uFillTx/>
                <a:latin typeface="+mn-lt"/>
                <a:ea typeface="+mn-ea"/>
                <a:cs typeface="+mn-cs"/>
              </a:rPr>
              <a:t> + </a:t>
            </a:r>
            <a:r>
              <a:rPr kumimoji="0" lang="es-ES" sz="3600" b="0" i="0" u="none" strike="noStrike" kern="1200" cap="none" spc="0" normalizeH="0" noProof="0" dirty="0" smtClean="0">
                <a:ln>
                  <a:noFill/>
                </a:ln>
                <a:solidFill>
                  <a:srgbClr val="FF0000"/>
                </a:solidFill>
                <a:effectLst/>
                <a:uLnTx/>
                <a:uFillTx/>
                <a:latin typeface="+mn-lt"/>
                <a:ea typeface="+mn-ea"/>
                <a:cs typeface="+mn-cs"/>
              </a:rPr>
              <a:t>4</a:t>
            </a:r>
            <a:r>
              <a:rPr kumimoji="0" lang="es-ES" sz="3600" b="0" i="0" u="none" strike="noStrike" kern="1200" cap="none" spc="0" normalizeH="0" noProof="0" dirty="0" smtClean="0">
                <a:ln>
                  <a:noFill/>
                </a:ln>
                <a:effectLst/>
                <a:uLnTx/>
                <a:uFillTx/>
                <a:latin typeface="+mn-lt"/>
                <a:ea typeface="+mn-ea"/>
                <a:cs typeface="+mn-cs"/>
              </a:rPr>
              <a:t> + </a:t>
            </a:r>
            <a:r>
              <a:rPr kumimoji="0" lang="es-ES" sz="3600" b="0" i="0" u="none" strike="noStrike" kern="1200" cap="none" spc="0" normalizeH="0" noProof="0" dirty="0" smtClean="0">
                <a:ln>
                  <a:noFill/>
                </a:ln>
                <a:solidFill>
                  <a:srgbClr val="FF0000"/>
                </a:solidFill>
                <a:effectLst/>
                <a:uLnTx/>
                <a:uFillTx/>
                <a:latin typeface="+mn-lt"/>
                <a:ea typeface="+mn-ea"/>
                <a:cs typeface="+mn-cs"/>
              </a:rPr>
              <a:t>1</a:t>
            </a:r>
          </a:p>
          <a:p>
            <a:pPr marL="400050" marR="0" lvl="0" indent="-742950" algn="just" defTabSz="914400" rtl="0" eaLnBrk="1" fontAlgn="base" latinLnBrk="0" hangingPunct="1">
              <a:lnSpc>
                <a:spcPct val="100000"/>
              </a:lnSpc>
              <a:spcBef>
                <a:spcPct val="20000"/>
              </a:spcBef>
              <a:spcAft>
                <a:spcPct val="0"/>
              </a:spcAft>
              <a:buClrTx/>
              <a:buSzTx/>
              <a:buFont typeface="Arial" charset="0"/>
              <a:buAutoNum type="alphaLcParenR"/>
              <a:tabLst/>
              <a:defRPr/>
            </a:pPr>
            <a:r>
              <a:rPr lang="es-ES" sz="3600" baseline="0" dirty="0" smtClean="0">
                <a:latin typeface="+mn-lt"/>
                <a:cs typeface="+mn-cs"/>
              </a:rPr>
              <a:t>50 = </a:t>
            </a:r>
            <a:r>
              <a:rPr lang="es-ES" sz="3600" baseline="0" dirty="0" smtClean="0">
                <a:solidFill>
                  <a:srgbClr val="FF0000"/>
                </a:solidFill>
                <a:latin typeface="+mn-lt"/>
                <a:cs typeface="+mn-cs"/>
              </a:rPr>
              <a:t>32</a:t>
            </a:r>
            <a:r>
              <a:rPr lang="es-ES" sz="3600" baseline="0" dirty="0" smtClean="0">
                <a:latin typeface="+mn-lt"/>
                <a:cs typeface="+mn-cs"/>
              </a:rPr>
              <a:t> + </a:t>
            </a:r>
            <a:r>
              <a:rPr lang="es-ES" sz="3600" baseline="0" dirty="0" smtClean="0">
                <a:solidFill>
                  <a:srgbClr val="FF0000"/>
                </a:solidFill>
                <a:latin typeface="+mn-lt"/>
                <a:cs typeface="+mn-cs"/>
              </a:rPr>
              <a:t>16</a:t>
            </a:r>
            <a:r>
              <a:rPr lang="es-ES" sz="3600" baseline="0" dirty="0" smtClean="0">
                <a:latin typeface="+mn-lt"/>
                <a:cs typeface="+mn-cs"/>
              </a:rPr>
              <a:t> + </a:t>
            </a:r>
            <a:r>
              <a:rPr lang="es-ES" sz="3600" baseline="0" dirty="0" smtClean="0">
                <a:solidFill>
                  <a:srgbClr val="FF0000"/>
                </a:solidFill>
                <a:latin typeface="+mn-lt"/>
                <a:cs typeface="+mn-cs"/>
              </a:rPr>
              <a:t>2</a:t>
            </a:r>
            <a:r>
              <a:rPr lang="es-ES" sz="3600" baseline="0" dirty="0" smtClean="0">
                <a:latin typeface="+mn-lt"/>
                <a:cs typeface="+mn-cs"/>
              </a:rPr>
              <a:t> </a:t>
            </a:r>
          </a:p>
          <a:p>
            <a:pPr marL="400050" marR="0" lvl="0" indent="-742950" algn="just" defTabSz="914400" rtl="0" eaLnBrk="1" fontAlgn="base" latinLnBrk="0" hangingPunct="1">
              <a:lnSpc>
                <a:spcPct val="100000"/>
              </a:lnSpc>
              <a:spcBef>
                <a:spcPct val="20000"/>
              </a:spcBef>
              <a:spcAft>
                <a:spcPct val="0"/>
              </a:spcAft>
              <a:buClrTx/>
              <a:buSzTx/>
              <a:buFont typeface="Arial" charset="0"/>
              <a:buAutoNum type="alphaLcParenR"/>
              <a:tabLst/>
              <a:defRPr/>
            </a:pPr>
            <a:r>
              <a:rPr kumimoji="0" lang="es-ES" sz="3600" b="0" i="0" u="none" strike="noStrike" kern="1200" cap="none" spc="0" normalizeH="0" noProof="0" dirty="0" smtClean="0">
                <a:ln>
                  <a:noFill/>
                </a:ln>
                <a:effectLst/>
                <a:uLnTx/>
                <a:uFillTx/>
                <a:latin typeface="+mn-lt"/>
                <a:ea typeface="+mn-ea"/>
                <a:cs typeface="+mn-cs"/>
              </a:rPr>
              <a:t>71 =  </a:t>
            </a:r>
            <a:r>
              <a:rPr kumimoji="0" lang="es-ES" sz="3600" b="0" i="0" u="none" strike="noStrike" kern="1200" cap="none" spc="0" normalizeH="0" noProof="0" dirty="0" smtClean="0">
                <a:ln>
                  <a:noFill/>
                </a:ln>
                <a:solidFill>
                  <a:srgbClr val="FF0000"/>
                </a:solidFill>
                <a:effectLst/>
                <a:uLnTx/>
                <a:uFillTx/>
                <a:latin typeface="+mn-lt"/>
                <a:ea typeface="+mn-ea"/>
                <a:cs typeface="+mn-cs"/>
              </a:rPr>
              <a:t>64</a:t>
            </a:r>
            <a:r>
              <a:rPr kumimoji="0" lang="es-ES" sz="3600" b="0" i="0" u="none" strike="noStrike" kern="1200" cap="none" spc="0" normalizeH="0" noProof="0" dirty="0" smtClean="0">
                <a:ln>
                  <a:noFill/>
                </a:ln>
                <a:effectLst/>
                <a:uLnTx/>
                <a:uFillTx/>
                <a:latin typeface="+mn-lt"/>
                <a:ea typeface="+mn-ea"/>
                <a:cs typeface="+mn-cs"/>
              </a:rPr>
              <a:t> + </a:t>
            </a:r>
            <a:r>
              <a:rPr kumimoji="0" lang="es-ES" sz="3600" b="0" i="0" u="none" strike="noStrike" kern="1200" cap="none" spc="0" normalizeH="0" noProof="0" dirty="0" smtClean="0">
                <a:ln>
                  <a:noFill/>
                </a:ln>
                <a:solidFill>
                  <a:srgbClr val="FF0000"/>
                </a:solidFill>
                <a:effectLst/>
                <a:uLnTx/>
                <a:uFillTx/>
                <a:latin typeface="+mn-lt"/>
                <a:ea typeface="+mn-ea"/>
                <a:cs typeface="+mn-cs"/>
              </a:rPr>
              <a:t>4</a:t>
            </a:r>
            <a:r>
              <a:rPr kumimoji="0" lang="es-ES" sz="3600" b="0" i="0" u="none" strike="noStrike" kern="1200" cap="none" spc="0" normalizeH="0" noProof="0" dirty="0" smtClean="0">
                <a:ln>
                  <a:noFill/>
                </a:ln>
                <a:effectLst/>
                <a:uLnTx/>
                <a:uFillTx/>
                <a:latin typeface="+mn-lt"/>
                <a:ea typeface="+mn-ea"/>
                <a:cs typeface="+mn-cs"/>
              </a:rPr>
              <a:t> + </a:t>
            </a:r>
            <a:r>
              <a:rPr kumimoji="0" lang="es-ES" sz="3600" b="0" i="0" u="none" strike="noStrike" kern="1200" cap="none" spc="0" normalizeH="0" noProof="0" dirty="0" smtClean="0">
                <a:ln>
                  <a:noFill/>
                </a:ln>
                <a:solidFill>
                  <a:srgbClr val="FF0000"/>
                </a:solidFill>
                <a:effectLst/>
                <a:uLnTx/>
                <a:uFillTx/>
                <a:latin typeface="+mn-lt"/>
                <a:ea typeface="+mn-ea"/>
                <a:cs typeface="+mn-cs"/>
              </a:rPr>
              <a:t>2</a:t>
            </a:r>
            <a:r>
              <a:rPr kumimoji="0" lang="es-ES" sz="3600" b="0" i="0" u="none" strike="noStrike" kern="1200" cap="none" spc="0" normalizeH="0" noProof="0" dirty="0" smtClean="0">
                <a:ln>
                  <a:noFill/>
                </a:ln>
                <a:effectLst/>
                <a:uLnTx/>
                <a:uFillTx/>
                <a:latin typeface="+mn-lt"/>
                <a:ea typeface="+mn-ea"/>
                <a:cs typeface="+mn-cs"/>
              </a:rPr>
              <a:t> + </a:t>
            </a:r>
            <a:r>
              <a:rPr kumimoji="0" lang="es-ES" sz="3600" b="0" i="0" u="none" strike="noStrike" kern="1200" cap="none" spc="0" normalizeH="0" noProof="0" dirty="0" smtClean="0">
                <a:ln>
                  <a:noFill/>
                </a:ln>
                <a:solidFill>
                  <a:srgbClr val="FF0000"/>
                </a:solidFill>
                <a:effectLst/>
                <a:uLnTx/>
                <a:uFillTx/>
                <a:latin typeface="+mn-lt"/>
                <a:ea typeface="+mn-ea"/>
                <a:cs typeface="+mn-cs"/>
              </a:rPr>
              <a:t>1</a:t>
            </a:r>
          </a:p>
          <a:p>
            <a:pPr marL="400050" marR="0" lvl="0" indent="-742950" algn="just" defTabSz="914400" rtl="0" eaLnBrk="1" fontAlgn="base" latinLnBrk="0" hangingPunct="1">
              <a:lnSpc>
                <a:spcPct val="100000"/>
              </a:lnSpc>
              <a:spcBef>
                <a:spcPct val="20000"/>
              </a:spcBef>
              <a:spcAft>
                <a:spcPct val="0"/>
              </a:spcAft>
              <a:buClrTx/>
              <a:buSzTx/>
              <a:buFont typeface="Arial" charset="0"/>
              <a:buAutoNum type="alphaLcParenR"/>
              <a:tabLst/>
              <a:defRPr/>
            </a:pPr>
            <a:r>
              <a:rPr lang="es-ES" sz="3600" dirty="0" smtClean="0">
                <a:latin typeface="+mn-lt"/>
                <a:cs typeface="+mn-cs"/>
              </a:rPr>
              <a:t>105 = </a:t>
            </a:r>
            <a:r>
              <a:rPr lang="es-ES" sz="3600" dirty="0" smtClean="0">
                <a:solidFill>
                  <a:srgbClr val="FF0000"/>
                </a:solidFill>
                <a:latin typeface="+mn-lt"/>
                <a:cs typeface="+mn-cs"/>
              </a:rPr>
              <a:t>64</a:t>
            </a:r>
            <a:r>
              <a:rPr lang="es-ES" sz="3600" dirty="0" smtClean="0">
                <a:latin typeface="+mn-lt"/>
                <a:cs typeface="+mn-cs"/>
              </a:rPr>
              <a:t> + </a:t>
            </a:r>
            <a:r>
              <a:rPr lang="es-ES" sz="3600" dirty="0" smtClean="0">
                <a:solidFill>
                  <a:srgbClr val="FF0000"/>
                </a:solidFill>
                <a:latin typeface="+mn-lt"/>
                <a:cs typeface="+mn-cs"/>
              </a:rPr>
              <a:t>32</a:t>
            </a:r>
            <a:r>
              <a:rPr lang="es-ES" sz="3600" dirty="0" smtClean="0">
                <a:latin typeface="+mn-lt"/>
                <a:cs typeface="+mn-cs"/>
              </a:rPr>
              <a:t> + </a:t>
            </a:r>
            <a:r>
              <a:rPr lang="es-ES" sz="3600" dirty="0" smtClean="0">
                <a:solidFill>
                  <a:srgbClr val="FF0000"/>
                </a:solidFill>
                <a:latin typeface="+mn-lt"/>
                <a:cs typeface="+mn-cs"/>
              </a:rPr>
              <a:t>8</a:t>
            </a:r>
            <a:r>
              <a:rPr lang="es-ES" sz="3600" dirty="0" smtClean="0">
                <a:latin typeface="+mn-lt"/>
                <a:cs typeface="+mn-cs"/>
              </a:rPr>
              <a:t> + </a:t>
            </a:r>
            <a:r>
              <a:rPr lang="es-ES" sz="3600" dirty="0" smtClean="0">
                <a:solidFill>
                  <a:srgbClr val="FF0000"/>
                </a:solidFill>
                <a:latin typeface="+mn-lt"/>
                <a:cs typeface="+mn-cs"/>
              </a:rPr>
              <a:t>1</a:t>
            </a:r>
            <a:endParaRPr kumimoji="0" lang="es-ES" sz="3600" b="0" i="0" u="none" strike="noStrike" kern="1200" cap="none" spc="0" normalizeH="0" noProof="0" dirty="0" smtClean="0">
              <a:ln>
                <a:noFill/>
              </a:ln>
              <a:solidFill>
                <a:srgbClr val="FF0000"/>
              </a:solidFill>
              <a:effectLst/>
              <a:uLnTx/>
              <a:uFillTx/>
              <a:latin typeface="+mn-lt"/>
              <a:ea typeface="+mn-ea"/>
              <a:cs typeface="+mn-cs"/>
            </a:endParaRPr>
          </a:p>
          <a:p>
            <a:pPr marL="400050" marR="0" lvl="0" indent="-742950" algn="just" defTabSz="914400" rtl="0" eaLnBrk="1" fontAlgn="base" latinLnBrk="0" hangingPunct="1">
              <a:lnSpc>
                <a:spcPct val="100000"/>
              </a:lnSpc>
              <a:spcBef>
                <a:spcPct val="20000"/>
              </a:spcBef>
              <a:spcAft>
                <a:spcPct val="0"/>
              </a:spcAft>
              <a:buClrTx/>
              <a:buSzTx/>
              <a:buFont typeface="Arial" charset="0"/>
              <a:buAutoNum type="alphaLcParenR"/>
              <a:tabLst/>
              <a:defRPr/>
            </a:pPr>
            <a:endParaRPr kumimoji="0" lang="es-ES" sz="3600" b="0" i="0" u="none" strike="noStrike" kern="1200" cap="none" spc="0" normalizeH="0" baseline="0" noProof="0" dirty="0" smtClean="0">
              <a:ln>
                <a:noFill/>
              </a:ln>
              <a:effectLst/>
              <a:uLnTx/>
              <a:uFillTx/>
              <a:latin typeface="+mn-lt"/>
              <a:ea typeface="+mn-ea"/>
              <a:cs typeface="+mn-cs"/>
            </a:endParaRPr>
          </a:p>
        </p:txBody>
      </p:sp>
      <p:sp>
        <p:nvSpPr>
          <p:cNvPr id="14" name="1 Título"/>
          <p:cNvSpPr txBox="1">
            <a:spLocks/>
          </p:cNvSpPr>
          <p:nvPr/>
        </p:nvSpPr>
        <p:spPr bwMode="auto">
          <a:xfrm>
            <a:off x="395536"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4400" dirty="0" smtClean="0">
                <a:solidFill>
                  <a:schemeClr val="bg1"/>
                </a:solidFill>
                <a:latin typeface="Harrington" pitchFamily="82" charset="0"/>
                <a:ea typeface="+mj-ea"/>
                <a:cs typeface="+mj-cs"/>
              </a:rPr>
              <a:t>POTENCIAS  DE  2</a:t>
            </a:r>
            <a:endParaRPr kumimoji="0" lang="es-ES" sz="4400" b="0" i="0" u="none" strike="noStrike" kern="1200" cap="none" spc="0" normalizeH="0" baseline="0" noProof="0" dirty="0" smtClean="0">
              <a:ln>
                <a:noFill/>
              </a:ln>
              <a:solidFill>
                <a:schemeClr val="bg1"/>
              </a:solidFill>
              <a:effectLst/>
              <a:uLnTx/>
              <a:uFillTx/>
              <a:latin typeface="Harrington" pitchFamily="82" charset="0"/>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Marcador de contenido"/>
          <p:cNvSpPr>
            <a:spLocks noGrp="1"/>
          </p:cNvSpPr>
          <p:nvPr>
            <p:ph idx="1"/>
          </p:nvPr>
        </p:nvSpPr>
        <p:spPr>
          <a:xfrm>
            <a:off x="395536" y="1628800"/>
            <a:ext cx="8280920" cy="3921125"/>
          </a:xfrm>
        </p:spPr>
        <p:txBody>
          <a:bodyPr/>
          <a:lstStyle/>
          <a:p>
            <a:pPr marL="0" algn="just" eaLnBrk="1" hangingPunct="1">
              <a:buNone/>
            </a:pPr>
            <a:r>
              <a:rPr lang="es-ES" sz="2400" dirty="0" smtClean="0"/>
              <a:t>Los egipcios también conocían otra propiedad de los números muy importante.</a:t>
            </a:r>
          </a:p>
          <a:p>
            <a:pPr marL="0" algn="just" eaLnBrk="1" hangingPunct="1">
              <a:buNone/>
            </a:pPr>
            <a:endParaRPr lang="es-ES" sz="2400" dirty="0" smtClean="0"/>
          </a:p>
          <a:p>
            <a:pPr marL="0" algn="just" eaLnBrk="1" hangingPunct="1">
              <a:buNone/>
            </a:pPr>
            <a:r>
              <a:rPr lang="es-ES" sz="2400" dirty="0" smtClean="0"/>
              <a:t>Para multiplicar 45 por 7, podemos hacerlo de golpe:</a:t>
            </a:r>
          </a:p>
          <a:p>
            <a:pPr marL="0" algn="just" eaLnBrk="1" hangingPunct="1">
              <a:buNone/>
            </a:pPr>
            <a:endParaRPr lang="es-ES" sz="2400" dirty="0" smtClean="0"/>
          </a:p>
        </p:txBody>
      </p:sp>
      <p:sp>
        <p:nvSpPr>
          <p:cNvPr id="3076" name="6 Título"/>
          <p:cNvSpPr>
            <a:spLocks noGrp="1"/>
          </p:cNvSpPr>
          <p:nvPr>
            <p:ph type="title"/>
          </p:nvPr>
        </p:nvSpPr>
        <p:spPr/>
        <p:txBody>
          <a:bodyPr/>
          <a:lstStyle/>
          <a:p>
            <a:pPr eaLnBrk="1" hangingPunct="1"/>
            <a:endParaRPr lang="es-ES" smtClean="0">
              <a:solidFill>
                <a:schemeClr val="accent1">
                  <a:lumMod val="75000"/>
                </a:schemeClr>
              </a:solidFill>
            </a:endParaRPr>
          </a:p>
        </p:txBody>
      </p:sp>
      <p:sp>
        <p:nvSpPr>
          <p:cNvPr id="10"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4400" b="0" i="0" u="none" strike="noStrike" kern="1200" cap="none" spc="0" normalizeH="0" baseline="0" noProof="0" dirty="0" smtClean="0">
                <a:ln>
                  <a:noFill/>
                </a:ln>
                <a:solidFill>
                  <a:schemeClr val="bg1"/>
                </a:solidFill>
                <a:effectLst/>
                <a:uLnTx/>
                <a:uFillTx/>
                <a:latin typeface="Harrington" pitchFamily="82" charset="0"/>
                <a:ea typeface="+mj-ea"/>
                <a:cs typeface="+mj-cs"/>
              </a:rPr>
              <a:t>MULTIPLICACIÓN   EPGIPCIA</a:t>
            </a:r>
          </a:p>
        </p:txBody>
      </p:sp>
      <p:sp>
        <p:nvSpPr>
          <p:cNvPr id="11" name="2 Marcador de contenido"/>
          <p:cNvSpPr txBox="1">
            <a:spLocks/>
          </p:cNvSpPr>
          <p:nvPr/>
        </p:nvSpPr>
        <p:spPr bwMode="auto">
          <a:xfrm>
            <a:off x="1187624" y="3861048"/>
            <a:ext cx="6336704" cy="1008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342900" algn="just" defTabSz="914400" rtl="0" eaLnBrk="1" fontAlgn="base" latinLnBrk="0" hangingPunct="1">
              <a:lnSpc>
                <a:spcPct val="100000"/>
              </a:lnSpc>
              <a:spcBef>
                <a:spcPct val="20000"/>
              </a:spcBef>
              <a:spcAft>
                <a:spcPct val="0"/>
              </a:spcAft>
              <a:buClrTx/>
              <a:buSzTx/>
              <a:buFont typeface="Arial" charset="0"/>
              <a:buNone/>
              <a:tabLst/>
              <a:defRPr/>
            </a:pPr>
            <a:r>
              <a:rPr kumimoji="0" lang="es-ES" sz="3600" b="0" i="0" u="none" strike="noStrike" kern="1200" cap="none" spc="0" normalizeH="0" baseline="0" noProof="0" dirty="0" smtClean="0">
                <a:ln>
                  <a:noFill/>
                </a:ln>
                <a:effectLst/>
                <a:uLnTx/>
                <a:uFillTx/>
                <a:latin typeface="+mn-lt"/>
                <a:ea typeface="+mn-ea"/>
                <a:cs typeface="+mn-cs"/>
              </a:rPr>
              <a:t>45</a:t>
            </a:r>
            <a:r>
              <a:rPr kumimoji="0" lang="es-ES" sz="3600" b="0" i="0" u="none" strike="noStrike" kern="1200" cap="none" spc="0" normalizeH="0" noProof="0" dirty="0" smtClean="0">
                <a:ln>
                  <a:noFill/>
                </a:ln>
                <a:effectLst/>
                <a:uLnTx/>
                <a:uFillTx/>
                <a:latin typeface="+mn-lt"/>
                <a:ea typeface="+mn-ea"/>
                <a:cs typeface="+mn-cs"/>
              </a:rPr>
              <a:t> </a:t>
            </a:r>
            <a:r>
              <a:rPr kumimoji="0" lang="es-ES" sz="3600" b="0" i="0" u="none" strike="noStrike" kern="1200" cap="none" spc="0" normalizeH="0" noProof="0" dirty="0" smtClean="0">
                <a:ln>
                  <a:noFill/>
                </a:ln>
                <a:solidFill>
                  <a:schemeClr val="bg1"/>
                </a:solidFill>
                <a:effectLst/>
                <a:uLnTx/>
                <a:uFillTx/>
                <a:latin typeface="+mn-lt"/>
                <a:ea typeface="+mn-ea"/>
                <a:cs typeface="+mn-cs"/>
              </a:rPr>
              <a:t>=  32 + 8 + 4 + 1 </a:t>
            </a:r>
            <a:endParaRPr kumimoji="0" lang="es-ES" sz="36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2" name="2 Marcador de contenido"/>
          <p:cNvSpPr txBox="1">
            <a:spLocks/>
          </p:cNvSpPr>
          <p:nvPr/>
        </p:nvSpPr>
        <p:spPr bwMode="auto">
          <a:xfrm>
            <a:off x="899592" y="4725144"/>
            <a:ext cx="6912768" cy="1008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342900" algn="just" defTabSz="914400" rtl="0" eaLnBrk="1" fontAlgn="base" latinLnBrk="0" hangingPunct="1">
              <a:lnSpc>
                <a:spcPct val="100000"/>
              </a:lnSpc>
              <a:spcBef>
                <a:spcPct val="20000"/>
              </a:spcBef>
              <a:spcAft>
                <a:spcPct val="0"/>
              </a:spcAft>
              <a:buClrTx/>
              <a:buSzTx/>
              <a:buFont typeface="Arial" charset="0"/>
              <a:buNone/>
              <a:tabLst/>
              <a:defRPr/>
            </a:pPr>
            <a:r>
              <a:rPr kumimoji="0" lang="es-ES" sz="3600" b="0" i="0" u="none" strike="noStrike" kern="1200" cap="none" spc="0" normalizeH="0" baseline="0" noProof="0" dirty="0" smtClean="0">
                <a:ln>
                  <a:noFill/>
                </a:ln>
                <a:effectLst/>
                <a:uLnTx/>
                <a:uFillTx/>
                <a:latin typeface="+mn-lt"/>
                <a:ea typeface="+mn-ea"/>
                <a:cs typeface="+mn-cs"/>
              </a:rPr>
              <a:t>45 </a:t>
            </a:r>
            <a:r>
              <a:rPr kumimoji="0" lang="es-ES" sz="3600" b="1" i="0" u="none" strike="noStrike" kern="1200" cap="none" spc="0" normalizeH="0" baseline="0" noProof="0" dirty="0" smtClean="0">
                <a:ln>
                  <a:noFill/>
                </a:ln>
                <a:solidFill>
                  <a:schemeClr val="tx2">
                    <a:lumMod val="75000"/>
                  </a:schemeClr>
                </a:solidFill>
                <a:effectLst/>
                <a:uLnTx/>
                <a:uFillTx/>
                <a:latin typeface="+mn-lt"/>
                <a:ea typeface="+mn-ea"/>
                <a:cs typeface="+mn-cs"/>
              </a:rPr>
              <a:t>· 7 </a:t>
            </a:r>
            <a:r>
              <a:rPr kumimoji="0" lang="es-ES" sz="3600" b="1" i="0" u="none" strike="noStrike" kern="1200" cap="none" spc="0" normalizeH="0" noProof="0" dirty="0" smtClean="0">
                <a:ln>
                  <a:noFill/>
                </a:ln>
                <a:solidFill>
                  <a:schemeClr val="tx2">
                    <a:lumMod val="75000"/>
                  </a:schemeClr>
                </a:solidFill>
                <a:effectLst/>
                <a:uLnTx/>
                <a:uFillTx/>
                <a:latin typeface="+mn-lt"/>
                <a:ea typeface="+mn-ea"/>
                <a:cs typeface="+mn-cs"/>
              </a:rPr>
              <a:t> </a:t>
            </a:r>
            <a:r>
              <a:rPr kumimoji="0" lang="es-ES" sz="3600" b="0" i="0" u="none" strike="noStrike" kern="1200" cap="none" spc="0" normalizeH="0" noProof="0" dirty="0" smtClean="0">
                <a:ln>
                  <a:noFill/>
                </a:ln>
                <a:solidFill>
                  <a:schemeClr val="bg1"/>
                </a:solidFill>
                <a:effectLst/>
                <a:uLnTx/>
                <a:uFillTx/>
                <a:latin typeface="+mn-lt"/>
                <a:ea typeface="+mn-ea"/>
                <a:cs typeface="+mn-cs"/>
              </a:rPr>
              <a:t>=  32 </a:t>
            </a:r>
            <a:r>
              <a:rPr kumimoji="0" lang="es-ES" sz="3600" b="1" i="0" u="none" strike="noStrike" kern="1200" cap="none" spc="0" normalizeH="0" noProof="0" dirty="0" smtClean="0">
                <a:ln>
                  <a:noFill/>
                </a:ln>
                <a:solidFill>
                  <a:schemeClr val="bg1"/>
                </a:solidFill>
                <a:effectLst/>
                <a:uLnTx/>
                <a:uFillTx/>
                <a:latin typeface="+mn-lt"/>
                <a:ea typeface="+mn-ea"/>
                <a:cs typeface="+mn-cs"/>
              </a:rPr>
              <a:t>· 7 </a:t>
            </a:r>
            <a:r>
              <a:rPr kumimoji="0" lang="es-ES" sz="3600" b="0" i="0" u="none" strike="noStrike" kern="1200" cap="none" spc="0" normalizeH="0" noProof="0" dirty="0" smtClean="0">
                <a:ln>
                  <a:noFill/>
                </a:ln>
                <a:solidFill>
                  <a:schemeClr val="bg1"/>
                </a:solidFill>
                <a:effectLst/>
                <a:uLnTx/>
                <a:uFillTx/>
                <a:latin typeface="+mn-lt"/>
                <a:ea typeface="+mn-ea"/>
                <a:cs typeface="+mn-cs"/>
              </a:rPr>
              <a:t>+ 8 </a:t>
            </a:r>
            <a:r>
              <a:rPr lang="es-ES" sz="3600" b="1" dirty="0" smtClean="0">
                <a:solidFill>
                  <a:schemeClr val="bg1"/>
                </a:solidFill>
                <a:latin typeface="+mn-lt"/>
                <a:cs typeface="+mn-cs"/>
              </a:rPr>
              <a:t>· 7 </a:t>
            </a:r>
            <a:r>
              <a:rPr kumimoji="0" lang="es-ES" sz="3600" b="0" i="0" u="none" strike="noStrike" kern="1200" cap="none" spc="0" normalizeH="0" noProof="0" dirty="0" smtClean="0">
                <a:ln>
                  <a:noFill/>
                </a:ln>
                <a:solidFill>
                  <a:schemeClr val="bg1"/>
                </a:solidFill>
                <a:effectLst/>
                <a:uLnTx/>
                <a:uFillTx/>
                <a:latin typeface="+mn-lt"/>
                <a:ea typeface="+mn-ea"/>
                <a:cs typeface="+mn-cs"/>
              </a:rPr>
              <a:t>+ 4 </a:t>
            </a:r>
            <a:r>
              <a:rPr lang="es-ES" sz="3600" b="1" dirty="0" smtClean="0">
                <a:solidFill>
                  <a:schemeClr val="bg1"/>
                </a:solidFill>
                <a:latin typeface="+mn-lt"/>
                <a:cs typeface="+mn-cs"/>
              </a:rPr>
              <a:t>· 7 </a:t>
            </a:r>
            <a:r>
              <a:rPr kumimoji="0" lang="es-ES" sz="3600" b="0" i="0" u="none" strike="noStrike" kern="1200" cap="none" spc="0" normalizeH="0" noProof="0" dirty="0" smtClean="0">
                <a:ln>
                  <a:noFill/>
                </a:ln>
                <a:solidFill>
                  <a:schemeClr val="bg1"/>
                </a:solidFill>
                <a:effectLst/>
                <a:uLnTx/>
                <a:uFillTx/>
                <a:latin typeface="+mn-lt"/>
                <a:ea typeface="+mn-ea"/>
                <a:cs typeface="+mn-cs"/>
              </a:rPr>
              <a:t>+ 1 </a:t>
            </a:r>
            <a:r>
              <a:rPr lang="es-ES" sz="3600" b="1" dirty="0" smtClean="0">
                <a:solidFill>
                  <a:schemeClr val="bg1"/>
                </a:solidFill>
                <a:latin typeface="+mn-lt"/>
                <a:cs typeface="+mn-cs"/>
              </a:rPr>
              <a:t>· 7 </a:t>
            </a:r>
          </a:p>
        </p:txBody>
      </p:sp>
      <p:pic>
        <p:nvPicPr>
          <p:cNvPr id="14" name="Picture 2" descr="Resultado de imagen de egyptian clipart"/>
          <p:cNvPicPr>
            <a:picLocks noChangeAspect="1" noChangeArrowheads="1"/>
          </p:cNvPicPr>
          <p:nvPr/>
        </p:nvPicPr>
        <p:blipFill>
          <a:blip r:embed="rId2" cstate="print"/>
          <a:srcRect/>
          <a:stretch>
            <a:fillRect/>
          </a:stretch>
        </p:blipFill>
        <p:spPr bwMode="auto">
          <a:xfrm>
            <a:off x="7452320" y="2348880"/>
            <a:ext cx="1331640" cy="1911306"/>
          </a:xfrm>
          <a:prstGeom prst="rect">
            <a:avLst/>
          </a:prstGeom>
          <a:noFill/>
        </p:spPr>
      </p:pic>
      <p:sp>
        <p:nvSpPr>
          <p:cNvPr id="15" name="2 Marcador de contenido"/>
          <p:cNvSpPr txBox="1">
            <a:spLocks/>
          </p:cNvSpPr>
          <p:nvPr/>
        </p:nvSpPr>
        <p:spPr bwMode="auto">
          <a:xfrm>
            <a:off x="683568" y="5661248"/>
            <a:ext cx="6912768" cy="1008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342900" algn="just" defTabSz="914400" rtl="0" eaLnBrk="1" fontAlgn="base" latinLnBrk="0" hangingPunct="1">
              <a:lnSpc>
                <a:spcPct val="100000"/>
              </a:lnSpc>
              <a:spcBef>
                <a:spcPct val="20000"/>
              </a:spcBef>
              <a:spcAft>
                <a:spcPct val="0"/>
              </a:spcAft>
              <a:buClrTx/>
              <a:buSzTx/>
              <a:buFont typeface="Arial" charset="0"/>
              <a:buNone/>
              <a:tabLst/>
              <a:defRPr/>
            </a:pPr>
            <a:r>
              <a:rPr kumimoji="0" lang="es-ES" sz="3600" b="0" i="0" u="none" strike="noStrike" kern="1200" cap="none" spc="0" normalizeH="0" baseline="0" noProof="0" dirty="0" smtClean="0">
                <a:ln>
                  <a:noFill/>
                </a:ln>
                <a:effectLst/>
                <a:uLnTx/>
                <a:uFillTx/>
                <a:latin typeface="+mn-lt"/>
                <a:ea typeface="+mn-ea"/>
                <a:cs typeface="+mn-cs"/>
              </a:rPr>
              <a:t>    315</a:t>
            </a:r>
            <a:r>
              <a:rPr kumimoji="0" lang="es-ES" sz="3600" b="0" i="0" u="none" strike="noStrike" kern="1200" cap="none" spc="0" normalizeH="0" noProof="0" dirty="0" smtClean="0">
                <a:ln>
                  <a:noFill/>
                </a:ln>
                <a:solidFill>
                  <a:schemeClr val="bg1"/>
                </a:solidFill>
                <a:effectLst/>
                <a:uLnTx/>
                <a:uFillTx/>
                <a:latin typeface="+mn-lt"/>
                <a:ea typeface="+mn-ea"/>
                <a:cs typeface="+mn-cs"/>
              </a:rPr>
              <a:t>=  32 </a:t>
            </a:r>
            <a:r>
              <a:rPr kumimoji="0" lang="es-ES" sz="3600" b="1" i="0" u="none" strike="noStrike" kern="1200" cap="none" spc="0" normalizeH="0" noProof="0" dirty="0" smtClean="0">
                <a:ln>
                  <a:noFill/>
                </a:ln>
                <a:solidFill>
                  <a:schemeClr val="bg1"/>
                </a:solidFill>
                <a:effectLst/>
                <a:uLnTx/>
                <a:uFillTx/>
                <a:latin typeface="+mn-lt"/>
                <a:ea typeface="+mn-ea"/>
                <a:cs typeface="+mn-cs"/>
              </a:rPr>
              <a:t>· 7 </a:t>
            </a:r>
            <a:r>
              <a:rPr kumimoji="0" lang="es-ES" sz="3600" b="0" i="0" u="none" strike="noStrike" kern="1200" cap="none" spc="0" normalizeH="0" noProof="0" dirty="0" smtClean="0">
                <a:ln>
                  <a:noFill/>
                </a:ln>
                <a:solidFill>
                  <a:schemeClr val="bg1"/>
                </a:solidFill>
                <a:effectLst/>
                <a:uLnTx/>
                <a:uFillTx/>
                <a:latin typeface="+mn-lt"/>
                <a:ea typeface="+mn-ea"/>
                <a:cs typeface="+mn-cs"/>
              </a:rPr>
              <a:t>+ 8 </a:t>
            </a:r>
            <a:r>
              <a:rPr lang="es-ES" sz="3600" b="1" dirty="0" smtClean="0">
                <a:solidFill>
                  <a:schemeClr val="bg1"/>
                </a:solidFill>
                <a:latin typeface="+mn-lt"/>
                <a:cs typeface="+mn-cs"/>
              </a:rPr>
              <a:t>· 7 </a:t>
            </a:r>
            <a:r>
              <a:rPr kumimoji="0" lang="es-ES" sz="3600" b="0" i="0" u="none" strike="noStrike" kern="1200" cap="none" spc="0" normalizeH="0" noProof="0" dirty="0" smtClean="0">
                <a:ln>
                  <a:noFill/>
                </a:ln>
                <a:solidFill>
                  <a:schemeClr val="bg1"/>
                </a:solidFill>
                <a:effectLst/>
                <a:uLnTx/>
                <a:uFillTx/>
                <a:latin typeface="+mn-lt"/>
                <a:ea typeface="+mn-ea"/>
                <a:cs typeface="+mn-cs"/>
              </a:rPr>
              <a:t>+ 4 </a:t>
            </a:r>
            <a:r>
              <a:rPr lang="es-ES" sz="3600" b="1" dirty="0" smtClean="0">
                <a:solidFill>
                  <a:schemeClr val="bg1"/>
                </a:solidFill>
                <a:latin typeface="+mn-lt"/>
                <a:cs typeface="+mn-cs"/>
              </a:rPr>
              <a:t>· 7 </a:t>
            </a:r>
            <a:r>
              <a:rPr kumimoji="0" lang="es-ES" sz="3600" b="0" i="0" u="none" strike="noStrike" kern="1200" cap="none" spc="0" normalizeH="0" noProof="0" dirty="0" smtClean="0">
                <a:ln>
                  <a:noFill/>
                </a:ln>
                <a:solidFill>
                  <a:schemeClr val="bg1"/>
                </a:solidFill>
                <a:effectLst/>
                <a:uLnTx/>
                <a:uFillTx/>
                <a:latin typeface="+mn-lt"/>
                <a:ea typeface="+mn-ea"/>
                <a:cs typeface="+mn-cs"/>
              </a:rPr>
              <a:t>+ 1 </a:t>
            </a:r>
            <a:r>
              <a:rPr lang="es-ES" sz="3600" b="1" dirty="0" smtClean="0">
                <a:solidFill>
                  <a:schemeClr val="bg1"/>
                </a:solidFill>
                <a:latin typeface="+mn-lt"/>
                <a:cs typeface="+mn-cs"/>
              </a:rPr>
              <a:t>· 7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Marcador de contenido"/>
          <p:cNvSpPr>
            <a:spLocks noGrp="1"/>
          </p:cNvSpPr>
          <p:nvPr>
            <p:ph idx="1"/>
          </p:nvPr>
        </p:nvSpPr>
        <p:spPr>
          <a:xfrm>
            <a:off x="395536" y="1628800"/>
            <a:ext cx="8280920" cy="3921125"/>
          </a:xfrm>
        </p:spPr>
        <p:txBody>
          <a:bodyPr/>
          <a:lstStyle/>
          <a:p>
            <a:pPr marL="0" algn="just" eaLnBrk="1" hangingPunct="1">
              <a:buNone/>
            </a:pPr>
            <a:r>
              <a:rPr lang="es-ES" sz="2400" dirty="0" smtClean="0"/>
              <a:t>Los egipcios también conocían otra propiedad de los números muy importante.</a:t>
            </a:r>
          </a:p>
          <a:p>
            <a:pPr marL="0" algn="just" eaLnBrk="1" hangingPunct="1">
              <a:buNone/>
            </a:pPr>
            <a:endParaRPr lang="es-ES" sz="2400" dirty="0" smtClean="0"/>
          </a:p>
          <a:p>
            <a:pPr marL="0" algn="just" eaLnBrk="1" hangingPunct="1">
              <a:buNone/>
            </a:pPr>
            <a:r>
              <a:rPr lang="es-ES" sz="2400" dirty="0" smtClean="0"/>
              <a:t>O podemos descomponer 45 como suma de potencias </a:t>
            </a:r>
          </a:p>
          <a:p>
            <a:pPr marL="0" algn="just" eaLnBrk="1" hangingPunct="1">
              <a:buNone/>
            </a:pPr>
            <a:r>
              <a:rPr lang="es-ES" sz="2400" dirty="0" smtClean="0"/>
              <a:t>de 2:</a:t>
            </a:r>
          </a:p>
          <a:p>
            <a:pPr marL="0" algn="just" eaLnBrk="1" hangingPunct="1">
              <a:buNone/>
            </a:pPr>
            <a:endParaRPr lang="es-ES" sz="2400" dirty="0" smtClean="0"/>
          </a:p>
        </p:txBody>
      </p:sp>
      <p:sp>
        <p:nvSpPr>
          <p:cNvPr id="3076" name="6 Título"/>
          <p:cNvSpPr>
            <a:spLocks noGrp="1"/>
          </p:cNvSpPr>
          <p:nvPr>
            <p:ph type="title"/>
          </p:nvPr>
        </p:nvSpPr>
        <p:spPr/>
        <p:txBody>
          <a:bodyPr/>
          <a:lstStyle/>
          <a:p>
            <a:pPr eaLnBrk="1" hangingPunct="1"/>
            <a:endParaRPr lang="es-ES" smtClean="0">
              <a:solidFill>
                <a:schemeClr val="accent1">
                  <a:lumMod val="75000"/>
                </a:schemeClr>
              </a:solidFill>
            </a:endParaRPr>
          </a:p>
        </p:txBody>
      </p:sp>
      <p:sp>
        <p:nvSpPr>
          <p:cNvPr id="10"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4400" b="0" i="0" u="none" strike="noStrike" kern="1200" cap="none" spc="0" normalizeH="0" baseline="0" noProof="0" dirty="0" smtClean="0">
                <a:ln>
                  <a:noFill/>
                </a:ln>
                <a:solidFill>
                  <a:schemeClr val="bg1"/>
                </a:solidFill>
                <a:effectLst/>
                <a:uLnTx/>
                <a:uFillTx/>
                <a:latin typeface="Harrington" pitchFamily="82" charset="0"/>
                <a:ea typeface="+mj-ea"/>
                <a:cs typeface="+mj-cs"/>
              </a:rPr>
              <a:t>MULTIPLICACIÓN   EPGIPCIA</a:t>
            </a:r>
          </a:p>
        </p:txBody>
      </p:sp>
      <p:sp>
        <p:nvSpPr>
          <p:cNvPr id="11" name="2 Marcador de contenido"/>
          <p:cNvSpPr txBox="1">
            <a:spLocks/>
          </p:cNvSpPr>
          <p:nvPr/>
        </p:nvSpPr>
        <p:spPr bwMode="auto">
          <a:xfrm>
            <a:off x="1187624" y="3861048"/>
            <a:ext cx="6336704" cy="1008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342900" algn="just" defTabSz="914400" rtl="0" eaLnBrk="1" fontAlgn="base" latinLnBrk="0" hangingPunct="1">
              <a:lnSpc>
                <a:spcPct val="100000"/>
              </a:lnSpc>
              <a:spcBef>
                <a:spcPct val="20000"/>
              </a:spcBef>
              <a:spcAft>
                <a:spcPct val="0"/>
              </a:spcAft>
              <a:buClrTx/>
              <a:buSzTx/>
              <a:buFont typeface="Arial" charset="0"/>
              <a:buNone/>
              <a:tabLst/>
              <a:defRPr/>
            </a:pPr>
            <a:r>
              <a:rPr kumimoji="0" lang="es-ES" sz="3600" b="0" i="0" u="none" strike="noStrike" kern="1200" cap="none" spc="0" normalizeH="0" baseline="0" noProof="0" dirty="0" smtClean="0">
                <a:ln>
                  <a:noFill/>
                </a:ln>
                <a:effectLst/>
                <a:uLnTx/>
                <a:uFillTx/>
                <a:latin typeface="+mn-lt"/>
                <a:ea typeface="+mn-ea"/>
                <a:cs typeface="+mn-cs"/>
              </a:rPr>
              <a:t>45</a:t>
            </a:r>
            <a:r>
              <a:rPr kumimoji="0" lang="es-ES" sz="3600" b="0" i="0" u="none" strike="noStrike" kern="1200" cap="none" spc="0" normalizeH="0" noProof="0" dirty="0" smtClean="0">
                <a:ln>
                  <a:noFill/>
                </a:ln>
                <a:effectLst/>
                <a:uLnTx/>
                <a:uFillTx/>
                <a:latin typeface="+mn-lt"/>
                <a:ea typeface="+mn-ea"/>
                <a:cs typeface="+mn-cs"/>
              </a:rPr>
              <a:t>     =    </a:t>
            </a:r>
            <a:r>
              <a:rPr kumimoji="0" lang="es-ES" sz="3600" b="0" i="0" u="none" strike="noStrike" kern="1200" cap="none" spc="0" normalizeH="0" noProof="0" dirty="0" smtClean="0">
                <a:ln>
                  <a:noFill/>
                </a:ln>
                <a:solidFill>
                  <a:srgbClr val="FF0000"/>
                </a:solidFill>
                <a:effectLst/>
                <a:uLnTx/>
                <a:uFillTx/>
                <a:latin typeface="+mn-lt"/>
                <a:ea typeface="+mn-ea"/>
                <a:cs typeface="+mn-cs"/>
              </a:rPr>
              <a:t>32   </a:t>
            </a:r>
            <a:r>
              <a:rPr kumimoji="0" lang="es-ES" sz="3600" b="0" i="0" u="none" strike="noStrike" kern="1200" cap="none" spc="0" normalizeH="0" noProof="0" dirty="0" smtClean="0">
                <a:ln>
                  <a:noFill/>
                </a:ln>
                <a:effectLst/>
                <a:uLnTx/>
                <a:uFillTx/>
                <a:latin typeface="+mn-lt"/>
                <a:ea typeface="+mn-ea"/>
                <a:cs typeface="+mn-cs"/>
              </a:rPr>
              <a:t> +    </a:t>
            </a:r>
            <a:r>
              <a:rPr kumimoji="0" lang="es-ES" sz="3600" b="0" i="0" u="none" strike="noStrike" kern="1200" cap="none" spc="0" normalizeH="0" noProof="0" dirty="0" smtClean="0">
                <a:ln>
                  <a:noFill/>
                </a:ln>
                <a:solidFill>
                  <a:srgbClr val="FF0000"/>
                </a:solidFill>
                <a:effectLst/>
                <a:uLnTx/>
                <a:uFillTx/>
                <a:latin typeface="+mn-lt"/>
                <a:ea typeface="+mn-ea"/>
                <a:cs typeface="+mn-cs"/>
              </a:rPr>
              <a:t>8    </a:t>
            </a:r>
            <a:r>
              <a:rPr kumimoji="0" lang="es-ES" sz="3600" b="0" i="0" u="none" strike="noStrike" kern="1200" cap="none" spc="0" normalizeH="0" noProof="0" dirty="0" smtClean="0">
                <a:ln>
                  <a:noFill/>
                </a:ln>
                <a:effectLst/>
                <a:uLnTx/>
                <a:uFillTx/>
                <a:latin typeface="+mn-lt"/>
                <a:ea typeface="+mn-ea"/>
                <a:cs typeface="+mn-cs"/>
              </a:rPr>
              <a:t>+    </a:t>
            </a:r>
            <a:r>
              <a:rPr kumimoji="0" lang="es-ES" sz="3600" b="0" i="0" u="none" strike="noStrike" kern="1200" cap="none" spc="0" normalizeH="0" noProof="0" dirty="0" smtClean="0">
                <a:ln>
                  <a:noFill/>
                </a:ln>
                <a:solidFill>
                  <a:srgbClr val="FF0000"/>
                </a:solidFill>
                <a:effectLst/>
                <a:uLnTx/>
                <a:uFillTx/>
                <a:latin typeface="+mn-lt"/>
                <a:ea typeface="+mn-ea"/>
                <a:cs typeface="+mn-cs"/>
              </a:rPr>
              <a:t>4   </a:t>
            </a:r>
            <a:r>
              <a:rPr kumimoji="0" lang="es-ES" sz="3600" b="0" i="0" u="none" strike="noStrike" kern="1200" cap="none" spc="0" normalizeH="0" noProof="0" dirty="0" smtClean="0">
                <a:ln>
                  <a:noFill/>
                </a:ln>
                <a:effectLst/>
                <a:uLnTx/>
                <a:uFillTx/>
                <a:latin typeface="+mn-lt"/>
                <a:ea typeface="+mn-ea"/>
                <a:cs typeface="+mn-cs"/>
              </a:rPr>
              <a:t> +    </a:t>
            </a:r>
            <a:r>
              <a:rPr kumimoji="0" lang="es-ES" sz="3600" b="0" i="0" u="none" strike="noStrike" kern="1200" cap="none" spc="0" normalizeH="0" noProof="0" dirty="0" smtClean="0">
                <a:ln>
                  <a:noFill/>
                </a:ln>
                <a:solidFill>
                  <a:srgbClr val="FF0000"/>
                </a:solidFill>
                <a:effectLst/>
                <a:uLnTx/>
                <a:uFillTx/>
                <a:latin typeface="+mn-lt"/>
                <a:ea typeface="+mn-ea"/>
                <a:cs typeface="+mn-cs"/>
              </a:rPr>
              <a:t>1</a:t>
            </a:r>
            <a:r>
              <a:rPr kumimoji="0" lang="es-ES" sz="3600" b="0" i="0" u="none" strike="noStrike" kern="1200" cap="none" spc="0" normalizeH="0" noProof="0" dirty="0" smtClean="0">
                <a:ln>
                  <a:noFill/>
                </a:ln>
                <a:effectLst/>
                <a:uLnTx/>
                <a:uFillTx/>
                <a:latin typeface="+mn-lt"/>
                <a:ea typeface="+mn-ea"/>
                <a:cs typeface="+mn-cs"/>
              </a:rPr>
              <a:t> </a:t>
            </a:r>
            <a:endParaRPr kumimoji="0" lang="es-ES" sz="3600" b="0" i="0" u="none" strike="noStrike" kern="1200" cap="none" spc="0" normalizeH="0" baseline="0" noProof="0" dirty="0" smtClean="0">
              <a:ln>
                <a:noFill/>
              </a:ln>
              <a:effectLst/>
              <a:uLnTx/>
              <a:uFillTx/>
              <a:latin typeface="+mn-lt"/>
              <a:ea typeface="+mn-ea"/>
              <a:cs typeface="+mn-cs"/>
            </a:endParaRPr>
          </a:p>
        </p:txBody>
      </p:sp>
      <p:sp>
        <p:nvSpPr>
          <p:cNvPr id="12" name="2 Marcador de contenido"/>
          <p:cNvSpPr txBox="1">
            <a:spLocks/>
          </p:cNvSpPr>
          <p:nvPr/>
        </p:nvSpPr>
        <p:spPr bwMode="auto">
          <a:xfrm>
            <a:off x="899592" y="4725144"/>
            <a:ext cx="6912768" cy="1008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342900" algn="just" defTabSz="914400" rtl="0" eaLnBrk="1" fontAlgn="base" latinLnBrk="0" hangingPunct="1">
              <a:lnSpc>
                <a:spcPct val="100000"/>
              </a:lnSpc>
              <a:spcBef>
                <a:spcPct val="20000"/>
              </a:spcBef>
              <a:spcAft>
                <a:spcPct val="0"/>
              </a:spcAft>
              <a:buClrTx/>
              <a:buSzTx/>
              <a:buFont typeface="Arial" charset="0"/>
              <a:buNone/>
              <a:tabLst/>
              <a:defRPr/>
            </a:pPr>
            <a:r>
              <a:rPr kumimoji="0" lang="es-ES" sz="3600" b="0" i="0" u="none" strike="noStrike" kern="1200" cap="none" spc="0" normalizeH="0" baseline="0" noProof="0" dirty="0" smtClean="0">
                <a:ln>
                  <a:noFill/>
                </a:ln>
                <a:solidFill>
                  <a:schemeClr val="bg1"/>
                </a:solidFill>
                <a:effectLst/>
                <a:uLnTx/>
                <a:uFillTx/>
                <a:latin typeface="+mn-lt"/>
                <a:ea typeface="+mn-ea"/>
                <a:cs typeface="+mn-cs"/>
              </a:rPr>
              <a:t>45 </a:t>
            </a:r>
            <a:r>
              <a:rPr kumimoji="0" lang="es-ES" sz="3600" b="1" i="0" u="none" strike="noStrike" kern="1200" cap="none" spc="0" normalizeH="0" baseline="0" noProof="0" dirty="0" smtClean="0">
                <a:ln>
                  <a:noFill/>
                </a:ln>
                <a:solidFill>
                  <a:schemeClr val="bg1"/>
                </a:solidFill>
                <a:effectLst/>
                <a:uLnTx/>
                <a:uFillTx/>
                <a:latin typeface="+mn-lt"/>
                <a:ea typeface="+mn-ea"/>
                <a:cs typeface="+mn-cs"/>
              </a:rPr>
              <a:t>· 7 </a:t>
            </a:r>
            <a:r>
              <a:rPr kumimoji="0" lang="es-ES" sz="3600" b="1" i="0" u="none" strike="noStrike" kern="1200" cap="none" spc="0" normalizeH="0" noProof="0" dirty="0" smtClean="0">
                <a:ln>
                  <a:noFill/>
                </a:ln>
                <a:solidFill>
                  <a:schemeClr val="bg1"/>
                </a:solidFill>
                <a:effectLst/>
                <a:uLnTx/>
                <a:uFillTx/>
                <a:latin typeface="+mn-lt"/>
                <a:ea typeface="+mn-ea"/>
                <a:cs typeface="+mn-cs"/>
              </a:rPr>
              <a:t> </a:t>
            </a:r>
            <a:r>
              <a:rPr kumimoji="0" lang="es-ES" sz="3600" b="0" i="0" u="none" strike="noStrike" kern="1200" cap="none" spc="0" normalizeH="0" noProof="0" dirty="0" smtClean="0">
                <a:ln>
                  <a:noFill/>
                </a:ln>
                <a:solidFill>
                  <a:schemeClr val="bg1"/>
                </a:solidFill>
                <a:effectLst/>
                <a:uLnTx/>
                <a:uFillTx/>
                <a:latin typeface="+mn-lt"/>
                <a:ea typeface="+mn-ea"/>
                <a:cs typeface="+mn-cs"/>
              </a:rPr>
              <a:t>=  32 </a:t>
            </a:r>
            <a:r>
              <a:rPr kumimoji="0" lang="es-ES" sz="3600" b="1" i="0" u="none" strike="noStrike" kern="1200" cap="none" spc="0" normalizeH="0" noProof="0" dirty="0" smtClean="0">
                <a:ln>
                  <a:noFill/>
                </a:ln>
                <a:solidFill>
                  <a:schemeClr val="bg1"/>
                </a:solidFill>
                <a:effectLst/>
                <a:uLnTx/>
                <a:uFillTx/>
                <a:latin typeface="+mn-lt"/>
                <a:ea typeface="+mn-ea"/>
                <a:cs typeface="+mn-cs"/>
              </a:rPr>
              <a:t>· 7 </a:t>
            </a:r>
            <a:r>
              <a:rPr kumimoji="0" lang="es-ES" sz="3600" b="0" i="0" u="none" strike="noStrike" kern="1200" cap="none" spc="0" normalizeH="0" noProof="0" dirty="0" smtClean="0">
                <a:ln>
                  <a:noFill/>
                </a:ln>
                <a:solidFill>
                  <a:schemeClr val="bg1"/>
                </a:solidFill>
                <a:effectLst/>
                <a:uLnTx/>
                <a:uFillTx/>
                <a:latin typeface="+mn-lt"/>
                <a:ea typeface="+mn-ea"/>
                <a:cs typeface="+mn-cs"/>
              </a:rPr>
              <a:t>+ 8 </a:t>
            </a:r>
            <a:r>
              <a:rPr lang="es-ES" sz="3600" b="1" dirty="0" smtClean="0">
                <a:solidFill>
                  <a:schemeClr val="bg1"/>
                </a:solidFill>
                <a:latin typeface="+mn-lt"/>
                <a:cs typeface="+mn-cs"/>
              </a:rPr>
              <a:t>· 7 </a:t>
            </a:r>
            <a:r>
              <a:rPr kumimoji="0" lang="es-ES" sz="3600" b="0" i="0" u="none" strike="noStrike" kern="1200" cap="none" spc="0" normalizeH="0" noProof="0" dirty="0" smtClean="0">
                <a:ln>
                  <a:noFill/>
                </a:ln>
                <a:solidFill>
                  <a:schemeClr val="bg1"/>
                </a:solidFill>
                <a:effectLst/>
                <a:uLnTx/>
                <a:uFillTx/>
                <a:latin typeface="+mn-lt"/>
                <a:ea typeface="+mn-ea"/>
                <a:cs typeface="+mn-cs"/>
              </a:rPr>
              <a:t>+ 4 </a:t>
            </a:r>
            <a:r>
              <a:rPr lang="es-ES" sz="3600" b="1" dirty="0" smtClean="0">
                <a:solidFill>
                  <a:schemeClr val="bg1"/>
                </a:solidFill>
                <a:latin typeface="+mn-lt"/>
                <a:cs typeface="+mn-cs"/>
              </a:rPr>
              <a:t>· 7 </a:t>
            </a:r>
            <a:r>
              <a:rPr kumimoji="0" lang="es-ES" sz="3600" b="0" i="0" u="none" strike="noStrike" kern="1200" cap="none" spc="0" normalizeH="0" noProof="0" dirty="0" smtClean="0">
                <a:ln>
                  <a:noFill/>
                </a:ln>
                <a:solidFill>
                  <a:schemeClr val="bg1"/>
                </a:solidFill>
                <a:effectLst/>
                <a:uLnTx/>
                <a:uFillTx/>
                <a:latin typeface="+mn-lt"/>
                <a:ea typeface="+mn-ea"/>
                <a:cs typeface="+mn-cs"/>
              </a:rPr>
              <a:t>+ 1 </a:t>
            </a:r>
            <a:r>
              <a:rPr lang="es-ES" sz="3600" b="1" dirty="0" smtClean="0">
                <a:solidFill>
                  <a:schemeClr val="bg1"/>
                </a:solidFill>
                <a:latin typeface="+mn-lt"/>
                <a:cs typeface="+mn-cs"/>
              </a:rPr>
              <a:t>· 7 </a:t>
            </a:r>
          </a:p>
        </p:txBody>
      </p:sp>
      <p:pic>
        <p:nvPicPr>
          <p:cNvPr id="14" name="Picture 2" descr="Resultado de imagen de egyptian clipart"/>
          <p:cNvPicPr>
            <a:picLocks noChangeAspect="1" noChangeArrowheads="1"/>
          </p:cNvPicPr>
          <p:nvPr/>
        </p:nvPicPr>
        <p:blipFill>
          <a:blip r:embed="rId2" cstate="print"/>
          <a:srcRect/>
          <a:stretch>
            <a:fillRect/>
          </a:stretch>
        </p:blipFill>
        <p:spPr bwMode="auto">
          <a:xfrm>
            <a:off x="7452320" y="2348880"/>
            <a:ext cx="1331640" cy="1911306"/>
          </a:xfrm>
          <a:prstGeom prst="rect">
            <a:avLst/>
          </a:prstGeom>
          <a:noFill/>
        </p:spPr>
      </p:pic>
      <p:sp>
        <p:nvSpPr>
          <p:cNvPr id="15" name="2 Marcador de contenido"/>
          <p:cNvSpPr txBox="1">
            <a:spLocks/>
          </p:cNvSpPr>
          <p:nvPr/>
        </p:nvSpPr>
        <p:spPr bwMode="auto">
          <a:xfrm>
            <a:off x="683568" y="5661248"/>
            <a:ext cx="6912768" cy="1008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342900" algn="just" defTabSz="914400" rtl="0" eaLnBrk="1" fontAlgn="base" latinLnBrk="0" hangingPunct="1">
              <a:lnSpc>
                <a:spcPct val="100000"/>
              </a:lnSpc>
              <a:spcBef>
                <a:spcPct val="20000"/>
              </a:spcBef>
              <a:spcAft>
                <a:spcPct val="0"/>
              </a:spcAft>
              <a:buClrTx/>
              <a:buSzTx/>
              <a:buFont typeface="Arial" charset="0"/>
              <a:buNone/>
              <a:tabLst/>
              <a:defRPr/>
            </a:pPr>
            <a:r>
              <a:rPr kumimoji="0" lang="es-ES" sz="3600" b="0" i="0" u="none" strike="noStrike" kern="1200" cap="none" spc="0" normalizeH="0" baseline="0" noProof="0" dirty="0" smtClean="0">
                <a:ln>
                  <a:noFill/>
                </a:ln>
                <a:effectLst/>
                <a:uLnTx/>
                <a:uFillTx/>
                <a:latin typeface="+mn-lt"/>
                <a:ea typeface="+mn-ea"/>
                <a:cs typeface="+mn-cs"/>
              </a:rPr>
              <a:t>    </a:t>
            </a:r>
            <a:r>
              <a:rPr kumimoji="0" lang="es-ES" sz="3600" b="0" i="0" u="none" strike="noStrike" kern="1200" cap="none" spc="0" normalizeH="0" baseline="0" noProof="0" dirty="0" smtClean="0">
                <a:ln>
                  <a:noFill/>
                </a:ln>
                <a:solidFill>
                  <a:schemeClr val="bg1"/>
                </a:solidFill>
                <a:effectLst/>
                <a:uLnTx/>
                <a:uFillTx/>
                <a:latin typeface="+mn-lt"/>
                <a:ea typeface="+mn-ea"/>
                <a:cs typeface="+mn-cs"/>
              </a:rPr>
              <a:t>315</a:t>
            </a:r>
            <a:r>
              <a:rPr kumimoji="0" lang="es-ES" sz="3600" b="0" i="0" u="none" strike="noStrike" kern="1200" cap="none" spc="0" normalizeH="0" noProof="0" dirty="0" smtClean="0">
                <a:ln>
                  <a:noFill/>
                </a:ln>
                <a:solidFill>
                  <a:schemeClr val="bg1"/>
                </a:solidFill>
                <a:effectLst/>
                <a:uLnTx/>
                <a:uFillTx/>
                <a:latin typeface="+mn-lt"/>
                <a:ea typeface="+mn-ea"/>
                <a:cs typeface="+mn-cs"/>
              </a:rPr>
              <a:t>=  32 </a:t>
            </a:r>
            <a:r>
              <a:rPr kumimoji="0" lang="es-ES" sz="3600" b="1" i="0" u="none" strike="noStrike" kern="1200" cap="none" spc="0" normalizeH="0" noProof="0" dirty="0" smtClean="0">
                <a:ln>
                  <a:noFill/>
                </a:ln>
                <a:solidFill>
                  <a:schemeClr val="bg1"/>
                </a:solidFill>
                <a:effectLst/>
                <a:uLnTx/>
                <a:uFillTx/>
                <a:latin typeface="+mn-lt"/>
                <a:ea typeface="+mn-ea"/>
                <a:cs typeface="+mn-cs"/>
              </a:rPr>
              <a:t>· 7 </a:t>
            </a:r>
            <a:r>
              <a:rPr kumimoji="0" lang="es-ES" sz="3600" b="0" i="0" u="none" strike="noStrike" kern="1200" cap="none" spc="0" normalizeH="0" noProof="0" dirty="0" smtClean="0">
                <a:ln>
                  <a:noFill/>
                </a:ln>
                <a:solidFill>
                  <a:schemeClr val="bg1"/>
                </a:solidFill>
                <a:effectLst/>
                <a:uLnTx/>
                <a:uFillTx/>
                <a:latin typeface="+mn-lt"/>
                <a:ea typeface="+mn-ea"/>
                <a:cs typeface="+mn-cs"/>
              </a:rPr>
              <a:t>+ 8 </a:t>
            </a:r>
            <a:r>
              <a:rPr lang="es-ES" sz="3600" b="1" dirty="0" smtClean="0">
                <a:solidFill>
                  <a:schemeClr val="bg1"/>
                </a:solidFill>
                <a:latin typeface="+mn-lt"/>
                <a:cs typeface="+mn-cs"/>
              </a:rPr>
              <a:t>· 7 </a:t>
            </a:r>
            <a:r>
              <a:rPr kumimoji="0" lang="es-ES" sz="3600" b="0" i="0" u="none" strike="noStrike" kern="1200" cap="none" spc="0" normalizeH="0" noProof="0" dirty="0" smtClean="0">
                <a:ln>
                  <a:noFill/>
                </a:ln>
                <a:solidFill>
                  <a:schemeClr val="bg1"/>
                </a:solidFill>
                <a:effectLst/>
                <a:uLnTx/>
                <a:uFillTx/>
                <a:latin typeface="+mn-lt"/>
                <a:ea typeface="+mn-ea"/>
                <a:cs typeface="+mn-cs"/>
              </a:rPr>
              <a:t>+ 4 </a:t>
            </a:r>
            <a:r>
              <a:rPr lang="es-ES" sz="3600" b="1" dirty="0" smtClean="0">
                <a:solidFill>
                  <a:schemeClr val="bg1"/>
                </a:solidFill>
                <a:latin typeface="+mn-lt"/>
                <a:cs typeface="+mn-cs"/>
              </a:rPr>
              <a:t>· 7 </a:t>
            </a:r>
            <a:r>
              <a:rPr kumimoji="0" lang="es-ES" sz="3600" b="0" i="0" u="none" strike="noStrike" kern="1200" cap="none" spc="0" normalizeH="0" noProof="0" dirty="0" smtClean="0">
                <a:ln>
                  <a:noFill/>
                </a:ln>
                <a:solidFill>
                  <a:schemeClr val="bg1"/>
                </a:solidFill>
                <a:effectLst/>
                <a:uLnTx/>
                <a:uFillTx/>
                <a:latin typeface="+mn-lt"/>
                <a:ea typeface="+mn-ea"/>
                <a:cs typeface="+mn-cs"/>
              </a:rPr>
              <a:t>+ 1 </a:t>
            </a:r>
            <a:r>
              <a:rPr lang="es-ES" sz="3600" b="1" dirty="0" smtClean="0">
                <a:solidFill>
                  <a:schemeClr val="bg1"/>
                </a:solidFill>
                <a:latin typeface="+mn-lt"/>
                <a:cs typeface="+mn-cs"/>
              </a:rPr>
              <a:t>· 7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Marcador de contenido"/>
          <p:cNvSpPr>
            <a:spLocks noGrp="1"/>
          </p:cNvSpPr>
          <p:nvPr>
            <p:ph idx="1"/>
          </p:nvPr>
        </p:nvSpPr>
        <p:spPr>
          <a:xfrm>
            <a:off x="395536" y="1628800"/>
            <a:ext cx="8280920" cy="3921125"/>
          </a:xfrm>
        </p:spPr>
        <p:txBody>
          <a:bodyPr/>
          <a:lstStyle/>
          <a:p>
            <a:pPr marL="0" algn="just" eaLnBrk="1" hangingPunct="1">
              <a:buNone/>
            </a:pPr>
            <a:r>
              <a:rPr lang="es-ES" sz="2400" dirty="0" smtClean="0"/>
              <a:t>Los egipcios también conocían otra propiedad de los números muy importante.</a:t>
            </a:r>
          </a:p>
          <a:p>
            <a:pPr marL="0" algn="just" eaLnBrk="1" hangingPunct="1">
              <a:buNone/>
            </a:pPr>
            <a:endParaRPr lang="es-ES" sz="2400" dirty="0" smtClean="0"/>
          </a:p>
          <a:p>
            <a:pPr marL="0" algn="just" eaLnBrk="1" hangingPunct="1">
              <a:buNone/>
            </a:pPr>
            <a:r>
              <a:rPr lang="es-ES" sz="2400" dirty="0" smtClean="0"/>
              <a:t>Multiplicar cada una de ellas por 7 y finalmente sumar </a:t>
            </a:r>
          </a:p>
          <a:p>
            <a:pPr marL="0" algn="just" eaLnBrk="1" hangingPunct="1">
              <a:buNone/>
            </a:pPr>
            <a:r>
              <a:rPr lang="es-ES" sz="2400" dirty="0" smtClean="0"/>
              <a:t>los distintos productos:</a:t>
            </a:r>
          </a:p>
          <a:p>
            <a:pPr marL="0" algn="just" eaLnBrk="1" hangingPunct="1">
              <a:buNone/>
            </a:pPr>
            <a:endParaRPr lang="es-ES" sz="2400" dirty="0" smtClean="0"/>
          </a:p>
        </p:txBody>
      </p:sp>
      <p:sp>
        <p:nvSpPr>
          <p:cNvPr id="3076" name="6 Título"/>
          <p:cNvSpPr>
            <a:spLocks noGrp="1"/>
          </p:cNvSpPr>
          <p:nvPr>
            <p:ph type="title"/>
          </p:nvPr>
        </p:nvSpPr>
        <p:spPr/>
        <p:txBody>
          <a:bodyPr/>
          <a:lstStyle/>
          <a:p>
            <a:pPr eaLnBrk="1" hangingPunct="1"/>
            <a:endParaRPr lang="es-ES" smtClean="0">
              <a:solidFill>
                <a:schemeClr val="accent1">
                  <a:lumMod val="75000"/>
                </a:schemeClr>
              </a:solidFill>
            </a:endParaRPr>
          </a:p>
        </p:txBody>
      </p:sp>
      <p:sp>
        <p:nvSpPr>
          <p:cNvPr id="10"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4400" b="0" i="0" u="none" strike="noStrike" kern="1200" cap="none" spc="0" normalizeH="0" baseline="0" noProof="0" dirty="0" smtClean="0">
                <a:ln>
                  <a:noFill/>
                </a:ln>
                <a:solidFill>
                  <a:schemeClr val="bg1"/>
                </a:solidFill>
                <a:effectLst/>
                <a:uLnTx/>
                <a:uFillTx/>
                <a:latin typeface="Harrington" pitchFamily="82" charset="0"/>
                <a:ea typeface="+mj-ea"/>
                <a:cs typeface="+mj-cs"/>
              </a:rPr>
              <a:t>MULTIPLICACIÓN   EPGIPCIA</a:t>
            </a:r>
          </a:p>
        </p:txBody>
      </p:sp>
      <p:sp>
        <p:nvSpPr>
          <p:cNvPr id="11" name="2 Marcador de contenido"/>
          <p:cNvSpPr txBox="1">
            <a:spLocks/>
          </p:cNvSpPr>
          <p:nvPr/>
        </p:nvSpPr>
        <p:spPr bwMode="auto">
          <a:xfrm>
            <a:off x="1187624" y="3861048"/>
            <a:ext cx="6336704" cy="1008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342900" algn="just" defTabSz="914400" rtl="0" eaLnBrk="1" fontAlgn="base" latinLnBrk="0" hangingPunct="1">
              <a:lnSpc>
                <a:spcPct val="100000"/>
              </a:lnSpc>
              <a:spcBef>
                <a:spcPct val="20000"/>
              </a:spcBef>
              <a:spcAft>
                <a:spcPct val="0"/>
              </a:spcAft>
              <a:buClrTx/>
              <a:buSzTx/>
              <a:buFont typeface="Arial" charset="0"/>
              <a:buNone/>
              <a:tabLst/>
              <a:defRPr/>
            </a:pPr>
            <a:r>
              <a:rPr kumimoji="0" lang="es-ES" sz="3600" b="0" i="0" u="none" strike="noStrike" kern="1200" cap="none" spc="0" normalizeH="0" baseline="0" noProof="0" dirty="0" smtClean="0">
                <a:ln>
                  <a:noFill/>
                </a:ln>
                <a:effectLst/>
                <a:uLnTx/>
                <a:uFillTx/>
                <a:latin typeface="+mn-lt"/>
                <a:ea typeface="+mn-ea"/>
                <a:cs typeface="+mn-cs"/>
              </a:rPr>
              <a:t>45</a:t>
            </a:r>
            <a:r>
              <a:rPr kumimoji="0" lang="es-ES" sz="3600" b="0" i="0" u="none" strike="noStrike" kern="1200" cap="none" spc="0" normalizeH="0" noProof="0" dirty="0" smtClean="0">
                <a:ln>
                  <a:noFill/>
                </a:ln>
                <a:effectLst/>
                <a:uLnTx/>
                <a:uFillTx/>
                <a:latin typeface="+mn-lt"/>
                <a:ea typeface="+mn-ea"/>
                <a:cs typeface="+mn-cs"/>
              </a:rPr>
              <a:t>     =    </a:t>
            </a:r>
            <a:r>
              <a:rPr kumimoji="0" lang="es-ES" sz="3600" b="0" i="0" u="none" strike="noStrike" kern="1200" cap="none" spc="0" normalizeH="0" noProof="0" dirty="0" smtClean="0">
                <a:ln>
                  <a:noFill/>
                </a:ln>
                <a:solidFill>
                  <a:srgbClr val="FF0000"/>
                </a:solidFill>
                <a:effectLst/>
                <a:uLnTx/>
                <a:uFillTx/>
                <a:latin typeface="+mn-lt"/>
                <a:ea typeface="+mn-ea"/>
                <a:cs typeface="+mn-cs"/>
              </a:rPr>
              <a:t>32   </a:t>
            </a:r>
            <a:r>
              <a:rPr kumimoji="0" lang="es-ES" sz="3600" b="0" i="0" u="none" strike="noStrike" kern="1200" cap="none" spc="0" normalizeH="0" noProof="0" dirty="0" smtClean="0">
                <a:ln>
                  <a:noFill/>
                </a:ln>
                <a:effectLst/>
                <a:uLnTx/>
                <a:uFillTx/>
                <a:latin typeface="+mn-lt"/>
                <a:ea typeface="+mn-ea"/>
                <a:cs typeface="+mn-cs"/>
              </a:rPr>
              <a:t> +    </a:t>
            </a:r>
            <a:r>
              <a:rPr kumimoji="0" lang="es-ES" sz="3600" b="0" i="0" u="none" strike="noStrike" kern="1200" cap="none" spc="0" normalizeH="0" noProof="0" dirty="0" smtClean="0">
                <a:ln>
                  <a:noFill/>
                </a:ln>
                <a:solidFill>
                  <a:srgbClr val="FF0000"/>
                </a:solidFill>
                <a:effectLst/>
                <a:uLnTx/>
                <a:uFillTx/>
                <a:latin typeface="+mn-lt"/>
                <a:ea typeface="+mn-ea"/>
                <a:cs typeface="+mn-cs"/>
              </a:rPr>
              <a:t>8    </a:t>
            </a:r>
            <a:r>
              <a:rPr kumimoji="0" lang="es-ES" sz="3600" b="0" i="0" u="none" strike="noStrike" kern="1200" cap="none" spc="0" normalizeH="0" noProof="0" dirty="0" smtClean="0">
                <a:ln>
                  <a:noFill/>
                </a:ln>
                <a:effectLst/>
                <a:uLnTx/>
                <a:uFillTx/>
                <a:latin typeface="+mn-lt"/>
                <a:ea typeface="+mn-ea"/>
                <a:cs typeface="+mn-cs"/>
              </a:rPr>
              <a:t>+    </a:t>
            </a:r>
            <a:r>
              <a:rPr kumimoji="0" lang="es-ES" sz="3600" b="0" i="0" u="none" strike="noStrike" kern="1200" cap="none" spc="0" normalizeH="0" noProof="0" dirty="0" smtClean="0">
                <a:ln>
                  <a:noFill/>
                </a:ln>
                <a:solidFill>
                  <a:srgbClr val="FF0000"/>
                </a:solidFill>
                <a:effectLst/>
                <a:uLnTx/>
                <a:uFillTx/>
                <a:latin typeface="+mn-lt"/>
                <a:ea typeface="+mn-ea"/>
                <a:cs typeface="+mn-cs"/>
              </a:rPr>
              <a:t>4   </a:t>
            </a:r>
            <a:r>
              <a:rPr kumimoji="0" lang="es-ES" sz="3600" b="0" i="0" u="none" strike="noStrike" kern="1200" cap="none" spc="0" normalizeH="0" noProof="0" dirty="0" smtClean="0">
                <a:ln>
                  <a:noFill/>
                </a:ln>
                <a:effectLst/>
                <a:uLnTx/>
                <a:uFillTx/>
                <a:latin typeface="+mn-lt"/>
                <a:ea typeface="+mn-ea"/>
                <a:cs typeface="+mn-cs"/>
              </a:rPr>
              <a:t> +    </a:t>
            </a:r>
            <a:r>
              <a:rPr kumimoji="0" lang="es-ES" sz="3600" b="0" i="0" u="none" strike="noStrike" kern="1200" cap="none" spc="0" normalizeH="0" noProof="0" dirty="0" smtClean="0">
                <a:ln>
                  <a:noFill/>
                </a:ln>
                <a:solidFill>
                  <a:srgbClr val="FF0000"/>
                </a:solidFill>
                <a:effectLst/>
                <a:uLnTx/>
                <a:uFillTx/>
                <a:latin typeface="+mn-lt"/>
                <a:ea typeface="+mn-ea"/>
                <a:cs typeface="+mn-cs"/>
              </a:rPr>
              <a:t>1</a:t>
            </a:r>
            <a:r>
              <a:rPr kumimoji="0" lang="es-ES" sz="3600" b="0" i="0" u="none" strike="noStrike" kern="1200" cap="none" spc="0" normalizeH="0" noProof="0" dirty="0" smtClean="0">
                <a:ln>
                  <a:noFill/>
                </a:ln>
                <a:effectLst/>
                <a:uLnTx/>
                <a:uFillTx/>
                <a:latin typeface="+mn-lt"/>
                <a:ea typeface="+mn-ea"/>
                <a:cs typeface="+mn-cs"/>
              </a:rPr>
              <a:t> </a:t>
            </a:r>
            <a:endParaRPr kumimoji="0" lang="es-ES" sz="3600" b="0" i="0" u="none" strike="noStrike" kern="1200" cap="none" spc="0" normalizeH="0" baseline="0" noProof="0" dirty="0" smtClean="0">
              <a:ln>
                <a:noFill/>
              </a:ln>
              <a:effectLst/>
              <a:uLnTx/>
              <a:uFillTx/>
              <a:latin typeface="+mn-lt"/>
              <a:ea typeface="+mn-ea"/>
              <a:cs typeface="+mn-cs"/>
            </a:endParaRPr>
          </a:p>
        </p:txBody>
      </p:sp>
      <p:sp>
        <p:nvSpPr>
          <p:cNvPr id="12" name="2 Marcador de contenido"/>
          <p:cNvSpPr txBox="1">
            <a:spLocks/>
          </p:cNvSpPr>
          <p:nvPr/>
        </p:nvSpPr>
        <p:spPr bwMode="auto">
          <a:xfrm>
            <a:off x="899592" y="4725144"/>
            <a:ext cx="6912768" cy="1008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342900" algn="just" defTabSz="914400" rtl="0" eaLnBrk="1" fontAlgn="base" latinLnBrk="0" hangingPunct="1">
              <a:lnSpc>
                <a:spcPct val="100000"/>
              </a:lnSpc>
              <a:spcBef>
                <a:spcPct val="20000"/>
              </a:spcBef>
              <a:spcAft>
                <a:spcPct val="0"/>
              </a:spcAft>
              <a:buClrTx/>
              <a:buSzTx/>
              <a:buFont typeface="Arial" charset="0"/>
              <a:buNone/>
              <a:tabLst/>
              <a:defRPr/>
            </a:pPr>
            <a:r>
              <a:rPr kumimoji="0" lang="es-ES" sz="3600" b="0" i="0" u="none" strike="noStrike" kern="1200" cap="none" spc="0" normalizeH="0" baseline="0" noProof="0" dirty="0" smtClean="0">
                <a:ln>
                  <a:noFill/>
                </a:ln>
                <a:solidFill>
                  <a:schemeClr val="bg1"/>
                </a:solidFill>
                <a:effectLst/>
                <a:uLnTx/>
                <a:uFillTx/>
                <a:latin typeface="+mn-lt"/>
                <a:ea typeface="+mn-ea"/>
                <a:cs typeface="+mn-cs"/>
              </a:rPr>
              <a:t>45 </a:t>
            </a:r>
            <a:r>
              <a:rPr kumimoji="0" lang="es-ES" sz="3600" b="1" i="0" u="none" strike="noStrike" kern="1200" cap="none" spc="0" normalizeH="0" baseline="0" noProof="0" dirty="0" smtClean="0">
                <a:ln>
                  <a:noFill/>
                </a:ln>
                <a:solidFill>
                  <a:schemeClr val="bg1"/>
                </a:solidFill>
                <a:effectLst/>
                <a:uLnTx/>
                <a:uFillTx/>
                <a:latin typeface="+mn-lt"/>
                <a:ea typeface="+mn-ea"/>
                <a:cs typeface="+mn-cs"/>
              </a:rPr>
              <a:t>· 7 </a:t>
            </a:r>
            <a:r>
              <a:rPr kumimoji="0" lang="es-ES" sz="3600" b="1" i="0" u="none" strike="noStrike" kern="1200" cap="none" spc="0" normalizeH="0" noProof="0" dirty="0" smtClean="0">
                <a:ln>
                  <a:noFill/>
                </a:ln>
                <a:solidFill>
                  <a:schemeClr val="bg1"/>
                </a:solidFill>
                <a:effectLst/>
                <a:uLnTx/>
                <a:uFillTx/>
                <a:latin typeface="+mn-lt"/>
                <a:ea typeface="+mn-ea"/>
                <a:cs typeface="+mn-cs"/>
              </a:rPr>
              <a:t> </a:t>
            </a:r>
            <a:r>
              <a:rPr kumimoji="0" lang="es-ES" sz="3600" b="0" i="0" u="none" strike="noStrike" kern="1200" cap="none" spc="0" normalizeH="0" noProof="0" dirty="0" smtClean="0">
                <a:ln>
                  <a:noFill/>
                </a:ln>
                <a:solidFill>
                  <a:schemeClr val="bg1"/>
                </a:solidFill>
                <a:effectLst/>
                <a:uLnTx/>
                <a:uFillTx/>
                <a:latin typeface="+mn-lt"/>
                <a:ea typeface="+mn-ea"/>
                <a:cs typeface="+mn-cs"/>
              </a:rPr>
              <a:t>=  </a:t>
            </a:r>
            <a:r>
              <a:rPr kumimoji="0" lang="es-ES" sz="3600" b="0" i="0" u="none" strike="noStrike" kern="1200" cap="none" spc="0" normalizeH="0" noProof="0" dirty="0" smtClean="0">
                <a:ln>
                  <a:noFill/>
                </a:ln>
                <a:solidFill>
                  <a:srgbClr val="FF0000"/>
                </a:solidFill>
                <a:effectLst/>
                <a:uLnTx/>
                <a:uFillTx/>
                <a:latin typeface="+mn-lt"/>
                <a:ea typeface="+mn-ea"/>
                <a:cs typeface="+mn-cs"/>
              </a:rPr>
              <a:t>32</a:t>
            </a:r>
            <a:r>
              <a:rPr kumimoji="0" lang="es-ES" sz="3600" b="0" i="0" u="none" strike="noStrike" kern="1200" cap="none" spc="0" normalizeH="0" noProof="0" dirty="0" smtClean="0">
                <a:ln>
                  <a:noFill/>
                </a:ln>
                <a:effectLst/>
                <a:uLnTx/>
                <a:uFillTx/>
                <a:latin typeface="+mn-lt"/>
                <a:ea typeface="+mn-ea"/>
                <a:cs typeface="+mn-cs"/>
              </a:rPr>
              <a:t> </a:t>
            </a:r>
            <a:r>
              <a:rPr kumimoji="0" lang="es-ES" sz="3600" b="1" i="0" u="none" strike="noStrike" kern="1200" cap="none" spc="0" normalizeH="0" noProof="0" dirty="0" smtClean="0">
                <a:ln>
                  <a:noFill/>
                </a:ln>
                <a:solidFill>
                  <a:schemeClr val="accent1">
                    <a:lumMod val="50000"/>
                  </a:schemeClr>
                </a:solidFill>
                <a:effectLst/>
                <a:uLnTx/>
                <a:uFillTx/>
                <a:latin typeface="+mn-lt"/>
                <a:ea typeface="+mn-ea"/>
                <a:cs typeface="+mn-cs"/>
              </a:rPr>
              <a:t>· 7 </a:t>
            </a:r>
            <a:r>
              <a:rPr kumimoji="0" lang="es-ES" sz="3600" b="0" i="0" u="none" strike="noStrike" kern="1200" cap="none" spc="0" normalizeH="0" noProof="0" dirty="0" smtClean="0">
                <a:ln>
                  <a:noFill/>
                </a:ln>
                <a:effectLst/>
                <a:uLnTx/>
                <a:uFillTx/>
                <a:latin typeface="+mn-lt"/>
                <a:ea typeface="+mn-ea"/>
                <a:cs typeface="+mn-cs"/>
              </a:rPr>
              <a:t>+ </a:t>
            </a:r>
            <a:r>
              <a:rPr kumimoji="0" lang="es-ES" sz="3600" b="0" i="0" u="none" strike="noStrike" kern="1200" cap="none" spc="0" normalizeH="0" noProof="0" dirty="0" smtClean="0">
                <a:ln>
                  <a:noFill/>
                </a:ln>
                <a:solidFill>
                  <a:srgbClr val="FF0000"/>
                </a:solidFill>
                <a:effectLst/>
                <a:uLnTx/>
                <a:uFillTx/>
                <a:latin typeface="+mn-lt"/>
                <a:ea typeface="+mn-ea"/>
                <a:cs typeface="+mn-cs"/>
              </a:rPr>
              <a:t>8</a:t>
            </a:r>
            <a:r>
              <a:rPr kumimoji="0" lang="es-ES" sz="3600" b="0" i="0" u="none" strike="noStrike" kern="1200" cap="none" spc="0" normalizeH="0" noProof="0" dirty="0" smtClean="0">
                <a:ln>
                  <a:noFill/>
                </a:ln>
                <a:effectLst/>
                <a:uLnTx/>
                <a:uFillTx/>
                <a:latin typeface="+mn-lt"/>
                <a:ea typeface="+mn-ea"/>
                <a:cs typeface="+mn-cs"/>
              </a:rPr>
              <a:t> </a:t>
            </a:r>
            <a:r>
              <a:rPr lang="es-ES" sz="3600" b="1" dirty="0" smtClean="0">
                <a:solidFill>
                  <a:schemeClr val="accent1">
                    <a:lumMod val="50000"/>
                  </a:schemeClr>
                </a:solidFill>
                <a:latin typeface="+mn-lt"/>
                <a:cs typeface="+mn-cs"/>
              </a:rPr>
              <a:t>· 7 </a:t>
            </a:r>
            <a:r>
              <a:rPr kumimoji="0" lang="es-ES" sz="3600" b="0" i="0" u="none" strike="noStrike" kern="1200" cap="none" spc="0" normalizeH="0" noProof="0" dirty="0" smtClean="0">
                <a:ln>
                  <a:noFill/>
                </a:ln>
                <a:effectLst/>
                <a:uLnTx/>
                <a:uFillTx/>
                <a:latin typeface="+mn-lt"/>
                <a:ea typeface="+mn-ea"/>
                <a:cs typeface="+mn-cs"/>
              </a:rPr>
              <a:t>+ </a:t>
            </a:r>
            <a:r>
              <a:rPr kumimoji="0" lang="es-ES" sz="3600" b="0" i="0" u="none" strike="noStrike" kern="1200" cap="none" spc="0" normalizeH="0" noProof="0" dirty="0" smtClean="0">
                <a:ln>
                  <a:noFill/>
                </a:ln>
                <a:solidFill>
                  <a:srgbClr val="FF0000"/>
                </a:solidFill>
                <a:effectLst/>
                <a:uLnTx/>
                <a:uFillTx/>
                <a:latin typeface="+mn-lt"/>
                <a:ea typeface="+mn-ea"/>
                <a:cs typeface="+mn-cs"/>
              </a:rPr>
              <a:t>4</a:t>
            </a:r>
            <a:r>
              <a:rPr kumimoji="0" lang="es-ES" sz="3600" b="0" i="0" u="none" strike="noStrike" kern="1200" cap="none" spc="0" normalizeH="0" noProof="0" dirty="0" smtClean="0">
                <a:ln>
                  <a:noFill/>
                </a:ln>
                <a:effectLst/>
                <a:uLnTx/>
                <a:uFillTx/>
                <a:latin typeface="+mn-lt"/>
                <a:ea typeface="+mn-ea"/>
                <a:cs typeface="+mn-cs"/>
              </a:rPr>
              <a:t> </a:t>
            </a:r>
            <a:r>
              <a:rPr lang="es-ES" sz="3600" b="1" dirty="0" smtClean="0">
                <a:solidFill>
                  <a:schemeClr val="accent1">
                    <a:lumMod val="50000"/>
                  </a:schemeClr>
                </a:solidFill>
                <a:latin typeface="+mn-lt"/>
                <a:cs typeface="+mn-cs"/>
              </a:rPr>
              <a:t>· 7</a:t>
            </a:r>
            <a:r>
              <a:rPr lang="es-ES" sz="3600" b="1" dirty="0" smtClean="0">
                <a:latin typeface="+mn-lt"/>
                <a:cs typeface="+mn-cs"/>
              </a:rPr>
              <a:t> </a:t>
            </a:r>
            <a:r>
              <a:rPr kumimoji="0" lang="es-ES" sz="3600" b="0" i="0" u="none" strike="noStrike" kern="1200" cap="none" spc="0" normalizeH="0" noProof="0" dirty="0" smtClean="0">
                <a:ln>
                  <a:noFill/>
                </a:ln>
                <a:effectLst/>
                <a:uLnTx/>
                <a:uFillTx/>
                <a:latin typeface="+mn-lt"/>
                <a:ea typeface="+mn-ea"/>
                <a:cs typeface="+mn-cs"/>
              </a:rPr>
              <a:t>+ </a:t>
            </a:r>
            <a:r>
              <a:rPr kumimoji="0" lang="es-ES" sz="3600" b="0" i="0" u="none" strike="noStrike" kern="1200" cap="none" spc="0" normalizeH="0" noProof="0" dirty="0" smtClean="0">
                <a:ln>
                  <a:noFill/>
                </a:ln>
                <a:solidFill>
                  <a:srgbClr val="FF0000"/>
                </a:solidFill>
                <a:effectLst/>
                <a:uLnTx/>
                <a:uFillTx/>
                <a:latin typeface="+mn-lt"/>
                <a:ea typeface="+mn-ea"/>
                <a:cs typeface="+mn-cs"/>
              </a:rPr>
              <a:t>1</a:t>
            </a:r>
            <a:r>
              <a:rPr kumimoji="0" lang="es-ES" sz="3600" b="0" i="0" u="none" strike="noStrike" kern="1200" cap="none" spc="0" normalizeH="0" noProof="0" dirty="0" smtClean="0">
                <a:ln>
                  <a:noFill/>
                </a:ln>
                <a:effectLst/>
                <a:uLnTx/>
                <a:uFillTx/>
                <a:latin typeface="+mn-lt"/>
                <a:ea typeface="+mn-ea"/>
                <a:cs typeface="+mn-cs"/>
              </a:rPr>
              <a:t> </a:t>
            </a:r>
            <a:r>
              <a:rPr lang="es-ES" sz="3600" b="1" dirty="0" smtClean="0">
                <a:solidFill>
                  <a:schemeClr val="accent1">
                    <a:lumMod val="50000"/>
                  </a:schemeClr>
                </a:solidFill>
                <a:latin typeface="+mn-lt"/>
                <a:cs typeface="+mn-cs"/>
              </a:rPr>
              <a:t>· 7</a:t>
            </a:r>
            <a:r>
              <a:rPr lang="es-ES" sz="3600" b="1" dirty="0" smtClean="0">
                <a:latin typeface="+mn-lt"/>
                <a:cs typeface="+mn-cs"/>
              </a:rPr>
              <a:t> </a:t>
            </a:r>
          </a:p>
        </p:txBody>
      </p:sp>
      <p:pic>
        <p:nvPicPr>
          <p:cNvPr id="14" name="Picture 2" descr="Resultado de imagen de egyptian clipart"/>
          <p:cNvPicPr>
            <a:picLocks noChangeAspect="1" noChangeArrowheads="1"/>
          </p:cNvPicPr>
          <p:nvPr/>
        </p:nvPicPr>
        <p:blipFill>
          <a:blip r:embed="rId2" cstate="print"/>
          <a:srcRect/>
          <a:stretch>
            <a:fillRect/>
          </a:stretch>
        </p:blipFill>
        <p:spPr bwMode="auto">
          <a:xfrm>
            <a:off x="7452320" y="2348880"/>
            <a:ext cx="1331640" cy="1911306"/>
          </a:xfrm>
          <a:prstGeom prst="rect">
            <a:avLst/>
          </a:prstGeom>
          <a:noFill/>
        </p:spPr>
      </p:pic>
      <p:sp>
        <p:nvSpPr>
          <p:cNvPr id="15" name="2 Marcador de contenido"/>
          <p:cNvSpPr txBox="1">
            <a:spLocks/>
          </p:cNvSpPr>
          <p:nvPr/>
        </p:nvSpPr>
        <p:spPr bwMode="auto">
          <a:xfrm>
            <a:off x="683568" y="5661248"/>
            <a:ext cx="6912768" cy="1008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342900" algn="just" defTabSz="914400" rtl="0" eaLnBrk="1" fontAlgn="base" latinLnBrk="0" hangingPunct="1">
              <a:lnSpc>
                <a:spcPct val="100000"/>
              </a:lnSpc>
              <a:spcBef>
                <a:spcPct val="20000"/>
              </a:spcBef>
              <a:spcAft>
                <a:spcPct val="0"/>
              </a:spcAft>
              <a:buClrTx/>
              <a:buSzTx/>
              <a:buFont typeface="Arial" charset="0"/>
              <a:buNone/>
              <a:tabLst/>
              <a:defRPr/>
            </a:pPr>
            <a:r>
              <a:rPr kumimoji="0" lang="es-ES" sz="3600" b="0" i="0" u="none" strike="noStrike" kern="1200" cap="none" spc="0" normalizeH="0" baseline="0" noProof="0" dirty="0" smtClean="0">
                <a:ln>
                  <a:noFill/>
                </a:ln>
                <a:solidFill>
                  <a:schemeClr val="bg1"/>
                </a:solidFill>
                <a:effectLst/>
                <a:uLnTx/>
                <a:uFillTx/>
                <a:latin typeface="+mn-lt"/>
                <a:ea typeface="+mn-ea"/>
                <a:cs typeface="+mn-cs"/>
              </a:rPr>
              <a:t>    315   </a:t>
            </a:r>
            <a:r>
              <a:rPr kumimoji="0" lang="es-ES" sz="3600" b="0" i="0" u="none" strike="noStrike" kern="1200" cap="none" spc="0" normalizeH="0" noProof="0" dirty="0" smtClean="0">
                <a:ln>
                  <a:noFill/>
                </a:ln>
                <a:solidFill>
                  <a:schemeClr val="bg1"/>
                </a:solidFill>
                <a:effectLst/>
                <a:uLnTx/>
                <a:uFillTx/>
                <a:latin typeface="+mn-lt"/>
                <a:ea typeface="+mn-ea"/>
                <a:cs typeface="+mn-cs"/>
              </a:rPr>
              <a:t>=    </a:t>
            </a:r>
            <a:r>
              <a:rPr kumimoji="0" lang="es-ES" sz="3600" b="1" i="0" u="none" strike="noStrike" kern="1200" cap="none" spc="0" normalizeH="0" noProof="0" dirty="0" smtClean="0">
                <a:ln>
                  <a:noFill/>
                </a:ln>
                <a:solidFill>
                  <a:schemeClr val="accent1">
                    <a:lumMod val="50000"/>
                  </a:schemeClr>
                </a:solidFill>
                <a:effectLst/>
                <a:uLnTx/>
                <a:uFillTx/>
                <a:latin typeface="+mn-lt"/>
                <a:ea typeface="+mn-ea"/>
                <a:cs typeface="+mn-cs"/>
              </a:rPr>
              <a:t>224  </a:t>
            </a:r>
            <a:r>
              <a:rPr kumimoji="0" lang="es-ES" sz="3600" b="0" i="0" u="none" strike="noStrike" kern="1200" cap="none" spc="0" normalizeH="0" noProof="0" dirty="0" smtClean="0">
                <a:ln>
                  <a:noFill/>
                </a:ln>
                <a:solidFill>
                  <a:schemeClr val="accent1">
                    <a:lumMod val="50000"/>
                  </a:schemeClr>
                </a:solidFill>
                <a:effectLst/>
                <a:uLnTx/>
                <a:uFillTx/>
                <a:latin typeface="+mn-lt"/>
                <a:ea typeface="+mn-ea"/>
                <a:cs typeface="+mn-cs"/>
              </a:rPr>
              <a:t> </a:t>
            </a:r>
            <a:r>
              <a:rPr kumimoji="0" lang="es-ES" sz="3600" b="0" i="0" u="none" strike="noStrike" kern="1200" cap="none" spc="0" normalizeH="0" noProof="0" dirty="0" smtClean="0">
                <a:ln>
                  <a:noFill/>
                </a:ln>
                <a:effectLst/>
                <a:uLnTx/>
                <a:uFillTx/>
                <a:latin typeface="+mn-lt"/>
                <a:ea typeface="+mn-ea"/>
                <a:cs typeface="+mn-cs"/>
              </a:rPr>
              <a:t>+ </a:t>
            </a:r>
            <a:r>
              <a:rPr kumimoji="0" lang="es-ES" sz="3600" b="0" i="0" u="none" strike="noStrike" kern="1200" cap="none" spc="0" normalizeH="0" noProof="0" dirty="0" smtClean="0">
                <a:ln>
                  <a:noFill/>
                </a:ln>
                <a:solidFill>
                  <a:schemeClr val="accent1">
                    <a:lumMod val="50000"/>
                  </a:schemeClr>
                </a:solidFill>
                <a:effectLst/>
                <a:uLnTx/>
                <a:uFillTx/>
                <a:latin typeface="+mn-lt"/>
                <a:ea typeface="+mn-ea"/>
                <a:cs typeface="+mn-cs"/>
              </a:rPr>
              <a:t>  </a:t>
            </a:r>
            <a:r>
              <a:rPr kumimoji="0" lang="es-ES" sz="3600" b="1" i="0" u="none" strike="noStrike" kern="1200" cap="none" spc="0" normalizeH="0" noProof="0" dirty="0" smtClean="0">
                <a:ln>
                  <a:noFill/>
                </a:ln>
                <a:solidFill>
                  <a:schemeClr val="accent1">
                    <a:lumMod val="50000"/>
                  </a:schemeClr>
                </a:solidFill>
                <a:effectLst/>
                <a:uLnTx/>
                <a:uFillTx/>
                <a:latin typeface="+mn-lt"/>
                <a:ea typeface="+mn-ea"/>
                <a:cs typeface="+mn-cs"/>
              </a:rPr>
              <a:t>56</a:t>
            </a:r>
            <a:r>
              <a:rPr kumimoji="0" lang="es-ES" sz="3600" b="0" i="0" u="none" strike="noStrike" kern="1200" cap="none" spc="0" normalizeH="0" noProof="0" dirty="0" smtClean="0">
                <a:ln>
                  <a:noFill/>
                </a:ln>
                <a:solidFill>
                  <a:schemeClr val="accent1">
                    <a:lumMod val="50000"/>
                  </a:schemeClr>
                </a:solidFill>
                <a:effectLst/>
                <a:uLnTx/>
                <a:uFillTx/>
                <a:latin typeface="+mn-lt"/>
                <a:ea typeface="+mn-ea"/>
                <a:cs typeface="+mn-cs"/>
              </a:rPr>
              <a:t>  </a:t>
            </a:r>
            <a:r>
              <a:rPr kumimoji="0" lang="es-ES" sz="3600" b="0" i="0" u="none" strike="noStrike" kern="1200" cap="none" spc="0" normalizeH="0" noProof="0" dirty="0" smtClean="0">
                <a:ln>
                  <a:noFill/>
                </a:ln>
                <a:effectLst/>
                <a:uLnTx/>
                <a:uFillTx/>
                <a:latin typeface="+mn-lt"/>
                <a:ea typeface="+mn-ea"/>
                <a:cs typeface="+mn-cs"/>
              </a:rPr>
              <a:t>+</a:t>
            </a:r>
            <a:r>
              <a:rPr kumimoji="0" lang="es-ES" sz="3600" b="0" i="0" u="none" strike="noStrike" kern="1200" cap="none" spc="0" normalizeH="0" noProof="0" dirty="0" smtClean="0">
                <a:ln>
                  <a:noFill/>
                </a:ln>
                <a:solidFill>
                  <a:schemeClr val="accent1">
                    <a:lumMod val="50000"/>
                  </a:schemeClr>
                </a:solidFill>
                <a:effectLst/>
                <a:uLnTx/>
                <a:uFillTx/>
                <a:latin typeface="+mn-lt"/>
                <a:ea typeface="+mn-ea"/>
                <a:cs typeface="+mn-cs"/>
              </a:rPr>
              <a:t>   </a:t>
            </a:r>
            <a:r>
              <a:rPr kumimoji="0" lang="es-ES" sz="3600" b="1" i="0" u="none" strike="noStrike" kern="1200" cap="none" spc="0" normalizeH="0" noProof="0" dirty="0" smtClean="0">
                <a:ln>
                  <a:noFill/>
                </a:ln>
                <a:solidFill>
                  <a:schemeClr val="accent1">
                    <a:lumMod val="50000"/>
                  </a:schemeClr>
                </a:solidFill>
                <a:effectLst/>
                <a:uLnTx/>
                <a:uFillTx/>
                <a:latin typeface="+mn-lt"/>
                <a:ea typeface="+mn-ea"/>
                <a:cs typeface="+mn-cs"/>
              </a:rPr>
              <a:t>28</a:t>
            </a:r>
            <a:r>
              <a:rPr kumimoji="0" lang="es-ES" sz="3600" b="0" i="0" u="none" strike="noStrike" kern="1200" cap="none" spc="0" normalizeH="0" noProof="0" dirty="0" smtClean="0">
                <a:ln>
                  <a:noFill/>
                </a:ln>
                <a:solidFill>
                  <a:schemeClr val="accent1">
                    <a:lumMod val="50000"/>
                  </a:schemeClr>
                </a:solidFill>
                <a:effectLst/>
                <a:uLnTx/>
                <a:uFillTx/>
                <a:latin typeface="+mn-lt"/>
                <a:ea typeface="+mn-ea"/>
                <a:cs typeface="+mn-cs"/>
              </a:rPr>
              <a:t>   </a:t>
            </a:r>
            <a:r>
              <a:rPr kumimoji="0" lang="es-ES" sz="3600" b="0" i="0" u="none" strike="noStrike" kern="1200" cap="none" spc="0" normalizeH="0" noProof="0" dirty="0" smtClean="0">
                <a:ln>
                  <a:noFill/>
                </a:ln>
                <a:effectLst/>
                <a:uLnTx/>
                <a:uFillTx/>
                <a:latin typeface="+mn-lt"/>
                <a:ea typeface="+mn-ea"/>
                <a:cs typeface="+mn-cs"/>
              </a:rPr>
              <a:t>+</a:t>
            </a:r>
            <a:r>
              <a:rPr kumimoji="0" lang="es-ES" sz="3600" b="0" i="0" u="none" strike="noStrike" kern="1200" cap="none" spc="0" normalizeH="0" noProof="0" dirty="0" smtClean="0">
                <a:ln>
                  <a:noFill/>
                </a:ln>
                <a:solidFill>
                  <a:schemeClr val="accent1">
                    <a:lumMod val="50000"/>
                  </a:schemeClr>
                </a:solidFill>
                <a:effectLst/>
                <a:uLnTx/>
                <a:uFillTx/>
                <a:latin typeface="+mn-lt"/>
                <a:ea typeface="+mn-ea"/>
                <a:cs typeface="+mn-cs"/>
              </a:rPr>
              <a:t> </a:t>
            </a:r>
            <a:r>
              <a:rPr kumimoji="0" lang="es-ES" sz="3600" b="1" i="0" u="none" strike="noStrike" kern="1200" cap="none" spc="0" normalizeH="0" noProof="0" dirty="0" smtClean="0">
                <a:ln>
                  <a:noFill/>
                </a:ln>
                <a:solidFill>
                  <a:schemeClr val="accent1">
                    <a:lumMod val="50000"/>
                  </a:schemeClr>
                </a:solidFill>
                <a:effectLst/>
                <a:uLnTx/>
                <a:uFillTx/>
                <a:latin typeface="+mn-lt"/>
                <a:ea typeface="+mn-ea"/>
                <a:cs typeface="+mn-cs"/>
              </a:rPr>
              <a:t>7</a:t>
            </a:r>
            <a:r>
              <a:rPr lang="es-ES" sz="3600" b="1" dirty="0" smtClean="0">
                <a:solidFill>
                  <a:schemeClr val="accent1">
                    <a:lumMod val="50000"/>
                  </a:schemeClr>
                </a:solidFill>
                <a:latin typeface="+mn-lt"/>
                <a:cs typeface="+mn-cs"/>
              </a:rPr>
              <a:t> </a:t>
            </a:r>
            <a:r>
              <a:rPr lang="es-ES" sz="3600" b="1" dirty="0" smtClean="0">
                <a:solidFill>
                  <a:schemeClr val="bg1"/>
                </a:solidFill>
                <a:latin typeface="+mn-lt"/>
                <a:cs typeface="+mn-cs"/>
              </a:rPr>
              <a:t>7 </a:t>
            </a:r>
          </a:p>
        </p:txBody>
      </p:sp>
      <p:cxnSp>
        <p:nvCxnSpPr>
          <p:cNvPr id="13" name="12 Conector recto de flecha"/>
          <p:cNvCxnSpPr/>
          <p:nvPr/>
        </p:nvCxnSpPr>
        <p:spPr>
          <a:xfrm>
            <a:off x="3203848" y="5373216"/>
            <a:ext cx="0" cy="432048"/>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a:off x="4499992" y="5301208"/>
            <a:ext cx="0" cy="432048"/>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a:off x="5796136" y="5301208"/>
            <a:ext cx="0" cy="432048"/>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a:off x="6876256" y="5301208"/>
            <a:ext cx="0" cy="432048"/>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Marcador de contenido"/>
          <p:cNvSpPr>
            <a:spLocks noGrp="1"/>
          </p:cNvSpPr>
          <p:nvPr>
            <p:ph idx="1"/>
          </p:nvPr>
        </p:nvSpPr>
        <p:spPr>
          <a:xfrm>
            <a:off x="395536" y="1628800"/>
            <a:ext cx="8280920" cy="3921125"/>
          </a:xfrm>
        </p:spPr>
        <p:txBody>
          <a:bodyPr/>
          <a:lstStyle/>
          <a:p>
            <a:pPr marL="0" algn="just" eaLnBrk="1" hangingPunct="1">
              <a:buNone/>
            </a:pPr>
            <a:r>
              <a:rPr lang="es-ES" sz="2400" dirty="0" smtClean="0"/>
              <a:t>Los egipcios también conocían otra propiedad de los números muy importante.</a:t>
            </a:r>
          </a:p>
          <a:p>
            <a:pPr marL="0" algn="just" eaLnBrk="1" hangingPunct="1">
              <a:buNone/>
            </a:pPr>
            <a:endParaRPr lang="es-ES" sz="2400" dirty="0" smtClean="0"/>
          </a:p>
          <a:p>
            <a:pPr marL="0" algn="just" eaLnBrk="1" hangingPunct="1">
              <a:buNone/>
            </a:pPr>
            <a:r>
              <a:rPr lang="es-ES" sz="2400" dirty="0" smtClean="0">
                <a:solidFill>
                  <a:schemeClr val="bg1"/>
                </a:solidFill>
              </a:rPr>
              <a:t>Multiplicar cada una de ellas por 7 y finalmente sumar </a:t>
            </a:r>
          </a:p>
          <a:p>
            <a:pPr marL="0" algn="just" eaLnBrk="1" hangingPunct="1">
              <a:buNone/>
            </a:pPr>
            <a:r>
              <a:rPr lang="es-ES" sz="2400" dirty="0" smtClean="0">
                <a:solidFill>
                  <a:schemeClr val="bg1"/>
                </a:solidFill>
              </a:rPr>
              <a:t>los distintos productos:</a:t>
            </a:r>
          </a:p>
          <a:p>
            <a:pPr marL="0" algn="just" eaLnBrk="1" hangingPunct="1">
              <a:buNone/>
            </a:pPr>
            <a:endParaRPr lang="es-ES" sz="2400" dirty="0" smtClean="0"/>
          </a:p>
        </p:txBody>
      </p:sp>
      <p:sp>
        <p:nvSpPr>
          <p:cNvPr id="3076" name="6 Título"/>
          <p:cNvSpPr>
            <a:spLocks noGrp="1"/>
          </p:cNvSpPr>
          <p:nvPr>
            <p:ph type="title"/>
          </p:nvPr>
        </p:nvSpPr>
        <p:spPr/>
        <p:txBody>
          <a:bodyPr/>
          <a:lstStyle/>
          <a:p>
            <a:pPr eaLnBrk="1" hangingPunct="1"/>
            <a:endParaRPr lang="es-ES" smtClean="0">
              <a:solidFill>
                <a:schemeClr val="accent1">
                  <a:lumMod val="75000"/>
                </a:schemeClr>
              </a:solidFill>
            </a:endParaRPr>
          </a:p>
        </p:txBody>
      </p:sp>
      <p:sp>
        <p:nvSpPr>
          <p:cNvPr id="10"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4400" b="0" i="0" u="none" strike="noStrike" kern="1200" cap="none" spc="0" normalizeH="0" baseline="0" noProof="0" dirty="0" smtClean="0">
                <a:ln>
                  <a:noFill/>
                </a:ln>
                <a:solidFill>
                  <a:schemeClr val="bg1"/>
                </a:solidFill>
                <a:effectLst/>
                <a:uLnTx/>
                <a:uFillTx/>
                <a:latin typeface="Harrington" pitchFamily="82" charset="0"/>
                <a:ea typeface="+mj-ea"/>
                <a:cs typeface="+mj-cs"/>
              </a:rPr>
              <a:t>MULTIPLICACIÓN   EPGIPCIA</a:t>
            </a:r>
          </a:p>
        </p:txBody>
      </p:sp>
      <p:sp>
        <p:nvSpPr>
          <p:cNvPr id="11" name="2 Marcador de contenido"/>
          <p:cNvSpPr txBox="1">
            <a:spLocks/>
          </p:cNvSpPr>
          <p:nvPr/>
        </p:nvSpPr>
        <p:spPr bwMode="auto">
          <a:xfrm>
            <a:off x="1187624" y="3861048"/>
            <a:ext cx="6336704" cy="1008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342900" algn="just" defTabSz="914400" rtl="0" eaLnBrk="1" fontAlgn="base" latinLnBrk="0" hangingPunct="1">
              <a:lnSpc>
                <a:spcPct val="100000"/>
              </a:lnSpc>
              <a:spcBef>
                <a:spcPct val="20000"/>
              </a:spcBef>
              <a:spcAft>
                <a:spcPct val="0"/>
              </a:spcAft>
              <a:buClrTx/>
              <a:buSzTx/>
              <a:buFont typeface="Arial" charset="0"/>
              <a:buNone/>
              <a:tabLst/>
              <a:defRPr/>
            </a:pPr>
            <a:r>
              <a:rPr kumimoji="0" lang="es-ES" sz="3600" b="0" i="0" u="none" strike="noStrike" kern="1200" cap="none" spc="0" normalizeH="0" baseline="0" noProof="0" dirty="0" smtClean="0">
                <a:ln>
                  <a:noFill/>
                </a:ln>
                <a:effectLst/>
                <a:uLnTx/>
                <a:uFillTx/>
                <a:latin typeface="+mn-lt"/>
                <a:ea typeface="+mn-ea"/>
                <a:cs typeface="+mn-cs"/>
              </a:rPr>
              <a:t>45</a:t>
            </a:r>
            <a:r>
              <a:rPr kumimoji="0" lang="es-ES" sz="3600" b="0" i="0" u="none" strike="noStrike" kern="1200" cap="none" spc="0" normalizeH="0" noProof="0" dirty="0" smtClean="0">
                <a:ln>
                  <a:noFill/>
                </a:ln>
                <a:effectLst/>
                <a:uLnTx/>
                <a:uFillTx/>
                <a:latin typeface="+mn-lt"/>
                <a:ea typeface="+mn-ea"/>
                <a:cs typeface="+mn-cs"/>
              </a:rPr>
              <a:t>     =    </a:t>
            </a:r>
            <a:r>
              <a:rPr kumimoji="0" lang="es-ES" sz="3600" b="0" i="0" u="none" strike="noStrike" kern="1200" cap="none" spc="0" normalizeH="0" noProof="0" dirty="0" smtClean="0">
                <a:ln>
                  <a:noFill/>
                </a:ln>
                <a:solidFill>
                  <a:srgbClr val="FF0000"/>
                </a:solidFill>
                <a:effectLst/>
                <a:uLnTx/>
                <a:uFillTx/>
                <a:latin typeface="+mn-lt"/>
                <a:ea typeface="+mn-ea"/>
                <a:cs typeface="+mn-cs"/>
              </a:rPr>
              <a:t>32   </a:t>
            </a:r>
            <a:r>
              <a:rPr kumimoji="0" lang="es-ES" sz="3600" b="0" i="0" u="none" strike="noStrike" kern="1200" cap="none" spc="0" normalizeH="0" noProof="0" dirty="0" smtClean="0">
                <a:ln>
                  <a:noFill/>
                </a:ln>
                <a:effectLst/>
                <a:uLnTx/>
                <a:uFillTx/>
                <a:latin typeface="+mn-lt"/>
                <a:ea typeface="+mn-ea"/>
                <a:cs typeface="+mn-cs"/>
              </a:rPr>
              <a:t> +    </a:t>
            </a:r>
            <a:r>
              <a:rPr kumimoji="0" lang="es-ES" sz="3600" b="0" i="0" u="none" strike="noStrike" kern="1200" cap="none" spc="0" normalizeH="0" noProof="0" dirty="0" smtClean="0">
                <a:ln>
                  <a:noFill/>
                </a:ln>
                <a:solidFill>
                  <a:srgbClr val="FF0000"/>
                </a:solidFill>
                <a:effectLst/>
                <a:uLnTx/>
                <a:uFillTx/>
                <a:latin typeface="+mn-lt"/>
                <a:ea typeface="+mn-ea"/>
                <a:cs typeface="+mn-cs"/>
              </a:rPr>
              <a:t>8    </a:t>
            </a:r>
            <a:r>
              <a:rPr kumimoji="0" lang="es-ES" sz="3600" b="0" i="0" u="none" strike="noStrike" kern="1200" cap="none" spc="0" normalizeH="0" noProof="0" dirty="0" smtClean="0">
                <a:ln>
                  <a:noFill/>
                </a:ln>
                <a:effectLst/>
                <a:uLnTx/>
                <a:uFillTx/>
                <a:latin typeface="+mn-lt"/>
                <a:ea typeface="+mn-ea"/>
                <a:cs typeface="+mn-cs"/>
              </a:rPr>
              <a:t>+    </a:t>
            </a:r>
            <a:r>
              <a:rPr kumimoji="0" lang="es-ES" sz="3600" b="0" i="0" u="none" strike="noStrike" kern="1200" cap="none" spc="0" normalizeH="0" noProof="0" dirty="0" smtClean="0">
                <a:ln>
                  <a:noFill/>
                </a:ln>
                <a:solidFill>
                  <a:srgbClr val="FF0000"/>
                </a:solidFill>
                <a:effectLst/>
                <a:uLnTx/>
                <a:uFillTx/>
                <a:latin typeface="+mn-lt"/>
                <a:ea typeface="+mn-ea"/>
                <a:cs typeface="+mn-cs"/>
              </a:rPr>
              <a:t>4   </a:t>
            </a:r>
            <a:r>
              <a:rPr kumimoji="0" lang="es-ES" sz="3600" b="0" i="0" u="none" strike="noStrike" kern="1200" cap="none" spc="0" normalizeH="0" noProof="0" dirty="0" smtClean="0">
                <a:ln>
                  <a:noFill/>
                </a:ln>
                <a:effectLst/>
                <a:uLnTx/>
                <a:uFillTx/>
                <a:latin typeface="+mn-lt"/>
                <a:ea typeface="+mn-ea"/>
                <a:cs typeface="+mn-cs"/>
              </a:rPr>
              <a:t> +    </a:t>
            </a:r>
            <a:r>
              <a:rPr kumimoji="0" lang="es-ES" sz="3600" b="0" i="0" u="none" strike="noStrike" kern="1200" cap="none" spc="0" normalizeH="0" noProof="0" dirty="0" smtClean="0">
                <a:ln>
                  <a:noFill/>
                </a:ln>
                <a:solidFill>
                  <a:srgbClr val="FF0000"/>
                </a:solidFill>
                <a:effectLst/>
                <a:uLnTx/>
                <a:uFillTx/>
                <a:latin typeface="+mn-lt"/>
                <a:ea typeface="+mn-ea"/>
                <a:cs typeface="+mn-cs"/>
              </a:rPr>
              <a:t>1</a:t>
            </a:r>
            <a:r>
              <a:rPr kumimoji="0" lang="es-ES" sz="3600" b="0" i="0" u="none" strike="noStrike" kern="1200" cap="none" spc="0" normalizeH="0" noProof="0" dirty="0" smtClean="0">
                <a:ln>
                  <a:noFill/>
                </a:ln>
                <a:effectLst/>
                <a:uLnTx/>
                <a:uFillTx/>
                <a:latin typeface="+mn-lt"/>
                <a:ea typeface="+mn-ea"/>
                <a:cs typeface="+mn-cs"/>
              </a:rPr>
              <a:t> </a:t>
            </a:r>
            <a:endParaRPr kumimoji="0" lang="es-ES" sz="3600" b="0" i="0" u="none" strike="noStrike" kern="1200" cap="none" spc="0" normalizeH="0" baseline="0" noProof="0" dirty="0" smtClean="0">
              <a:ln>
                <a:noFill/>
              </a:ln>
              <a:effectLst/>
              <a:uLnTx/>
              <a:uFillTx/>
              <a:latin typeface="+mn-lt"/>
              <a:ea typeface="+mn-ea"/>
              <a:cs typeface="+mn-cs"/>
            </a:endParaRPr>
          </a:p>
        </p:txBody>
      </p:sp>
      <p:sp>
        <p:nvSpPr>
          <p:cNvPr id="12" name="2 Marcador de contenido"/>
          <p:cNvSpPr txBox="1">
            <a:spLocks/>
          </p:cNvSpPr>
          <p:nvPr/>
        </p:nvSpPr>
        <p:spPr bwMode="auto">
          <a:xfrm>
            <a:off x="899592" y="4725144"/>
            <a:ext cx="6912768" cy="1008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342900" algn="just" defTabSz="914400" rtl="0" eaLnBrk="1" fontAlgn="base" latinLnBrk="0" hangingPunct="1">
              <a:lnSpc>
                <a:spcPct val="100000"/>
              </a:lnSpc>
              <a:spcBef>
                <a:spcPct val="20000"/>
              </a:spcBef>
              <a:spcAft>
                <a:spcPct val="0"/>
              </a:spcAft>
              <a:buClrTx/>
              <a:buSzTx/>
              <a:buFont typeface="Arial" charset="0"/>
              <a:buNone/>
              <a:tabLst/>
              <a:defRPr/>
            </a:pPr>
            <a:r>
              <a:rPr kumimoji="0" lang="es-ES" sz="3600" b="0" i="0" u="none" strike="noStrike" kern="1200" cap="none" spc="0" normalizeH="0" baseline="0" noProof="0" dirty="0" smtClean="0">
                <a:ln>
                  <a:noFill/>
                </a:ln>
                <a:effectLst/>
                <a:uLnTx/>
                <a:uFillTx/>
                <a:latin typeface="+mn-lt"/>
                <a:ea typeface="+mn-ea"/>
                <a:cs typeface="+mn-cs"/>
              </a:rPr>
              <a:t>45 </a:t>
            </a:r>
            <a:r>
              <a:rPr kumimoji="0" lang="es-ES" sz="3600" b="1" i="0" u="none" strike="noStrike" kern="1200" cap="none" spc="0" normalizeH="0" baseline="0" noProof="0" dirty="0" smtClean="0">
                <a:ln>
                  <a:noFill/>
                </a:ln>
                <a:solidFill>
                  <a:schemeClr val="tx2">
                    <a:lumMod val="75000"/>
                  </a:schemeClr>
                </a:solidFill>
                <a:effectLst/>
                <a:uLnTx/>
                <a:uFillTx/>
                <a:latin typeface="+mn-lt"/>
                <a:ea typeface="+mn-ea"/>
                <a:cs typeface="+mn-cs"/>
              </a:rPr>
              <a:t>· 7 </a:t>
            </a:r>
            <a:r>
              <a:rPr kumimoji="0" lang="es-ES" sz="3600" b="1" i="0" u="none" strike="noStrike" kern="1200" cap="none" spc="0" normalizeH="0" noProof="0" dirty="0" smtClean="0">
                <a:ln>
                  <a:noFill/>
                </a:ln>
                <a:solidFill>
                  <a:schemeClr val="tx2">
                    <a:lumMod val="75000"/>
                  </a:schemeClr>
                </a:solidFill>
                <a:effectLst/>
                <a:uLnTx/>
                <a:uFillTx/>
                <a:latin typeface="+mn-lt"/>
                <a:ea typeface="+mn-ea"/>
                <a:cs typeface="+mn-cs"/>
              </a:rPr>
              <a:t> </a:t>
            </a:r>
            <a:r>
              <a:rPr kumimoji="0" lang="es-ES" sz="3600" b="0" i="0" u="none" strike="noStrike" kern="1200" cap="none" spc="0" normalizeH="0" noProof="0" dirty="0" smtClean="0">
                <a:ln>
                  <a:noFill/>
                </a:ln>
                <a:effectLst/>
                <a:uLnTx/>
                <a:uFillTx/>
                <a:latin typeface="+mn-lt"/>
                <a:ea typeface="+mn-ea"/>
                <a:cs typeface="+mn-cs"/>
              </a:rPr>
              <a:t>=  </a:t>
            </a:r>
            <a:r>
              <a:rPr kumimoji="0" lang="es-ES" sz="3600" b="0" i="0" u="none" strike="noStrike" kern="1200" cap="none" spc="0" normalizeH="0" noProof="0" dirty="0" smtClean="0">
                <a:ln>
                  <a:noFill/>
                </a:ln>
                <a:solidFill>
                  <a:srgbClr val="FF0000"/>
                </a:solidFill>
                <a:effectLst/>
                <a:uLnTx/>
                <a:uFillTx/>
                <a:latin typeface="+mn-lt"/>
                <a:ea typeface="+mn-ea"/>
                <a:cs typeface="+mn-cs"/>
              </a:rPr>
              <a:t>32</a:t>
            </a:r>
            <a:r>
              <a:rPr kumimoji="0" lang="es-ES" sz="3600" b="0" i="0" u="none" strike="noStrike" kern="1200" cap="none" spc="0" normalizeH="0" noProof="0" dirty="0" smtClean="0">
                <a:ln>
                  <a:noFill/>
                </a:ln>
                <a:effectLst/>
                <a:uLnTx/>
                <a:uFillTx/>
                <a:latin typeface="+mn-lt"/>
                <a:ea typeface="+mn-ea"/>
                <a:cs typeface="+mn-cs"/>
              </a:rPr>
              <a:t> </a:t>
            </a:r>
            <a:r>
              <a:rPr kumimoji="0" lang="es-ES" sz="3600" b="1" i="0" u="none" strike="noStrike" kern="1200" cap="none" spc="0" normalizeH="0" noProof="0" dirty="0" smtClean="0">
                <a:ln>
                  <a:noFill/>
                </a:ln>
                <a:solidFill>
                  <a:schemeClr val="accent1">
                    <a:lumMod val="50000"/>
                  </a:schemeClr>
                </a:solidFill>
                <a:effectLst/>
                <a:uLnTx/>
                <a:uFillTx/>
                <a:latin typeface="+mn-lt"/>
                <a:ea typeface="+mn-ea"/>
                <a:cs typeface="+mn-cs"/>
              </a:rPr>
              <a:t>· 7 </a:t>
            </a:r>
            <a:r>
              <a:rPr kumimoji="0" lang="es-ES" sz="3600" b="0" i="0" u="none" strike="noStrike" kern="1200" cap="none" spc="0" normalizeH="0" noProof="0" dirty="0" smtClean="0">
                <a:ln>
                  <a:noFill/>
                </a:ln>
                <a:effectLst/>
                <a:uLnTx/>
                <a:uFillTx/>
                <a:latin typeface="+mn-lt"/>
                <a:ea typeface="+mn-ea"/>
                <a:cs typeface="+mn-cs"/>
              </a:rPr>
              <a:t>+ </a:t>
            </a:r>
            <a:r>
              <a:rPr kumimoji="0" lang="es-ES" sz="3600" b="0" i="0" u="none" strike="noStrike" kern="1200" cap="none" spc="0" normalizeH="0" noProof="0" dirty="0" smtClean="0">
                <a:ln>
                  <a:noFill/>
                </a:ln>
                <a:solidFill>
                  <a:srgbClr val="FF0000"/>
                </a:solidFill>
                <a:effectLst/>
                <a:uLnTx/>
                <a:uFillTx/>
                <a:latin typeface="+mn-lt"/>
                <a:ea typeface="+mn-ea"/>
                <a:cs typeface="+mn-cs"/>
              </a:rPr>
              <a:t>8</a:t>
            </a:r>
            <a:r>
              <a:rPr kumimoji="0" lang="es-ES" sz="3600" b="0" i="0" u="none" strike="noStrike" kern="1200" cap="none" spc="0" normalizeH="0" noProof="0" dirty="0" smtClean="0">
                <a:ln>
                  <a:noFill/>
                </a:ln>
                <a:effectLst/>
                <a:uLnTx/>
                <a:uFillTx/>
                <a:latin typeface="+mn-lt"/>
                <a:ea typeface="+mn-ea"/>
                <a:cs typeface="+mn-cs"/>
              </a:rPr>
              <a:t> </a:t>
            </a:r>
            <a:r>
              <a:rPr lang="es-ES" sz="3600" b="1" dirty="0" smtClean="0">
                <a:solidFill>
                  <a:schemeClr val="accent1">
                    <a:lumMod val="50000"/>
                  </a:schemeClr>
                </a:solidFill>
                <a:latin typeface="+mn-lt"/>
                <a:cs typeface="+mn-cs"/>
              </a:rPr>
              <a:t>· 7 </a:t>
            </a:r>
            <a:r>
              <a:rPr kumimoji="0" lang="es-ES" sz="3600" b="0" i="0" u="none" strike="noStrike" kern="1200" cap="none" spc="0" normalizeH="0" noProof="0" dirty="0" smtClean="0">
                <a:ln>
                  <a:noFill/>
                </a:ln>
                <a:effectLst/>
                <a:uLnTx/>
                <a:uFillTx/>
                <a:latin typeface="+mn-lt"/>
                <a:ea typeface="+mn-ea"/>
                <a:cs typeface="+mn-cs"/>
              </a:rPr>
              <a:t>+ </a:t>
            </a:r>
            <a:r>
              <a:rPr kumimoji="0" lang="es-ES" sz="3600" b="0" i="0" u="none" strike="noStrike" kern="1200" cap="none" spc="0" normalizeH="0" noProof="0" dirty="0" smtClean="0">
                <a:ln>
                  <a:noFill/>
                </a:ln>
                <a:solidFill>
                  <a:srgbClr val="FF0000"/>
                </a:solidFill>
                <a:effectLst/>
                <a:uLnTx/>
                <a:uFillTx/>
                <a:latin typeface="+mn-lt"/>
                <a:ea typeface="+mn-ea"/>
                <a:cs typeface="+mn-cs"/>
              </a:rPr>
              <a:t>4</a:t>
            </a:r>
            <a:r>
              <a:rPr kumimoji="0" lang="es-ES" sz="3600" b="0" i="0" u="none" strike="noStrike" kern="1200" cap="none" spc="0" normalizeH="0" noProof="0" dirty="0" smtClean="0">
                <a:ln>
                  <a:noFill/>
                </a:ln>
                <a:effectLst/>
                <a:uLnTx/>
                <a:uFillTx/>
                <a:latin typeface="+mn-lt"/>
                <a:ea typeface="+mn-ea"/>
                <a:cs typeface="+mn-cs"/>
              </a:rPr>
              <a:t> </a:t>
            </a:r>
            <a:r>
              <a:rPr lang="es-ES" sz="3600" b="1" dirty="0" smtClean="0">
                <a:solidFill>
                  <a:schemeClr val="accent1">
                    <a:lumMod val="50000"/>
                  </a:schemeClr>
                </a:solidFill>
                <a:latin typeface="+mn-lt"/>
                <a:cs typeface="+mn-cs"/>
              </a:rPr>
              <a:t>· 7</a:t>
            </a:r>
            <a:r>
              <a:rPr lang="es-ES" sz="3600" b="1" dirty="0" smtClean="0">
                <a:latin typeface="+mn-lt"/>
                <a:cs typeface="+mn-cs"/>
              </a:rPr>
              <a:t> </a:t>
            </a:r>
            <a:r>
              <a:rPr kumimoji="0" lang="es-ES" sz="3600" b="0" i="0" u="none" strike="noStrike" kern="1200" cap="none" spc="0" normalizeH="0" noProof="0" dirty="0" smtClean="0">
                <a:ln>
                  <a:noFill/>
                </a:ln>
                <a:effectLst/>
                <a:uLnTx/>
                <a:uFillTx/>
                <a:latin typeface="+mn-lt"/>
                <a:ea typeface="+mn-ea"/>
                <a:cs typeface="+mn-cs"/>
              </a:rPr>
              <a:t>+ </a:t>
            </a:r>
            <a:r>
              <a:rPr kumimoji="0" lang="es-ES" sz="3600" b="0" i="0" u="none" strike="noStrike" kern="1200" cap="none" spc="0" normalizeH="0" noProof="0" dirty="0" smtClean="0">
                <a:ln>
                  <a:noFill/>
                </a:ln>
                <a:solidFill>
                  <a:srgbClr val="FF0000"/>
                </a:solidFill>
                <a:effectLst/>
                <a:uLnTx/>
                <a:uFillTx/>
                <a:latin typeface="+mn-lt"/>
                <a:ea typeface="+mn-ea"/>
                <a:cs typeface="+mn-cs"/>
              </a:rPr>
              <a:t>1</a:t>
            </a:r>
            <a:r>
              <a:rPr kumimoji="0" lang="es-ES" sz="3600" b="0" i="0" u="none" strike="noStrike" kern="1200" cap="none" spc="0" normalizeH="0" noProof="0" dirty="0" smtClean="0">
                <a:ln>
                  <a:noFill/>
                </a:ln>
                <a:effectLst/>
                <a:uLnTx/>
                <a:uFillTx/>
                <a:latin typeface="+mn-lt"/>
                <a:ea typeface="+mn-ea"/>
                <a:cs typeface="+mn-cs"/>
              </a:rPr>
              <a:t> </a:t>
            </a:r>
            <a:r>
              <a:rPr lang="es-ES" sz="3600" b="1" dirty="0" smtClean="0">
                <a:solidFill>
                  <a:schemeClr val="accent1">
                    <a:lumMod val="50000"/>
                  </a:schemeClr>
                </a:solidFill>
                <a:latin typeface="+mn-lt"/>
                <a:cs typeface="+mn-cs"/>
              </a:rPr>
              <a:t>· 7</a:t>
            </a:r>
            <a:r>
              <a:rPr lang="es-ES" sz="3600" b="1" dirty="0" smtClean="0">
                <a:latin typeface="+mn-lt"/>
                <a:cs typeface="+mn-cs"/>
              </a:rPr>
              <a:t> </a:t>
            </a:r>
          </a:p>
        </p:txBody>
      </p:sp>
      <p:pic>
        <p:nvPicPr>
          <p:cNvPr id="14" name="Picture 2" descr="Resultado de imagen de egyptian clipart"/>
          <p:cNvPicPr>
            <a:picLocks noChangeAspect="1" noChangeArrowheads="1"/>
          </p:cNvPicPr>
          <p:nvPr/>
        </p:nvPicPr>
        <p:blipFill>
          <a:blip r:embed="rId2" cstate="print"/>
          <a:srcRect/>
          <a:stretch>
            <a:fillRect/>
          </a:stretch>
        </p:blipFill>
        <p:spPr bwMode="auto">
          <a:xfrm>
            <a:off x="7452320" y="2348880"/>
            <a:ext cx="1331640" cy="1911306"/>
          </a:xfrm>
          <a:prstGeom prst="rect">
            <a:avLst/>
          </a:prstGeom>
          <a:noFill/>
        </p:spPr>
      </p:pic>
      <p:sp>
        <p:nvSpPr>
          <p:cNvPr id="15" name="2 Marcador de contenido"/>
          <p:cNvSpPr txBox="1">
            <a:spLocks/>
          </p:cNvSpPr>
          <p:nvPr/>
        </p:nvSpPr>
        <p:spPr bwMode="auto">
          <a:xfrm>
            <a:off x="683568" y="5661248"/>
            <a:ext cx="6912768" cy="1008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342900" algn="just" defTabSz="914400" rtl="0" eaLnBrk="1" fontAlgn="base" latinLnBrk="0" hangingPunct="1">
              <a:lnSpc>
                <a:spcPct val="100000"/>
              </a:lnSpc>
              <a:spcBef>
                <a:spcPct val="20000"/>
              </a:spcBef>
              <a:spcAft>
                <a:spcPct val="0"/>
              </a:spcAft>
              <a:buClrTx/>
              <a:buSzTx/>
              <a:buFont typeface="Arial" charset="0"/>
              <a:buNone/>
              <a:tabLst/>
              <a:defRPr/>
            </a:pPr>
            <a:r>
              <a:rPr kumimoji="0" lang="es-ES" sz="3600" b="0" i="0" u="none" strike="noStrike" kern="1200" cap="none" spc="0" normalizeH="0" baseline="0" noProof="0" dirty="0" smtClean="0">
                <a:ln>
                  <a:noFill/>
                </a:ln>
                <a:effectLst/>
                <a:uLnTx/>
                <a:uFillTx/>
                <a:latin typeface="+mn-lt"/>
                <a:ea typeface="+mn-ea"/>
                <a:cs typeface="+mn-cs"/>
              </a:rPr>
              <a:t>    315   </a:t>
            </a:r>
            <a:r>
              <a:rPr kumimoji="0" lang="es-ES" sz="3600" b="0" i="0" u="none" strike="noStrike" kern="1200" cap="none" spc="0" normalizeH="0" noProof="0" dirty="0" smtClean="0">
                <a:ln>
                  <a:noFill/>
                </a:ln>
                <a:effectLst/>
                <a:uLnTx/>
                <a:uFillTx/>
                <a:latin typeface="+mn-lt"/>
                <a:ea typeface="+mn-ea"/>
                <a:cs typeface="+mn-cs"/>
              </a:rPr>
              <a:t>= </a:t>
            </a:r>
            <a:r>
              <a:rPr kumimoji="0" lang="es-ES" sz="3600" b="0" i="0" u="none" strike="noStrike" kern="1200" cap="none" spc="0" normalizeH="0" noProof="0" dirty="0" smtClean="0">
                <a:ln>
                  <a:noFill/>
                </a:ln>
                <a:solidFill>
                  <a:schemeClr val="accent1">
                    <a:lumMod val="50000"/>
                  </a:schemeClr>
                </a:solidFill>
                <a:effectLst/>
                <a:uLnTx/>
                <a:uFillTx/>
                <a:latin typeface="+mn-lt"/>
                <a:ea typeface="+mn-ea"/>
                <a:cs typeface="+mn-cs"/>
              </a:rPr>
              <a:t>   </a:t>
            </a:r>
            <a:r>
              <a:rPr kumimoji="0" lang="es-ES" sz="3600" b="1" i="0" u="none" strike="noStrike" kern="1200" cap="none" spc="0" normalizeH="0" noProof="0" dirty="0" smtClean="0">
                <a:ln>
                  <a:noFill/>
                </a:ln>
                <a:solidFill>
                  <a:schemeClr val="accent1">
                    <a:lumMod val="50000"/>
                  </a:schemeClr>
                </a:solidFill>
                <a:effectLst/>
                <a:uLnTx/>
                <a:uFillTx/>
                <a:latin typeface="+mn-lt"/>
                <a:ea typeface="+mn-ea"/>
                <a:cs typeface="+mn-cs"/>
              </a:rPr>
              <a:t>224  </a:t>
            </a:r>
            <a:r>
              <a:rPr kumimoji="0" lang="es-ES" sz="3600" b="0" i="0" u="none" strike="noStrike" kern="1200" cap="none" spc="0" normalizeH="0" noProof="0" dirty="0" smtClean="0">
                <a:ln>
                  <a:noFill/>
                </a:ln>
                <a:solidFill>
                  <a:schemeClr val="accent1">
                    <a:lumMod val="50000"/>
                  </a:schemeClr>
                </a:solidFill>
                <a:effectLst/>
                <a:uLnTx/>
                <a:uFillTx/>
                <a:latin typeface="+mn-lt"/>
                <a:ea typeface="+mn-ea"/>
                <a:cs typeface="+mn-cs"/>
              </a:rPr>
              <a:t> </a:t>
            </a:r>
            <a:r>
              <a:rPr kumimoji="0" lang="es-ES" sz="3600" b="0" i="0" u="none" strike="noStrike" kern="1200" cap="none" spc="0" normalizeH="0" noProof="0" dirty="0" smtClean="0">
                <a:ln>
                  <a:noFill/>
                </a:ln>
                <a:effectLst/>
                <a:uLnTx/>
                <a:uFillTx/>
                <a:latin typeface="+mn-lt"/>
                <a:ea typeface="+mn-ea"/>
                <a:cs typeface="+mn-cs"/>
              </a:rPr>
              <a:t>+ </a:t>
            </a:r>
            <a:r>
              <a:rPr kumimoji="0" lang="es-ES" sz="3600" b="0" i="0" u="none" strike="noStrike" kern="1200" cap="none" spc="0" normalizeH="0" noProof="0" dirty="0" smtClean="0">
                <a:ln>
                  <a:noFill/>
                </a:ln>
                <a:solidFill>
                  <a:schemeClr val="accent1">
                    <a:lumMod val="50000"/>
                  </a:schemeClr>
                </a:solidFill>
                <a:effectLst/>
                <a:uLnTx/>
                <a:uFillTx/>
                <a:latin typeface="+mn-lt"/>
                <a:ea typeface="+mn-ea"/>
                <a:cs typeface="+mn-cs"/>
              </a:rPr>
              <a:t>  </a:t>
            </a:r>
            <a:r>
              <a:rPr kumimoji="0" lang="es-ES" sz="3600" b="1" i="0" u="none" strike="noStrike" kern="1200" cap="none" spc="0" normalizeH="0" noProof="0" dirty="0" smtClean="0">
                <a:ln>
                  <a:noFill/>
                </a:ln>
                <a:solidFill>
                  <a:schemeClr val="accent1">
                    <a:lumMod val="50000"/>
                  </a:schemeClr>
                </a:solidFill>
                <a:effectLst/>
                <a:uLnTx/>
                <a:uFillTx/>
                <a:latin typeface="+mn-lt"/>
                <a:ea typeface="+mn-ea"/>
                <a:cs typeface="+mn-cs"/>
              </a:rPr>
              <a:t>56</a:t>
            </a:r>
            <a:r>
              <a:rPr kumimoji="0" lang="es-ES" sz="3600" b="0" i="0" u="none" strike="noStrike" kern="1200" cap="none" spc="0" normalizeH="0" noProof="0" dirty="0" smtClean="0">
                <a:ln>
                  <a:noFill/>
                </a:ln>
                <a:solidFill>
                  <a:schemeClr val="accent1">
                    <a:lumMod val="50000"/>
                  </a:schemeClr>
                </a:solidFill>
                <a:effectLst/>
                <a:uLnTx/>
                <a:uFillTx/>
                <a:latin typeface="+mn-lt"/>
                <a:ea typeface="+mn-ea"/>
                <a:cs typeface="+mn-cs"/>
              </a:rPr>
              <a:t>  </a:t>
            </a:r>
            <a:r>
              <a:rPr kumimoji="0" lang="es-ES" sz="3600" b="0" i="0" u="none" strike="noStrike" kern="1200" cap="none" spc="0" normalizeH="0" noProof="0" dirty="0" smtClean="0">
                <a:ln>
                  <a:noFill/>
                </a:ln>
                <a:effectLst/>
                <a:uLnTx/>
                <a:uFillTx/>
                <a:latin typeface="+mn-lt"/>
                <a:ea typeface="+mn-ea"/>
                <a:cs typeface="+mn-cs"/>
              </a:rPr>
              <a:t>+</a:t>
            </a:r>
            <a:r>
              <a:rPr kumimoji="0" lang="es-ES" sz="3600" b="0" i="0" u="none" strike="noStrike" kern="1200" cap="none" spc="0" normalizeH="0" noProof="0" dirty="0" smtClean="0">
                <a:ln>
                  <a:noFill/>
                </a:ln>
                <a:solidFill>
                  <a:schemeClr val="accent1">
                    <a:lumMod val="50000"/>
                  </a:schemeClr>
                </a:solidFill>
                <a:effectLst/>
                <a:uLnTx/>
                <a:uFillTx/>
                <a:latin typeface="+mn-lt"/>
                <a:ea typeface="+mn-ea"/>
                <a:cs typeface="+mn-cs"/>
              </a:rPr>
              <a:t>   </a:t>
            </a:r>
            <a:r>
              <a:rPr kumimoji="0" lang="es-ES" sz="3600" b="1" i="0" u="none" strike="noStrike" kern="1200" cap="none" spc="0" normalizeH="0" noProof="0" dirty="0" smtClean="0">
                <a:ln>
                  <a:noFill/>
                </a:ln>
                <a:solidFill>
                  <a:schemeClr val="accent1">
                    <a:lumMod val="50000"/>
                  </a:schemeClr>
                </a:solidFill>
                <a:effectLst/>
                <a:uLnTx/>
                <a:uFillTx/>
                <a:latin typeface="+mn-lt"/>
                <a:ea typeface="+mn-ea"/>
                <a:cs typeface="+mn-cs"/>
              </a:rPr>
              <a:t>28</a:t>
            </a:r>
            <a:r>
              <a:rPr kumimoji="0" lang="es-ES" sz="3600" b="0" i="0" u="none" strike="noStrike" kern="1200" cap="none" spc="0" normalizeH="0" noProof="0" dirty="0" smtClean="0">
                <a:ln>
                  <a:noFill/>
                </a:ln>
                <a:solidFill>
                  <a:schemeClr val="accent1">
                    <a:lumMod val="50000"/>
                  </a:schemeClr>
                </a:solidFill>
                <a:effectLst/>
                <a:uLnTx/>
                <a:uFillTx/>
                <a:latin typeface="+mn-lt"/>
                <a:ea typeface="+mn-ea"/>
                <a:cs typeface="+mn-cs"/>
              </a:rPr>
              <a:t>   </a:t>
            </a:r>
            <a:r>
              <a:rPr kumimoji="0" lang="es-ES" sz="3600" b="0" i="0" u="none" strike="noStrike" kern="1200" cap="none" spc="0" normalizeH="0" noProof="0" dirty="0" smtClean="0">
                <a:ln>
                  <a:noFill/>
                </a:ln>
                <a:effectLst/>
                <a:uLnTx/>
                <a:uFillTx/>
                <a:latin typeface="+mn-lt"/>
                <a:ea typeface="+mn-ea"/>
                <a:cs typeface="+mn-cs"/>
              </a:rPr>
              <a:t>+</a:t>
            </a:r>
            <a:r>
              <a:rPr kumimoji="0" lang="es-ES" sz="3600" b="0" i="0" u="none" strike="noStrike" kern="1200" cap="none" spc="0" normalizeH="0" noProof="0" dirty="0" smtClean="0">
                <a:ln>
                  <a:noFill/>
                </a:ln>
                <a:solidFill>
                  <a:schemeClr val="accent1">
                    <a:lumMod val="50000"/>
                  </a:schemeClr>
                </a:solidFill>
                <a:effectLst/>
                <a:uLnTx/>
                <a:uFillTx/>
                <a:latin typeface="+mn-lt"/>
                <a:ea typeface="+mn-ea"/>
                <a:cs typeface="+mn-cs"/>
              </a:rPr>
              <a:t> </a:t>
            </a:r>
            <a:r>
              <a:rPr kumimoji="0" lang="es-ES" sz="3600" b="1" i="0" u="none" strike="noStrike" kern="1200" cap="none" spc="0" normalizeH="0" noProof="0" dirty="0" smtClean="0">
                <a:ln>
                  <a:noFill/>
                </a:ln>
                <a:solidFill>
                  <a:schemeClr val="accent1">
                    <a:lumMod val="50000"/>
                  </a:schemeClr>
                </a:solidFill>
                <a:effectLst/>
                <a:uLnTx/>
                <a:uFillTx/>
                <a:latin typeface="+mn-lt"/>
                <a:ea typeface="+mn-ea"/>
                <a:cs typeface="+mn-cs"/>
              </a:rPr>
              <a:t>7</a:t>
            </a:r>
            <a:r>
              <a:rPr lang="es-ES" sz="3600" b="1" dirty="0" smtClean="0">
                <a:solidFill>
                  <a:schemeClr val="accent1">
                    <a:lumMod val="50000"/>
                  </a:schemeClr>
                </a:solidFill>
                <a:latin typeface="+mn-lt"/>
                <a:cs typeface="+mn-cs"/>
              </a:rPr>
              <a:t> </a:t>
            </a:r>
            <a:r>
              <a:rPr lang="es-ES" sz="3600" b="1" dirty="0" smtClean="0">
                <a:solidFill>
                  <a:schemeClr val="bg1"/>
                </a:solidFill>
                <a:latin typeface="+mn-lt"/>
                <a:cs typeface="+mn-cs"/>
              </a:rPr>
              <a:t>7 </a:t>
            </a:r>
          </a:p>
        </p:txBody>
      </p:sp>
      <p:cxnSp>
        <p:nvCxnSpPr>
          <p:cNvPr id="13" name="12 Conector recto de flecha"/>
          <p:cNvCxnSpPr/>
          <p:nvPr/>
        </p:nvCxnSpPr>
        <p:spPr>
          <a:xfrm>
            <a:off x="3203848" y="5373216"/>
            <a:ext cx="0" cy="432048"/>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a:off x="4499992" y="5301208"/>
            <a:ext cx="0" cy="432048"/>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a:off x="5796136" y="5301208"/>
            <a:ext cx="0" cy="432048"/>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a:off x="6876256" y="5301208"/>
            <a:ext cx="0" cy="432048"/>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9" name="2 Marcador de contenido"/>
          <p:cNvSpPr txBox="1">
            <a:spLocks/>
          </p:cNvSpPr>
          <p:nvPr/>
        </p:nvSpPr>
        <p:spPr>
          <a:xfrm>
            <a:off x="971600" y="2492896"/>
            <a:ext cx="5256584" cy="1080120"/>
          </a:xfrm>
          <a:prstGeom prst="horizontalScroll">
            <a:avLst/>
          </a:prstGeom>
          <a:solidFill>
            <a:srgbClr val="FFFF9F"/>
          </a:solidFill>
          <a:ln>
            <a:solidFill>
              <a:srgbClr val="996633"/>
            </a:solidFill>
          </a:ln>
          <a:effectLst>
            <a:outerShdw blurRad="50800" dist="38100" dir="8100000" algn="tr" rotWithShape="0">
              <a:prstClr val="black">
                <a:alpha val="40000"/>
              </a:prstClr>
            </a:outerShdw>
          </a:effectLst>
        </p:spPr>
        <p:txBody>
          <a:bodyPr vert="horz" lIns="216000" tIns="108000" rIns="216000" bIns="108000" rtlCol="0">
            <a:noAutofit/>
          </a:bodyPr>
          <a:lstStyle/>
          <a:p>
            <a:pPr lvl="0" algn="ctr">
              <a:lnSpc>
                <a:spcPct val="125000"/>
              </a:lnSpc>
              <a:spcBef>
                <a:spcPts val="0"/>
              </a:spcBef>
            </a:pPr>
            <a:r>
              <a:rPr kumimoji="0" lang="es-ES" sz="3200" i="0" u="none" strike="noStrike" kern="1200" cap="none" spc="0" normalizeH="0" baseline="0" noProof="0" dirty="0" smtClean="0">
                <a:ln>
                  <a:noFill/>
                </a:ln>
                <a:solidFill>
                  <a:srgbClr val="C00000"/>
                </a:solidFill>
                <a:effectLst/>
                <a:uLnTx/>
                <a:uFillTx/>
                <a:latin typeface="Century Gothic" pitchFamily="34" charset="0"/>
                <a:cs typeface="+mn-cs"/>
              </a:rPr>
              <a:t>Propiedad</a:t>
            </a:r>
            <a:r>
              <a:rPr kumimoji="0" lang="es-ES" sz="3200" i="0" u="none" strike="noStrike" kern="1200" cap="none" spc="0" normalizeH="0" noProof="0" dirty="0" smtClean="0">
                <a:ln>
                  <a:noFill/>
                </a:ln>
                <a:solidFill>
                  <a:srgbClr val="C00000"/>
                </a:solidFill>
                <a:effectLst/>
                <a:uLnTx/>
                <a:uFillTx/>
                <a:latin typeface="Century Gothic" pitchFamily="34" charset="0"/>
                <a:cs typeface="+mn-cs"/>
              </a:rPr>
              <a:t>  distributiva</a:t>
            </a:r>
            <a:endParaRPr kumimoji="0" lang="es-ES" sz="3200" i="0" u="none" strike="noStrike" kern="1200" cap="none" spc="0" normalizeH="0" baseline="0" noProof="0" dirty="0">
              <a:ln>
                <a:noFill/>
              </a:ln>
              <a:solidFill>
                <a:srgbClr val="C00000"/>
              </a:solidFill>
              <a:effectLst/>
              <a:uLnTx/>
              <a:uFillTx/>
              <a:latin typeface="Century Gothic" pitchFamily="34" charset="0"/>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C:\IRENE\MIS CLASES\CURSO_18-19\1º ESO\1_NATURALES\images\egypt-clipart-person-egyptian-7.jpg"/>
          <p:cNvPicPr>
            <a:picLocks noChangeAspect="1" noChangeArrowheads="1"/>
          </p:cNvPicPr>
          <p:nvPr/>
        </p:nvPicPr>
        <p:blipFill>
          <a:blip r:embed="rId2" cstate="print"/>
          <a:srcRect/>
          <a:stretch>
            <a:fillRect/>
          </a:stretch>
        </p:blipFill>
        <p:spPr bwMode="auto">
          <a:xfrm flipH="1">
            <a:off x="179512" y="1484784"/>
            <a:ext cx="1612291" cy="2377703"/>
          </a:xfrm>
          <a:prstGeom prst="rect">
            <a:avLst/>
          </a:prstGeom>
          <a:noFill/>
        </p:spPr>
      </p:pic>
      <p:sp>
        <p:nvSpPr>
          <p:cNvPr id="8"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4400" b="0" i="0" u="none" strike="noStrike" kern="1200" cap="none" spc="0" normalizeH="0" baseline="0" noProof="0" dirty="0" smtClean="0">
                <a:ln>
                  <a:noFill/>
                </a:ln>
                <a:solidFill>
                  <a:schemeClr val="bg1"/>
                </a:solidFill>
                <a:effectLst/>
                <a:uLnTx/>
                <a:uFillTx/>
                <a:latin typeface="Harrington" pitchFamily="82" charset="0"/>
                <a:ea typeface="+mj-ea"/>
                <a:cs typeface="+mj-cs"/>
              </a:rPr>
              <a:t>MULTIPLICACIÓN   EPGIPCIA</a:t>
            </a:r>
          </a:p>
        </p:txBody>
      </p:sp>
      <p:sp>
        <p:nvSpPr>
          <p:cNvPr id="9" name="2 Marcador de contenido"/>
          <p:cNvSpPr txBox="1">
            <a:spLocks/>
          </p:cNvSpPr>
          <p:nvPr/>
        </p:nvSpPr>
        <p:spPr bwMode="auto">
          <a:xfrm>
            <a:off x="1547664" y="1196752"/>
            <a:ext cx="6912768" cy="1008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342900" algn="just" defTabSz="914400" rtl="0" eaLnBrk="1" fontAlgn="base" latinLnBrk="0" hangingPunct="1">
              <a:lnSpc>
                <a:spcPct val="100000"/>
              </a:lnSpc>
              <a:spcBef>
                <a:spcPct val="20000"/>
              </a:spcBef>
              <a:spcAft>
                <a:spcPct val="0"/>
              </a:spcAft>
              <a:buClrTx/>
              <a:buSzTx/>
              <a:buFont typeface="Arial" charset="0"/>
              <a:buNone/>
              <a:tabLst/>
              <a:defRPr/>
            </a:pPr>
            <a:r>
              <a:rPr kumimoji="0" lang="es-ES" sz="3200" b="0" i="0" u="none" strike="noStrike" kern="1200" cap="none" spc="0" normalizeH="0" baseline="0" noProof="0" dirty="0" smtClean="0">
                <a:ln>
                  <a:noFill/>
                </a:ln>
                <a:effectLst/>
                <a:uLnTx/>
                <a:uFillTx/>
                <a:latin typeface="+mn-lt"/>
                <a:ea typeface="+mn-ea"/>
                <a:cs typeface="+mn-cs"/>
              </a:rPr>
              <a:t>45 </a:t>
            </a:r>
            <a:r>
              <a:rPr kumimoji="0" lang="es-ES" sz="3200" b="1" i="0" u="none" strike="noStrike" kern="1200" cap="none" spc="0" normalizeH="0" baseline="0" noProof="0" dirty="0" smtClean="0">
                <a:ln>
                  <a:noFill/>
                </a:ln>
                <a:solidFill>
                  <a:schemeClr val="tx2">
                    <a:lumMod val="75000"/>
                  </a:schemeClr>
                </a:solidFill>
                <a:effectLst/>
                <a:uLnTx/>
                <a:uFillTx/>
                <a:latin typeface="+mn-lt"/>
                <a:ea typeface="+mn-ea"/>
                <a:cs typeface="+mn-cs"/>
              </a:rPr>
              <a:t>· 7 </a:t>
            </a:r>
            <a:r>
              <a:rPr kumimoji="0" lang="es-ES" sz="3200" b="1" i="0" u="none" strike="noStrike" kern="1200" cap="none" spc="0" normalizeH="0" noProof="0" dirty="0" smtClean="0">
                <a:ln>
                  <a:noFill/>
                </a:ln>
                <a:solidFill>
                  <a:schemeClr val="tx2">
                    <a:lumMod val="75000"/>
                  </a:schemeClr>
                </a:solidFill>
                <a:effectLst/>
                <a:uLnTx/>
                <a:uFillTx/>
                <a:latin typeface="+mn-lt"/>
                <a:ea typeface="+mn-ea"/>
                <a:cs typeface="+mn-cs"/>
              </a:rPr>
              <a:t> </a:t>
            </a:r>
            <a:r>
              <a:rPr kumimoji="0" lang="es-ES" sz="3200" b="0" i="0" u="none" strike="noStrike" kern="1200" cap="none" spc="0" normalizeH="0" noProof="0" dirty="0" smtClean="0">
                <a:ln>
                  <a:noFill/>
                </a:ln>
                <a:solidFill>
                  <a:schemeClr val="bg1"/>
                </a:solidFill>
                <a:effectLst/>
                <a:uLnTx/>
                <a:uFillTx/>
                <a:latin typeface="+mn-lt"/>
                <a:ea typeface="+mn-ea"/>
                <a:cs typeface="+mn-cs"/>
              </a:rPr>
              <a:t>=  32 </a:t>
            </a:r>
            <a:r>
              <a:rPr kumimoji="0" lang="es-ES" sz="3200" b="1" i="0" u="none" strike="noStrike" kern="1200" cap="none" spc="0" normalizeH="0" noProof="0" dirty="0" smtClean="0">
                <a:ln>
                  <a:noFill/>
                </a:ln>
                <a:solidFill>
                  <a:schemeClr val="bg1"/>
                </a:solidFill>
                <a:effectLst/>
                <a:uLnTx/>
                <a:uFillTx/>
                <a:latin typeface="+mn-lt"/>
                <a:ea typeface="+mn-ea"/>
                <a:cs typeface="+mn-cs"/>
              </a:rPr>
              <a:t>· 7 </a:t>
            </a:r>
            <a:r>
              <a:rPr kumimoji="0" lang="es-ES" sz="3200" b="0" i="0" u="none" strike="noStrike" kern="1200" cap="none" spc="0" normalizeH="0" noProof="0" dirty="0" smtClean="0">
                <a:ln>
                  <a:noFill/>
                </a:ln>
                <a:solidFill>
                  <a:schemeClr val="bg1"/>
                </a:solidFill>
                <a:effectLst/>
                <a:uLnTx/>
                <a:uFillTx/>
                <a:latin typeface="+mn-lt"/>
                <a:ea typeface="+mn-ea"/>
                <a:cs typeface="+mn-cs"/>
              </a:rPr>
              <a:t>+ 8 </a:t>
            </a:r>
            <a:r>
              <a:rPr lang="es-ES" sz="3200" b="1" dirty="0" smtClean="0">
                <a:solidFill>
                  <a:schemeClr val="bg1"/>
                </a:solidFill>
                <a:latin typeface="+mn-lt"/>
                <a:cs typeface="+mn-cs"/>
              </a:rPr>
              <a:t>· 7 </a:t>
            </a:r>
            <a:r>
              <a:rPr kumimoji="0" lang="es-ES" sz="3200" b="0" i="0" u="none" strike="noStrike" kern="1200" cap="none" spc="0" normalizeH="0" noProof="0" dirty="0" smtClean="0">
                <a:ln>
                  <a:noFill/>
                </a:ln>
                <a:solidFill>
                  <a:schemeClr val="bg1"/>
                </a:solidFill>
                <a:effectLst/>
                <a:uLnTx/>
                <a:uFillTx/>
                <a:latin typeface="+mn-lt"/>
                <a:ea typeface="+mn-ea"/>
                <a:cs typeface="+mn-cs"/>
              </a:rPr>
              <a:t>+ 4 </a:t>
            </a:r>
            <a:r>
              <a:rPr lang="es-ES" sz="3200" b="1" dirty="0" smtClean="0">
                <a:solidFill>
                  <a:schemeClr val="bg1"/>
                </a:solidFill>
                <a:latin typeface="+mn-lt"/>
                <a:cs typeface="+mn-cs"/>
              </a:rPr>
              <a:t>· 7 </a:t>
            </a:r>
            <a:r>
              <a:rPr kumimoji="0" lang="es-ES" sz="3200" b="0" i="0" u="none" strike="noStrike" kern="1200" cap="none" spc="0" normalizeH="0" noProof="0" dirty="0" smtClean="0">
                <a:ln>
                  <a:noFill/>
                </a:ln>
                <a:solidFill>
                  <a:schemeClr val="bg1"/>
                </a:solidFill>
                <a:effectLst/>
                <a:uLnTx/>
                <a:uFillTx/>
                <a:latin typeface="+mn-lt"/>
                <a:ea typeface="+mn-ea"/>
                <a:cs typeface="+mn-cs"/>
              </a:rPr>
              <a:t>+ 1 </a:t>
            </a:r>
            <a:r>
              <a:rPr lang="es-ES" sz="3200" b="1" dirty="0" smtClean="0">
                <a:solidFill>
                  <a:schemeClr val="bg1"/>
                </a:solidFill>
                <a:latin typeface="+mn-lt"/>
                <a:cs typeface="+mn-cs"/>
              </a:rPr>
              <a:t>· 7 </a:t>
            </a:r>
          </a:p>
        </p:txBody>
      </p:sp>
      <p:graphicFrame>
        <p:nvGraphicFramePr>
          <p:cNvPr id="10" name="9 Tabla"/>
          <p:cNvGraphicFramePr>
            <a:graphicFrameLocks noGrp="1"/>
          </p:cNvGraphicFramePr>
          <p:nvPr/>
        </p:nvGraphicFramePr>
        <p:xfrm>
          <a:off x="1979712" y="1916832"/>
          <a:ext cx="4968552" cy="4754880"/>
        </p:xfrm>
        <a:graphic>
          <a:graphicData uri="http://schemas.openxmlformats.org/drawingml/2006/table">
            <a:tbl>
              <a:tblPr firstRow="1" bandRow="1">
                <a:tableStyleId>{5C22544A-7EE6-4342-B048-85BDC9FD1C3A}</a:tableStyleId>
              </a:tblPr>
              <a:tblGrid>
                <a:gridCol w="2484276"/>
                <a:gridCol w="2484276"/>
              </a:tblGrid>
              <a:tr h="370840">
                <a:tc>
                  <a:txBody>
                    <a:bodyPr/>
                    <a:lstStyle/>
                    <a:p>
                      <a:pPr algn="ctr"/>
                      <a:r>
                        <a:rPr lang="es-ES" sz="2000" b="0" dirty="0" smtClean="0">
                          <a:solidFill>
                            <a:schemeClr val="tx1"/>
                          </a:solidFill>
                          <a:latin typeface="Candara" pitchFamily="34" charset="0"/>
                        </a:rPr>
                        <a:t>Potencias</a:t>
                      </a:r>
                      <a:r>
                        <a:rPr lang="es-ES" sz="2000" b="0" baseline="0" dirty="0" smtClean="0">
                          <a:solidFill>
                            <a:schemeClr val="tx1"/>
                          </a:solidFill>
                          <a:latin typeface="Candara" pitchFamily="34" charset="0"/>
                        </a:rPr>
                        <a:t>  de 2</a:t>
                      </a:r>
                      <a:endParaRPr lang="es-ES" sz="2000" b="0" dirty="0">
                        <a:solidFill>
                          <a:schemeClr val="tx1"/>
                        </a:solidFill>
                        <a:latin typeface="Candara" pitchFamily="34" charset="0"/>
                      </a:endParaRP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s-ES" sz="2000" b="0" kern="1200" dirty="0" smtClean="0">
                          <a:solidFill>
                            <a:schemeClr val="tx1"/>
                          </a:solidFill>
                          <a:latin typeface="Candara" pitchFamily="34" charset="0"/>
                          <a:ea typeface="+mn-ea"/>
                          <a:cs typeface="+mn-cs"/>
                        </a:rPr>
                        <a:t>Empieza con </a:t>
                      </a:r>
                      <a:r>
                        <a:rPr lang="es-ES" sz="2000" b="1" kern="1200" dirty="0" smtClean="0">
                          <a:solidFill>
                            <a:schemeClr val="tx1"/>
                          </a:solidFill>
                          <a:latin typeface="Candara" pitchFamily="34" charset="0"/>
                          <a:ea typeface="+mn-ea"/>
                          <a:cs typeface="+mn-cs"/>
                        </a:rPr>
                        <a:t>7</a:t>
                      </a:r>
                      <a:r>
                        <a:rPr lang="es-ES" sz="2000" b="0" kern="1200" dirty="0" smtClean="0">
                          <a:solidFill>
                            <a:schemeClr val="tx1"/>
                          </a:solidFill>
                          <a:latin typeface="Candara" pitchFamily="34" charset="0"/>
                          <a:ea typeface="+mn-ea"/>
                          <a:cs typeface="+mn-cs"/>
                        </a:rPr>
                        <a:t> y ve duplicando</a:t>
                      </a:r>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C5"/>
                    </a:solidFill>
                  </a:tcPr>
                </a:tc>
              </a:tr>
              <a:tr h="370840">
                <a:tc>
                  <a:txBody>
                    <a:bodyPr/>
                    <a:lstStyle/>
                    <a:p>
                      <a:pPr algn="ctr"/>
                      <a:r>
                        <a:rPr lang="es-ES" sz="3200" dirty="0" smtClean="0">
                          <a:solidFill>
                            <a:schemeClr val="tx1"/>
                          </a:solidFill>
                        </a:rPr>
                        <a:t>1</a:t>
                      </a:r>
                      <a:endParaRPr lang="es-ES" sz="32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s-ES" sz="3200" b="1" dirty="0" smtClean="0">
                          <a:solidFill>
                            <a:schemeClr val="accent1">
                              <a:lumMod val="75000"/>
                            </a:schemeClr>
                          </a:solidFill>
                        </a:rPr>
                        <a:t>7</a:t>
                      </a:r>
                      <a:endParaRPr lang="es-ES" sz="3200" b="1" dirty="0">
                        <a:solidFill>
                          <a:schemeClr val="accent1">
                            <a:lumMod val="75000"/>
                          </a:schemeClr>
                        </a:solidFil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C5"/>
                    </a:solidFill>
                  </a:tcPr>
                </a:tc>
              </a:tr>
              <a:tr h="370840">
                <a:tc>
                  <a:txBody>
                    <a:bodyPr/>
                    <a:lstStyle/>
                    <a:p>
                      <a:pPr algn="ctr"/>
                      <a:r>
                        <a:rPr lang="es-ES" sz="3200" dirty="0" smtClean="0">
                          <a:solidFill>
                            <a:schemeClr val="tx1"/>
                          </a:solidFill>
                        </a:rPr>
                        <a:t>2</a:t>
                      </a:r>
                      <a:endParaRPr lang="es-ES" sz="32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endParaRPr lang="es-ES" sz="3200" dirty="0">
                        <a:solidFill>
                          <a:schemeClr val="tx1"/>
                        </a:solidFil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C5"/>
                    </a:solidFill>
                  </a:tcPr>
                </a:tc>
              </a:tr>
              <a:tr h="370840">
                <a:tc>
                  <a:txBody>
                    <a:bodyPr/>
                    <a:lstStyle/>
                    <a:p>
                      <a:pPr algn="ctr"/>
                      <a:r>
                        <a:rPr lang="es-ES" sz="3200" dirty="0" smtClean="0">
                          <a:solidFill>
                            <a:schemeClr val="tx1"/>
                          </a:solidFill>
                        </a:rPr>
                        <a:t>4</a:t>
                      </a:r>
                      <a:endParaRPr lang="es-ES" sz="32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endParaRPr lang="es-ES" sz="3200" dirty="0">
                        <a:solidFill>
                          <a:schemeClr val="tx1"/>
                        </a:solidFil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C5"/>
                    </a:solidFill>
                  </a:tcPr>
                </a:tc>
              </a:tr>
              <a:tr h="370840">
                <a:tc>
                  <a:txBody>
                    <a:bodyPr/>
                    <a:lstStyle/>
                    <a:p>
                      <a:pPr algn="ctr"/>
                      <a:r>
                        <a:rPr lang="es-ES" sz="3200" dirty="0" smtClean="0">
                          <a:solidFill>
                            <a:schemeClr val="tx1"/>
                          </a:solidFill>
                        </a:rPr>
                        <a:t>8</a:t>
                      </a:r>
                      <a:endParaRPr lang="es-ES" sz="32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endParaRPr lang="es-ES" sz="3200" dirty="0">
                        <a:solidFill>
                          <a:schemeClr val="tx1"/>
                        </a:solidFil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C5"/>
                    </a:solidFill>
                  </a:tcPr>
                </a:tc>
              </a:tr>
              <a:tr h="370840">
                <a:tc>
                  <a:txBody>
                    <a:bodyPr/>
                    <a:lstStyle/>
                    <a:p>
                      <a:pPr algn="ctr"/>
                      <a:r>
                        <a:rPr lang="es-ES" sz="3200" dirty="0" smtClean="0">
                          <a:solidFill>
                            <a:schemeClr val="tx1"/>
                          </a:solidFill>
                        </a:rPr>
                        <a:t>16</a:t>
                      </a:r>
                      <a:endParaRPr lang="es-ES" sz="32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endParaRPr lang="es-ES" sz="3200" dirty="0">
                        <a:solidFill>
                          <a:schemeClr val="tx1"/>
                        </a:solidFil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C5"/>
                    </a:solidFill>
                  </a:tcPr>
                </a:tc>
              </a:tr>
              <a:tr h="370840">
                <a:tc>
                  <a:txBody>
                    <a:bodyPr/>
                    <a:lstStyle/>
                    <a:p>
                      <a:pPr algn="ctr"/>
                      <a:r>
                        <a:rPr lang="es-ES" sz="3200" dirty="0" smtClean="0">
                          <a:solidFill>
                            <a:schemeClr val="tx1"/>
                          </a:solidFill>
                        </a:rPr>
                        <a:t>32</a:t>
                      </a:r>
                      <a:endParaRPr lang="es-ES" sz="32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endParaRPr lang="es-ES" sz="3200" dirty="0">
                        <a:solidFill>
                          <a:schemeClr val="tx1"/>
                        </a:solidFil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C5"/>
                    </a:solidFill>
                  </a:tcPr>
                </a:tc>
              </a:tr>
              <a:tr h="370840">
                <a:tc>
                  <a:txBody>
                    <a:bodyPr/>
                    <a:lstStyle/>
                    <a:p>
                      <a:pPr algn="ctr"/>
                      <a:r>
                        <a:rPr lang="es-ES" sz="3200" dirty="0" smtClean="0">
                          <a:solidFill>
                            <a:schemeClr val="tx1"/>
                          </a:solidFill>
                        </a:rPr>
                        <a:t>…</a:t>
                      </a:r>
                      <a:endParaRPr lang="es-ES" sz="32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endParaRPr lang="es-ES" sz="3200" dirty="0">
                        <a:solidFill>
                          <a:schemeClr val="tx1"/>
                        </a:solidFil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C5"/>
                    </a:solidFill>
                  </a:tcPr>
                </a:tc>
              </a:tr>
            </a:tbl>
          </a:graphicData>
        </a:graphic>
      </p:graphicFrame>
      <p:cxnSp>
        <p:nvCxnSpPr>
          <p:cNvPr id="7" name="6 Conector recto de flecha"/>
          <p:cNvCxnSpPr/>
          <p:nvPr/>
        </p:nvCxnSpPr>
        <p:spPr>
          <a:xfrm>
            <a:off x="2627784" y="1484784"/>
            <a:ext cx="2448272" cy="504056"/>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Marcador de contenido"/>
          <p:cNvSpPr>
            <a:spLocks noGrp="1"/>
          </p:cNvSpPr>
          <p:nvPr>
            <p:ph idx="1"/>
          </p:nvPr>
        </p:nvSpPr>
        <p:spPr>
          <a:xfrm>
            <a:off x="467544" y="1844824"/>
            <a:ext cx="8208912" cy="3921125"/>
          </a:xfrm>
        </p:spPr>
        <p:txBody>
          <a:bodyPr/>
          <a:lstStyle/>
          <a:p>
            <a:pPr marL="0" algn="just" eaLnBrk="1" hangingPunct="1">
              <a:lnSpc>
                <a:spcPct val="125000"/>
              </a:lnSpc>
              <a:buNone/>
            </a:pPr>
            <a:r>
              <a:rPr lang="es-ES" sz="2800" dirty="0" smtClean="0"/>
              <a:t>El algoritmo de la multiplicación egipcia es conocido como multiplicación </a:t>
            </a:r>
            <a:r>
              <a:rPr lang="es-ES" sz="2800" b="1" dirty="0" smtClean="0"/>
              <a:t>“por duplicación”, </a:t>
            </a:r>
            <a:r>
              <a:rPr lang="es-ES" sz="2800" dirty="0" smtClean="0"/>
              <a:t>porque consiste en ir haciendo </a:t>
            </a:r>
            <a:r>
              <a:rPr lang="es-ES" sz="2800" b="1" dirty="0" smtClean="0"/>
              <a:t>el doble</a:t>
            </a:r>
            <a:r>
              <a:rPr lang="es-ES" sz="2800" dirty="0" smtClean="0"/>
              <a:t> de los números implicados y en las </a:t>
            </a:r>
            <a:r>
              <a:rPr lang="es-ES" sz="2800" b="1" dirty="0" smtClean="0"/>
              <a:t>potencias de 2.</a:t>
            </a:r>
          </a:p>
        </p:txBody>
      </p:sp>
      <p:sp>
        <p:nvSpPr>
          <p:cNvPr id="6"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4400" b="0" i="0" u="none" strike="noStrike" kern="1200" cap="none" spc="0" normalizeH="0" baseline="0" noProof="0" dirty="0" smtClean="0">
                <a:ln>
                  <a:noFill/>
                </a:ln>
                <a:solidFill>
                  <a:schemeClr val="bg1"/>
                </a:solidFill>
                <a:effectLst/>
                <a:uLnTx/>
                <a:uFillTx/>
                <a:latin typeface="Harrington" pitchFamily="82" charset="0"/>
                <a:ea typeface="+mj-ea"/>
                <a:cs typeface="+mj-cs"/>
              </a:rPr>
              <a:t>MULTIPLICACIÓN   EPGIPCIA</a:t>
            </a:r>
          </a:p>
        </p:txBody>
      </p:sp>
      <p:pic>
        <p:nvPicPr>
          <p:cNvPr id="7" name="Picture 2" descr="Resultado de imagen de egyptian clipart"/>
          <p:cNvPicPr>
            <a:picLocks noChangeAspect="1" noChangeArrowheads="1"/>
          </p:cNvPicPr>
          <p:nvPr/>
        </p:nvPicPr>
        <p:blipFill>
          <a:blip r:embed="rId2" cstate="print"/>
          <a:srcRect/>
          <a:stretch>
            <a:fillRect/>
          </a:stretch>
        </p:blipFill>
        <p:spPr bwMode="auto">
          <a:xfrm>
            <a:off x="7114660" y="3717032"/>
            <a:ext cx="2029340" cy="2912717"/>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5" descr="C:\IRENE\MIS CLASES\CURSO_18-19\1º ESO\1_NATURALES\images\egypt-clipart-person-egyptian-7.jpg"/>
          <p:cNvPicPr>
            <a:picLocks noChangeAspect="1" noChangeArrowheads="1"/>
          </p:cNvPicPr>
          <p:nvPr/>
        </p:nvPicPr>
        <p:blipFill>
          <a:blip r:embed="rId2" cstate="print"/>
          <a:srcRect/>
          <a:stretch>
            <a:fillRect/>
          </a:stretch>
        </p:blipFill>
        <p:spPr bwMode="auto">
          <a:xfrm flipH="1">
            <a:off x="179512" y="1484784"/>
            <a:ext cx="1612291" cy="2377703"/>
          </a:xfrm>
          <a:prstGeom prst="rect">
            <a:avLst/>
          </a:prstGeom>
          <a:noFill/>
        </p:spPr>
      </p:pic>
      <p:sp>
        <p:nvSpPr>
          <p:cNvPr id="8"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4400" b="0" i="0" u="none" strike="noStrike" kern="1200" cap="none" spc="0" normalizeH="0" baseline="0" noProof="0" dirty="0" smtClean="0">
                <a:ln>
                  <a:noFill/>
                </a:ln>
                <a:solidFill>
                  <a:schemeClr val="bg1"/>
                </a:solidFill>
                <a:effectLst/>
                <a:uLnTx/>
                <a:uFillTx/>
                <a:latin typeface="Harrington" pitchFamily="82" charset="0"/>
                <a:ea typeface="+mj-ea"/>
                <a:cs typeface="+mj-cs"/>
              </a:rPr>
              <a:t>MULTIPLICACIÓN   EPGIPCIA</a:t>
            </a:r>
          </a:p>
        </p:txBody>
      </p:sp>
      <p:sp>
        <p:nvSpPr>
          <p:cNvPr id="9" name="2 Marcador de contenido"/>
          <p:cNvSpPr txBox="1">
            <a:spLocks/>
          </p:cNvSpPr>
          <p:nvPr/>
        </p:nvSpPr>
        <p:spPr bwMode="auto">
          <a:xfrm>
            <a:off x="1547664" y="1196752"/>
            <a:ext cx="6912768" cy="1008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342900" algn="just" defTabSz="914400" rtl="0" eaLnBrk="1" fontAlgn="base" latinLnBrk="0" hangingPunct="1">
              <a:lnSpc>
                <a:spcPct val="100000"/>
              </a:lnSpc>
              <a:spcBef>
                <a:spcPct val="20000"/>
              </a:spcBef>
              <a:spcAft>
                <a:spcPct val="0"/>
              </a:spcAft>
              <a:buClrTx/>
              <a:buSzTx/>
              <a:buFont typeface="Arial" charset="0"/>
              <a:buNone/>
              <a:tabLst/>
              <a:defRPr/>
            </a:pPr>
            <a:r>
              <a:rPr kumimoji="0" lang="es-ES" sz="3200" b="0" i="0" u="none" strike="noStrike" kern="1200" cap="none" spc="0" normalizeH="0" baseline="0" noProof="0" dirty="0" smtClean="0">
                <a:ln>
                  <a:noFill/>
                </a:ln>
                <a:effectLst/>
                <a:uLnTx/>
                <a:uFillTx/>
                <a:latin typeface="+mn-lt"/>
                <a:ea typeface="+mn-ea"/>
                <a:cs typeface="+mn-cs"/>
              </a:rPr>
              <a:t>45 </a:t>
            </a:r>
            <a:r>
              <a:rPr kumimoji="0" lang="es-ES" sz="3200" b="1" i="0" u="none" strike="noStrike" kern="1200" cap="none" spc="0" normalizeH="0" baseline="0" noProof="0" dirty="0" smtClean="0">
                <a:ln>
                  <a:noFill/>
                </a:ln>
                <a:solidFill>
                  <a:schemeClr val="tx2">
                    <a:lumMod val="75000"/>
                  </a:schemeClr>
                </a:solidFill>
                <a:effectLst/>
                <a:uLnTx/>
                <a:uFillTx/>
                <a:latin typeface="+mn-lt"/>
                <a:ea typeface="+mn-ea"/>
                <a:cs typeface="+mn-cs"/>
              </a:rPr>
              <a:t>· 7 </a:t>
            </a:r>
            <a:r>
              <a:rPr kumimoji="0" lang="es-ES" sz="3200" b="1" i="0" u="none" strike="noStrike" kern="1200" cap="none" spc="0" normalizeH="0" noProof="0" dirty="0" smtClean="0">
                <a:ln>
                  <a:noFill/>
                </a:ln>
                <a:solidFill>
                  <a:schemeClr val="tx2">
                    <a:lumMod val="75000"/>
                  </a:schemeClr>
                </a:solidFill>
                <a:effectLst/>
                <a:uLnTx/>
                <a:uFillTx/>
                <a:latin typeface="+mn-lt"/>
                <a:ea typeface="+mn-ea"/>
                <a:cs typeface="+mn-cs"/>
              </a:rPr>
              <a:t> </a:t>
            </a:r>
            <a:r>
              <a:rPr kumimoji="0" lang="es-ES" sz="3200" b="0" i="0" u="none" strike="noStrike" kern="1200" cap="none" spc="0" normalizeH="0" noProof="0" dirty="0" smtClean="0">
                <a:ln>
                  <a:noFill/>
                </a:ln>
                <a:solidFill>
                  <a:schemeClr val="bg1"/>
                </a:solidFill>
                <a:effectLst/>
                <a:uLnTx/>
                <a:uFillTx/>
                <a:latin typeface="+mn-lt"/>
                <a:ea typeface="+mn-ea"/>
                <a:cs typeface="+mn-cs"/>
              </a:rPr>
              <a:t>=  32 </a:t>
            </a:r>
            <a:r>
              <a:rPr kumimoji="0" lang="es-ES" sz="3200" b="1" i="0" u="none" strike="noStrike" kern="1200" cap="none" spc="0" normalizeH="0" noProof="0" dirty="0" smtClean="0">
                <a:ln>
                  <a:noFill/>
                </a:ln>
                <a:solidFill>
                  <a:schemeClr val="bg1"/>
                </a:solidFill>
                <a:effectLst/>
                <a:uLnTx/>
                <a:uFillTx/>
                <a:latin typeface="+mn-lt"/>
                <a:ea typeface="+mn-ea"/>
                <a:cs typeface="+mn-cs"/>
              </a:rPr>
              <a:t>· 7 </a:t>
            </a:r>
            <a:r>
              <a:rPr kumimoji="0" lang="es-ES" sz="3200" b="0" i="0" u="none" strike="noStrike" kern="1200" cap="none" spc="0" normalizeH="0" noProof="0" dirty="0" smtClean="0">
                <a:ln>
                  <a:noFill/>
                </a:ln>
                <a:solidFill>
                  <a:schemeClr val="bg1"/>
                </a:solidFill>
                <a:effectLst/>
                <a:uLnTx/>
                <a:uFillTx/>
                <a:latin typeface="+mn-lt"/>
                <a:ea typeface="+mn-ea"/>
                <a:cs typeface="+mn-cs"/>
              </a:rPr>
              <a:t>+ 8 </a:t>
            </a:r>
            <a:r>
              <a:rPr lang="es-ES" sz="3200" b="1" dirty="0" smtClean="0">
                <a:solidFill>
                  <a:schemeClr val="bg1"/>
                </a:solidFill>
                <a:latin typeface="+mn-lt"/>
                <a:cs typeface="+mn-cs"/>
              </a:rPr>
              <a:t>· 7 </a:t>
            </a:r>
            <a:r>
              <a:rPr kumimoji="0" lang="es-ES" sz="3200" b="0" i="0" u="none" strike="noStrike" kern="1200" cap="none" spc="0" normalizeH="0" noProof="0" dirty="0" smtClean="0">
                <a:ln>
                  <a:noFill/>
                </a:ln>
                <a:solidFill>
                  <a:schemeClr val="bg1"/>
                </a:solidFill>
                <a:effectLst/>
                <a:uLnTx/>
                <a:uFillTx/>
                <a:latin typeface="+mn-lt"/>
                <a:ea typeface="+mn-ea"/>
                <a:cs typeface="+mn-cs"/>
              </a:rPr>
              <a:t>+ 4 </a:t>
            </a:r>
            <a:r>
              <a:rPr lang="es-ES" sz="3200" b="1" dirty="0" smtClean="0">
                <a:solidFill>
                  <a:schemeClr val="bg1"/>
                </a:solidFill>
                <a:latin typeface="+mn-lt"/>
                <a:cs typeface="+mn-cs"/>
              </a:rPr>
              <a:t>· 7 </a:t>
            </a:r>
            <a:r>
              <a:rPr kumimoji="0" lang="es-ES" sz="3200" b="0" i="0" u="none" strike="noStrike" kern="1200" cap="none" spc="0" normalizeH="0" noProof="0" dirty="0" smtClean="0">
                <a:ln>
                  <a:noFill/>
                </a:ln>
                <a:solidFill>
                  <a:schemeClr val="bg1"/>
                </a:solidFill>
                <a:effectLst/>
                <a:uLnTx/>
                <a:uFillTx/>
                <a:latin typeface="+mn-lt"/>
                <a:ea typeface="+mn-ea"/>
                <a:cs typeface="+mn-cs"/>
              </a:rPr>
              <a:t>+ 1 </a:t>
            </a:r>
            <a:r>
              <a:rPr lang="es-ES" sz="3200" b="1" dirty="0" smtClean="0">
                <a:solidFill>
                  <a:schemeClr val="bg1"/>
                </a:solidFill>
                <a:latin typeface="+mn-lt"/>
                <a:cs typeface="+mn-cs"/>
              </a:rPr>
              <a:t>· 7 </a:t>
            </a:r>
          </a:p>
        </p:txBody>
      </p:sp>
      <p:graphicFrame>
        <p:nvGraphicFramePr>
          <p:cNvPr id="10" name="9 Tabla"/>
          <p:cNvGraphicFramePr>
            <a:graphicFrameLocks noGrp="1"/>
          </p:cNvGraphicFramePr>
          <p:nvPr/>
        </p:nvGraphicFramePr>
        <p:xfrm>
          <a:off x="1979712" y="1916832"/>
          <a:ext cx="4968552" cy="4754880"/>
        </p:xfrm>
        <a:graphic>
          <a:graphicData uri="http://schemas.openxmlformats.org/drawingml/2006/table">
            <a:tbl>
              <a:tblPr firstRow="1" bandRow="1">
                <a:tableStyleId>{5C22544A-7EE6-4342-B048-85BDC9FD1C3A}</a:tableStyleId>
              </a:tblPr>
              <a:tblGrid>
                <a:gridCol w="2484276"/>
                <a:gridCol w="2484276"/>
              </a:tblGrid>
              <a:tr h="370840">
                <a:tc>
                  <a:txBody>
                    <a:bodyPr/>
                    <a:lstStyle/>
                    <a:p>
                      <a:pPr algn="ctr"/>
                      <a:r>
                        <a:rPr lang="es-ES" sz="2000" b="0" dirty="0" smtClean="0">
                          <a:solidFill>
                            <a:schemeClr val="tx1"/>
                          </a:solidFill>
                          <a:latin typeface="Candara" pitchFamily="34" charset="0"/>
                        </a:rPr>
                        <a:t>Potencias</a:t>
                      </a:r>
                      <a:r>
                        <a:rPr lang="es-ES" sz="2000" b="0" baseline="0" dirty="0" smtClean="0">
                          <a:solidFill>
                            <a:schemeClr val="tx1"/>
                          </a:solidFill>
                          <a:latin typeface="Candara" pitchFamily="34" charset="0"/>
                        </a:rPr>
                        <a:t>  de 2</a:t>
                      </a:r>
                      <a:endParaRPr lang="es-ES" sz="2000" b="0" dirty="0">
                        <a:solidFill>
                          <a:schemeClr val="tx1"/>
                        </a:solidFill>
                        <a:latin typeface="Candara" pitchFamily="34" charset="0"/>
                      </a:endParaRP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s-ES" sz="2000" b="0" kern="1200" dirty="0" smtClean="0">
                          <a:solidFill>
                            <a:schemeClr val="tx1"/>
                          </a:solidFill>
                          <a:latin typeface="Candara" pitchFamily="34" charset="0"/>
                          <a:ea typeface="+mn-ea"/>
                          <a:cs typeface="+mn-cs"/>
                        </a:rPr>
                        <a:t>Empieza con 7 y ve duplicando</a:t>
                      </a:r>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C5"/>
                    </a:solidFill>
                  </a:tcPr>
                </a:tc>
              </a:tr>
              <a:tr h="370840">
                <a:tc>
                  <a:txBody>
                    <a:bodyPr/>
                    <a:lstStyle/>
                    <a:p>
                      <a:pPr algn="ctr"/>
                      <a:r>
                        <a:rPr lang="es-ES" sz="3200" dirty="0" smtClean="0">
                          <a:solidFill>
                            <a:schemeClr val="tx1"/>
                          </a:solidFill>
                        </a:rPr>
                        <a:t>1</a:t>
                      </a:r>
                      <a:endParaRPr lang="es-ES" sz="32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s-ES" sz="3200" dirty="0" smtClean="0">
                          <a:solidFill>
                            <a:schemeClr val="tx1"/>
                          </a:solidFill>
                        </a:rPr>
                        <a:t>7</a:t>
                      </a:r>
                      <a:endParaRPr lang="es-ES" sz="3200" dirty="0">
                        <a:solidFill>
                          <a:schemeClr val="tx1"/>
                        </a:solidFil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C5"/>
                    </a:solidFill>
                  </a:tcPr>
                </a:tc>
              </a:tr>
              <a:tr h="370840">
                <a:tc>
                  <a:txBody>
                    <a:bodyPr/>
                    <a:lstStyle/>
                    <a:p>
                      <a:pPr algn="ctr"/>
                      <a:r>
                        <a:rPr lang="es-ES" sz="3200" dirty="0" smtClean="0">
                          <a:solidFill>
                            <a:schemeClr val="tx1"/>
                          </a:solidFill>
                        </a:rPr>
                        <a:t>2</a:t>
                      </a:r>
                      <a:endParaRPr lang="es-ES" sz="32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s-ES" sz="3200" dirty="0" smtClean="0">
                          <a:solidFill>
                            <a:schemeClr val="tx1"/>
                          </a:solidFill>
                        </a:rPr>
                        <a:t>14</a:t>
                      </a:r>
                      <a:endParaRPr lang="es-ES" sz="3200" dirty="0">
                        <a:solidFill>
                          <a:schemeClr val="tx1"/>
                        </a:solidFil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C5"/>
                    </a:solidFill>
                  </a:tcPr>
                </a:tc>
              </a:tr>
              <a:tr h="370840">
                <a:tc>
                  <a:txBody>
                    <a:bodyPr/>
                    <a:lstStyle/>
                    <a:p>
                      <a:pPr algn="ctr"/>
                      <a:r>
                        <a:rPr lang="es-ES" sz="3200" dirty="0" smtClean="0">
                          <a:solidFill>
                            <a:schemeClr val="tx1"/>
                          </a:solidFill>
                        </a:rPr>
                        <a:t>4</a:t>
                      </a:r>
                      <a:endParaRPr lang="es-ES" sz="32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s-ES" sz="3200" dirty="0" smtClean="0">
                          <a:solidFill>
                            <a:schemeClr val="tx1"/>
                          </a:solidFill>
                        </a:rPr>
                        <a:t>28</a:t>
                      </a:r>
                      <a:endParaRPr lang="es-ES" sz="3200" dirty="0">
                        <a:solidFill>
                          <a:schemeClr val="tx1"/>
                        </a:solidFil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C5"/>
                    </a:solidFill>
                  </a:tcPr>
                </a:tc>
              </a:tr>
              <a:tr h="370840">
                <a:tc>
                  <a:txBody>
                    <a:bodyPr/>
                    <a:lstStyle/>
                    <a:p>
                      <a:pPr algn="ctr"/>
                      <a:r>
                        <a:rPr lang="es-ES" sz="3200" dirty="0" smtClean="0">
                          <a:solidFill>
                            <a:schemeClr val="tx1"/>
                          </a:solidFill>
                        </a:rPr>
                        <a:t>8</a:t>
                      </a:r>
                      <a:endParaRPr lang="es-ES" sz="32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s-ES" sz="3200" dirty="0" smtClean="0">
                          <a:solidFill>
                            <a:schemeClr val="tx1"/>
                          </a:solidFill>
                        </a:rPr>
                        <a:t>56</a:t>
                      </a:r>
                      <a:endParaRPr lang="es-ES" sz="3200" dirty="0">
                        <a:solidFill>
                          <a:schemeClr val="tx1"/>
                        </a:solidFil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C5"/>
                    </a:solidFill>
                  </a:tcPr>
                </a:tc>
              </a:tr>
              <a:tr h="370840">
                <a:tc>
                  <a:txBody>
                    <a:bodyPr/>
                    <a:lstStyle/>
                    <a:p>
                      <a:pPr algn="ctr"/>
                      <a:r>
                        <a:rPr lang="es-ES" sz="3200" dirty="0" smtClean="0">
                          <a:solidFill>
                            <a:schemeClr val="tx1"/>
                          </a:solidFill>
                        </a:rPr>
                        <a:t>16</a:t>
                      </a:r>
                      <a:endParaRPr lang="es-ES" sz="32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s-ES" sz="3200" dirty="0" smtClean="0">
                          <a:solidFill>
                            <a:schemeClr val="tx1"/>
                          </a:solidFill>
                        </a:rPr>
                        <a:t>112</a:t>
                      </a:r>
                      <a:endParaRPr lang="es-ES" sz="3200" dirty="0">
                        <a:solidFill>
                          <a:schemeClr val="tx1"/>
                        </a:solidFil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C5"/>
                    </a:solidFill>
                  </a:tcPr>
                </a:tc>
              </a:tr>
              <a:tr h="370840">
                <a:tc>
                  <a:txBody>
                    <a:bodyPr/>
                    <a:lstStyle/>
                    <a:p>
                      <a:pPr algn="ctr"/>
                      <a:r>
                        <a:rPr lang="es-ES" sz="3200" dirty="0" smtClean="0">
                          <a:solidFill>
                            <a:schemeClr val="tx1"/>
                          </a:solidFill>
                        </a:rPr>
                        <a:t>32</a:t>
                      </a:r>
                      <a:endParaRPr lang="es-ES" sz="32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s-ES" sz="3200" dirty="0" smtClean="0">
                          <a:solidFill>
                            <a:schemeClr val="tx1"/>
                          </a:solidFill>
                        </a:rPr>
                        <a:t>224</a:t>
                      </a:r>
                      <a:endParaRPr lang="es-ES" sz="3200" dirty="0">
                        <a:solidFill>
                          <a:schemeClr val="tx1"/>
                        </a:solidFil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C5"/>
                    </a:solidFill>
                  </a:tcPr>
                </a:tc>
              </a:tr>
              <a:tr h="370840">
                <a:tc>
                  <a:txBody>
                    <a:bodyPr/>
                    <a:lstStyle/>
                    <a:p>
                      <a:pPr algn="ctr"/>
                      <a:r>
                        <a:rPr lang="es-ES" sz="3200" dirty="0" smtClean="0">
                          <a:solidFill>
                            <a:schemeClr val="tx1"/>
                          </a:solidFill>
                        </a:rPr>
                        <a:t>…</a:t>
                      </a:r>
                      <a:endParaRPr lang="es-ES" sz="32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s-ES" sz="3200" dirty="0" smtClean="0">
                          <a:solidFill>
                            <a:schemeClr val="tx1"/>
                          </a:solidFill>
                        </a:rPr>
                        <a:t>…</a:t>
                      </a:r>
                      <a:endParaRPr lang="es-ES" sz="3200" dirty="0">
                        <a:solidFill>
                          <a:schemeClr val="tx1"/>
                        </a:solidFil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C5"/>
                    </a:solidFill>
                  </a:tcPr>
                </a:tc>
              </a:tr>
            </a:tbl>
          </a:graphicData>
        </a:graphic>
      </p:graphicFrame>
      <p:sp>
        <p:nvSpPr>
          <p:cNvPr id="6" name="5 Flecha curvada hacia la izquierda"/>
          <p:cNvSpPr/>
          <p:nvPr/>
        </p:nvSpPr>
        <p:spPr>
          <a:xfrm>
            <a:off x="7092280" y="2780928"/>
            <a:ext cx="216024" cy="576064"/>
          </a:xfrm>
          <a:prstGeom prst="curvedLef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2" name="11 Flecha curvada hacia la izquierda"/>
          <p:cNvSpPr/>
          <p:nvPr/>
        </p:nvSpPr>
        <p:spPr>
          <a:xfrm>
            <a:off x="7092280" y="3429000"/>
            <a:ext cx="216024" cy="576064"/>
          </a:xfrm>
          <a:prstGeom prst="curvedLef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3" name="12 Flecha curvada hacia la izquierda"/>
          <p:cNvSpPr/>
          <p:nvPr/>
        </p:nvSpPr>
        <p:spPr>
          <a:xfrm>
            <a:off x="7092280" y="4077072"/>
            <a:ext cx="216024" cy="576064"/>
          </a:xfrm>
          <a:prstGeom prst="curvedLef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4" name="13 Flecha curvada hacia la izquierda"/>
          <p:cNvSpPr/>
          <p:nvPr/>
        </p:nvSpPr>
        <p:spPr>
          <a:xfrm>
            <a:off x="7092280" y="4725144"/>
            <a:ext cx="216024" cy="576064"/>
          </a:xfrm>
          <a:prstGeom prst="curvedLef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5" name="14 CuadroTexto"/>
          <p:cNvSpPr txBox="1"/>
          <p:nvPr/>
        </p:nvSpPr>
        <p:spPr>
          <a:xfrm>
            <a:off x="7380312" y="2852936"/>
            <a:ext cx="1224136" cy="369332"/>
          </a:xfrm>
          <a:prstGeom prst="rect">
            <a:avLst/>
          </a:prstGeom>
          <a:noFill/>
        </p:spPr>
        <p:txBody>
          <a:bodyPr wrap="square" rtlCol="0">
            <a:spAutoFit/>
          </a:bodyPr>
          <a:lstStyle/>
          <a:p>
            <a:r>
              <a:rPr lang="es-ES" dirty="0" smtClean="0">
                <a:latin typeface="Candara" pitchFamily="34" charset="0"/>
              </a:rPr>
              <a:t>el doble</a:t>
            </a:r>
            <a:endParaRPr lang="es-ES" dirty="0">
              <a:latin typeface="Candara" pitchFamily="34" charset="0"/>
            </a:endParaRPr>
          </a:p>
        </p:txBody>
      </p:sp>
      <p:sp>
        <p:nvSpPr>
          <p:cNvPr id="16" name="15 CuadroTexto"/>
          <p:cNvSpPr txBox="1"/>
          <p:nvPr/>
        </p:nvSpPr>
        <p:spPr>
          <a:xfrm>
            <a:off x="7452320" y="3501008"/>
            <a:ext cx="1224136" cy="369332"/>
          </a:xfrm>
          <a:prstGeom prst="rect">
            <a:avLst/>
          </a:prstGeom>
          <a:noFill/>
        </p:spPr>
        <p:txBody>
          <a:bodyPr wrap="square" rtlCol="0">
            <a:spAutoFit/>
          </a:bodyPr>
          <a:lstStyle/>
          <a:p>
            <a:r>
              <a:rPr lang="es-ES" dirty="0" smtClean="0">
                <a:latin typeface="Candara" pitchFamily="34" charset="0"/>
              </a:rPr>
              <a:t>el doble</a:t>
            </a:r>
            <a:endParaRPr lang="es-ES" dirty="0">
              <a:latin typeface="Candara" pitchFamily="34" charset="0"/>
            </a:endParaRPr>
          </a:p>
        </p:txBody>
      </p:sp>
      <p:sp>
        <p:nvSpPr>
          <p:cNvPr id="17" name="16 CuadroTexto"/>
          <p:cNvSpPr txBox="1"/>
          <p:nvPr/>
        </p:nvSpPr>
        <p:spPr>
          <a:xfrm>
            <a:off x="7452320" y="4149080"/>
            <a:ext cx="1224136" cy="369332"/>
          </a:xfrm>
          <a:prstGeom prst="rect">
            <a:avLst/>
          </a:prstGeom>
          <a:noFill/>
        </p:spPr>
        <p:txBody>
          <a:bodyPr wrap="square" rtlCol="0">
            <a:spAutoFit/>
          </a:bodyPr>
          <a:lstStyle/>
          <a:p>
            <a:r>
              <a:rPr lang="es-ES" dirty="0" smtClean="0">
                <a:latin typeface="Candara" pitchFamily="34" charset="0"/>
              </a:rPr>
              <a:t>el doble</a:t>
            </a:r>
            <a:endParaRPr lang="es-ES" dirty="0">
              <a:latin typeface="Candara" pitchFamily="34" charset="0"/>
            </a:endParaRPr>
          </a:p>
        </p:txBody>
      </p:sp>
      <p:sp>
        <p:nvSpPr>
          <p:cNvPr id="18" name="17 CuadroTexto"/>
          <p:cNvSpPr txBox="1"/>
          <p:nvPr/>
        </p:nvSpPr>
        <p:spPr>
          <a:xfrm>
            <a:off x="7524328" y="4797152"/>
            <a:ext cx="1224136" cy="369332"/>
          </a:xfrm>
          <a:prstGeom prst="rect">
            <a:avLst/>
          </a:prstGeom>
          <a:noFill/>
        </p:spPr>
        <p:txBody>
          <a:bodyPr wrap="square" rtlCol="0">
            <a:spAutoFit/>
          </a:bodyPr>
          <a:lstStyle/>
          <a:p>
            <a:r>
              <a:rPr lang="es-ES" dirty="0" smtClean="0">
                <a:latin typeface="Candara" pitchFamily="34" charset="0"/>
              </a:rPr>
              <a:t>el doble</a:t>
            </a:r>
            <a:endParaRPr lang="es-ES" dirty="0">
              <a:latin typeface="Candara" pitchFamily="34" charset="0"/>
            </a:endParaRPr>
          </a:p>
        </p:txBody>
      </p:sp>
      <p:sp>
        <p:nvSpPr>
          <p:cNvPr id="20" name="19 Flecha curvada hacia la izquierda"/>
          <p:cNvSpPr/>
          <p:nvPr/>
        </p:nvSpPr>
        <p:spPr>
          <a:xfrm>
            <a:off x="7164288" y="5373216"/>
            <a:ext cx="216024" cy="576064"/>
          </a:xfrm>
          <a:prstGeom prst="curvedLef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1" name="20 CuadroTexto"/>
          <p:cNvSpPr txBox="1"/>
          <p:nvPr/>
        </p:nvSpPr>
        <p:spPr>
          <a:xfrm>
            <a:off x="7596336" y="5445224"/>
            <a:ext cx="1224136" cy="369332"/>
          </a:xfrm>
          <a:prstGeom prst="rect">
            <a:avLst/>
          </a:prstGeom>
          <a:noFill/>
        </p:spPr>
        <p:txBody>
          <a:bodyPr wrap="square" rtlCol="0">
            <a:spAutoFit/>
          </a:bodyPr>
          <a:lstStyle/>
          <a:p>
            <a:r>
              <a:rPr lang="es-ES" dirty="0" smtClean="0">
                <a:latin typeface="Candara" pitchFamily="34" charset="0"/>
              </a:rPr>
              <a:t>el doble</a:t>
            </a:r>
            <a:endParaRPr lang="es-ES" dirty="0">
              <a:latin typeface="Candara" pitchFamily="34" charset="0"/>
            </a:endParaRPr>
          </a:p>
        </p:txBody>
      </p:sp>
      <p:cxnSp>
        <p:nvCxnSpPr>
          <p:cNvPr id="22" name="21 Conector recto de flecha"/>
          <p:cNvCxnSpPr/>
          <p:nvPr/>
        </p:nvCxnSpPr>
        <p:spPr>
          <a:xfrm>
            <a:off x="2627784" y="1484784"/>
            <a:ext cx="2448272" cy="504056"/>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C:\IRENE\MIS CLASES\CURSO_18-19\1º ESO\1_NATURALES\images\d80f1e109d48908dd3533538bcdd13f3--ancient-egypt-clipart.jpg"/>
          <p:cNvPicPr>
            <a:picLocks noChangeAspect="1" noChangeArrowheads="1"/>
          </p:cNvPicPr>
          <p:nvPr/>
        </p:nvPicPr>
        <p:blipFill>
          <a:blip r:embed="rId2" cstate="print"/>
          <a:srcRect/>
          <a:stretch>
            <a:fillRect/>
          </a:stretch>
        </p:blipFill>
        <p:spPr bwMode="auto">
          <a:xfrm>
            <a:off x="0" y="4365104"/>
            <a:ext cx="1930648" cy="2274238"/>
          </a:xfrm>
          <a:prstGeom prst="rect">
            <a:avLst/>
          </a:prstGeom>
          <a:noFill/>
        </p:spPr>
      </p:pic>
      <p:sp>
        <p:nvSpPr>
          <p:cNvPr id="8"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4400" b="0" i="0" u="none" strike="noStrike" kern="1200" cap="none" spc="0" normalizeH="0" baseline="0" noProof="0" dirty="0" smtClean="0">
                <a:ln>
                  <a:noFill/>
                </a:ln>
                <a:solidFill>
                  <a:schemeClr val="bg1"/>
                </a:solidFill>
                <a:effectLst/>
                <a:uLnTx/>
                <a:uFillTx/>
                <a:latin typeface="Harrington" pitchFamily="82" charset="0"/>
                <a:ea typeface="+mj-ea"/>
                <a:cs typeface="+mj-cs"/>
              </a:rPr>
              <a:t>MULTIPLICACIÓN   EPGIPCIA</a:t>
            </a:r>
          </a:p>
        </p:txBody>
      </p:sp>
      <p:sp>
        <p:nvSpPr>
          <p:cNvPr id="9" name="2 Marcador de contenido"/>
          <p:cNvSpPr txBox="1">
            <a:spLocks/>
          </p:cNvSpPr>
          <p:nvPr/>
        </p:nvSpPr>
        <p:spPr bwMode="auto">
          <a:xfrm>
            <a:off x="1547664" y="1196752"/>
            <a:ext cx="6912768" cy="1008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342900" algn="just" defTabSz="914400" rtl="0" eaLnBrk="1" fontAlgn="base" latinLnBrk="0" hangingPunct="1">
              <a:lnSpc>
                <a:spcPct val="100000"/>
              </a:lnSpc>
              <a:spcBef>
                <a:spcPct val="20000"/>
              </a:spcBef>
              <a:spcAft>
                <a:spcPct val="0"/>
              </a:spcAft>
              <a:buClrTx/>
              <a:buSzTx/>
              <a:buFont typeface="Arial" charset="0"/>
              <a:buNone/>
              <a:tabLst/>
              <a:defRPr/>
            </a:pPr>
            <a:r>
              <a:rPr kumimoji="0" lang="es-ES" sz="3200" b="0" i="0" u="none" strike="noStrike" kern="1200" cap="none" spc="0" normalizeH="0" baseline="0" noProof="0" dirty="0" smtClean="0">
                <a:ln>
                  <a:noFill/>
                </a:ln>
                <a:effectLst/>
                <a:uLnTx/>
                <a:uFillTx/>
                <a:latin typeface="+mn-lt"/>
                <a:ea typeface="+mn-ea"/>
                <a:cs typeface="+mn-cs"/>
              </a:rPr>
              <a:t>45 </a:t>
            </a:r>
            <a:r>
              <a:rPr kumimoji="0" lang="es-ES" sz="3200" b="1" i="0" u="none" strike="noStrike" kern="1200" cap="none" spc="0" normalizeH="0" baseline="0" noProof="0" dirty="0" smtClean="0">
                <a:ln>
                  <a:noFill/>
                </a:ln>
                <a:solidFill>
                  <a:schemeClr val="tx2">
                    <a:lumMod val="75000"/>
                  </a:schemeClr>
                </a:solidFill>
                <a:effectLst/>
                <a:uLnTx/>
                <a:uFillTx/>
                <a:latin typeface="+mn-lt"/>
                <a:ea typeface="+mn-ea"/>
                <a:cs typeface="+mn-cs"/>
              </a:rPr>
              <a:t>· 7 </a:t>
            </a:r>
            <a:r>
              <a:rPr kumimoji="0" lang="es-ES" sz="3200" b="1" i="0" u="none" strike="noStrike" kern="1200" cap="none" spc="0" normalizeH="0" noProof="0" dirty="0" smtClean="0">
                <a:ln>
                  <a:noFill/>
                </a:ln>
                <a:solidFill>
                  <a:schemeClr val="tx2">
                    <a:lumMod val="75000"/>
                  </a:schemeClr>
                </a:solidFill>
                <a:effectLst/>
                <a:uLnTx/>
                <a:uFillTx/>
                <a:latin typeface="+mn-lt"/>
                <a:ea typeface="+mn-ea"/>
                <a:cs typeface="+mn-cs"/>
              </a:rPr>
              <a:t> </a:t>
            </a:r>
            <a:r>
              <a:rPr kumimoji="0" lang="es-ES" sz="3200" b="0" i="0" u="none" strike="noStrike" kern="1200" cap="none" spc="0" normalizeH="0" noProof="0" dirty="0" smtClean="0">
                <a:ln>
                  <a:noFill/>
                </a:ln>
                <a:solidFill>
                  <a:schemeClr val="bg1"/>
                </a:solidFill>
                <a:effectLst/>
                <a:uLnTx/>
                <a:uFillTx/>
                <a:latin typeface="+mn-lt"/>
                <a:ea typeface="+mn-ea"/>
                <a:cs typeface="+mn-cs"/>
              </a:rPr>
              <a:t>=  32 </a:t>
            </a:r>
            <a:r>
              <a:rPr kumimoji="0" lang="es-ES" sz="3200" b="1" i="0" u="none" strike="noStrike" kern="1200" cap="none" spc="0" normalizeH="0" noProof="0" dirty="0" smtClean="0">
                <a:ln>
                  <a:noFill/>
                </a:ln>
                <a:solidFill>
                  <a:schemeClr val="bg1"/>
                </a:solidFill>
                <a:effectLst/>
                <a:uLnTx/>
                <a:uFillTx/>
                <a:latin typeface="+mn-lt"/>
                <a:ea typeface="+mn-ea"/>
                <a:cs typeface="+mn-cs"/>
              </a:rPr>
              <a:t>· 7 </a:t>
            </a:r>
            <a:r>
              <a:rPr kumimoji="0" lang="es-ES" sz="3200" b="0" i="0" u="none" strike="noStrike" kern="1200" cap="none" spc="0" normalizeH="0" noProof="0" dirty="0" smtClean="0">
                <a:ln>
                  <a:noFill/>
                </a:ln>
                <a:solidFill>
                  <a:schemeClr val="bg1"/>
                </a:solidFill>
                <a:effectLst/>
                <a:uLnTx/>
                <a:uFillTx/>
                <a:latin typeface="+mn-lt"/>
                <a:ea typeface="+mn-ea"/>
                <a:cs typeface="+mn-cs"/>
              </a:rPr>
              <a:t>+ 8 </a:t>
            </a:r>
            <a:r>
              <a:rPr lang="es-ES" sz="3200" b="1" dirty="0" smtClean="0">
                <a:solidFill>
                  <a:schemeClr val="bg1"/>
                </a:solidFill>
                <a:latin typeface="+mn-lt"/>
                <a:cs typeface="+mn-cs"/>
              </a:rPr>
              <a:t>· 7 </a:t>
            </a:r>
            <a:r>
              <a:rPr kumimoji="0" lang="es-ES" sz="3200" b="0" i="0" u="none" strike="noStrike" kern="1200" cap="none" spc="0" normalizeH="0" noProof="0" dirty="0" smtClean="0">
                <a:ln>
                  <a:noFill/>
                </a:ln>
                <a:solidFill>
                  <a:schemeClr val="bg1"/>
                </a:solidFill>
                <a:effectLst/>
                <a:uLnTx/>
                <a:uFillTx/>
                <a:latin typeface="+mn-lt"/>
                <a:ea typeface="+mn-ea"/>
                <a:cs typeface="+mn-cs"/>
              </a:rPr>
              <a:t>+ 4 </a:t>
            </a:r>
            <a:r>
              <a:rPr lang="es-ES" sz="3200" b="1" dirty="0" smtClean="0">
                <a:solidFill>
                  <a:schemeClr val="bg1"/>
                </a:solidFill>
                <a:latin typeface="+mn-lt"/>
                <a:cs typeface="+mn-cs"/>
              </a:rPr>
              <a:t>· 7 </a:t>
            </a:r>
            <a:r>
              <a:rPr kumimoji="0" lang="es-ES" sz="3200" b="0" i="0" u="none" strike="noStrike" kern="1200" cap="none" spc="0" normalizeH="0" noProof="0" dirty="0" smtClean="0">
                <a:ln>
                  <a:noFill/>
                </a:ln>
                <a:solidFill>
                  <a:schemeClr val="bg1"/>
                </a:solidFill>
                <a:effectLst/>
                <a:uLnTx/>
                <a:uFillTx/>
                <a:latin typeface="+mn-lt"/>
                <a:ea typeface="+mn-ea"/>
                <a:cs typeface="+mn-cs"/>
              </a:rPr>
              <a:t>+ 1 </a:t>
            </a:r>
            <a:r>
              <a:rPr lang="es-ES" sz="3200" b="1" dirty="0" smtClean="0">
                <a:solidFill>
                  <a:schemeClr val="bg1"/>
                </a:solidFill>
                <a:latin typeface="+mn-lt"/>
                <a:cs typeface="+mn-cs"/>
              </a:rPr>
              <a:t>· 7 </a:t>
            </a:r>
          </a:p>
        </p:txBody>
      </p:sp>
      <p:graphicFrame>
        <p:nvGraphicFramePr>
          <p:cNvPr id="10" name="9 Tabla"/>
          <p:cNvGraphicFramePr>
            <a:graphicFrameLocks noGrp="1"/>
          </p:cNvGraphicFramePr>
          <p:nvPr/>
        </p:nvGraphicFramePr>
        <p:xfrm>
          <a:off x="1979712" y="1916832"/>
          <a:ext cx="4968552" cy="4754880"/>
        </p:xfrm>
        <a:graphic>
          <a:graphicData uri="http://schemas.openxmlformats.org/drawingml/2006/table">
            <a:tbl>
              <a:tblPr firstRow="1" bandRow="1">
                <a:tableStyleId>{5C22544A-7EE6-4342-B048-85BDC9FD1C3A}</a:tableStyleId>
              </a:tblPr>
              <a:tblGrid>
                <a:gridCol w="2484276"/>
                <a:gridCol w="2484276"/>
              </a:tblGrid>
              <a:tr h="370840">
                <a:tc>
                  <a:txBody>
                    <a:bodyPr/>
                    <a:lstStyle/>
                    <a:p>
                      <a:pPr algn="ctr"/>
                      <a:r>
                        <a:rPr lang="es-ES" sz="2000" b="0" dirty="0" smtClean="0">
                          <a:solidFill>
                            <a:schemeClr val="tx1"/>
                          </a:solidFill>
                          <a:latin typeface="Candara" pitchFamily="34" charset="0"/>
                        </a:rPr>
                        <a:t>Potencias</a:t>
                      </a:r>
                      <a:r>
                        <a:rPr lang="es-ES" sz="2000" b="0" baseline="0" dirty="0" smtClean="0">
                          <a:solidFill>
                            <a:schemeClr val="tx1"/>
                          </a:solidFill>
                          <a:latin typeface="Candara" pitchFamily="34" charset="0"/>
                        </a:rPr>
                        <a:t>  de 2</a:t>
                      </a:r>
                      <a:endParaRPr lang="es-ES" sz="2000" b="0" dirty="0">
                        <a:solidFill>
                          <a:schemeClr val="tx1"/>
                        </a:solidFill>
                        <a:latin typeface="Candara" pitchFamily="34" charset="0"/>
                      </a:endParaRP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s-ES" sz="2000" b="0" kern="1200" dirty="0" smtClean="0">
                          <a:solidFill>
                            <a:schemeClr val="tx1"/>
                          </a:solidFill>
                          <a:latin typeface="Candara" pitchFamily="34" charset="0"/>
                          <a:ea typeface="+mn-ea"/>
                          <a:cs typeface="+mn-cs"/>
                        </a:rPr>
                        <a:t>Empieza con 7 y ve duplicando</a:t>
                      </a:r>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C5"/>
                    </a:solidFill>
                  </a:tcPr>
                </a:tc>
              </a:tr>
              <a:tr h="370840">
                <a:tc>
                  <a:txBody>
                    <a:bodyPr/>
                    <a:lstStyle/>
                    <a:p>
                      <a:pPr algn="ctr"/>
                      <a:r>
                        <a:rPr lang="es-ES" sz="3200" dirty="0" smtClean="0">
                          <a:solidFill>
                            <a:schemeClr val="tx1"/>
                          </a:solidFill>
                        </a:rPr>
                        <a:t>1</a:t>
                      </a:r>
                      <a:endParaRPr lang="es-ES" sz="32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s-ES" sz="3200" dirty="0" smtClean="0">
                          <a:solidFill>
                            <a:schemeClr val="tx1"/>
                          </a:solidFill>
                        </a:rPr>
                        <a:t>7</a:t>
                      </a:r>
                      <a:endParaRPr lang="es-ES" sz="3200" dirty="0">
                        <a:solidFill>
                          <a:schemeClr val="tx1"/>
                        </a:solidFil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C5"/>
                    </a:solidFill>
                  </a:tcPr>
                </a:tc>
              </a:tr>
              <a:tr h="370840">
                <a:tc>
                  <a:txBody>
                    <a:bodyPr/>
                    <a:lstStyle/>
                    <a:p>
                      <a:pPr algn="ctr"/>
                      <a:r>
                        <a:rPr lang="es-ES" sz="3200" dirty="0" smtClean="0">
                          <a:solidFill>
                            <a:schemeClr val="tx1"/>
                          </a:solidFill>
                        </a:rPr>
                        <a:t>2</a:t>
                      </a:r>
                      <a:endParaRPr lang="es-ES" sz="32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s-ES" sz="3200" dirty="0" smtClean="0">
                          <a:solidFill>
                            <a:schemeClr val="tx1"/>
                          </a:solidFill>
                        </a:rPr>
                        <a:t>14</a:t>
                      </a:r>
                      <a:endParaRPr lang="es-ES" sz="3200" dirty="0">
                        <a:solidFill>
                          <a:schemeClr val="tx1"/>
                        </a:solidFil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C5"/>
                    </a:solidFill>
                  </a:tcPr>
                </a:tc>
              </a:tr>
              <a:tr h="370840">
                <a:tc>
                  <a:txBody>
                    <a:bodyPr/>
                    <a:lstStyle/>
                    <a:p>
                      <a:pPr algn="ctr"/>
                      <a:r>
                        <a:rPr lang="es-ES" sz="3200" dirty="0" smtClean="0">
                          <a:solidFill>
                            <a:schemeClr val="tx1"/>
                          </a:solidFill>
                        </a:rPr>
                        <a:t>4</a:t>
                      </a:r>
                      <a:endParaRPr lang="es-ES" sz="32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s-ES" sz="3200" dirty="0" smtClean="0">
                          <a:solidFill>
                            <a:schemeClr val="tx1"/>
                          </a:solidFill>
                        </a:rPr>
                        <a:t>28</a:t>
                      </a:r>
                      <a:endParaRPr lang="es-ES" sz="3200" dirty="0">
                        <a:solidFill>
                          <a:schemeClr val="tx1"/>
                        </a:solidFil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C5"/>
                    </a:solidFill>
                  </a:tcPr>
                </a:tc>
              </a:tr>
              <a:tr h="370840">
                <a:tc>
                  <a:txBody>
                    <a:bodyPr/>
                    <a:lstStyle/>
                    <a:p>
                      <a:pPr algn="ctr"/>
                      <a:r>
                        <a:rPr lang="es-ES" sz="3200" dirty="0" smtClean="0">
                          <a:solidFill>
                            <a:schemeClr val="tx1"/>
                          </a:solidFill>
                        </a:rPr>
                        <a:t>8</a:t>
                      </a:r>
                      <a:endParaRPr lang="es-ES" sz="32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s-ES" sz="3200" dirty="0" smtClean="0">
                          <a:solidFill>
                            <a:schemeClr val="tx1"/>
                          </a:solidFill>
                        </a:rPr>
                        <a:t>56</a:t>
                      </a:r>
                      <a:endParaRPr lang="es-ES" sz="3200" dirty="0">
                        <a:solidFill>
                          <a:schemeClr val="tx1"/>
                        </a:solidFil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C5"/>
                    </a:solidFill>
                  </a:tcPr>
                </a:tc>
              </a:tr>
              <a:tr h="370840">
                <a:tc>
                  <a:txBody>
                    <a:bodyPr/>
                    <a:lstStyle/>
                    <a:p>
                      <a:pPr algn="ctr"/>
                      <a:r>
                        <a:rPr lang="es-ES" sz="3200" dirty="0" smtClean="0">
                          <a:solidFill>
                            <a:schemeClr val="tx1"/>
                          </a:solidFill>
                        </a:rPr>
                        <a:t>16</a:t>
                      </a:r>
                      <a:endParaRPr lang="es-ES" sz="32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s-ES" sz="3200" dirty="0" smtClean="0">
                          <a:solidFill>
                            <a:schemeClr val="tx1"/>
                          </a:solidFill>
                        </a:rPr>
                        <a:t>112</a:t>
                      </a:r>
                      <a:endParaRPr lang="es-ES" sz="3200" dirty="0">
                        <a:solidFill>
                          <a:schemeClr val="tx1"/>
                        </a:solidFil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C5"/>
                    </a:solidFill>
                  </a:tcPr>
                </a:tc>
              </a:tr>
              <a:tr h="370840">
                <a:tc>
                  <a:txBody>
                    <a:bodyPr/>
                    <a:lstStyle/>
                    <a:p>
                      <a:pPr algn="ctr"/>
                      <a:r>
                        <a:rPr lang="es-ES" sz="3200" dirty="0" smtClean="0">
                          <a:solidFill>
                            <a:schemeClr val="tx1"/>
                          </a:solidFill>
                        </a:rPr>
                        <a:t>32</a:t>
                      </a:r>
                      <a:endParaRPr lang="es-ES" sz="32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s-ES" sz="3200" dirty="0" smtClean="0">
                          <a:solidFill>
                            <a:schemeClr val="tx1"/>
                          </a:solidFill>
                        </a:rPr>
                        <a:t>224</a:t>
                      </a:r>
                      <a:endParaRPr lang="es-ES" sz="3200" dirty="0">
                        <a:solidFill>
                          <a:schemeClr val="tx1"/>
                        </a:solidFil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C5"/>
                    </a:solidFill>
                  </a:tcPr>
                </a:tc>
              </a:tr>
              <a:tr h="370840">
                <a:tc>
                  <a:txBody>
                    <a:bodyPr/>
                    <a:lstStyle/>
                    <a:p>
                      <a:pPr algn="ctr"/>
                      <a:r>
                        <a:rPr lang="es-ES" sz="3200" dirty="0" smtClean="0">
                          <a:solidFill>
                            <a:schemeClr val="tx1"/>
                          </a:solidFill>
                        </a:rPr>
                        <a:t>…</a:t>
                      </a:r>
                      <a:endParaRPr lang="es-ES" sz="32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s-ES" sz="3200" dirty="0" smtClean="0">
                          <a:solidFill>
                            <a:schemeClr val="tx1"/>
                          </a:solidFill>
                        </a:rPr>
                        <a:t>…</a:t>
                      </a:r>
                      <a:endParaRPr lang="es-ES" sz="3200" dirty="0">
                        <a:solidFill>
                          <a:schemeClr val="tx1"/>
                        </a:solidFil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C5"/>
                    </a:solidFill>
                  </a:tcPr>
                </a:tc>
              </a:tr>
            </a:tbl>
          </a:graphicData>
        </a:graphic>
      </p:graphicFrame>
      <p:sp>
        <p:nvSpPr>
          <p:cNvPr id="6" name="5 Flecha curvada hacia la izquierda"/>
          <p:cNvSpPr/>
          <p:nvPr/>
        </p:nvSpPr>
        <p:spPr>
          <a:xfrm>
            <a:off x="7092280" y="2780928"/>
            <a:ext cx="216024" cy="576064"/>
          </a:xfrm>
          <a:prstGeom prst="curvedLef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2" name="11 Flecha curvada hacia la izquierda"/>
          <p:cNvSpPr/>
          <p:nvPr/>
        </p:nvSpPr>
        <p:spPr>
          <a:xfrm>
            <a:off x="7092280" y="3429000"/>
            <a:ext cx="216024" cy="576064"/>
          </a:xfrm>
          <a:prstGeom prst="curvedLef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3" name="12 Flecha curvada hacia la izquierda"/>
          <p:cNvSpPr/>
          <p:nvPr/>
        </p:nvSpPr>
        <p:spPr>
          <a:xfrm>
            <a:off x="7092280" y="4077072"/>
            <a:ext cx="216024" cy="576064"/>
          </a:xfrm>
          <a:prstGeom prst="curvedLef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4" name="13 Flecha curvada hacia la izquierda"/>
          <p:cNvSpPr/>
          <p:nvPr/>
        </p:nvSpPr>
        <p:spPr>
          <a:xfrm>
            <a:off x="7092280" y="4725144"/>
            <a:ext cx="216024" cy="576064"/>
          </a:xfrm>
          <a:prstGeom prst="curvedLef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5" name="14 CuadroTexto"/>
          <p:cNvSpPr txBox="1"/>
          <p:nvPr/>
        </p:nvSpPr>
        <p:spPr>
          <a:xfrm>
            <a:off x="7380312" y="2852936"/>
            <a:ext cx="1224136" cy="369332"/>
          </a:xfrm>
          <a:prstGeom prst="rect">
            <a:avLst/>
          </a:prstGeom>
          <a:noFill/>
        </p:spPr>
        <p:txBody>
          <a:bodyPr wrap="square" rtlCol="0">
            <a:spAutoFit/>
          </a:bodyPr>
          <a:lstStyle/>
          <a:p>
            <a:r>
              <a:rPr lang="es-ES" dirty="0" smtClean="0">
                <a:latin typeface="Candara" pitchFamily="34" charset="0"/>
              </a:rPr>
              <a:t>el doble</a:t>
            </a:r>
            <a:endParaRPr lang="es-ES" dirty="0">
              <a:latin typeface="Candara" pitchFamily="34" charset="0"/>
            </a:endParaRPr>
          </a:p>
        </p:txBody>
      </p:sp>
      <p:sp>
        <p:nvSpPr>
          <p:cNvPr id="16" name="15 CuadroTexto"/>
          <p:cNvSpPr txBox="1"/>
          <p:nvPr/>
        </p:nvSpPr>
        <p:spPr>
          <a:xfrm>
            <a:off x="7452320" y="3501008"/>
            <a:ext cx="1224136" cy="369332"/>
          </a:xfrm>
          <a:prstGeom prst="rect">
            <a:avLst/>
          </a:prstGeom>
          <a:noFill/>
        </p:spPr>
        <p:txBody>
          <a:bodyPr wrap="square" rtlCol="0">
            <a:spAutoFit/>
          </a:bodyPr>
          <a:lstStyle/>
          <a:p>
            <a:r>
              <a:rPr lang="es-ES" dirty="0" smtClean="0">
                <a:latin typeface="Candara" pitchFamily="34" charset="0"/>
              </a:rPr>
              <a:t>el doble</a:t>
            </a:r>
            <a:endParaRPr lang="es-ES" dirty="0">
              <a:latin typeface="Candara" pitchFamily="34" charset="0"/>
            </a:endParaRPr>
          </a:p>
        </p:txBody>
      </p:sp>
      <p:sp>
        <p:nvSpPr>
          <p:cNvPr id="17" name="16 CuadroTexto"/>
          <p:cNvSpPr txBox="1"/>
          <p:nvPr/>
        </p:nvSpPr>
        <p:spPr>
          <a:xfrm>
            <a:off x="7452320" y="4149080"/>
            <a:ext cx="1224136" cy="369332"/>
          </a:xfrm>
          <a:prstGeom prst="rect">
            <a:avLst/>
          </a:prstGeom>
          <a:noFill/>
        </p:spPr>
        <p:txBody>
          <a:bodyPr wrap="square" rtlCol="0">
            <a:spAutoFit/>
          </a:bodyPr>
          <a:lstStyle/>
          <a:p>
            <a:r>
              <a:rPr lang="es-ES" dirty="0" smtClean="0">
                <a:latin typeface="Candara" pitchFamily="34" charset="0"/>
              </a:rPr>
              <a:t>el doble</a:t>
            </a:r>
            <a:endParaRPr lang="es-ES" dirty="0">
              <a:latin typeface="Candara" pitchFamily="34" charset="0"/>
            </a:endParaRPr>
          </a:p>
        </p:txBody>
      </p:sp>
      <p:sp>
        <p:nvSpPr>
          <p:cNvPr id="18" name="17 CuadroTexto"/>
          <p:cNvSpPr txBox="1"/>
          <p:nvPr/>
        </p:nvSpPr>
        <p:spPr>
          <a:xfrm>
            <a:off x="7524328" y="4797152"/>
            <a:ext cx="1224136" cy="369332"/>
          </a:xfrm>
          <a:prstGeom prst="rect">
            <a:avLst/>
          </a:prstGeom>
          <a:noFill/>
        </p:spPr>
        <p:txBody>
          <a:bodyPr wrap="square" rtlCol="0">
            <a:spAutoFit/>
          </a:bodyPr>
          <a:lstStyle/>
          <a:p>
            <a:r>
              <a:rPr lang="es-ES" dirty="0" smtClean="0">
                <a:latin typeface="Candara" pitchFamily="34" charset="0"/>
              </a:rPr>
              <a:t>el doble</a:t>
            </a:r>
            <a:endParaRPr lang="es-ES" dirty="0">
              <a:latin typeface="Candara" pitchFamily="34" charset="0"/>
            </a:endParaRPr>
          </a:p>
        </p:txBody>
      </p:sp>
      <p:sp>
        <p:nvSpPr>
          <p:cNvPr id="20" name="19 Flecha curvada hacia la izquierda"/>
          <p:cNvSpPr/>
          <p:nvPr/>
        </p:nvSpPr>
        <p:spPr>
          <a:xfrm>
            <a:off x="7164288" y="5373216"/>
            <a:ext cx="216024" cy="576064"/>
          </a:xfrm>
          <a:prstGeom prst="curvedLef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1" name="20 CuadroTexto"/>
          <p:cNvSpPr txBox="1"/>
          <p:nvPr/>
        </p:nvSpPr>
        <p:spPr>
          <a:xfrm>
            <a:off x="7596336" y="5445224"/>
            <a:ext cx="1224136" cy="369332"/>
          </a:xfrm>
          <a:prstGeom prst="rect">
            <a:avLst/>
          </a:prstGeom>
          <a:noFill/>
        </p:spPr>
        <p:txBody>
          <a:bodyPr wrap="square" rtlCol="0">
            <a:spAutoFit/>
          </a:bodyPr>
          <a:lstStyle/>
          <a:p>
            <a:r>
              <a:rPr lang="es-ES" dirty="0" smtClean="0">
                <a:latin typeface="Candara" pitchFamily="34" charset="0"/>
              </a:rPr>
              <a:t>el doble</a:t>
            </a:r>
            <a:endParaRPr lang="es-ES" dirty="0">
              <a:latin typeface="Candara" pitchFamily="34" charset="0"/>
            </a:endParaRPr>
          </a:p>
        </p:txBody>
      </p:sp>
      <p:sp>
        <p:nvSpPr>
          <p:cNvPr id="22" name="21 CuadroTexto"/>
          <p:cNvSpPr txBox="1"/>
          <p:nvPr/>
        </p:nvSpPr>
        <p:spPr>
          <a:xfrm>
            <a:off x="179512" y="3356992"/>
            <a:ext cx="1656184" cy="923330"/>
          </a:xfrm>
          <a:prstGeom prst="rect">
            <a:avLst/>
          </a:prstGeom>
          <a:solidFill>
            <a:srgbClr val="C00000"/>
          </a:solidFill>
        </p:spPr>
        <p:txBody>
          <a:bodyPr wrap="square" rtlCol="0">
            <a:spAutoFit/>
          </a:bodyPr>
          <a:lstStyle/>
          <a:p>
            <a:pPr algn="ctr"/>
            <a:r>
              <a:rPr lang="es-ES" b="1" dirty="0" smtClean="0">
                <a:solidFill>
                  <a:schemeClr val="bg1"/>
                </a:solidFill>
                <a:latin typeface="Candara" pitchFamily="34" charset="0"/>
              </a:rPr>
              <a:t>Marca las potencias de 2 que suman 45</a:t>
            </a:r>
            <a:endParaRPr lang="es-ES" b="1" dirty="0">
              <a:solidFill>
                <a:schemeClr val="bg1"/>
              </a:solidFill>
              <a:latin typeface="Candara" pitchFamily="34" charset="0"/>
            </a:endParaRPr>
          </a:p>
        </p:txBody>
      </p:sp>
      <p:sp>
        <p:nvSpPr>
          <p:cNvPr id="23" name="22 Elipse"/>
          <p:cNvSpPr/>
          <p:nvPr/>
        </p:nvSpPr>
        <p:spPr>
          <a:xfrm>
            <a:off x="2843808" y="5517232"/>
            <a:ext cx="648072"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Elipse"/>
          <p:cNvSpPr/>
          <p:nvPr/>
        </p:nvSpPr>
        <p:spPr>
          <a:xfrm>
            <a:off x="2843808" y="4365104"/>
            <a:ext cx="648072"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24 Elipse"/>
          <p:cNvSpPr/>
          <p:nvPr/>
        </p:nvSpPr>
        <p:spPr>
          <a:xfrm>
            <a:off x="2843808" y="3789040"/>
            <a:ext cx="648072"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25 Elipse"/>
          <p:cNvSpPr/>
          <p:nvPr/>
        </p:nvSpPr>
        <p:spPr>
          <a:xfrm>
            <a:off x="2843808" y="2636912"/>
            <a:ext cx="648072"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7" name="26 Conector recto de flecha"/>
          <p:cNvCxnSpPr/>
          <p:nvPr/>
        </p:nvCxnSpPr>
        <p:spPr>
          <a:xfrm>
            <a:off x="1979712" y="1628800"/>
            <a:ext cx="432048" cy="43204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a:off x="2627784" y="1484784"/>
            <a:ext cx="2448272" cy="504056"/>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C:\IRENE\MIS CLASES\CURSO_18-19\1º ESO\1_NATURALES\images\d80f1e109d48908dd3533538bcdd13f3--ancient-egypt-clipart.jpg"/>
          <p:cNvPicPr>
            <a:picLocks noChangeAspect="1" noChangeArrowheads="1"/>
          </p:cNvPicPr>
          <p:nvPr/>
        </p:nvPicPr>
        <p:blipFill>
          <a:blip r:embed="rId2" cstate="print"/>
          <a:srcRect/>
          <a:stretch>
            <a:fillRect/>
          </a:stretch>
        </p:blipFill>
        <p:spPr bwMode="auto">
          <a:xfrm>
            <a:off x="0" y="4365104"/>
            <a:ext cx="1930648" cy="2274238"/>
          </a:xfrm>
          <a:prstGeom prst="rect">
            <a:avLst/>
          </a:prstGeom>
          <a:noFill/>
        </p:spPr>
      </p:pic>
      <p:sp>
        <p:nvSpPr>
          <p:cNvPr id="8"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4400" b="0" i="0" u="none" strike="noStrike" kern="1200" cap="none" spc="0" normalizeH="0" baseline="0" noProof="0" dirty="0" smtClean="0">
                <a:ln>
                  <a:noFill/>
                </a:ln>
                <a:solidFill>
                  <a:schemeClr val="bg1"/>
                </a:solidFill>
                <a:effectLst/>
                <a:uLnTx/>
                <a:uFillTx/>
                <a:latin typeface="Harrington" pitchFamily="82" charset="0"/>
                <a:ea typeface="+mj-ea"/>
                <a:cs typeface="+mj-cs"/>
              </a:rPr>
              <a:t>MULTIPLICACIÓN   EPGIPCIA</a:t>
            </a:r>
          </a:p>
        </p:txBody>
      </p:sp>
      <p:sp>
        <p:nvSpPr>
          <p:cNvPr id="9" name="2 Marcador de contenido"/>
          <p:cNvSpPr txBox="1">
            <a:spLocks/>
          </p:cNvSpPr>
          <p:nvPr/>
        </p:nvSpPr>
        <p:spPr bwMode="auto">
          <a:xfrm>
            <a:off x="1547664" y="1196752"/>
            <a:ext cx="6912768" cy="1008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342900" algn="just" defTabSz="914400" rtl="0" eaLnBrk="1" fontAlgn="base" latinLnBrk="0" hangingPunct="1">
              <a:lnSpc>
                <a:spcPct val="100000"/>
              </a:lnSpc>
              <a:spcBef>
                <a:spcPct val="20000"/>
              </a:spcBef>
              <a:spcAft>
                <a:spcPct val="0"/>
              </a:spcAft>
              <a:buClrTx/>
              <a:buSzTx/>
              <a:buFont typeface="Arial" charset="0"/>
              <a:buNone/>
              <a:tabLst/>
              <a:defRPr/>
            </a:pPr>
            <a:r>
              <a:rPr kumimoji="0" lang="es-ES" sz="3200" b="0" i="0" u="none" strike="noStrike" kern="1200" cap="none" spc="0" normalizeH="0" baseline="0" noProof="0" dirty="0" smtClean="0">
                <a:ln>
                  <a:noFill/>
                </a:ln>
                <a:effectLst/>
                <a:uLnTx/>
                <a:uFillTx/>
                <a:latin typeface="+mn-lt"/>
                <a:ea typeface="+mn-ea"/>
                <a:cs typeface="+mn-cs"/>
              </a:rPr>
              <a:t>45 </a:t>
            </a:r>
            <a:r>
              <a:rPr kumimoji="0" lang="es-ES" sz="3200" b="1" i="0" u="none" strike="noStrike" kern="1200" cap="none" spc="0" normalizeH="0" baseline="0" noProof="0" dirty="0" smtClean="0">
                <a:ln>
                  <a:noFill/>
                </a:ln>
                <a:solidFill>
                  <a:schemeClr val="tx2">
                    <a:lumMod val="75000"/>
                  </a:schemeClr>
                </a:solidFill>
                <a:effectLst/>
                <a:uLnTx/>
                <a:uFillTx/>
                <a:latin typeface="+mn-lt"/>
                <a:ea typeface="+mn-ea"/>
                <a:cs typeface="+mn-cs"/>
              </a:rPr>
              <a:t>· 7 </a:t>
            </a:r>
            <a:r>
              <a:rPr kumimoji="0" lang="es-ES" sz="3200" b="1" i="0" u="none" strike="noStrike" kern="1200" cap="none" spc="0" normalizeH="0" noProof="0" dirty="0" smtClean="0">
                <a:ln>
                  <a:noFill/>
                </a:ln>
                <a:solidFill>
                  <a:schemeClr val="tx2">
                    <a:lumMod val="75000"/>
                  </a:schemeClr>
                </a:solidFill>
                <a:effectLst/>
                <a:uLnTx/>
                <a:uFillTx/>
                <a:latin typeface="+mn-lt"/>
                <a:ea typeface="+mn-ea"/>
                <a:cs typeface="+mn-cs"/>
              </a:rPr>
              <a:t> </a:t>
            </a:r>
            <a:r>
              <a:rPr kumimoji="0" lang="es-ES" sz="3200" b="0" i="0" u="none" strike="noStrike" kern="1200" cap="none" spc="0" normalizeH="0" noProof="0" dirty="0" smtClean="0">
                <a:ln>
                  <a:noFill/>
                </a:ln>
                <a:solidFill>
                  <a:schemeClr val="bg1"/>
                </a:solidFill>
                <a:effectLst/>
                <a:uLnTx/>
                <a:uFillTx/>
                <a:latin typeface="+mn-lt"/>
                <a:ea typeface="+mn-ea"/>
                <a:cs typeface="+mn-cs"/>
              </a:rPr>
              <a:t>=  32 </a:t>
            </a:r>
            <a:r>
              <a:rPr kumimoji="0" lang="es-ES" sz="3200" b="1" i="0" u="none" strike="noStrike" kern="1200" cap="none" spc="0" normalizeH="0" noProof="0" dirty="0" smtClean="0">
                <a:ln>
                  <a:noFill/>
                </a:ln>
                <a:solidFill>
                  <a:schemeClr val="bg1"/>
                </a:solidFill>
                <a:effectLst/>
                <a:uLnTx/>
                <a:uFillTx/>
                <a:latin typeface="+mn-lt"/>
                <a:ea typeface="+mn-ea"/>
                <a:cs typeface="+mn-cs"/>
              </a:rPr>
              <a:t>· 7 </a:t>
            </a:r>
            <a:r>
              <a:rPr kumimoji="0" lang="es-ES" sz="3200" b="0" i="0" u="none" strike="noStrike" kern="1200" cap="none" spc="0" normalizeH="0" noProof="0" dirty="0" smtClean="0">
                <a:ln>
                  <a:noFill/>
                </a:ln>
                <a:solidFill>
                  <a:schemeClr val="bg1"/>
                </a:solidFill>
                <a:effectLst/>
                <a:uLnTx/>
                <a:uFillTx/>
                <a:latin typeface="+mn-lt"/>
                <a:ea typeface="+mn-ea"/>
                <a:cs typeface="+mn-cs"/>
              </a:rPr>
              <a:t>+ 8 </a:t>
            </a:r>
            <a:r>
              <a:rPr lang="es-ES" sz="3200" b="1" dirty="0" smtClean="0">
                <a:solidFill>
                  <a:schemeClr val="bg1"/>
                </a:solidFill>
                <a:latin typeface="+mn-lt"/>
                <a:cs typeface="+mn-cs"/>
              </a:rPr>
              <a:t>· 7 </a:t>
            </a:r>
            <a:r>
              <a:rPr kumimoji="0" lang="es-ES" sz="3200" b="0" i="0" u="none" strike="noStrike" kern="1200" cap="none" spc="0" normalizeH="0" noProof="0" dirty="0" smtClean="0">
                <a:ln>
                  <a:noFill/>
                </a:ln>
                <a:solidFill>
                  <a:schemeClr val="bg1"/>
                </a:solidFill>
                <a:effectLst/>
                <a:uLnTx/>
                <a:uFillTx/>
                <a:latin typeface="+mn-lt"/>
                <a:ea typeface="+mn-ea"/>
                <a:cs typeface="+mn-cs"/>
              </a:rPr>
              <a:t>+ 4 </a:t>
            </a:r>
            <a:r>
              <a:rPr lang="es-ES" sz="3200" b="1" dirty="0" smtClean="0">
                <a:solidFill>
                  <a:schemeClr val="bg1"/>
                </a:solidFill>
                <a:latin typeface="+mn-lt"/>
                <a:cs typeface="+mn-cs"/>
              </a:rPr>
              <a:t>· 7 </a:t>
            </a:r>
            <a:r>
              <a:rPr kumimoji="0" lang="es-ES" sz="3200" b="0" i="0" u="none" strike="noStrike" kern="1200" cap="none" spc="0" normalizeH="0" noProof="0" dirty="0" smtClean="0">
                <a:ln>
                  <a:noFill/>
                </a:ln>
                <a:solidFill>
                  <a:schemeClr val="bg1"/>
                </a:solidFill>
                <a:effectLst/>
                <a:uLnTx/>
                <a:uFillTx/>
                <a:latin typeface="+mn-lt"/>
                <a:ea typeface="+mn-ea"/>
                <a:cs typeface="+mn-cs"/>
              </a:rPr>
              <a:t>+ 1 </a:t>
            </a:r>
            <a:r>
              <a:rPr lang="es-ES" sz="3200" b="1" dirty="0" smtClean="0">
                <a:solidFill>
                  <a:schemeClr val="bg1"/>
                </a:solidFill>
                <a:latin typeface="+mn-lt"/>
                <a:cs typeface="+mn-cs"/>
              </a:rPr>
              <a:t>· 7 </a:t>
            </a:r>
          </a:p>
        </p:txBody>
      </p:sp>
      <p:graphicFrame>
        <p:nvGraphicFramePr>
          <p:cNvPr id="10" name="9 Tabla"/>
          <p:cNvGraphicFramePr>
            <a:graphicFrameLocks noGrp="1"/>
          </p:cNvGraphicFramePr>
          <p:nvPr/>
        </p:nvGraphicFramePr>
        <p:xfrm>
          <a:off x="1979712" y="1916832"/>
          <a:ext cx="4968552" cy="4754880"/>
        </p:xfrm>
        <a:graphic>
          <a:graphicData uri="http://schemas.openxmlformats.org/drawingml/2006/table">
            <a:tbl>
              <a:tblPr firstRow="1" bandRow="1">
                <a:tableStyleId>{5C22544A-7EE6-4342-B048-85BDC9FD1C3A}</a:tableStyleId>
              </a:tblPr>
              <a:tblGrid>
                <a:gridCol w="2484276"/>
                <a:gridCol w="2484276"/>
              </a:tblGrid>
              <a:tr h="370840">
                <a:tc>
                  <a:txBody>
                    <a:bodyPr/>
                    <a:lstStyle/>
                    <a:p>
                      <a:pPr algn="ctr"/>
                      <a:r>
                        <a:rPr lang="es-ES" sz="2000" b="0" dirty="0" smtClean="0">
                          <a:solidFill>
                            <a:schemeClr val="tx1"/>
                          </a:solidFill>
                          <a:latin typeface="Candara" pitchFamily="34" charset="0"/>
                        </a:rPr>
                        <a:t>Potencias</a:t>
                      </a:r>
                      <a:r>
                        <a:rPr lang="es-ES" sz="2000" b="0" baseline="0" dirty="0" smtClean="0">
                          <a:solidFill>
                            <a:schemeClr val="tx1"/>
                          </a:solidFill>
                          <a:latin typeface="Candara" pitchFamily="34" charset="0"/>
                        </a:rPr>
                        <a:t>  de 2</a:t>
                      </a:r>
                      <a:endParaRPr lang="es-ES" sz="2000" b="0" dirty="0">
                        <a:solidFill>
                          <a:schemeClr val="tx1"/>
                        </a:solidFill>
                        <a:latin typeface="Candara" pitchFamily="34" charset="0"/>
                      </a:endParaRP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s-ES" sz="2000" b="0" kern="1200" dirty="0" smtClean="0">
                          <a:solidFill>
                            <a:schemeClr val="tx1"/>
                          </a:solidFill>
                          <a:latin typeface="Candara" pitchFamily="34" charset="0"/>
                          <a:ea typeface="+mn-ea"/>
                          <a:cs typeface="+mn-cs"/>
                        </a:rPr>
                        <a:t>Empieza con 7 y ve duplicando</a:t>
                      </a:r>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C5"/>
                    </a:solidFill>
                  </a:tcPr>
                </a:tc>
              </a:tr>
              <a:tr h="370840">
                <a:tc>
                  <a:txBody>
                    <a:bodyPr/>
                    <a:lstStyle/>
                    <a:p>
                      <a:pPr algn="ctr"/>
                      <a:r>
                        <a:rPr lang="es-ES" sz="3200" dirty="0" smtClean="0">
                          <a:solidFill>
                            <a:schemeClr val="tx1"/>
                          </a:solidFill>
                        </a:rPr>
                        <a:t>1</a:t>
                      </a:r>
                      <a:endParaRPr lang="es-ES" sz="32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s-ES" sz="3200" dirty="0" smtClean="0">
                          <a:solidFill>
                            <a:schemeClr val="tx1"/>
                          </a:solidFill>
                        </a:rPr>
                        <a:t>7</a:t>
                      </a:r>
                      <a:endParaRPr lang="es-ES" sz="3200" dirty="0">
                        <a:solidFill>
                          <a:schemeClr val="tx1"/>
                        </a:solidFil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C5"/>
                    </a:solidFill>
                  </a:tcPr>
                </a:tc>
              </a:tr>
              <a:tr h="370840">
                <a:tc>
                  <a:txBody>
                    <a:bodyPr/>
                    <a:lstStyle/>
                    <a:p>
                      <a:pPr algn="ctr"/>
                      <a:r>
                        <a:rPr lang="es-ES" sz="3200" dirty="0" smtClean="0">
                          <a:solidFill>
                            <a:schemeClr val="tx1"/>
                          </a:solidFill>
                        </a:rPr>
                        <a:t>2</a:t>
                      </a:r>
                      <a:endParaRPr lang="es-ES" sz="32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s-ES" sz="3200" dirty="0" smtClean="0">
                          <a:solidFill>
                            <a:schemeClr val="tx1"/>
                          </a:solidFill>
                        </a:rPr>
                        <a:t>14</a:t>
                      </a:r>
                      <a:endParaRPr lang="es-ES" sz="3200" dirty="0">
                        <a:solidFill>
                          <a:schemeClr val="tx1"/>
                        </a:solidFil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C5"/>
                    </a:solidFill>
                  </a:tcPr>
                </a:tc>
              </a:tr>
              <a:tr h="370840">
                <a:tc>
                  <a:txBody>
                    <a:bodyPr/>
                    <a:lstStyle/>
                    <a:p>
                      <a:pPr algn="ctr"/>
                      <a:r>
                        <a:rPr lang="es-ES" sz="3200" dirty="0" smtClean="0">
                          <a:solidFill>
                            <a:schemeClr val="tx1"/>
                          </a:solidFill>
                        </a:rPr>
                        <a:t>4</a:t>
                      </a:r>
                      <a:endParaRPr lang="es-ES" sz="32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s-ES" sz="3200" dirty="0" smtClean="0">
                          <a:solidFill>
                            <a:schemeClr val="tx1"/>
                          </a:solidFill>
                        </a:rPr>
                        <a:t>28</a:t>
                      </a:r>
                      <a:endParaRPr lang="es-ES" sz="3200" dirty="0">
                        <a:solidFill>
                          <a:schemeClr val="tx1"/>
                        </a:solidFil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C5"/>
                    </a:solidFill>
                  </a:tcPr>
                </a:tc>
              </a:tr>
              <a:tr h="370840">
                <a:tc>
                  <a:txBody>
                    <a:bodyPr/>
                    <a:lstStyle/>
                    <a:p>
                      <a:pPr algn="ctr"/>
                      <a:r>
                        <a:rPr lang="es-ES" sz="3200" dirty="0" smtClean="0">
                          <a:solidFill>
                            <a:schemeClr val="tx1"/>
                          </a:solidFill>
                        </a:rPr>
                        <a:t>8</a:t>
                      </a:r>
                      <a:endParaRPr lang="es-ES" sz="32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s-ES" sz="3200" dirty="0" smtClean="0">
                          <a:solidFill>
                            <a:schemeClr val="tx1"/>
                          </a:solidFill>
                        </a:rPr>
                        <a:t>56</a:t>
                      </a:r>
                      <a:endParaRPr lang="es-ES" sz="3200" dirty="0">
                        <a:solidFill>
                          <a:schemeClr val="tx1"/>
                        </a:solidFil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C5"/>
                    </a:solidFill>
                  </a:tcPr>
                </a:tc>
              </a:tr>
              <a:tr h="370840">
                <a:tc>
                  <a:txBody>
                    <a:bodyPr/>
                    <a:lstStyle/>
                    <a:p>
                      <a:pPr algn="ctr"/>
                      <a:r>
                        <a:rPr lang="es-ES" sz="3200" dirty="0" smtClean="0">
                          <a:solidFill>
                            <a:schemeClr val="tx1"/>
                          </a:solidFill>
                        </a:rPr>
                        <a:t>16</a:t>
                      </a:r>
                      <a:endParaRPr lang="es-ES" sz="32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s-ES" sz="3200" dirty="0" smtClean="0">
                          <a:solidFill>
                            <a:schemeClr val="tx1"/>
                          </a:solidFill>
                        </a:rPr>
                        <a:t>112</a:t>
                      </a:r>
                      <a:endParaRPr lang="es-ES" sz="3200" dirty="0">
                        <a:solidFill>
                          <a:schemeClr val="tx1"/>
                        </a:solidFil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C5"/>
                    </a:solidFill>
                  </a:tcPr>
                </a:tc>
              </a:tr>
              <a:tr h="370840">
                <a:tc>
                  <a:txBody>
                    <a:bodyPr/>
                    <a:lstStyle/>
                    <a:p>
                      <a:pPr algn="ctr"/>
                      <a:r>
                        <a:rPr lang="es-ES" sz="3200" dirty="0" smtClean="0">
                          <a:solidFill>
                            <a:schemeClr val="tx1"/>
                          </a:solidFill>
                        </a:rPr>
                        <a:t>32</a:t>
                      </a:r>
                      <a:endParaRPr lang="es-ES" sz="32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s-ES" sz="3200" dirty="0" smtClean="0">
                          <a:solidFill>
                            <a:schemeClr val="tx1"/>
                          </a:solidFill>
                        </a:rPr>
                        <a:t>224</a:t>
                      </a:r>
                      <a:endParaRPr lang="es-ES" sz="3200" dirty="0">
                        <a:solidFill>
                          <a:schemeClr val="tx1"/>
                        </a:solidFil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C5"/>
                    </a:solidFill>
                  </a:tcPr>
                </a:tc>
              </a:tr>
              <a:tr h="370840">
                <a:tc>
                  <a:txBody>
                    <a:bodyPr/>
                    <a:lstStyle/>
                    <a:p>
                      <a:pPr algn="ctr"/>
                      <a:r>
                        <a:rPr lang="es-ES" sz="3200" dirty="0" smtClean="0">
                          <a:solidFill>
                            <a:schemeClr val="tx1"/>
                          </a:solidFill>
                        </a:rPr>
                        <a:t>…</a:t>
                      </a:r>
                      <a:endParaRPr lang="es-ES" sz="32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s-ES" sz="3200" dirty="0" smtClean="0">
                          <a:solidFill>
                            <a:schemeClr val="tx1"/>
                          </a:solidFill>
                        </a:rPr>
                        <a:t>…</a:t>
                      </a:r>
                      <a:endParaRPr lang="es-ES" sz="3200" dirty="0">
                        <a:solidFill>
                          <a:schemeClr val="tx1"/>
                        </a:solidFil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C5"/>
                    </a:solidFill>
                  </a:tcPr>
                </a:tc>
              </a:tr>
            </a:tbl>
          </a:graphicData>
        </a:graphic>
      </p:graphicFrame>
      <p:sp>
        <p:nvSpPr>
          <p:cNvPr id="22" name="21 CuadroTexto"/>
          <p:cNvSpPr txBox="1"/>
          <p:nvPr/>
        </p:nvSpPr>
        <p:spPr>
          <a:xfrm>
            <a:off x="179512" y="3356992"/>
            <a:ext cx="1656184" cy="923330"/>
          </a:xfrm>
          <a:prstGeom prst="rect">
            <a:avLst/>
          </a:prstGeom>
          <a:solidFill>
            <a:srgbClr val="C00000"/>
          </a:solidFill>
        </p:spPr>
        <p:txBody>
          <a:bodyPr wrap="square" rtlCol="0">
            <a:spAutoFit/>
          </a:bodyPr>
          <a:lstStyle/>
          <a:p>
            <a:pPr algn="ctr"/>
            <a:r>
              <a:rPr lang="es-ES" b="1" dirty="0" smtClean="0">
                <a:solidFill>
                  <a:schemeClr val="bg1"/>
                </a:solidFill>
                <a:latin typeface="Candara" pitchFamily="34" charset="0"/>
              </a:rPr>
              <a:t>Marca las potencias de 2 que suman 45</a:t>
            </a:r>
            <a:endParaRPr lang="es-ES" b="1" dirty="0">
              <a:solidFill>
                <a:schemeClr val="bg1"/>
              </a:solidFill>
              <a:latin typeface="Candara" pitchFamily="34" charset="0"/>
            </a:endParaRPr>
          </a:p>
        </p:txBody>
      </p:sp>
      <p:sp>
        <p:nvSpPr>
          <p:cNvPr id="23" name="22 Elipse"/>
          <p:cNvSpPr/>
          <p:nvPr/>
        </p:nvSpPr>
        <p:spPr>
          <a:xfrm>
            <a:off x="2843808" y="5517232"/>
            <a:ext cx="648072"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Elipse"/>
          <p:cNvSpPr/>
          <p:nvPr/>
        </p:nvSpPr>
        <p:spPr>
          <a:xfrm>
            <a:off x="2843808" y="4365104"/>
            <a:ext cx="648072"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24 Elipse"/>
          <p:cNvSpPr/>
          <p:nvPr/>
        </p:nvSpPr>
        <p:spPr>
          <a:xfrm>
            <a:off x="2843808" y="3789040"/>
            <a:ext cx="648072"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25 Elipse"/>
          <p:cNvSpPr/>
          <p:nvPr/>
        </p:nvSpPr>
        <p:spPr>
          <a:xfrm>
            <a:off x="2843808" y="2636912"/>
            <a:ext cx="648072"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7" name="Picture 2" descr="C:\IRENE\MIS CLASES\CURSO_18-19\1º ESO\1_NATURALES\images\d80f1e109d48908dd3533538bcdd13f3--ancient-egypt-clipart.jpg"/>
          <p:cNvPicPr>
            <a:picLocks noChangeAspect="1" noChangeArrowheads="1"/>
          </p:cNvPicPr>
          <p:nvPr/>
        </p:nvPicPr>
        <p:blipFill>
          <a:blip r:embed="rId2" cstate="print"/>
          <a:srcRect/>
          <a:stretch>
            <a:fillRect/>
          </a:stretch>
        </p:blipFill>
        <p:spPr bwMode="auto">
          <a:xfrm>
            <a:off x="7033840" y="4365104"/>
            <a:ext cx="1930648" cy="2274238"/>
          </a:xfrm>
          <a:prstGeom prst="rect">
            <a:avLst/>
          </a:prstGeom>
          <a:noFill/>
        </p:spPr>
      </p:pic>
      <p:sp>
        <p:nvSpPr>
          <p:cNvPr id="28" name="27 CuadroTexto"/>
          <p:cNvSpPr txBox="1"/>
          <p:nvPr/>
        </p:nvSpPr>
        <p:spPr>
          <a:xfrm>
            <a:off x="7020272" y="3140968"/>
            <a:ext cx="1979712" cy="1200329"/>
          </a:xfrm>
          <a:prstGeom prst="rect">
            <a:avLst/>
          </a:prstGeom>
          <a:solidFill>
            <a:srgbClr val="C00000"/>
          </a:solidFill>
        </p:spPr>
        <p:txBody>
          <a:bodyPr wrap="square" rtlCol="0">
            <a:spAutoFit/>
          </a:bodyPr>
          <a:lstStyle/>
          <a:p>
            <a:pPr algn="ctr"/>
            <a:r>
              <a:rPr lang="es-ES" b="1" dirty="0" smtClean="0">
                <a:solidFill>
                  <a:schemeClr val="bg1"/>
                </a:solidFill>
                <a:latin typeface="Candara" pitchFamily="34" charset="0"/>
              </a:rPr>
              <a:t>Marca las los correspondientes n</a:t>
            </a:r>
            <a:r>
              <a:rPr lang="es-ES" b="1" u="sng" baseline="30000" dirty="0" smtClean="0">
                <a:solidFill>
                  <a:schemeClr val="bg1"/>
                </a:solidFill>
                <a:latin typeface="Candara" pitchFamily="34" charset="0"/>
              </a:rPr>
              <a:t>os</a:t>
            </a:r>
            <a:r>
              <a:rPr lang="es-ES" b="1" dirty="0" smtClean="0">
                <a:solidFill>
                  <a:schemeClr val="bg1"/>
                </a:solidFill>
                <a:latin typeface="Candara" pitchFamily="34" charset="0"/>
              </a:rPr>
              <a:t> de la columna derecha</a:t>
            </a:r>
            <a:endParaRPr lang="es-ES" b="1" dirty="0">
              <a:solidFill>
                <a:schemeClr val="bg1"/>
              </a:solidFill>
              <a:latin typeface="Candara" pitchFamily="34" charset="0"/>
            </a:endParaRPr>
          </a:p>
        </p:txBody>
      </p:sp>
      <p:sp>
        <p:nvSpPr>
          <p:cNvPr id="29" name="28 Elipse"/>
          <p:cNvSpPr/>
          <p:nvPr/>
        </p:nvSpPr>
        <p:spPr>
          <a:xfrm>
            <a:off x="5364088" y="2636912"/>
            <a:ext cx="648072"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29 Elipse"/>
          <p:cNvSpPr/>
          <p:nvPr/>
        </p:nvSpPr>
        <p:spPr>
          <a:xfrm>
            <a:off x="5364088" y="3789040"/>
            <a:ext cx="648072"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30 Elipse"/>
          <p:cNvSpPr/>
          <p:nvPr/>
        </p:nvSpPr>
        <p:spPr>
          <a:xfrm>
            <a:off x="5364088" y="4365104"/>
            <a:ext cx="648072"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31 Elipse"/>
          <p:cNvSpPr/>
          <p:nvPr/>
        </p:nvSpPr>
        <p:spPr>
          <a:xfrm>
            <a:off x="5292080" y="5517232"/>
            <a:ext cx="792088"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7" name="16 Conector recto de flecha"/>
          <p:cNvCxnSpPr/>
          <p:nvPr/>
        </p:nvCxnSpPr>
        <p:spPr>
          <a:xfrm>
            <a:off x="1979712" y="1628800"/>
            <a:ext cx="432048" cy="43204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a:off x="2627784" y="1484784"/>
            <a:ext cx="2448272" cy="504056"/>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C:\IRENE\MIS CLASES\CURSO_18-19\1º ESO\1_NATURALES\images\d80f1e109d48908dd3533538bcdd13f3--ancient-egypt-clipart.jpg"/>
          <p:cNvPicPr>
            <a:picLocks noChangeAspect="1" noChangeArrowheads="1"/>
          </p:cNvPicPr>
          <p:nvPr/>
        </p:nvPicPr>
        <p:blipFill>
          <a:blip r:embed="rId2" cstate="print"/>
          <a:srcRect/>
          <a:stretch>
            <a:fillRect/>
          </a:stretch>
        </p:blipFill>
        <p:spPr bwMode="auto">
          <a:xfrm>
            <a:off x="0" y="4365104"/>
            <a:ext cx="1930648" cy="2274238"/>
          </a:xfrm>
          <a:prstGeom prst="rect">
            <a:avLst/>
          </a:prstGeom>
          <a:noFill/>
        </p:spPr>
      </p:pic>
      <p:sp>
        <p:nvSpPr>
          <p:cNvPr id="8"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4400" b="0" i="0" u="none" strike="noStrike" kern="1200" cap="none" spc="0" normalizeH="0" baseline="0" noProof="0" dirty="0" smtClean="0">
                <a:ln>
                  <a:noFill/>
                </a:ln>
                <a:solidFill>
                  <a:schemeClr val="bg1"/>
                </a:solidFill>
                <a:effectLst/>
                <a:uLnTx/>
                <a:uFillTx/>
                <a:latin typeface="Harrington" pitchFamily="82" charset="0"/>
                <a:ea typeface="+mj-ea"/>
                <a:cs typeface="+mj-cs"/>
              </a:rPr>
              <a:t>MULTIPLICACIÓN   EPGIPCIA</a:t>
            </a:r>
          </a:p>
        </p:txBody>
      </p:sp>
      <p:sp>
        <p:nvSpPr>
          <p:cNvPr id="9" name="2 Marcador de contenido"/>
          <p:cNvSpPr txBox="1">
            <a:spLocks/>
          </p:cNvSpPr>
          <p:nvPr/>
        </p:nvSpPr>
        <p:spPr bwMode="auto">
          <a:xfrm>
            <a:off x="1475656" y="1268760"/>
            <a:ext cx="6912768" cy="1008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342900" algn="just" defTabSz="914400" rtl="0" eaLnBrk="1" fontAlgn="base" latinLnBrk="0" hangingPunct="1">
              <a:lnSpc>
                <a:spcPct val="100000"/>
              </a:lnSpc>
              <a:spcBef>
                <a:spcPct val="20000"/>
              </a:spcBef>
              <a:spcAft>
                <a:spcPct val="0"/>
              </a:spcAft>
              <a:buClrTx/>
              <a:buSzTx/>
              <a:buFont typeface="Arial" charset="0"/>
              <a:buNone/>
              <a:tabLst/>
              <a:defRPr/>
            </a:pPr>
            <a:r>
              <a:rPr kumimoji="0" lang="es-ES" sz="3200" b="0" i="0" u="none" strike="noStrike" kern="1200" cap="none" spc="0" normalizeH="0" baseline="0" noProof="0" dirty="0" smtClean="0">
                <a:ln>
                  <a:noFill/>
                </a:ln>
                <a:effectLst/>
                <a:uLnTx/>
                <a:uFillTx/>
                <a:latin typeface="+mn-lt"/>
                <a:ea typeface="+mn-ea"/>
                <a:cs typeface="+mn-cs"/>
              </a:rPr>
              <a:t>45 </a:t>
            </a:r>
            <a:r>
              <a:rPr kumimoji="0" lang="es-ES" sz="3200" b="1" i="0" u="none" strike="noStrike" kern="1200" cap="none" spc="0" normalizeH="0" baseline="0" noProof="0" dirty="0" smtClean="0">
                <a:ln>
                  <a:noFill/>
                </a:ln>
                <a:solidFill>
                  <a:schemeClr val="tx2">
                    <a:lumMod val="75000"/>
                  </a:schemeClr>
                </a:solidFill>
                <a:effectLst/>
                <a:uLnTx/>
                <a:uFillTx/>
                <a:latin typeface="+mn-lt"/>
                <a:ea typeface="+mn-ea"/>
                <a:cs typeface="+mn-cs"/>
              </a:rPr>
              <a:t>· 7 </a:t>
            </a:r>
            <a:r>
              <a:rPr kumimoji="0" lang="es-ES" sz="3200" b="1" i="0" u="none" strike="noStrike" kern="1200" cap="none" spc="0" normalizeH="0" noProof="0" dirty="0" smtClean="0">
                <a:ln>
                  <a:noFill/>
                </a:ln>
                <a:solidFill>
                  <a:schemeClr val="tx2">
                    <a:lumMod val="75000"/>
                  </a:schemeClr>
                </a:solidFill>
                <a:effectLst/>
                <a:uLnTx/>
                <a:uFillTx/>
                <a:latin typeface="+mn-lt"/>
                <a:ea typeface="+mn-ea"/>
                <a:cs typeface="+mn-cs"/>
              </a:rPr>
              <a:t> </a:t>
            </a:r>
            <a:r>
              <a:rPr kumimoji="0" lang="es-ES" sz="3200" b="0" i="0" u="none" strike="noStrike" kern="1200" cap="none" spc="0" normalizeH="0" noProof="0" dirty="0" smtClean="0">
                <a:ln>
                  <a:noFill/>
                </a:ln>
                <a:effectLst/>
                <a:uLnTx/>
                <a:uFillTx/>
                <a:latin typeface="+mn-lt"/>
                <a:ea typeface="+mn-ea"/>
                <a:cs typeface="+mn-cs"/>
              </a:rPr>
              <a:t>=  </a:t>
            </a:r>
            <a:r>
              <a:rPr kumimoji="0" lang="es-ES" sz="3200" b="0" i="0" u="none" strike="noStrike" kern="1200" cap="none" spc="0" normalizeH="0" noProof="0" dirty="0" smtClean="0">
                <a:ln>
                  <a:noFill/>
                </a:ln>
                <a:solidFill>
                  <a:srgbClr val="FF0000"/>
                </a:solidFill>
                <a:effectLst/>
                <a:uLnTx/>
                <a:uFillTx/>
                <a:latin typeface="+mn-lt"/>
                <a:ea typeface="+mn-ea"/>
                <a:cs typeface="+mn-cs"/>
              </a:rPr>
              <a:t>32</a:t>
            </a:r>
            <a:r>
              <a:rPr kumimoji="0" lang="es-ES" sz="3200" b="0" i="0" u="none" strike="noStrike" kern="1200" cap="none" spc="0" normalizeH="0" noProof="0" dirty="0" smtClean="0">
                <a:ln>
                  <a:noFill/>
                </a:ln>
                <a:effectLst/>
                <a:uLnTx/>
                <a:uFillTx/>
                <a:latin typeface="+mn-lt"/>
                <a:ea typeface="+mn-ea"/>
                <a:cs typeface="+mn-cs"/>
              </a:rPr>
              <a:t> </a:t>
            </a:r>
            <a:r>
              <a:rPr kumimoji="0" lang="es-ES" sz="3200" b="1" i="0" u="none" strike="noStrike" kern="1200" cap="none" spc="0" normalizeH="0" noProof="0" dirty="0" smtClean="0">
                <a:ln>
                  <a:noFill/>
                </a:ln>
                <a:solidFill>
                  <a:schemeClr val="accent1">
                    <a:lumMod val="50000"/>
                  </a:schemeClr>
                </a:solidFill>
                <a:effectLst/>
                <a:uLnTx/>
                <a:uFillTx/>
                <a:latin typeface="+mn-lt"/>
                <a:ea typeface="+mn-ea"/>
                <a:cs typeface="+mn-cs"/>
              </a:rPr>
              <a:t>· 7 </a:t>
            </a:r>
            <a:r>
              <a:rPr kumimoji="0" lang="es-ES" sz="3200" b="0" i="0" u="none" strike="noStrike" kern="1200" cap="none" spc="0" normalizeH="0" noProof="0" dirty="0" smtClean="0">
                <a:ln>
                  <a:noFill/>
                </a:ln>
                <a:effectLst/>
                <a:uLnTx/>
                <a:uFillTx/>
                <a:latin typeface="+mn-lt"/>
                <a:ea typeface="+mn-ea"/>
                <a:cs typeface="+mn-cs"/>
              </a:rPr>
              <a:t>+ </a:t>
            </a:r>
            <a:r>
              <a:rPr kumimoji="0" lang="es-ES" sz="3200" b="0" i="0" u="none" strike="noStrike" kern="1200" cap="none" spc="0" normalizeH="0" noProof="0" dirty="0" smtClean="0">
                <a:ln>
                  <a:noFill/>
                </a:ln>
                <a:solidFill>
                  <a:srgbClr val="FF0000"/>
                </a:solidFill>
                <a:effectLst/>
                <a:uLnTx/>
                <a:uFillTx/>
                <a:latin typeface="+mn-lt"/>
                <a:ea typeface="+mn-ea"/>
                <a:cs typeface="+mn-cs"/>
              </a:rPr>
              <a:t>8</a:t>
            </a:r>
            <a:r>
              <a:rPr kumimoji="0" lang="es-ES" sz="3200" b="0" i="0" u="none" strike="noStrike" kern="1200" cap="none" spc="0" normalizeH="0" noProof="0" dirty="0" smtClean="0">
                <a:ln>
                  <a:noFill/>
                </a:ln>
                <a:effectLst/>
                <a:uLnTx/>
                <a:uFillTx/>
                <a:latin typeface="+mn-lt"/>
                <a:ea typeface="+mn-ea"/>
                <a:cs typeface="+mn-cs"/>
              </a:rPr>
              <a:t> </a:t>
            </a:r>
            <a:r>
              <a:rPr lang="es-ES" sz="3200" b="1" dirty="0" smtClean="0">
                <a:solidFill>
                  <a:schemeClr val="accent1">
                    <a:lumMod val="50000"/>
                  </a:schemeClr>
                </a:solidFill>
                <a:latin typeface="+mn-lt"/>
                <a:cs typeface="+mn-cs"/>
              </a:rPr>
              <a:t>· 7 </a:t>
            </a:r>
            <a:r>
              <a:rPr kumimoji="0" lang="es-ES" sz="3200" b="0" i="0" u="none" strike="noStrike" kern="1200" cap="none" spc="0" normalizeH="0" noProof="0" dirty="0" smtClean="0">
                <a:ln>
                  <a:noFill/>
                </a:ln>
                <a:effectLst/>
                <a:uLnTx/>
                <a:uFillTx/>
                <a:latin typeface="+mn-lt"/>
                <a:ea typeface="+mn-ea"/>
                <a:cs typeface="+mn-cs"/>
              </a:rPr>
              <a:t>+ </a:t>
            </a:r>
            <a:r>
              <a:rPr kumimoji="0" lang="es-ES" sz="3200" b="0" i="0" u="none" strike="noStrike" kern="1200" cap="none" spc="0" normalizeH="0" noProof="0" dirty="0" smtClean="0">
                <a:ln>
                  <a:noFill/>
                </a:ln>
                <a:solidFill>
                  <a:srgbClr val="FF0000"/>
                </a:solidFill>
                <a:effectLst/>
                <a:uLnTx/>
                <a:uFillTx/>
                <a:latin typeface="+mn-lt"/>
                <a:ea typeface="+mn-ea"/>
                <a:cs typeface="+mn-cs"/>
              </a:rPr>
              <a:t>4</a:t>
            </a:r>
            <a:r>
              <a:rPr kumimoji="0" lang="es-ES" sz="3200" b="0" i="0" u="none" strike="noStrike" kern="1200" cap="none" spc="0" normalizeH="0" noProof="0" dirty="0" smtClean="0">
                <a:ln>
                  <a:noFill/>
                </a:ln>
                <a:effectLst/>
                <a:uLnTx/>
                <a:uFillTx/>
                <a:latin typeface="+mn-lt"/>
                <a:ea typeface="+mn-ea"/>
                <a:cs typeface="+mn-cs"/>
              </a:rPr>
              <a:t> </a:t>
            </a:r>
            <a:r>
              <a:rPr lang="es-ES" sz="3200" b="1" dirty="0" smtClean="0">
                <a:solidFill>
                  <a:schemeClr val="accent1">
                    <a:lumMod val="50000"/>
                  </a:schemeClr>
                </a:solidFill>
                <a:latin typeface="+mn-lt"/>
                <a:cs typeface="+mn-cs"/>
              </a:rPr>
              <a:t>· 7</a:t>
            </a:r>
            <a:r>
              <a:rPr lang="es-ES" sz="3200" b="1" dirty="0" smtClean="0">
                <a:latin typeface="+mn-lt"/>
                <a:cs typeface="+mn-cs"/>
              </a:rPr>
              <a:t> </a:t>
            </a:r>
            <a:r>
              <a:rPr kumimoji="0" lang="es-ES" sz="3200" b="0" i="0" u="none" strike="noStrike" kern="1200" cap="none" spc="0" normalizeH="0" noProof="0" dirty="0" smtClean="0">
                <a:ln>
                  <a:noFill/>
                </a:ln>
                <a:effectLst/>
                <a:uLnTx/>
                <a:uFillTx/>
                <a:latin typeface="+mn-lt"/>
                <a:ea typeface="+mn-ea"/>
                <a:cs typeface="+mn-cs"/>
              </a:rPr>
              <a:t>+ </a:t>
            </a:r>
            <a:r>
              <a:rPr kumimoji="0" lang="es-ES" sz="3200" b="0" i="0" u="none" strike="noStrike" kern="1200" cap="none" spc="0" normalizeH="0" noProof="0" dirty="0" smtClean="0">
                <a:ln>
                  <a:noFill/>
                </a:ln>
                <a:solidFill>
                  <a:srgbClr val="FF0000"/>
                </a:solidFill>
                <a:effectLst/>
                <a:uLnTx/>
                <a:uFillTx/>
                <a:latin typeface="+mn-lt"/>
                <a:ea typeface="+mn-ea"/>
                <a:cs typeface="+mn-cs"/>
              </a:rPr>
              <a:t>1</a:t>
            </a:r>
            <a:r>
              <a:rPr kumimoji="0" lang="es-ES" sz="3200" b="0" i="0" u="none" strike="noStrike" kern="1200" cap="none" spc="0" normalizeH="0" noProof="0" dirty="0" smtClean="0">
                <a:ln>
                  <a:noFill/>
                </a:ln>
                <a:effectLst/>
                <a:uLnTx/>
                <a:uFillTx/>
                <a:latin typeface="+mn-lt"/>
                <a:ea typeface="+mn-ea"/>
                <a:cs typeface="+mn-cs"/>
              </a:rPr>
              <a:t> </a:t>
            </a:r>
            <a:r>
              <a:rPr lang="es-ES" sz="3200" b="1" dirty="0" smtClean="0">
                <a:solidFill>
                  <a:schemeClr val="accent1">
                    <a:lumMod val="50000"/>
                  </a:schemeClr>
                </a:solidFill>
                <a:latin typeface="+mn-lt"/>
                <a:cs typeface="+mn-cs"/>
              </a:rPr>
              <a:t>· 7</a:t>
            </a:r>
            <a:r>
              <a:rPr lang="es-ES" sz="3200" b="1" dirty="0" smtClean="0">
                <a:latin typeface="+mn-lt"/>
                <a:cs typeface="+mn-cs"/>
              </a:rPr>
              <a:t> </a:t>
            </a:r>
          </a:p>
        </p:txBody>
      </p:sp>
      <p:graphicFrame>
        <p:nvGraphicFramePr>
          <p:cNvPr id="10" name="9 Tabla"/>
          <p:cNvGraphicFramePr>
            <a:graphicFrameLocks noGrp="1"/>
          </p:cNvGraphicFramePr>
          <p:nvPr/>
        </p:nvGraphicFramePr>
        <p:xfrm>
          <a:off x="1979712" y="1916832"/>
          <a:ext cx="4968552" cy="4754880"/>
        </p:xfrm>
        <a:graphic>
          <a:graphicData uri="http://schemas.openxmlformats.org/drawingml/2006/table">
            <a:tbl>
              <a:tblPr firstRow="1" bandRow="1">
                <a:tableStyleId>{5C22544A-7EE6-4342-B048-85BDC9FD1C3A}</a:tableStyleId>
              </a:tblPr>
              <a:tblGrid>
                <a:gridCol w="2484276"/>
                <a:gridCol w="2484276"/>
              </a:tblGrid>
              <a:tr h="370840">
                <a:tc>
                  <a:txBody>
                    <a:bodyPr/>
                    <a:lstStyle/>
                    <a:p>
                      <a:pPr algn="ctr"/>
                      <a:r>
                        <a:rPr lang="es-ES" sz="2000" b="0" dirty="0" smtClean="0">
                          <a:solidFill>
                            <a:schemeClr val="tx1"/>
                          </a:solidFill>
                          <a:latin typeface="Candara" pitchFamily="34" charset="0"/>
                        </a:rPr>
                        <a:t>Potencias</a:t>
                      </a:r>
                      <a:r>
                        <a:rPr lang="es-ES" sz="2000" b="0" baseline="0" dirty="0" smtClean="0">
                          <a:solidFill>
                            <a:schemeClr val="tx1"/>
                          </a:solidFill>
                          <a:latin typeface="Candara" pitchFamily="34" charset="0"/>
                        </a:rPr>
                        <a:t>  de 2</a:t>
                      </a:r>
                      <a:endParaRPr lang="es-ES" sz="2000" b="0" dirty="0">
                        <a:solidFill>
                          <a:schemeClr val="tx1"/>
                        </a:solidFill>
                        <a:latin typeface="Candara" pitchFamily="34" charset="0"/>
                      </a:endParaRP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s-ES" sz="2000" b="0" kern="1200" dirty="0" smtClean="0">
                          <a:solidFill>
                            <a:schemeClr val="tx1"/>
                          </a:solidFill>
                          <a:latin typeface="Candara" pitchFamily="34" charset="0"/>
                          <a:ea typeface="+mn-ea"/>
                          <a:cs typeface="+mn-cs"/>
                        </a:rPr>
                        <a:t>Empieza con 7 y ve duplicando</a:t>
                      </a:r>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C5"/>
                    </a:solidFill>
                  </a:tcPr>
                </a:tc>
              </a:tr>
              <a:tr h="370840">
                <a:tc>
                  <a:txBody>
                    <a:bodyPr/>
                    <a:lstStyle/>
                    <a:p>
                      <a:pPr algn="ctr"/>
                      <a:r>
                        <a:rPr lang="es-ES" sz="3200" dirty="0" smtClean="0">
                          <a:solidFill>
                            <a:schemeClr val="tx1"/>
                          </a:solidFill>
                        </a:rPr>
                        <a:t>1</a:t>
                      </a:r>
                      <a:endParaRPr lang="es-ES" sz="32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s-ES" sz="3200" dirty="0" smtClean="0">
                          <a:solidFill>
                            <a:schemeClr val="tx1"/>
                          </a:solidFill>
                        </a:rPr>
                        <a:t>7</a:t>
                      </a:r>
                      <a:endParaRPr lang="es-ES" sz="3200" dirty="0">
                        <a:solidFill>
                          <a:schemeClr val="tx1"/>
                        </a:solidFil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C5"/>
                    </a:solidFill>
                  </a:tcPr>
                </a:tc>
              </a:tr>
              <a:tr h="370840">
                <a:tc>
                  <a:txBody>
                    <a:bodyPr/>
                    <a:lstStyle/>
                    <a:p>
                      <a:pPr algn="ctr"/>
                      <a:r>
                        <a:rPr lang="es-ES" sz="3200" dirty="0" smtClean="0">
                          <a:solidFill>
                            <a:schemeClr val="tx1"/>
                          </a:solidFill>
                        </a:rPr>
                        <a:t>2</a:t>
                      </a:r>
                      <a:endParaRPr lang="es-ES" sz="32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s-ES" sz="3200" dirty="0" smtClean="0">
                          <a:solidFill>
                            <a:schemeClr val="tx1"/>
                          </a:solidFill>
                        </a:rPr>
                        <a:t>14</a:t>
                      </a:r>
                      <a:endParaRPr lang="es-ES" sz="3200" dirty="0">
                        <a:solidFill>
                          <a:schemeClr val="tx1"/>
                        </a:solidFil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C5"/>
                    </a:solidFill>
                  </a:tcPr>
                </a:tc>
              </a:tr>
              <a:tr h="370840">
                <a:tc>
                  <a:txBody>
                    <a:bodyPr/>
                    <a:lstStyle/>
                    <a:p>
                      <a:pPr algn="ctr"/>
                      <a:r>
                        <a:rPr lang="es-ES" sz="3200" dirty="0" smtClean="0">
                          <a:solidFill>
                            <a:schemeClr val="tx1"/>
                          </a:solidFill>
                        </a:rPr>
                        <a:t>4</a:t>
                      </a:r>
                      <a:endParaRPr lang="es-ES" sz="32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s-ES" sz="3200" dirty="0" smtClean="0">
                          <a:solidFill>
                            <a:schemeClr val="tx1"/>
                          </a:solidFill>
                        </a:rPr>
                        <a:t>28</a:t>
                      </a:r>
                      <a:endParaRPr lang="es-ES" sz="3200" dirty="0">
                        <a:solidFill>
                          <a:schemeClr val="tx1"/>
                        </a:solidFil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C5"/>
                    </a:solidFill>
                  </a:tcPr>
                </a:tc>
              </a:tr>
              <a:tr h="370840">
                <a:tc>
                  <a:txBody>
                    <a:bodyPr/>
                    <a:lstStyle/>
                    <a:p>
                      <a:pPr algn="ctr"/>
                      <a:r>
                        <a:rPr lang="es-ES" sz="3200" dirty="0" smtClean="0">
                          <a:solidFill>
                            <a:schemeClr val="tx1"/>
                          </a:solidFill>
                        </a:rPr>
                        <a:t>8</a:t>
                      </a:r>
                      <a:endParaRPr lang="es-ES" sz="32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s-ES" sz="3200" dirty="0" smtClean="0">
                          <a:solidFill>
                            <a:schemeClr val="tx1"/>
                          </a:solidFill>
                        </a:rPr>
                        <a:t>56</a:t>
                      </a:r>
                      <a:endParaRPr lang="es-ES" sz="3200" dirty="0">
                        <a:solidFill>
                          <a:schemeClr val="tx1"/>
                        </a:solidFil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C5"/>
                    </a:solidFill>
                  </a:tcPr>
                </a:tc>
              </a:tr>
              <a:tr h="370840">
                <a:tc>
                  <a:txBody>
                    <a:bodyPr/>
                    <a:lstStyle/>
                    <a:p>
                      <a:pPr algn="ctr"/>
                      <a:r>
                        <a:rPr lang="es-ES" sz="3200" dirty="0" smtClean="0">
                          <a:solidFill>
                            <a:schemeClr val="tx1"/>
                          </a:solidFill>
                        </a:rPr>
                        <a:t>16</a:t>
                      </a:r>
                      <a:endParaRPr lang="es-ES" sz="32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s-ES" sz="3200" dirty="0" smtClean="0">
                          <a:solidFill>
                            <a:schemeClr val="tx1"/>
                          </a:solidFill>
                        </a:rPr>
                        <a:t>112</a:t>
                      </a:r>
                      <a:endParaRPr lang="es-ES" sz="3200" dirty="0">
                        <a:solidFill>
                          <a:schemeClr val="tx1"/>
                        </a:solidFil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C5"/>
                    </a:solidFill>
                  </a:tcPr>
                </a:tc>
              </a:tr>
              <a:tr h="370840">
                <a:tc>
                  <a:txBody>
                    <a:bodyPr/>
                    <a:lstStyle/>
                    <a:p>
                      <a:pPr algn="ctr"/>
                      <a:r>
                        <a:rPr lang="es-ES" sz="3200" dirty="0" smtClean="0">
                          <a:solidFill>
                            <a:schemeClr val="tx1"/>
                          </a:solidFill>
                        </a:rPr>
                        <a:t>32</a:t>
                      </a:r>
                      <a:endParaRPr lang="es-ES" sz="32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s-ES" sz="3200" dirty="0" smtClean="0">
                          <a:solidFill>
                            <a:schemeClr val="tx1"/>
                          </a:solidFill>
                        </a:rPr>
                        <a:t>224</a:t>
                      </a:r>
                      <a:endParaRPr lang="es-ES" sz="3200" dirty="0">
                        <a:solidFill>
                          <a:schemeClr val="tx1"/>
                        </a:solidFil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C5"/>
                    </a:solidFill>
                  </a:tcPr>
                </a:tc>
              </a:tr>
              <a:tr h="370840">
                <a:tc>
                  <a:txBody>
                    <a:bodyPr/>
                    <a:lstStyle/>
                    <a:p>
                      <a:pPr algn="ctr"/>
                      <a:r>
                        <a:rPr lang="es-ES" sz="3200" dirty="0" smtClean="0">
                          <a:solidFill>
                            <a:schemeClr val="tx1"/>
                          </a:solidFill>
                        </a:rPr>
                        <a:t>…</a:t>
                      </a:r>
                      <a:endParaRPr lang="es-ES" sz="32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s-ES" sz="3200" b="1" dirty="0" smtClean="0">
                          <a:solidFill>
                            <a:srgbClr val="C00000"/>
                          </a:solidFill>
                        </a:rPr>
                        <a:t>315</a:t>
                      </a:r>
                      <a:endParaRPr lang="es-ES" sz="3200" b="1" dirty="0">
                        <a:solidFill>
                          <a:srgbClr val="C00000"/>
                        </a:solidFil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C5"/>
                    </a:solidFill>
                  </a:tcPr>
                </a:tc>
              </a:tr>
            </a:tbl>
          </a:graphicData>
        </a:graphic>
      </p:graphicFrame>
      <p:sp>
        <p:nvSpPr>
          <p:cNvPr id="22" name="21 CuadroTexto"/>
          <p:cNvSpPr txBox="1"/>
          <p:nvPr/>
        </p:nvSpPr>
        <p:spPr>
          <a:xfrm>
            <a:off x="179512" y="3356992"/>
            <a:ext cx="1656184" cy="923330"/>
          </a:xfrm>
          <a:prstGeom prst="rect">
            <a:avLst/>
          </a:prstGeom>
          <a:solidFill>
            <a:srgbClr val="C00000"/>
          </a:solidFill>
        </p:spPr>
        <p:txBody>
          <a:bodyPr wrap="square" rtlCol="0">
            <a:spAutoFit/>
          </a:bodyPr>
          <a:lstStyle/>
          <a:p>
            <a:pPr algn="ctr"/>
            <a:r>
              <a:rPr lang="es-ES" b="1" dirty="0" smtClean="0">
                <a:solidFill>
                  <a:schemeClr val="bg1"/>
                </a:solidFill>
                <a:latin typeface="Candara" pitchFamily="34" charset="0"/>
              </a:rPr>
              <a:t>Marca las potencias de 2 que suman 45</a:t>
            </a:r>
            <a:endParaRPr lang="es-ES" b="1" dirty="0">
              <a:solidFill>
                <a:schemeClr val="bg1"/>
              </a:solidFill>
              <a:latin typeface="Candara" pitchFamily="34" charset="0"/>
            </a:endParaRPr>
          </a:p>
        </p:txBody>
      </p:sp>
      <p:sp>
        <p:nvSpPr>
          <p:cNvPr id="23" name="22 Elipse"/>
          <p:cNvSpPr/>
          <p:nvPr/>
        </p:nvSpPr>
        <p:spPr>
          <a:xfrm>
            <a:off x="2843808" y="5517232"/>
            <a:ext cx="648072"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Elipse"/>
          <p:cNvSpPr/>
          <p:nvPr/>
        </p:nvSpPr>
        <p:spPr>
          <a:xfrm>
            <a:off x="2843808" y="4365104"/>
            <a:ext cx="648072"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24 Elipse"/>
          <p:cNvSpPr/>
          <p:nvPr/>
        </p:nvSpPr>
        <p:spPr>
          <a:xfrm>
            <a:off x="2843808" y="3789040"/>
            <a:ext cx="648072"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25 Elipse"/>
          <p:cNvSpPr/>
          <p:nvPr/>
        </p:nvSpPr>
        <p:spPr>
          <a:xfrm>
            <a:off x="2843808" y="2636912"/>
            <a:ext cx="648072"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7" name="Picture 2" descr="C:\IRENE\MIS CLASES\CURSO_18-19\1º ESO\1_NATURALES\images\d80f1e109d48908dd3533538bcdd13f3--ancient-egypt-clipart.jpg"/>
          <p:cNvPicPr>
            <a:picLocks noChangeAspect="1" noChangeArrowheads="1"/>
          </p:cNvPicPr>
          <p:nvPr/>
        </p:nvPicPr>
        <p:blipFill>
          <a:blip r:embed="rId2" cstate="print"/>
          <a:srcRect/>
          <a:stretch>
            <a:fillRect/>
          </a:stretch>
        </p:blipFill>
        <p:spPr bwMode="auto">
          <a:xfrm>
            <a:off x="7033840" y="4365104"/>
            <a:ext cx="1930648" cy="2274238"/>
          </a:xfrm>
          <a:prstGeom prst="rect">
            <a:avLst/>
          </a:prstGeom>
          <a:noFill/>
        </p:spPr>
      </p:pic>
      <p:sp>
        <p:nvSpPr>
          <p:cNvPr id="28" name="27 CuadroTexto"/>
          <p:cNvSpPr txBox="1"/>
          <p:nvPr/>
        </p:nvSpPr>
        <p:spPr>
          <a:xfrm>
            <a:off x="7020272" y="3635732"/>
            <a:ext cx="1979712" cy="369332"/>
          </a:xfrm>
          <a:prstGeom prst="rect">
            <a:avLst/>
          </a:prstGeom>
          <a:solidFill>
            <a:srgbClr val="C00000"/>
          </a:solidFill>
        </p:spPr>
        <p:txBody>
          <a:bodyPr wrap="square" rtlCol="0">
            <a:spAutoFit/>
          </a:bodyPr>
          <a:lstStyle/>
          <a:p>
            <a:pPr algn="ctr"/>
            <a:r>
              <a:rPr lang="es-ES" b="1" dirty="0" smtClean="0">
                <a:solidFill>
                  <a:schemeClr val="bg1"/>
                </a:solidFill>
                <a:latin typeface="Candara" pitchFamily="34" charset="0"/>
              </a:rPr>
              <a:t>SÚMALOS</a:t>
            </a:r>
            <a:endParaRPr lang="es-ES" b="1" dirty="0">
              <a:solidFill>
                <a:schemeClr val="bg1"/>
              </a:solidFill>
              <a:latin typeface="Candara" pitchFamily="34" charset="0"/>
            </a:endParaRPr>
          </a:p>
        </p:txBody>
      </p:sp>
      <p:sp>
        <p:nvSpPr>
          <p:cNvPr id="29" name="28 Elipse"/>
          <p:cNvSpPr/>
          <p:nvPr/>
        </p:nvSpPr>
        <p:spPr>
          <a:xfrm>
            <a:off x="5364088" y="2636912"/>
            <a:ext cx="648072"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29 Elipse"/>
          <p:cNvSpPr/>
          <p:nvPr/>
        </p:nvSpPr>
        <p:spPr>
          <a:xfrm>
            <a:off x="5364088" y="3789040"/>
            <a:ext cx="648072"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30 Elipse"/>
          <p:cNvSpPr/>
          <p:nvPr/>
        </p:nvSpPr>
        <p:spPr>
          <a:xfrm>
            <a:off x="5364088" y="4365104"/>
            <a:ext cx="648072"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31 Elipse"/>
          <p:cNvSpPr/>
          <p:nvPr/>
        </p:nvSpPr>
        <p:spPr>
          <a:xfrm>
            <a:off x="5292080" y="5517232"/>
            <a:ext cx="792088"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8" name="17 Conector recto"/>
          <p:cNvCxnSpPr/>
          <p:nvPr/>
        </p:nvCxnSpPr>
        <p:spPr>
          <a:xfrm>
            <a:off x="5004048" y="6165304"/>
            <a:ext cx="14401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4400" b="0" i="0" u="none" strike="noStrike" kern="1200" cap="none" spc="0" normalizeH="0" baseline="0" noProof="0" dirty="0" smtClean="0">
                <a:ln>
                  <a:noFill/>
                </a:ln>
                <a:solidFill>
                  <a:schemeClr val="bg1"/>
                </a:solidFill>
                <a:effectLst/>
                <a:uLnTx/>
                <a:uFillTx/>
                <a:latin typeface="Harrington" pitchFamily="82" charset="0"/>
                <a:ea typeface="+mj-ea"/>
                <a:cs typeface="+mj-cs"/>
              </a:rPr>
              <a:t>MULTIPLICACIÓN   EPGIPCIA</a:t>
            </a:r>
          </a:p>
        </p:txBody>
      </p:sp>
      <p:sp>
        <p:nvSpPr>
          <p:cNvPr id="9" name="2 Marcador de contenido"/>
          <p:cNvSpPr txBox="1">
            <a:spLocks/>
          </p:cNvSpPr>
          <p:nvPr/>
        </p:nvSpPr>
        <p:spPr bwMode="auto">
          <a:xfrm>
            <a:off x="1475656" y="1268760"/>
            <a:ext cx="6912768" cy="1008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342900" algn="just" defTabSz="914400" rtl="0" eaLnBrk="1" fontAlgn="base" latinLnBrk="0" hangingPunct="1">
              <a:lnSpc>
                <a:spcPct val="100000"/>
              </a:lnSpc>
              <a:spcBef>
                <a:spcPct val="20000"/>
              </a:spcBef>
              <a:spcAft>
                <a:spcPct val="0"/>
              </a:spcAft>
              <a:buClrTx/>
              <a:buSzTx/>
              <a:buFont typeface="Arial" charset="0"/>
              <a:buNone/>
              <a:tabLst/>
              <a:defRPr/>
            </a:pPr>
            <a:r>
              <a:rPr kumimoji="0" lang="es-ES" sz="3200" b="0" i="0" u="none" strike="noStrike" kern="1200" cap="none" spc="0" normalizeH="0" baseline="0" noProof="0" dirty="0" smtClean="0">
                <a:ln>
                  <a:noFill/>
                </a:ln>
                <a:effectLst/>
                <a:uLnTx/>
                <a:uFillTx/>
                <a:latin typeface="+mn-lt"/>
                <a:ea typeface="+mn-ea"/>
                <a:cs typeface="+mn-cs"/>
              </a:rPr>
              <a:t>45 </a:t>
            </a:r>
            <a:r>
              <a:rPr kumimoji="0" lang="es-ES" sz="3200" b="1" i="0" u="none" strike="noStrike" kern="1200" cap="none" spc="0" normalizeH="0" baseline="0" noProof="0" dirty="0" smtClean="0">
                <a:ln>
                  <a:noFill/>
                </a:ln>
                <a:solidFill>
                  <a:schemeClr val="tx2">
                    <a:lumMod val="75000"/>
                  </a:schemeClr>
                </a:solidFill>
                <a:effectLst/>
                <a:uLnTx/>
                <a:uFillTx/>
                <a:latin typeface="+mn-lt"/>
                <a:ea typeface="+mn-ea"/>
                <a:cs typeface="+mn-cs"/>
              </a:rPr>
              <a:t>· 7 </a:t>
            </a:r>
            <a:r>
              <a:rPr kumimoji="0" lang="es-ES" sz="3200" b="1" i="0" u="none" strike="noStrike" kern="1200" cap="none" spc="0" normalizeH="0" noProof="0" dirty="0" smtClean="0">
                <a:ln>
                  <a:noFill/>
                </a:ln>
                <a:solidFill>
                  <a:schemeClr val="tx2">
                    <a:lumMod val="75000"/>
                  </a:schemeClr>
                </a:solidFill>
                <a:effectLst/>
                <a:uLnTx/>
                <a:uFillTx/>
                <a:latin typeface="+mn-lt"/>
                <a:ea typeface="+mn-ea"/>
                <a:cs typeface="+mn-cs"/>
              </a:rPr>
              <a:t> </a:t>
            </a:r>
            <a:r>
              <a:rPr kumimoji="0" lang="es-ES" sz="3200" b="0" i="0" u="none" strike="noStrike" kern="1200" cap="none" spc="0" normalizeH="0" noProof="0" dirty="0" smtClean="0">
                <a:ln>
                  <a:noFill/>
                </a:ln>
                <a:effectLst/>
                <a:uLnTx/>
                <a:uFillTx/>
                <a:latin typeface="+mn-lt"/>
                <a:ea typeface="+mn-ea"/>
                <a:cs typeface="+mn-cs"/>
              </a:rPr>
              <a:t>=  </a:t>
            </a:r>
            <a:r>
              <a:rPr kumimoji="0" lang="es-ES" sz="3200" b="0" i="0" u="none" strike="noStrike" kern="1200" cap="none" spc="0" normalizeH="0" noProof="0" dirty="0" smtClean="0">
                <a:ln>
                  <a:noFill/>
                </a:ln>
                <a:solidFill>
                  <a:srgbClr val="FF0000"/>
                </a:solidFill>
                <a:effectLst/>
                <a:uLnTx/>
                <a:uFillTx/>
                <a:latin typeface="+mn-lt"/>
                <a:ea typeface="+mn-ea"/>
                <a:cs typeface="+mn-cs"/>
              </a:rPr>
              <a:t>32</a:t>
            </a:r>
            <a:r>
              <a:rPr kumimoji="0" lang="es-ES" sz="3200" b="0" i="0" u="none" strike="noStrike" kern="1200" cap="none" spc="0" normalizeH="0" noProof="0" dirty="0" smtClean="0">
                <a:ln>
                  <a:noFill/>
                </a:ln>
                <a:effectLst/>
                <a:uLnTx/>
                <a:uFillTx/>
                <a:latin typeface="+mn-lt"/>
                <a:ea typeface="+mn-ea"/>
                <a:cs typeface="+mn-cs"/>
              </a:rPr>
              <a:t> </a:t>
            </a:r>
            <a:r>
              <a:rPr kumimoji="0" lang="es-ES" sz="3200" b="1" i="0" u="none" strike="noStrike" kern="1200" cap="none" spc="0" normalizeH="0" noProof="0" dirty="0" smtClean="0">
                <a:ln>
                  <a:noFill/>
                </a:ln>
                <a:solidFill>
                  <a:schemeClr val="accent1">
                    <a:lumMod val="50000"/>
                  </a:schemeClr>
                </a:solidFill>
                <a:effectLst/>
                <a:uLnTx/>
                <a:uFillTx/>
                <a:latin typeface="+mn-lt"/>
                <a:ea typeface="+mn-ea"/>
                <a:cs typeface="+mn-cs"/>
              </a:rPr>
              <a:t>· 7 </a:t>
            </a:r>
            <a:r>
              <a:rPr kumimoji="0" lang="es-ES" sz="3200" b="0" i="0" u="none" strike="noStrike" kern="1200" cap="none" spc="0" normalizeH="0" noProof="0" dirty="0" smtClean="0">
                <a:ln>
                  <a:noFill/>
                </a:ln>
                <a:effectLst/>
                <a:uLnTx/>
                <a:uFillTx/>
                <a:latin typeface="+mn-lt"/>
                <a:ea typeface="+mn-ea"/>
                <a:cs typeface="+mn-cs"/>
              </a:rPr>
              <a:t>+ </a:t>
            </a:r>
            <a:r>
              <a:rPr kumimoji="0" lang="es-ES" sz="3200" b="0" i="0" u="none" strike="noStrike" kern="1200" cap="none" spc="0" normalizeH="0" noProof="0" dirty="0" smtClean="0">
                <a:ln>
                  <a:noFill/>
                </a:ln>
                <a:solidFill>
                  <a:srgbClr val="FF0000"/>
                </a:solidFill>
                <a:effectLst/>
                <a:uLnTx/>
                <a:uFillTx/>
                <a:latin typeface="+mn-lt"/>
                <a:ea typeface="+mn-ea"/>
                <a:cs typeface="+mn-cs"/>
              </a:rPr>
              <a:t>8</a:t>
            </a:r>
            <a:r>
              <a:rPr kumimoji="0" lang="es-ES" sz="3200" b="0" i="0" u="none" strike="noStrike" kern="1200" cap="none" spc="0" normalizeH="0" noProof="0" dirty="0" smtClean="0">
                <a:ln>
                  <a:noFill/>
                </a:ln>
                <a:effectLst/>
                <a:uLnTx/>
                <a:uFillTx/>
                <a:latin typeface="+mn-lt"/>
                <a:ea typeface="+mn-ea"/>
                <a:cs typeface="+mn-cs"/>
              </a:rPr>
              <a:t> </a:t>
            </a:r>
            <a:r>
              <a:rPr lang="es-ES" sz="3200" b="1" dirty="0" smtClean="0">
                <a:solidFill>
                  <a:schemeClr val="accent1">
                    <a:lumMod val="50000"/>
                  </a:schemeClr>
                </a:solidFill>
                <a:latin typeface="+mn-lt"/>
                <a:cs typeface="+mn-cs"/>
              </a:rPr>
              <a:t>· 7 </a:t>
            </a:r>
            <a:r>
              <a:rPr kumimoji="0" lang="es-ES" sz="3200" b="0" i="0" u="none" strike="noStrike" kern="1200" cap="none" spc="0" normalizeH="0" noProof="0" dirty="0" smtClean="0">
                <a:ln>
                  <a:noFill/>
                </a:ln>
                <a:effectLst/>
                <a:uLnTx/>
                <a:uFillTx/>
                <a:latin typeface="+mn-lt"/>
                <a:ea typeface="+mn-ea"/>
                <a:cs typeface="+mn-cs"/>
              </a:rPr>
              <a:t>+ </a:t>
            </a:r>
            <a:r>
              <a:rPr kumimoji="0" lang="es-ES" sz="3200" b="0" i="0" u="none" strike="noStrike" kern="1200" cap="none" spc="0" normalizeH="0" noProof="0" dirty="0" smtClean="0">
                <a:ln>
                  <a:noFill/>
                </a:ln>
                <a:solidFill>
                  <a:srgbClr val="FF0000"/>
                </a:solidFill>
                <a:effectLst/>
                <a:uLnTx/>
                <a:uFillTx/>
                <a:latin typeface="+mn-lt"/>
                <a:ea typeface="+mn-ea"/>
                <a:cs typeface="+mn-cs"/>
              </a:rPr>
              <a:t>4</a:t>
            </a:r>
            <a:r>
              <a:rPr kumimoji="0" lang="es-ES" sz="3200" b="0" i="0" u="none" strike="noStrike" kern="1200" cap="none" spc="0" normalizeH="0" noProof="0" dirty="0" smtClean="0">
                <a:ln>
                  <a:noFill/>
                </a:ln>
                <a:effectLst/>
                <a:uLnTx/>
                <a:uFillTx/>
                <a:latin typeface="+mn-lt"/>
                <a:ea typeface="+mn-ea"/>
                <a:cs typeface="+mn-cs"/>
              </a:rPr>
              <a:t> </a:t>
            </a:r>
            <a:r>
              <a:rPr lang="es-ES" sz="3200" b="1" dirty="0" smtClean="0">
                <a:solidFill>
                  <a:schemeClr val="accent1">
                    <a:lumMod val="50000"/>
                  </a:schemeClr>
                </a:solidFill>
                <a:latin typeface="+mn-lt"/>
                <a:cs typeface="+mn-cs"/>
              </a:rPr>
              <a:t>· 7</a:t>
            </a:r>
            <a:r>
              <a:rPr lang="es-ES" sz="3200" b="1" dirty="0" smtClean="0">
                <a:latin typeface="+mn-lt"/>
                <a:cs typeface="+mn-cs"/>
              </a:rPr>
              <a:t> </a:t>
            </a:r>
            <a:r>
              <a:rPr kumimoji="0" lang="es-ES" sz="3200" b="0" i="0" u="none" strike="noStrike" kern="1200" cap="none" spc="0" normalizeH="0" noProof="0" dirty="0" smtClean="0">
                <a:ln>
                  <a:noFill/>
                </a:ln>
                <a:effectLst/>
                <a:uLnTx/>
                <a:uFillTx/>
                <a:latin typeface="+mn-lt"/>
                <a:ea typeface="+mn-ea"/>
                <a:cs typeface="+mn-cs"/>
              </a:rPr>
              <a:t>+ </a:t>
            </a:r>
            <a:r>
              <a:rPr kumimoji="0" lang="es-ES" sz="3200" b="0" i="0" u="none" strike="noStrike" kern="1200" cap="none" spc="0" normalizeH="0" noProof="0" dirty="0" smtClean="0">
                <a:ln>
                  <a:noFill/>
                </a:ln>
                <a:solidFill>
                  <a:srgbClr val="FF0000"/>
                </a:solidFill>
                <a:effectLst/>
                <a:uLnTx/>
                <a:uFillTx/>
                <a:latin typeface="+mn-lt"/>
                <a:ea typeface="+mn-ea"/>
                <a:cs typeface="+mn-cs"/>
              </a:rPr>
              <a:t>1</a:t>
            </a:r>
            <a:r>
              <a:rPr kumimoji="0" lang="es-ES" sz="3200" b="0" i="0" u="none" strike="noStrike" kern="1200" cap="none" spc="0" normalizeH="0" noProof="0" dirty="0" smtClean="0">
                <a:ln>
                  <a:noFill/>
                </a:ln>
                <a:effectLst/>
                <a:uLnTx/>
                <a:uFillTx/>
                <a:latin typeface="+mn-lt"/>
                <a:ea typeface="+mn-ea"/>
                <a:cs typeface="+mn-cs"/>
              </a:rPr>
              <a:t> </a:t>
            </a:r>
            <a:r>
              <a:rPr lang="es-ES" sz="3200" b="1" dirty="0" smtClean="0">
                <a:solidFill>
                  <a:schemeClr val="accent1">
                    <a:lumMod val="50000"/>
                  </a:schemeClr>
                </a:solidFill>
                <a:latin typeface="+mn-lt"/>
                <a:cs typeface="+mn-cs"/>
              </a:rPr>
              <a:t>· 7</a:t>
            </a:r>
            <a:r>
              <a:rPr lang="es-ES" sz="3200" b="1" dirty="0" smtClean="0">
                <a:latin typeface="+mn-lt"/>
                <a:cs typeface="+mn-cs"/>
              </a:rPr>
              <a:t> </a:t>
            </a:r>
          </a:p>
        </p:txBody>
      </p:sp>
      <p:graphicFrame>
        <p:nvGraphicFramePr>
          <p:cNvPr id="10" name="9 Tabla"/>
          <p:cNvGraphicFramePr>
            <a:graphicFrameLocks noGrp="1"/>
          </p:cNvGraphicFramePr>
          <p:nvPr/>
        </p:nvGraphicFramePr>
        <p:xfrm>
          <a:off x="1979712" y="1916832"/>
          <a:ext cx="4968552" cy="4754880"/>
        </p:xfrm>
        <a:graphic>
          <a:graphicData uri="http://schemas.openxmlformats.org/drawingml/2006/table">
            <a:tbl>
              <a:tblPr firstRow="1" bandRow="1">
                <a:tableStyleId>{5C22544A-7EE6-4342-B048-85BDC9FD1C3A}</a:tableStyleId>
              </a:tblPr>
              <a:tblGrid>
                <a:gridCol w="2484276"/>
                <a:gridCol w="2484276"/>
              </a:tblGrid>
              <a:tr h="370840">
                <a:tc>
                  <a:txBody>
                    <a:bodyPr/>
                    <a:lstStyle/>
                    <a:p>
                      <a:pPr algn="ctr"/>
                      <a:r>
                        <a:rPr lang="es-ES" sz="2000" b="0" dirty="0" smtClean="0">
                          <a:solidFill>
                            <a:schemeClr val="tx1"/>
                          </a:solidFill>
                          <a:latin typeface="Candara" pitchFamily="34" charset="0"/>
                        </a:rPr>
                        <a:t>Potencias</a:t>
                      </a:r>
                      <a:r>
                        <a:rPr lang="es-ES" sz="2000" b="0" baseline="0" dirty="0" smtClean="0">
                          <a:solidFill>
                            <a:schemeClr val="tx1"/>
                          </a:solidFill>
                          <a:latin typeface="Candara" pitchFamily="34" charset="0"/>
                        </a:rPr>
                        <a:t>  de 2</a:t>
                      </a:r>
                      <a:endParaRPr lang="es-ES" sz="2000" b="0" dirty="0">
                        <a:solidFill>
                          <a:schemeClr val="tx1"/>
                        </a:solidFill>
                        <a:latin typeface="Candara" pitchFamily="34" charset="0"/>
                      </a:endParaRP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s-ES" sz="2000" b="0" kern="1200" dirty="0" smtClean="0">
                          <a:solidFill>
                            <a:schemeClr val="tx1"/>
                          </a:solidFill>
                          <a:latin typeface="Candara" pitchFamily="34" charset="0"/>
                          <a:ea typeface="+mn-ea"/>
                          <a:cs typeface="+mn-cs"/>
                        </a:rPr>
                        <a:t>Empieza con 7 y ve duplicando</a:t>
                      </a:r>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C5"/>
                    </a:solidFill>
                  </a:tcPr>
                </a:tc>
              </a:tr>
              <a:tr h="370840">
                <a:tc>
                  <a:txBody>
                    <a:bodyPr/>
                    <a:lstStyle/>
                    <a:p>
                      <a:pPr algn="ctr"/>
                      <a:r>
                        <a:rPr lang="es-ES" sz="3200" dirty="0" smtClean="0">
                          <a:solidFill>
                            <a:schemeClr val="tx1"/>
                          </a:solidFill>
                        </a:rPr>
                        <a:t>1</a:t>
                      </a:r>
                      <a:endParaRPr lang="es-ES" sz="32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s-ES" sz="3200" dirty="0" smtClean="0">
                          <a:solidFill>
                            <a:schemeClr val="tx1"/>
                          </a:solidFill>
                        </a:rPr>
                        <a:t>7</a:t>
                      </a:r>
                      <a:endParaRPr lang="es-ES" sz="3200" dirty="0">
                        <a:solidFill>
                          <a:schemeClr val="tx1"/>
                        </a:solidFil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C5"/>
                    </a:solidFill>
                  </a:tcPr>
                </a:tc>
              </a:tr>
              <a:tr h="370840">
                <a:tc>
                  <a:txBody>
                    <a:bodyPr/>
                    <a:lstStyle/>
                    <a:p>
                      <a:pPr algn="ctr"/>
                      <a:r>
                        <a:rPr lang="es-ES" sz="3200" dirty="0" smtClean="0">
                          <a:solidFill>
                            <a:schemeClr val="tx1"/>
                          </a:solidFill>
                        </a:rPr>
                        <a:t>2</a:t>
                      </a:r>
                      <a:endParaRPr lang="es-ES" sz="32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s-ES" sz="3200" dirty="0" smtClean="0">
                          <a:solidFill>
                            <a:schemeClr val="tx1"/>
                          </a:solidFill>
                        </a:rPr>
                        <a:t>14</a:t>
                      </a:r>
                      <a:endParaRPr lang="es-ES" sz="3200" dirty="0">
                        <a:solidFill>
                          <a:schemeClr val="tx1"/>
                        </a:solidFil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C5"/>
                    </a:solidFill>
                  </a:tcPr>
                </a:tc>
              </a:tr>
              <a:tr h="370840">
                <a:tc>
                  <a:txBody>
                    <a:bodyPr/>
                    <a:lstStyle/>
                    <a:p>
                      <a:pPr algn="ctr"/>
                      <a:r>
                        <a:rPr lang="es-ES" sz="3200" dirty="0" smtClean="0">
                          <a:solidFill>
                            <a:schemeClr val="tx1"/>
                          </a:solidFill>
                        </a:rPr>
                        <a:t>4</a:t>
                      </a:r>
                      <a:endParaRPr lang="es-ES" sz="32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s-ES" sz="3200" dirty="0" smtClean="0">
                          <a:solidFill>
                            <a:schemeClr val="tx1"/>
                          </a:solidFill>
                        </a:rPr>
                        <a:t>28</a:t>
                      </a:r>
                      <a:endParaRPr lang="es-ES" sz="3200" dirty="0">
                        <a:solidFill>
                          <a:schemeClr val="tx1"/>
                        </a:solidFil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C5"/>
                    </a:solidFill>
                  </a:tcPr>
                </a:tc>
              </a:tr>
              <a:tr h="370840">
                <a:tc>
                  <a:txBody>
                    <a:bodyPr/>
                    <a:lstStyle/>
                    <a:p>
                      <a:pPr algn="ctr"/>
                      <a:r>
                        <a:rPr lang="es-ES" sz="3200" dirty="0" smtClean="0">
                          <a:solidFill>
                            <a:schemeClr val="tx1"/>
                          </a:solidFill>
                        </a:rPr>
                        <a:t>8</a:t>
                      </a:r>
                      <a:endParaRPr lang="es-ES" sz="32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s-ES" sz="3200" dirty="0" smtClean="0">
                          <a:solidFill>
                            <a:schemeClr val="tx1"/>
                          </a:solidFill>
                        </a:rPr>
                        <a:t>56</a:t>
                      </a:r>
                      <a:endParaRPr lang="es-ES" sz="3200" dirty="0">
                        <a:solidFill>
                          <a:schemeClr val="tx1"/>
                        </a:solidFil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C5"/>
                    </a:solidFill>
                  </a:tcPr>
                </a:tc>
              </a:tr>
              <a:tr h="370840">
                <a:tc>
                  <a:txBody>
                    <a:bodyPr/>
                    <a:lstStyle/>
                    <a:p>
                      <a:pPr algn="ctr"/>
                      <a:r>
                        <a:rPr lang="es-ES" sz="3200" dirty="0" smtClean="0">
                          <a:solidFill>
                            <a:schemeClr val="tx1"/>
                          </a:solidFill>
                        </a:rPr>
                        <a:t>16</a:t>
                      </a:r>
                      <a:endParaRPr lang="es-ES" sz="32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s-ES" sz="3200" dirty="0" smtClean="0">
                          <a:solidFill>
                            <a:schemeClr val="tx1"/>
                          </a:solidFill>
                        </a:rPr>
                        <a:t>112</a:t>
                      </a:r>
                      <a:endParaRPr lang="es-ES" sz="3200" dirty="0">
                        <a:solidFill>
                          <a:schemeClr val="tx1"/>
                        </a:solidFil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C5"/>
                    </a:solidFill>
                  </a:tcPr>
                </a:tc>
              </a:tr>
              <a:tr h="370840">
                <a:tc>
                  <a:txBody>
                    <a:bodyPr/>
                    <a:lstStyle/>
                    <a:p>
                      <a:pPr algn="ctr"/>
                      <a:r>
                        <a:rPr lang="es-ES" sz="3200" dirty="0" smtClean="0">
                          <a:solidFill>
                            <a:schemeClr val="tx1"/>
                          </a:solidFill>
                        </a:rPr>
                        <a:t>32</a:t>
                      </a:r>
                      <a:endParaRPr lang="es-ES" sz="32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s-ES" sz="3200" dirty="0" smtClean="0">
                          <a:solidFill>
                            <a:schemeClr val="tx1"/>
                          </a:solidFill>
                        </a:rPr>
                        <a:t>224</a:t>
                      </a:r>
                      <a:endParaRPr lang="es-ES" sz="3200" dirty="0">
                        <a:solidFill>
                          <a:schemeClr val="tx1"/>
                        </a:solidFil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C5"/>
                    </a:solidFill>
                  </a:tcPr>
                </a:tc>
              </a:tr>
              <a:tr h="370840">
                <a:tc>
                  <a:txBody>
                    <a:bodyPr/>
                    <a:lstStyle/>
                    <a:p>
                      <a:pPr algn="ctr"/>
                      <a:r>
                        <a:rPr lang="es-ES" sz="3200" dirty="0" smtClean="0">
                          <a:solidFill>
                            <a:schemeClr val="tx1"/>
                          </a:solidFill>
                        </a:rPr>
                        <a:t>…</a:t>
                      </a:r>
                      <a:endParaRPr lang="es-ES" sz="32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s-ES" sz="3200" b="1" dirty="0" smtClean="0">
                          <a:solidFill>
                            <a:srgbClr val="C00000"/>
                          </a:solidFill>
                        </a:rPr>
                        <a:t>315</a:t>
                      </a:r>
                      <a:endParaRPr lang="es-ES" sz="3200" b="1" dirty="0">
                        <a:solidFill>
                          <a:srgbClr val="C00000"/>
                        </a:solidFil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C5"/>
                    </a:solidFill>
                  </a:tcPr>
                </a:tc>
              </a:tr>
            </a:tbl>
          </a:graphicData>
        </a:graphic>
      </p:graphicFrame>
      <p:sp>
        <p:nvSpPr>
          <p:cNvPr id="23" name="22 Elipse"/>
          <p:cNvSpPr/>
          <p:nvPr/>
        </p:nvSpPr>
        <p:spPr>
          <a:xfrm>
            <a:off x="2843808" y="5517232"/>
            <a:ext cx="648072"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Elipse"/>
          <p:cNvSpPr/>
          <p:nvPr/>
        </p:nvSpPr>
        <p:spPr>
          <a:xfrm>
            <a:off x="2843808" y="4365104"/>
            <a:ext cx="648072"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24 Elipse"/>
          <p:cNvSpPr/>
          <p:nvPr/>
        </p:nvSpPr>
        <p:spPr>
          <a:xfrm>
            <a:off x="2843808" y="3789040"/>
            <a:ext cx="648072"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25 Elipse"/>
          <p:cNvSpPr/>
          <p:nvPr/>
        </p:nvSpPr>
        <p:spPr>
          <a:xfrm>
            <a:off x="2843808" y="2636912"/>
            <a:ext cx="648072"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28 Elipse"/>
          <p:cNvSpPr/>
          <p:nvPr/>
        </p:nvSpPr>
        <p:spPr>
          <a:xfrm>
            <a:off x="5364088" y="2636912"/>
            <a:ext cx="648072"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29 Elipse"/>
          <p:cNvSpPr/>
          <p:nvPr/>
        </p:nvSpPr>
        <p:spPr>
          <a:xfrm>
            <a:off x="5364088" y="3789040"/>
            <a:ext cx="648072"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30 Elipse"/>
          <p:cNvSpPr/>
          <p:nvPr/>
        </p:nvSpPr>
        <p:spPr>
          <a:xfrm>
            <a:off x="5364088" y="4365104"/>
            <a:ext cx="648072"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31 Elipse"/>
          <p:cNvSpPr/>
          <p:nvPr/>
        </p:nvSpPr>
        <p:spPr>
          <a:xfrm>
            <a:off x="5292080" y="5517232"/>
            <a:ext cx="792088"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8" name="17 Conector recto"/>
          <p:cNvCxnSpPr/>
          <p:nvPr/>
        </p:nvCxnSpPr>
        <p:spPr>
          <a:xfrm>
            <a:off x="5004048" y="6165304"/>
            <a:ext cx="14401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44386" name="Picture 2" descr="C:\IRENE\MIS CLASES\CURSO_18-19\1º ESO\1_NATURALES\images\tennis-court-fasab-ancient-egypt-clipart-clipartsco_a_781-17.png"/>
          <p:cNvPicPr>
            <a:picLocks noChangeAspect="1" noChangeArrowheads="1"/>
          </p:cNvPicPr>
          <p:nvPr/>
        </p:nvPicPr>
        <p:blipFill>
          <a:blip r:embed="rId2" cstate="print"/>
          <a:srcRect/>
          <a:stretch>
            <a:fillRect/>
          </a:stretch>
        </p:blipFill>
        <p:spPr bwMode="auto">
          <a:xfrm>
            <a:off x="467544" y="4221088"/>
            <a:ext cx="1393329" cy="2357489"/>
          </a:xfrm>
          <a:prstGeom prst="rect">
            <a:avLst/>
          </a:prstGeom>
          <a:noFill/>
        </p:spPr>
      </p:pic>
      <p:sp>
        <p:nvSpPr>
          <p:cNvPr id="20" name="19 CuadroTexto"/>
          <p:cNvSpPr txBox="1"/>
          <p:nvPr/>
        </p:nvSpPr>
        <p:spPr>
          <a:xfrm>
            <a:off x="251520" y="3429000"/>
            <a:ext cx="1656184" cy="613470"/>
          </a:xfrm>
          <a:prstGeom prst="horizontalScroll">
            <a:avLst/>
          </a:prstGeom>
          <a:solidFill>
            <a:srgbClr val="FFFF9F"/>
          </a:solidFill>
          <a:ln>
            <a:solidFill>
              <a:srgbClr val="996633"/>
            </a:solidFill>
          </a:ln>
        </p:spPr>
        <p:txBody>
          <a:bodyPr wrap="square" rtlCol="0">
            <a:spAutoFit/>
          </a:bodyPr>
          <a:lstStyle/>
          <a:p>
            <a:pPr algn="ctr"/>
            <a:r>
              <a:rPr lang="es-ES" sz="2400" b="1" dirty="0" smtClean="0">
                <a:solidFill>
                  <a:srgbClr val="663300"/>
                </a:solidFill>
                <a:latin typeface="Candara" pitchFamily="34" charset="0"/>
              </a:rPr>
              <a:t>¿Por qué?</a:t>
            </a:r>
            <a:endParaRPr lang="es-ES" sz="2400" b="1" dirty="0">
              <a:solidFill>
                <a:srgbClr val="663300"/>
              </a:solidFill>
              <a:latin typeface="Candara" pitchFamily="34" charset="0"/>
            </a:endParaRPr>
          </a:p>
        </p:txBody>
      </p:sp>
      <p:sp>
        <p:nvSpPr>
          <p:cNvPr id="21" name="20 Llamada con línea 1"/>
          <p:cNvSpPr/>
          <p:nvPr/>
        </p:nvSpPr>
        <p:spPr>
          <a:xfrm>
            <a:off x="7092280" y="2564904"/>
            <a:ext cx="1152128" cy="432048"/>
          </a:xfrm>
          <a:prstGeom prst="borderCallout1">
            <a:avLst>
              <a:gd name="adj1" fmla="val 18750"/>
              <a:gd name="adj2" fmla="val -8333"/>
              <a:gd name="adj3" fmla="val 90511"/>
              <a:gd name="adj4" fmla="val -88839"/>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solidFill>
                  <a:srgbClr val="663300"/>
                </a:solidFill>
              </a:rPr>
              <a:t>1 · 7</a:t>
            </a:r>
            <a:endParaRPr lang="es-ES" sz="2800" dirty="0">
              <a:solidFill>
                <a:srgbClr val="663300"/>
              </a:solidFill>
            </a:endParaRPr>
          </a:p>
        </p:txBody>
      </p:sp>
      <p:sp>
        <p:nvSpPr>
          <p:cNvPr id="33" name="32 Llamada con línea 1"/>
          <p:cNvSpPr/>
          <p:nvPr/>
        </p:nvSpPr>
        <p:spPr>
          <a:xfrm>
            <a:off x="7092280" y="3140968"/>
            <a:ext cx="1152128" cy="432048"/>
          </a:xfrm>
          <a:prstGeom prst="borderCallout1">
            <a:avLst>
              <a:gd name="adj1" fmla="val 18750"/>
              <a:gd name="adj2" fmla="val -8333"/>
              <a:gd name="adj3" fmla="val 90511"/>
              <a:gd name="adj4" fmla="val -88839"/>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solidFill>
                  <a:srgbClr val="663300"/>
                </a:solidFill>
              </a:rPr>
              <a:t>2 · 7</a:t>
            </a:r>
            <a:endParaRPr lang="es-ES" sz="2800" dirty="0">
              <a:solidFill>
                <a:srgbClr val="663300"/>
              </a:solidFill>
            </a:endParaRPr>
          </a:p>
        </p:txBody>
      </p:sp>
      <p:sp>
        <p:nvSpPr>
          <p:cNvPr id="34" name="33 Llamada con línea 1"/>
          <p:cNvSpPr/>
          <p:nvPr/>
        </p:nvSpPr>
        <p:spPr>
          <a:xfrm>
            <a:off x="7092280" y="3717032"/>
            <a:ext cx="1656184" cy="432048"/>
          </a:xfrm>
          <a:prstGeom prst="borderCallout1">
            <a:avLst>
              <a:gd name="adj1" fmla="val 18750"/>
              <a:gd name="adj2" fmla="val -8333"/>
              <a:gd name="adj3" fmla="val 93260"/>
              <a:gd name="adj4" fmla="val -58838"/>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solidFill>
                  <a:srgbClr val="663300"/>
                </a:solidFill>
              </a:rPr>
              <a:t>2 · (2 · 7)</a:t>
            </a:r>
            <a:endParaRPr lang="es-ES" sz="2800" dirty="0">
              <a:solidFill>
                <a:srgbClr val="663300"/>
              </a:solidFill>
            </a:endParaRPr>
          </a:p>
        </p:txBody>
      </p:sp>
      <p:sp>
        <p:nvSpPr>
          <p:cNvPr id="35" name="34 Llamada con línea 1"/>
          <p:cNvSpPr/>
          <p:nvPr/>
        </p:nvSpPr>
        <p:spPr>
          <a:xfrm>
            <a:off x="7092280" y="4365104"/>
            <a:ext cx="1800200" cy="432048"/>
          </a:xfrm>
          <a:prstGeom prst="borderCallout1">
            <a:avLst>
              <a:gd name="adj1" fmla="val 18750"/>
              <a:gd name="adj2" fmla="val -8333"/>
              <a:gd name="adj3" fmla="val 85014"/>
              <a:gd name="adj4" fmla="val -54536"/>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solidFill>
                  <a:srgbClr val="663300"/>
                </a:solidFill>
              </a:rPr>
              <a:t>2 · (2·2·7)</a:t>
            </a:r>
            <a:endParaRPr lang="es-ES" sz="2800" dirty="0">
              <a:solidFill>
                <a:srgbClr val="663300"/>
              </a:solidFill>
            </a:endParaRPr>
          </a:p>
        </p:txBody>
      </p:sp>
      <p:sp>
        <p:nvSpPr>
          <p:cNvPr id="36" name="35 Llamada con línea 1"/>
          <p:cNvSpPr/>
          <p:nvPr/>
        </p:nvSpPr>
        <p:spPr>
          <a:xfrm>
            <a:off x="7092280" y="4941168"/>
            <a:ext cx="2051720" cy="432048"/>
          </a:xfrm>
          <a:prstGeom prst="borderCallout1">
            <a:avLst>
              <a:gd name="adj1" fmla="val 18750"/>
              <a:gd name="adj2" fmla="val -8333"/>
              <a:gd name="adj3" fmla="val 85014"/>
              <a:gd name="adj4" fmla="val -54536"/>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solidFill>
                  <a:srgbClr val="663300"/>
                </a:solidFill>
              </a:rPr>
              <a:t>2 · (2·2·2·7)</a:t>
            </a:r>
            <a:endParaRPr lang="es-ES" sz="2800" dirty="0">
              <a:solidFill>
                <a:srgbClr val="663300"/>
              </a:solidFill>
            </a:endParaRPr>
          </a:p>
        </p:txBody>
      </p:sp>
      <p:sp>
        <p:nvSpPr>
          <p:cNvPr id="37" name="36 Llamada con línea 1"/>
          <p:cNvSpPr/>
          <p:nvPr/>
        </p:nvSpPr>
        <p:spPr>
          <a:xfrm>
            <a:off x="7092280" y="5517232"/>
            <a:ext cx="2232248" cy="432048"/>
          </a:xfrm>
          <a:prstGeom prst="borderCallout1">
            <a:avLst>
              <a:gd name="adj1" fmla="val 18750"/>
              <a:gd name="adj2" fmla="val -8333"/>
              <a:gd name="adj3" fmla="val 85014"/>
              <a:gd name="adj4" fmla="val -54536"/>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solidFill>
                  <a:srgbClr val="663300"/>
                </a:solidFill>
              </a:rPr>
              <a:t>2 · (2·2·2·2·7)</a:t>
            </a:r>
            <a:endParaRPr lang="es-ES" sz="2800" dirty="0">
              <a:solidFill>
                <a:srgbClr val="6633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4400" b="0" i="0" u="none" strike="noStrike" kern="1200" cap="none" spc="0" normalizeH="0" baseline="0" noProof="0" dirty="0" smtClean="0">
                <a:ln>
                  <a:noFill/>
                </a:ln>
                <a:solidFill>
                  <a:schemeClr val="bg1"/>
                </a:solidFill>
                <a:effectLst/>
                <a:uLnTx/>
                <a:uFillTx/>
                <a:latin typeface="Harrington" pitchFamily="82" charset="0"/>
                <a:ea typeface="+mj-ea"/>
                <a:cs typeface="+mj-cs"/>
              </a:rPr>
              <a:t>MULTIPLICACIÓN   EPGIPCIA</a:t>
            </a:r>
          </a:p>
        </p:txBody>
      </p:sp>
      <p:sp>
        <p:nvSpPr>
          <p:cNvPr id="9" name="2 Marcador de contenido"/>
          <p:cNvSpPr txBox="1">
            <a:spLocks/>
          </p:cNvSpPr>
          <p:nvPr/>
        </p:nvSpPr>
        <p:spPr bwMode="auto">
          <a:xfrm>
            <a:off x="1475656" y="1268760"/>
            <a:ext cx="6912768" cy="1008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342900" algn="just" defTabSz="914400" rtl="0" eaLnBrk="1" fontAlgn="base" latinLnBrk="0" hangingPunct="1">
              <a:lnSpc>
                <a:spcPct val="100000"/>
              </a:lnSpc>
              <a:spcBef>
                <a:spcPct val="20000"/>
              </a:spcBef>
              <a:spcAft>
                <a:spcPct val="0"/>
              </a:spcAft>
              <a:buClrTx/>
              <a:buSzTx/>
              <a:buFont typeface="Arial" charset="0"/>
              <a:buNone/>
              <a:tabLst/>
              <a:defRPr/>
            </a:pPr>
            <a:r>
              <a:rPr kumimoji="0" lang="es-ES" sz="3200" b="0" i="0" u="none" strike="noStrike" kern="1200" cap="none" spc="0" normalizeH="0" baseline="0" noProof="0" dirty="0" smtClean="0">
                <a:ln>
                  <a:noFill/>
                </a:ln>
                <a:effectLst/>
                <a:uLnTx/>
                <a:uFillTx/>
                <a:latin typeface="+mn-lt"/>
                <a:ea typeface="+mn-ea"/>
                <a:cs typeface="+mn-cs"/>
              </a:rPr>
              <a:t>45 </a:t>
            </a:r>
            <a:r>
              <a:rPr kumimoji="0" lang="es-ES" sz="3200" b="1" i="0" u="none" strike="noStrike" kern="1200" cap="none" spc="0" normalizeH="0" baseline="0" noProof="0" dirty="0" smtClean="0">
                <a:ln>
                  <a:noFill/>
                </a:ln>
                <a:solidFill>
                  <a:schemeClr val="tx2">
                    <a:lumMod val="75000"/>
                  </a:schemeClr>
                </a:solidFill>
                <a:effectLst/>
                <a:uLnTx/>
                <a:uFillTx/>
                <a:latin typeface="+mn-lt"/>
                <a:ea typeface="+mn-ea"/>
                <a:cs typeface="+mn-cs"/>
              </a:rPr>
              <a:t>· 7 </a:t>
            </a:r>
            <a:r>
              <a:rPr kumimoji="0" lang="es-ES" sz="3200" b="1" i="0" u="none" strike="noStrike" kern="1200" cap="none" spc="0" normalizeH="0" noProof="0" dirty="0" smtClean="0">
                <a:ln>
                  <a:noFill/>
                </a:ln>
                <a:solidFill>
                  <a:schemeClr val="tx2">
                    <a:lumMod val="75000"/>
                  </a:schemeClr>
                </a:solidFill>
                <a:effectLst/>
                <a:uLnTx/>
                <a:uFillTx/>
                <a:latin typeface="+mn-lt"/>
                <a:ea typeface="+mn-ea"/>
                <a:cs typeface="+mn-cs"/>
              </a:rPr>
              <a:t> </a:t>
            </a:r>
            <a:r>
              <a:rPr kumimoji="0" lang="es-ES" sz="3200" b="0" i="0" u="none" strike="noStrike" kern="1200" cap="none" spc="0" normalizeH="0" noProof="0" dirty="0" smtClean="0">
                <a:ln>
                  <a:noFill/>
                </a:ln>
                <a:effectLst/>
                <a:uLnTx/>
                <a:uFillTx/>
                <a:latin typeface="+mn-lt"/>
                <a:ea typeface="+mn-ea"/>
                <a:cs typeface="+mn-cs"/>
              </a:rPr>
              <a:t>=  </a:t>
            </a:r>
            <a:r>
              <a:rPr kumimoji="0" lang="es-ES" sz="3200" b="0" i="0" u="none" strike="noStrike" kern="1200" cap="none" spc="0" normalizeH="0" noProof="0" dirty="0" smtClean="0">
                <a:ln>
                  <a:noFill/>
                </a:ln>
                <a:solidFill>
                  <a:srgbClr val="FF0000"/>
                </a:solidFill>
                <a:effectLst/>
                <a:uLnTx/>
                <a:uFillTx/>
                <a:latin typeface="+mn-lt"/>
                <a:ea typeface="+mn-ea"/>
                <a:cs typeface="+mn-cs"/>
              </a:rPr>
              <a:t>32</a:t>
            </a:r>
            <a:r>
              <a:rPr kumimoji="0" lang="es-ES" sz="3200" b="0" i="0" u="none" strike="noStrike" kern="1200" cap="none" spc="0" normalizeH="0" noProof="0" dirty="0" smtClean="0">
                <a:ln>
                  <a:noFill/>
                </a:ln>
                <a:effectLst/>
                <a:uLnTx/>
                <a:uFillTx/>
                <a:latin typeface="+mn-lt"/>
                <a:ea typeface="+mn-ea"/>
                <a:cs typeface="+mn-cs"/>
              </a:rPr>
              <a:t> </a:t>
            </a:r>
            <a:r>
              <a:rPr kumimoji="0" lang="es-ES" sz="3200" b="1" i="0" u="none" strike="noStrike" kern="1200" cap="none" spc="0" normalizeH="0" noProof="0" dirty="0" smtClean="0">
                <a:ln>
                  <a:noFill/>
                </a:ln>
                <a:solidFill>
                  <a:schemeClr val="accent1">
                    <a:lumMod val="50000"/>
                  </a:schemeClr>
                </a:solidFill>
                <a:effectLst/>
                <a:uLnTx/>
                <a:uFillTx/>
                <a:latin typeface="+mn-lt"/>
                <a:ea typeface="+mn-ea"/>
                <a:cs typeface="+mn-cs"/>
              </a:rPr>
              <a:t>· 7 </a:t>
            </a:r>
            <a:r>
              <a:rPr kumimoji="0" lang="es-ES" sz="3200" b="0" i="0" u="none" strike="noStrike" kern="1200" cap="none" spc="0" normalizeH="0" noProof="0" dirty="0" smtClean="0">
                <a:ln>
                  <a:noFill/>
                </a:ln>
                <a:effectLst/>
                <a:uLnTx/>
                <a:uFillTx/>
                <a:latin typeface="+mn-lt"/>
                <a:ea typeface="+mn-ea"/>
                <a:cs typeface="+mn-cs"/>
              </a:rPr>
              <a:t>+ </a:t>
            </a:r>
            <a:r>
              <a:rPr kumimoji="0" lang="es-ES" sz="3200" b="0" i="0" u="none" strike="noStrike" kern="1200" cap="none" spc="0" normalizeH="0" noProof="0" dirty="0" smtClean="0">
                <a:ln>
                  <a:noFill/>
                </a:ln>
                <a:solidFill>
                  <a:srgbClr val="FF0000"/>
                </a:solidFill>
                <a:effectLst/>
                <a:uLnTx/>
                <a:uFillTx/>
                <a:latin typeface="+mn-lt"/>
                <a:ea typeface="+mn-ea"/>
                <a:cs typeface="+mn-cs"/>
              </a:rPr>
              <a:t>8</a:t>
            </a:r>
            <a:r>
              <a:rPr kumimoji="0" lang="es-ES" sz="3200" b="0" i="0" u="none" strike="noStrike" kern="1200" cap="none" spc="0" normalizeH="0" noProof="0" dirty="0" smtClean="0">
                <a:ln>
                  <a:noFill/>
                </a:ln>
                <a:effectLst/>
                <a:uLnTx/>
                <a:uFillTx/>
                <a:latin typeface="+mn-lt"/>
                <a:ea typeface="+mn-ea"/>
                <a:cs typeface="+mn-cs"/>
              </a:rPr>
              <a:t> </a:t>
            </a:r>
            <a:r>
              <a:rPr lang="es-ES" sz="3200" b="1" dirty="0" smtClean="0">
                <a:solidFill>
                  <a:schemeClr val="accent1">
                    <a:lumMod val="50000"/>
                  </a:schemeClr>
                </a:solidFill>
                <a:latin typeface="+mn-lt"/>
                <a:cs typeface="+mn-cs"/>
              </a:rPr>
              <a:t>· 7 </a:t>
            </a:r>
            <a:r>
              <a:rPr kumimoji="0" lang="es-ES" sz="3200" b="0" i="0" u="none" strike="noStrike" kern="1200" cap="none" spc="0" normalizeH="0" noProof="0" dirty="0" smtClean="0">
                <a:ln>
                  <a:noFill/>
                </a:ln>
                <a:effectLst/>
                <a:uLnTx/>
                <a:uFillTx/>
                <a:latin typeface="+mn-lt"/>
                <a:ea typeface="+mn-ea"/>
                <a:cs typeface="+mn-cs"/>
              </a:rPr>
              <a:t>+ </a:t>
            </a:r>
            <a:r>
              <a:rPr kumimoji="0" lang="es-ES" sz="3200" b="0" i="0" u="none" strike="noStrike" kern="1200" cap="none" spc="0" normalizeH="0" noProof="0" dirty="0" smtClean="0">
                <a:ln>
                  <a:noFill/>
                </a:ln>
                <a:solidFill>
                  <a:srgbClr val="FF0000"/>
                </a:solidFill>
                <a:effectLst/>
                <a:uLnTx/>
                <a:uFillTx/>
                <a:latin typeface="+mn-lt"/>
                <a:ea typeface="+mn-ea"/>
                <a:cs typeface="+mn-cs"/>
              </a:rPr>
              <a:t>4</a:t>
            </a:r>
            <a:r>
              <a:rPr kumimoji="0" lang="es-ES" sz="3200" b="0" i="0" u="none" strike="noStrike" kern="1200" cap="none" spc="0" normalizeH="0" noProof="0" dirty="0" smtClean="0">
                <a:ln>
                  <a:noFill/>
                </a:ln>
                <a:effectLst/>
                <a:uLnTx/>
                <a:uFillTx/>
                <a:latin typeface="+mn-lt"/>
                <a:ea typeface="+mn-ea"/>
                <a:cs typeface="+mn-cs"/>
              </a:rPr>
              <a:t> </a:t>
            </a:r>
            <a:r>
              <a:rPr lang="es-ES" sz="3200" b="1" dirty="0" smtClean="0">
                <a:solidFill>
                  <a:schemeClr val="accent1">
                    <a:lumMod val="50000"/>
                  </a:schemeClr>
                </a:solidFill>
                <a:latin typeface="+mn-lt"/>
                <a:cs typeface="+mn-cs"/>
              </a:rPr>
              <a:t>· 7</a:t>
            </a:r>
            <a:r>
              <a:rPr lang="es-ES" sz="3200" b="1" dirty="0" smtClean="0">
                <a:latin typeface="+mn-lt"/>
                <a:cs typeface="+mn-cs"/>
              </a:rPr>
              <a:t> </a:t>
            </a:r>
            <a:r>
              <a:rPr kumimoji="0" lang="es-ES" sz="3200" b="0" i="0" u="none" strike="noStrike" kern="1200" cap="none" spc="0" normalizeH="0" noProof="0" dirty="0" smtClean="0">
                <a:ln>
                  <a:noFill/>
                </a:ln>
                <a:effectLst/>
                <a:uLnTx/>
                <a:uFillTx/>
                <a:latin typeface="+mn-lt"/>
                <a:ea typeface="+mn-ea"/>
                <a:cs typeface="+mn-cs"/>
              </a:rPr>
              <a:t>+ </a:t>
            </a:r>
            <a:r>
              <a:rPr kumimoji="0" lang="es-ES" sz="3200" b="0" i="0" u="none" strike="noStrike" kern="1200" cap="none" spc="0" normalizeH="0" noProof="0" dirty="0" smtClean="0">
                <a:ln>
                  <a:noFill/>
                </a:ln>
                <a:solidFill>
                  <a:srgbClr val="FF0000"/>
                </a:solidFill>
                <a:effectLst/>
                <a:uLnTx/>
                <a:uFillTx/>
                <a:latin typeface="+mn-lt"/>
                <a:ea typeface="+mn-ea"/>
                <a:cs typeface="+mn-cs"/>
              </a:rPr>
              <a:t>1</a:t>
            </a:r>
            <a:r>
              <a:rPr kumimoji="0" lang="es-ES" sz="3200" b="0" i="0" u="none" strike="noStrike" kern="1200" cap="none" spc="0" normalizeH="0" noProof="0" dirty="0" smtClean="0">
                <a:ln>
                  <a:noFill/>
                </a:ln>
                <a:effectLst/>
                <a:uLnTx/>
                <a:uFillTx/>
                <a:latin typeface="+mn-lt"/>
                <a:ea typeface="+mn-ea"/>
                <a:cs typeface="+mn-cs"/>
              </a:rPr>
              <a:t> </a:t>
            </a:r>
            <a:r>
              <a:rPr lang="es-ES" sz="3200" b="1" dirty="0" smtClean="0">
                <a:solidFill>
                  <a:schemeClr val="accent1">
                    <a:lumMod val="50000"/>
                  </a:schemeClr>
                </a:solidFill>
                <a:latin typeface="+mn-lt"/>
                <a:cs typeface="+mn-cs"/>
              </a:rPr>
              <a:t>· 7</a:t>
            </a:r>
            <a:r>
              <a:rPr lang="es-ES" sz="3200" b="1" dirty="0" smtClean="0">
                <a:latin typeface="+mn-lt"/>
                <a:cs typeface="+mn-cs"/>
              </a:rPr>
              <a:t> </a:t>
            </a:r>
          </a:p>
        </p:txBody>
      </p:sp>
      <p:graphicFrame>
        <p:nvGraphicFramePr>
          <p:cNvPr id="10" name="9 Tabla"/>
          <p:cNvGraphicFramePr>
            <a:graphicFrameLocks noGrp="1"/>
          </p:cNvGraphicFramePr>
          <p:nvPr/>
        </p:nvGraphicFramePr>
        <p:xfrm>
          <a:off x="1979712" y="1916832"/>
          <a:ext cx="4968552" cy="4754880"/>
        </p:xfrm>
        <a:graphic>
          <a:graphicData uri="http://schemas.openxmlformats.org/drawingml/2006/table">
            <a:tbl>
              <a:tblPr firstRow="1" bandRow="1">
                <a:tableStyleId>{5C22544A-7EE6-4342-B048-85BDC9FD1C3A}</a:tableStyleId>
              </a:tblPr>
              <a:tblGrid>
                <a:gridCol w="2484276"/>
                <a:gridCol w="2484276"/>
              </a:tblGrid>
              <a:tr h="370840">
                <a:tc>
                  <a:txBody>
                    <a:bodyPr/>
                    <a:lstStyle/>
                    <a:p>
                      <a:pPr algn="ctr"/>
                      <a:r>
                        <a:rPr lang="es-ES" sz="2000" b="0" dirty="0" smtClean="0">
                          <a:solidFill>
                            <a:schemeClr val="tx1"/>
                          </a:solidFill>
                          <a:latin typeface="Candara" pitchFamily="34" charset="0"/>
                        </a:rPr>
                        <a:t>Potencias</a:t>
                      </a:r>
                      <a:r>
                        <a:rPr lang="es-ES" sz="2000" b="0" baseline="0" dirty="0" smtClean="0">
                          <a:solidFill>
                            <a:schemeClr val="tx1"/>
                          </a:solidFill>
                          <a:latin typeface="Candara" pitchFamily="34" charset="0"/>
                        </a:rPr>
                        <a:t>  de 2</a:t>
                      </a:r>
                      <a:endParaRPr lang="es-ES" sz="2000" b="0" dirty="0">
                        <a:solidFill>
                          <a:schemeClr val="tx1"/>
                        </a:solidFill>
                        <a:latin typeface="Candara" pitchFamily="34" charset="0"/>
                      </a:endParaRP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s-ES" sz="2000" b="0" kern="1200" dirty="0" smtClean="0">
                          <a:solidFill>
                            <a:schemeClr val="tx1"/>
                          </a:solidFill>
                          <a:latin typeface="Candara" pitchFamily="34" charset="0"/>
                          <a:ea typeface="+mn-ea"/>
                          <a:cs typeface="+mn-cs"/>
                        </a:rPr>
                        <a:t>Empieza con 7 y ve duplicando</a:t>
                      </a:r>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C5"/>
                    </a:solidFill>
                  </a:tcPr>
                </a:tc>
              </a:tr>
              <a:tr h="370840">
                <a:tc>
                  <a:txBody>
                    <a:bodyPr/>
                    <a:lstStyle/>
                    <a:p>
                      <a:pPr algn="ctr"/>
                      <a:r>
                        <a:rPr lang="es-ES" sz="3200" dirty="0" smtClean="0">
                          <a:solidFill>
                            <a:schemeClr val="tx1"/>
                          </a:solidFill>
                        </a:rPr>
                        <a:t>1</a:t>
                      </a:r>
                      <a:endParaRPr lang="es-ES" sz="32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s-ES" sz="3200" dirty="0" smtClean="0">
                          <a:solidFill>
                            <a:schemeClr val="tx1"/>
                          </a:solidFill>
                        </a:rPr>
                        <a:t>7</a:t>
                      </a:r>
                      <a:endParaRPr lang="es-ES" sz="3200" dirty="0">
                        <a:solidFill>
                          <a:schemeClr val="tx1"/>
                        </a:solidFil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C5"/>
                    </a:solidFill>
                  </a:tcPr>
                </a:tc>
              </a:tr>
              <a:tr h="370840">
                <a:tc>
                  <a:txBody>
                    <a:bodyPr/>
                    <a:lstStyle/>
                    <a:p>
                      <a:pPr algn="ctr"/>
                      <a:r>
                        <a:rPr lang="es-ES" sz="3200" dirty="0" smtClean="0">
                          <a:solidFill>
                            <a:schemeClr val="tx1"/>
                          </a:solidFill>
                        </a:rPr>
                        <a:t>2</a:t>
                      </a:r>
                      <a:endParaRPr lang="es-ES" sz="32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s-ES" sz="3200" dirty="0" smtClean="0">
                          <a:solidFill>
                            <a:schemeClr val="tx1"/>
                          </a:solidFill>
                        </a:rPr>
                        <a:t>14</a:t>
                      </a:r>
                      <a:endParaRPr lang="es-ES" sz="3200" dirty="0">
                        <a:solidFill>
                          <a:schemeClr val="tx1"/>
                        </a:solidFil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C5"/>
                    </a:solidFill>
                  </a:tcPr>
                </a:tc>
              </a:tr>
              <a:tr h="370840">
                <a:tc>
                  <a:txBody>
                    <a:bodyPr/>
                    <a:lstStyle/>
                    <a:p>
                      <a:pPr algn="ctr"/>
                      <a:r>
                        <a:rPr lang="es-ES" sz="3200" dirty="0" smtClean="0">
                          <a:solidFill>
                            <a:schemeClr val="tx1"/>
                          </a:solidFill>
                        </a:rPr>
                        <a:t>4</a:t>
                      </a:r>
                      <a:endParaRPr lang="es-ES" sz="32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s-ES" sz="3200" dirty="0" smtClean="0">
                          <a:solidFill>
                            <a:schemeClr val="tx1"/>
                          </a:solidFill>
                        </a:rPr>
                        <a:t>28</a:t>
                      </a:r>
                      <a:endParaRPr lang="es-ES" sz="3200" dirty="0">
                        <a:solidFill>
                          <a:schemeClr val="tx1"/>
                        </a:solidFil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C5"/>
                    </a:solidFill>
                  </a:tcPr>
                </a:tc>
              </a:tr>
              <a:tr h="370840">
                <a:tc>
                  <a:txBody>
                    <a:bodyPr/>
                    <a:lstStyle/>
                    <a:p>
                      <a:pPr algn="ctr"/>
                      <a:r>
                        <a:rPr lang="es-ES" sz="3200" dirty="0" smtClean="0">
                          <a:solidFill>
                            <a:schemeClr val="tx1"/>
                          </a:solidFill>
                        </a:rPr>
                        <a:t>8</a:t>
                      </a:r>
                      <a:endParaRPr lang="es-ES" sz="32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s-ES" sz="3200" dirty="0" smtClean="0">
                          <a:solidFill>
                            <a:schemeClr val="tx1"/>
                          </a:solidFill>
                        </a:rPr>
                        <a:t>56</a:t>
                      </a:r>
                      <a:endParaRPr lang="es-ES" sz="3200" dirty="0">
                        <a:solidFill>
                          <a:schemeClr val="tx1"/>
                        </a:solidFil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C5"/>
                    </a:solidFill>
                  </a:tcPr>
                </a:tc>
              </a:tr>
              <a:tr h="370840">
                <a:tc>
                  <a:txBody>
                    <a:bodyPr/>
                    <a:lstStyle/>
                    <a:p>
                      <a:pPr algn="ctr"/>
                      <a:r>
                        <a:rPr lang="es-ES" sz="3200" dirty="0" smtClean="0">
                          <a:solidFill>
                            <a:schemeClr val="tx1"/>
                          </a:solidFill>
                        </a:rPr>
                        <a:t>16</a:t>
                      </a:r>
                      <a:endParaRPr lang="es-ES" sz="32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s-ES" sz="3200" dirty="0" smtClean="0">
                          <a:solidFill>
                            <a:schemeClr val="tx1"/>
                          </a:solidFill>
                        </a:rPr>
                        <a:t>112</a:t>
                      </a:r>
                      <a:endParaRPr lang="es-ES" sz="3200" dirty="0">
                        <a:solidFill>
                          <a:schemeClr val="tx1"/>
                        </a:solidFil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C5"/>
                    </a:solidFill>
                  </a:tcPr>
                </a:tc>
              </a:tr>
              <a:tr h="370840">
                <a:tc>
                  <a:txBody>
                    <a:bodyPr/>
                    <a:lstStyle/>
                    <a:p>
                      <a:pPr algn="ctr"/>
                      <a:r>
                        <a:rPr lang="es-ES" sz="3200" dirty="0" smtClean="0">
                          <a:solidFill>
                            <a:schemeClr val="tx1"/>
                          </a:solidFill>
                        </a:rPr>
                        <a:t>32</a:t>
                      </a:r>
                      <a:endParaRPr lang="es-ES" sz="32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s-ES" sz="3200" dirty="0" smtClean="0">
                          <a:solidFill>
                            <a:schemeClr val="tx1"/>
                          </a:solidFill>
                        </a:rPr>
                        <a:t>224</a:t>
                      </a:r>
                      <a:endParaRPr lang="es-ES" sz="3200" dirty="0">
                        <a:solidFill>
                          <a:schemeClr val="tx1"/>
                        </a:solidFil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C5"/>
                    </a:solidFill>
                  </a:tcPr>
                </a:tc>
              </a:tr>
              <a:tr h="370840">
                <a:tc>
                  <a:txBody>
                    <a:bodyPr/>
                    <a:lstStyle/>
                    <a:p>
                      <a:pPr algn="ctr"/>
                      <a:r>
                        <a:rPr lang="es-ES" sz="3200" dirty="0" smtClean="0">
                          <a:solidFill>
                            <a:schemeClr val="tx1"/>
                          </a:solidFill>
                        </a:rPr>
                        <a:t>…</a:t>
                      </a:r>
                      <a:endParaRPr lang="es-ES" sz="32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s-ES" sz="3200" b="1" dirty="0" smtClean="0">
                          <a:solidFill>
                            <a:srgbClr val="C00000"/>
                          </a:solidFill>
                        </a:rPr>
                        <a:t>315</a:t>
                      </a:r>
                      <a:endParaRPr lang="es-ES" sz="3200" b="1" dirty="0">
                        <a:solidFill>
                          <a:srgbClr val="C00000"/>
                        </a:solidFil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C5"/>
                    </a:solidFill>
                  </a:tcPr>
                </a:tc>
              </a:tr>
            </a:tbl>
          </a:graphicData>
        </a:graphic>
      </p:graphicFrame>
      <p:sp>
        <p:nvSpPr>
          <p:cNvPr id="23" name="22 Elipse"/>
          <p:cNvSpPr/>
          <p:nvPr/>
        </p:nvSpPr>
        <p:spPr>
          <a:xfrm>
            <a:off x="2843808" y="5517232"/>
            <a:ext cx="648072"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Elipse"/>
          <p:cNvSpPr/>
          <p:nvPr/>
        </p:nvSpPr>
        <p:spPr>
          <a:xfrm>
            <a:off x="2843808" y="4365104"/>
            <a:ext cx="648072"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24 Elipse"/>
          <p:cNvSpPr/>
          <p:nvPr/>
        </p:nvSpPr>
        <p:spPr>
          <a:xfrm>
            <a:off x="2843808" y="3789040"/>
            <a:ext cx="648072"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25 Elipse"/>
          <p:cNvSpPr/>
          <p:nvPr/>
        </p:nvSpPr>
        <p:spPr>
          <a:xfrm>
            <a:off x="2843808" y="2636912"/>
            <a:ext cx="648072"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28 Elipse"/>
          <p:cNvSpPr/>
          <p:nvPr/>
        </p:nvSpPr>
        <p:spPr>
          <a:xfrm>
            <a:off x="5364088" y="2636912"/>
            <a:ext cx="648072"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29 Elipse"/>
          <p:cNvSpPr/>
          <p:nvPr/>
        </p:nvSpPr>
        <p:spPr>
          <a:xfrm>
            <a:off x="5364088" y="3789040"/>
            <a:ext cx="648072"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30 Elipse"/>
          <p:cNvSpPr/>
          <p:nvPr/>
        </p:nvSpPr>
        <p:spPr>
          <a:xfrm>
            <a:off x="5364088" y="4365104"/>
            <a:ext cx="648072"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31 Elipse"/>
          <p:cNvSpPr/>
          <p:nvPr/>
        </p:nvSpPr>
        <p:spPr>
          <a:xfrm>
            <a:off x="5292080" y="5517232"/>
            <a:ext cx="792088"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8" name="17 Conector recto"/>
          <p:cNvCxnSpPr/>
          <p:nvPr/>
        </p:nvCxnSpPr>
        <p:spPr>
          <a:xfrm>
            <a:off x="5004048" y="6165304"/>
            <a:ext cx="14401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44386" name="Picture 2" descr="C:\IRENE\MIS CLASES\CURSO_18-19\1º ESO\1_NATURALES\images\tennis-court-fasab-ancient-egypt-clipart-clipartsco_a_781-17.png"/>
          <p:cNvPicPr>
            <a:picLocks noChangeAspect="1" noChangeArrowheads="1"/>
          </p:cNvPicPr>
          <p:nvPr/>
        </p:nvPicPr>
        <p:blipFill>
          <a:blip r:embed="rId2" cstate="print"/>
          <a:srcRect/>
          <a:stretch>
            <a:fillRect/>
          </a:stretch>
        </p:blipFill>
        <p:spPr bwMode="auto">
          <a:xfrm>
            <a:off x="467544" y="4221088"/>
            <a:ext cx="1393329" cy="2357489"/>
          </a:xfrm>
          <a:prstGeom prst="rect">
            <a:avLst/>
          </a:prstGeom>
          <a:noFill/>
        </p:spPr>
      </p:pic>
      <p:sp>
        <p:nvSpPr>
          <p:cNvPr id="20" name="19 CuadroTexto"/>
          <p:cNvSpPr txBox="1"/>
          <p:nvPr/>
        </p:nvSpPr>
        <p:spPr>
          <a:xfrm>
            <a:off x="251520" y="3429000"/>
            <a:ext cx="1656184" cy="613470"/>
          </a:xfrm>
          <a:prstGeom prst="horizontalScroll">
            <a:avLst/>
          </a:prstGeom>
          <a:solidFill>
            <a:srgbClr val="FFFF9F"/>
          </a:solidFill>
          <a:ln>
            <a:solidFill>
              <a:srgbClr val="996633"/>
            </a:solidFill>
          </a:ln>
        </p:spPr>
        <p:txBody>
          <a:bodyPr wrap="square" rtlCol="0">
            <a:spAutoFit/>
          </a:bodyPr>
          <a:lstStyle/>
          <a:p>
            <a:pPr algn="ctr"/>
            <a:r>
              <a:rPr lang="es-ES" sz="2400" b="1" dirty="0" smtClean="0">
                <a:solidFill>
                  <a:srgbClr val="663300"/>
                </a:solidFill>
                <a:latin typeface="Candara" pitchFamily="34" charset="0"/>
              </a:rPr>
              <a:t>¿Por qué?</a:t>
            </a:r>
            <a:endParaRPr lang="es-ES" sz="2400" b="1" dirty="0">
              <a:solidFill>
                <a:srgbClr val="663300"/>
              </a:solidFill>
              <a:latin typeface="Candara" pitchFamily="34" charset="0"/>
            </a:endParaRPr>
          </a:p>
        </p:txBody>
      </p:sp>
      <p:sp>
        <p:nvSpPr>
          <p:cNvPr id="21" name="20 Llamada con línea 1"/>
          <p:cNvSpPr/>
          <p:nvPr/>
        </p:nvSpPr>
        <p:spPr>
          <a:xfrm>
            <a:off x="7092280" y="2564904"/>
            <a:ext cx="1152128" cy="432048"/>
          </a:xfrm>
          <a:prstGeom prst="borderCallout1">
            <a:avLst>
              <a:gd name="adj1" fmla="val 18750"/>
              <a:gd name="adj2" fmla="val -8333"/>
              <a:gd name="adj3" fmla="val 90511"/>
              <a:gd name="adj4" fmla="val -88839"/>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solidFill>
                  <a:srgbClr val="663300"/>
                </a:solidFill>
              </a:rPr>
              <a:t>1 · 7</a:t>
            </a:r>
            <a:endParaRPr lang="es-ES" sz="2800" dirty="0">
              <a:solidFill>
                <a:srgbClr val="663300"/>
              </a:solidFill>
            </a:endParaRPr>
          </a:p>
        </p:txBody>
      </p:sp>
      <p:sp>
        <p:nvSpPr>
          <p:cNvPr id="33" name="32 Llamada con línea 1"/>
          <p:cNvSpPr/>
          <p:nvPr/>
        </p:nvSpPr>
        <p:spPr>
          <a:xfrm>
            <a:off x="7092280" y="3140968"/>
            <a:ext cx="1152128" cy="432048"/>
          </a:xfrm>
          <a:prstGeom prst="borderCallout1">
            <a:avLst>
              <a:gd name="adj1" fmla="val 18750"/>
              <a:gd name="adj2" fmla="val -8333"/>
              <a:gd name="adj3" fmla="val 90511"/>
              <a:gd name="adj4" fmla="val -88839"/>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solidFill>
                  <a:srgbClr val="663300"/>
                </a:solidFill>
              </a:rPr>
              <a:t>2 · 7</a:t>
            </a:r>
            <a:endParaRPr lang="es-ES" sz="2800" dirty="0">
              <a:solidFill>
                <a:srgbClr val="663300"/>
              </a:solidFill>
            </a:endParaRPr>
          </a:p>
        </p:txBody>
      </p:sp>
      <p:sp>
        <p:nvSpPr>
          <p:cNvPr id="34" name="33 Llamada con línea 1"/>
          <p:cNvSpPr/>
          <p:nvPr/>
        </p:nvSpPr>
        <p:spPr>
          <a:xfrm>
            <a:off x="7092280" y="3717032"/>
            <a:ext cx="1152128" cy="432048"/>
          </a:xfrm>
          <a:prstGeom prst="borderCallout1">
            <a:avLst>
              <a:gd name="adj1" fmla="val 18750"/>
              <a:gd name="adj2" fmla="val -8333"/>
              <a:gd name="adj3" fmla="val 87763"/>
              <a:gd name="adj4" fmla="val -78422"/>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solidFill>
                  <a:srgbClr val="663300"/>
                </a:solidFill>
              </a:rPr>
              <a:t>4· 7</a:t>
            </a:r>
            <a:endParaRPr lang="es-ES" sz="2800" dirty="0">
              <a:solidFill>
                <a:srgbClr val="663300"/>
              </a:solidFill>
            </a:endParaRPr>
          </a:p>
        </p:txBody>
      </p:sp>
      <p:sp>
        <p:nvSpPr>
          <p:cNvPr id="35" name="34 Llamada con línea 1"/>
          <p:cNvSpPr/>
          <p:nvPr/>
        </p:nvSpPr>
        <p:spPr>
          <a:xfrm>
            <a:off x="7092280" y="4365104"/>
            <a:ext cx="1152128" cy="432048"/>
          </a:xfrm>
          <a:prstGeom prst="borderCallout1">
            <a:avLst>
              <a:gd name="adj1" fmla="val 18750"/>
              <a:gd name="adj2" fmla="val -8333"/>
              <a:gd name="adj3" fmla="val 93260"/>
              <a:gd name="adj4" fmla="val -74120"/>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solidFill>
                  <a:srgbClr val="663300"/>
                </a:solidFill>
              </a:rPr>
              <a:t>8 · 7</a:t>
            </a:r>
            <a:endParaRPr lang="es-ES" sz="2800" dirty="0">
              <a:solidFill>
                <a:srgbClr val="663300"/>
              </a:solidFill>
            </a:endParaRPr>
          </a:p>
        </p:txBody>
      </p:sp>
      <p:sp>
        <p:nvSpPr>
          <p:cNvPr id="36" name="35 Llamada con línea 1"/>
          <p:cNvSpPr/>
          <p:nvPr/>
        </p:nvSpPr>
        <p:spPr>
          <a:xfrm>
            <a:off x="7092280" y="4941168"/>
            <a:ext cx="1152128" cy="432048"/>
          </a:xfrm>
          <a:prstGeom prst="borderCallout1">
            <a:avLst>
              <a:gd name="adj1" fmla="val 18750"/>
              <a:gd name="adj2" fmla="val -8333"/>
              <a:gd name="adj3" fmla="val 79517"/>
              <a:gd name="adj4" fmla="val -72058"/>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solidFill>
                  <a:srgbClr val="663300"/>
                </a:solidFill>
              </a:rPr>
              <a:t>16 · 7</a:t>
            </a:r>
            <a:endParaRPr lang="es-ES" sz="2800" dirty="0">
              <a:solidFill>
                <a:srgbClr val="663300"/>
              </a:solidFill>
            </a:endParaRPr>
          </a:p>
        </p:txBody>
      </p:sp>
      <p:sp>
        <p:nvSpPr>
          <p:cNvPr id="37" name="36 Llamada con línea 1"/>
          <p:cNvSpPr/>
          <p:nvPr/>
        </p:nvSpPr>
        <p:spPr>
          <a:xfrm>
            <a:off x="7092280" y="5517232"/>
            <a:ext cx="1152128" cy="432048"/>
          </a:xfrm>
          <a:prstGeom prst="borderCallout1">
            <a:avLst>
              <a:gd name="adj1" fmla="val 18750"/>
              <a:gd name="adj2" fmla="val -8333"/>
              <a:gd name="adj3" fmla="val 85014"/>
              <a:gd name="adj4" fmla="val -67936"/>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solidFill>
                  <a:srgbClr val="663300"/>
                </a:solidFill>
              </a:rPr>
              <a:t>32 · 7</a:t>
            </a:r>
            <a:endParaRPr lang="es-ES" sz="2800" dirty="0">
              <a:solidFill>
                <a:srgbClr val="6633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4400" b="0" i="0" u="none" strike="noStrike" kern="1200" cap="none" spc="0" normalizeH="0" baseline="0" noProof="0" dirty="0" smtClean="0">
                <a:ln>
                  <a:noFill/>
                </a:ln>
                <a:solidFill>
                  <a:schemeClr val="bg1"/>
                </a:solidFill>
                <a:effectLst/>
                <a:uLnTx/>
                <a:uFillTx/>
                <a:latin typeface="Harrington" pitchFamily="82" charset="0"/>
                <a:ea typeface="+mj-ea"/>
                <a:cs typeface="+mj-cs"/>
              </a:rPr>
              <a:t>MULTIPLICACIÓN   EPGIPCIA</a:t>
            </a:r>
          </a:p>
        </p:txBody>
      </p:sp>
      <p:pic>
        <p:nvPicPr>
          <p:cNvPr id="144386" name="Picture 2" descr="C:\IRENE\MIS CLASES\CURSO_18-19\1º ESO\1_NATURALES\images\tennis-court-fasab-ancient-egypt-clipart-clipartsco_a_781-17.png"/>
          <p:cNvPicPr>
            <a:picLocks noChangeAspect="1" noChangeArrowheads="1"/>
          </p:cNvPicPr>
          <p:nvPr/>
        </p:nvPicPr>
        <p:blipFill>
          <a:blip r:embed="rId2" cstate="print"/>
          <a:srcRect/>
          <a:stretch>
            <a:fillRect/>
          </a:stretch>
        </p:blipFill>
        <p:spPr bwMode="auto">
          <a:xfrm>
            <a:off x="0" y="4581128"/>
            <a:ext cx="1218007" cy="2060848"/>
          </a:xfrm>
          <a:prstGeom prst="rect">
            <a:avLst/>
          </a:prstGeom>
          <a:noFill/>
        </p:spPr>
      </p:pic>
      <p:sp>
        <p:nvSpPr>
          <p:cNvPr id="20" name="19 CuadroTexto"/>
          <p:cNvSpPr txBox="1"/>
          <p:nvPr/>
        </p:nvSpPr>
        <p:spPr>
          <a:xfrm>
            <a:off x="611560" y="1628800"/>
            <a:ext cx="7992888" cy="613470"/>
          </a:xfrm>
          <a:prstGeom prst="horizontalScroll">
            <a:avLst/>
          </a:prstGeom>
          <a:solidFill>
            <a:srgbClr val="FFFF9F"/>
          </a:solidFill>
          <a:ln>
            <a:solidFill>
              <a:srgbClr val="996633"/>
            </a:solidFill>
          </a:ln>
        </p:spPr>
        <p:txBody>
          <a:bodyPr wrap="square" rtlCol="0">
            <a:spAutoFit/>
          </a:bodyPr>
          <a:lstStyle/>
          <a:p>
            <a:pPr algn="ctr"/>
            <a:r>
              <a:rPr lang="es-ES" sz="2400" b="1" dirty="0" smtClean="0">
                <a:solidFill>
                  <a:srgbClr val="663300"/>
                </a:solidFill>
                <a:latin typeface="Candara" pitchFamily="34" charset="0"/>
              </a:rPr>
              <a:t>¿Qué  ventajas  tiene  este  método  para  multiplicar?</a:t>
            </a:r>
            <a:endParaRPr lang="es-ES" sz="2400" b="1" dirty="0">
              <a:solidFill>
                <a:srgbClr val="663300"/>
              </a:solidFill>
              <a:latin typeface="Candara" pitchFamily="34" charset="0"/>
            </a:endParaRPr>
          </a:p>
        </p:txBody>
      </p:sp>
      <p:sp>
        <p:nvSpPr>
          <p:cNvPr id="22" name="2 Marcador de contenido"/>
          <p:cNvSpPr>
            <a:spLocks noGrp="1"/>
          </p:cNvSpPr>
          <p:nvPr>
            <p:ph idx="1"/>
          </p:nvPr>
        </p:nvSpPr>
        <p:spPr>
          <a:xfrm>
            <a:off x="611560" y="2564904"/>
            <a:ext cx="8532440" cy="3528392"/>
          </a:xfrm>
        </p:spPr>
        <p:txBody>
          <a:bodyPr/>
          <a:lstStyle/>
          <a:p>
            <a:pPr marL="0" algn="just" eaLnBrk="1" hangingPunct="1">
              <a:buNone/>
            </a:pPr>
            <a:r>
              <a:rPr lang="es-ES" sz="2800" dirty="0" smtClean="0"/>
              <a:t>Es un método </a:t>
            </a:r>
            <a:r>
              <a:rPr lang="es-ES" sz="2800" b="1" dirty="0" smtClean="0">
                <a:solidFill>
                  <a:srgbClr val="663300"/>
                </a:solidFill>
              </a:rPr>
              <a:t>POR DUPLICACIÓN</a:t>
            </a:r>
            <a:r>
              <a:rPr lang="es-ES" sz="2800" dirty="0" smtClean="0"/>
              <a:t>, lo que significa que:</a:t>
            </a:r>
          </a:p>
          <a:p>
            <a:pPr marL="0" algn="just" eaLnBrk="1" hangingPunct="1"/>
            <a:r>
              <a:rPr lang="es-ES" sz="2800" dirty="0" smtClean="0">
                <a:solidFill>
                  <a:schemeClr val="bg1"/>
                </a:solidFill>
              </a:rPr>
              <a:t>no es necesario saber las tablas de multiplicar</a:t>
            </a:r>
          </a:p>
          <a:p>
            <a:pPr marL="0" algn="just" eaLnBrk="1" hangingPunct="1"/>
            <a:r>
              <a:rPr lang="es-ES" sz="2800" dirty="0" smtClean="0">
                <a:solidFill>
                  <a:schemeClr val="bg1"/>
                </a:solidFill>
              </a:rPr>
              <a:t>solo es necesario saber DUPLICAR números </a:t>
            </a:r>
          </a:p>
          <a:p>
            <a:pPr marL="800100" lvl="2" algn="just" eaLnBrk="1" hangingPunct="1">
              <a:buNone/>
            </a:pPr>
            <a:r>
              <a:rPr lang="es-ES" sz="2800" i="1" dirty="0" smtClean="0">
                <a:solidFill>
                  <a:schemeClr val="bg1"/>
                </a:solidFill>
              </a:rPr>
              <a:t>DUPLICAR UN NÚMERO ES SUMARLO 2 VECES</a:t>
            </a:r>
          </a:p>
          <a:p>
            <a:pPr marL="0" algn="just" eaLnBrk="1" hangingPunct="1">
              <a:buNone/>
            </a:pPr>
            <a:endParaRPr lang="es-ES" sz="24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4400" b="0" i="0" u="none" strike="noStrike" kern="1200" cap="none" spc="0" normalizeH="0" baseline="0" noProof="0" dirty="0" smtClean="0">
                <a:ln>
                  <a:noFill/>
                </a:ln>
                <a:solidFill>
                  <a:schemeClr val="bg1"/>
                </a:solidFill>
                <a:effectLst/>
                <a:uLnTx/>
                <a:uFillTx/>
                <a:latin typeface="Harrington" pitchFamily="82" charset="0"/>
                <a:ea typeface="+mj-ea"/>
                <a:cs typeface="+mj-cs"/>
              </a:rPr>
              <a:t>MULTIPLICACIÓN   EPGIPCIA</a:t>
            </a:r>
          </a:p>
        </p:txBody>
      </p:sp>
      <p:pic>
        <p:nvPicPr>
          <p:cNvPr id="144386" name="Picture 2" descr="C:\IRENE\MIS CLASES\CURSO_18-19\1º ESO\1_NATURALES\images\tennis-court-fasab-ancient-egypt-clipart-clipartsco_a_781-17.png"/>
          <p:cNvPicPr>
            <a:picLocks noChangeAspect="1" noChangeArrowheads="1"/>
          </p:cNvPicPr>
          <p:nvPr/>
        </p:nvPicPr>
        <p:blipFill>
          <a:blip r:embed="rId2" cstate="print"/>
          <a:srcRect/>
          <a:stretch>
            <a:fillRect/>
          </a:stretch>
        </p:blipFill>
        <p:spPr bwMode="auto">
          <a:xfrm>
            <a:off x="0" y="4581128"/>
            <a:ext cx="1218007" cy="2060848"/>
          </a:xfrm>
          <a:prstGeom prst="rect">
            <a:avLst/>
          </a:prstGeom>
          <a:noFill/>
        </p:spPr>
      </p:pic>
      <p:sp>
        <p:nvSpPr>
          <p:cNvPr id="20" name="19 CuadroTexto"/>
          <p:cNvSpPr txBox="1"/>
          <p:nvPr/>
        </p:nvSpPr>
        <p:spPr>
          <a:xfrm>
            <a:off x="611560" y="1628800"/>
            <a:ext cx="7992888" cy="613470"/>
          </a:xfrm>
          <a:prstGeom prst="horizontalScroll">
            <a:avLst/>
          </a:prstGeom>
          <a:solidFill>
            <a:srgbClr val="FFFF9F"/>
          </a:solidFill>
          <a:ln>
            <a:solidFill>
              <a:srgbClr val="996633"/>
            </a:solidFill>
          </a:ln>
        </p:spPr>
        <p:txBody>
          <a:bodyPr wrap="square" rtlCol="0">
            <a:spAutoFit/>
          </a:bodyPr>
          <a:lstStyle/>
          <a:p>
            <a:pPr algn="ctr"/>
            <a:r>
              <a:rPr lang="es-ES" sz="2400" b="1" dirty="0" smtClean="0">
                <a:solidFill>
                  <a:srgbClr val="663300"/>
                </a:solidFill>
                <a:latin typeface="Candara" pitchFamily="34" charset="0"/>
              </a:rPr>
              <a:t>¿Qué  ventajas  tiene  este  método  para  multiplicar?</a:t>
            </a:r>
            <a:endParaRPr lang="es-ES" sz="2400" b="1" dirty="0">
              <a:solidFill>
                <a:srgbClr val="663300"/>
              </a:solidFill>
              <a:latin typeface="Candara" pitchFamily="34" charset="0"/>
            </a:endParaRPr>
          </a:p>
        </p:txBody>
      </p:sp>
      <p:sp>
        <p:nvSpPr>
          <p:cNvPr id="22" name="2 Marcador de contenido"/>
          <p:cNvSpPr>
            <a:spLocks noGrp="1"/>
          </p:cNvSpPr>
          <p:nvPr>
            <p:ph idx="1"/>
          </p:nvPr>
        </p:nvSpPr>
        <p:spPr>
          <a:xfrm>
            <a:off x="611560" y="2564904"/>
            <a:ext cx="8532440" cy="3528392"/>
          </a:xfrm>
        </p:spPr>
        <p:txBody>
          <a:bodyPr/>
          <a:lstStyle/>
          <a:p>
            <a:pPr marL="0" algn="just" eaLnBrk="1" hangingPunct="1">
              <a:buNone/>
            </a:pPr>
            <a:r>
              <a:rPr lang="es-ES" sz="2800" dirty="0" smtClean="0"/>
              <a:t>Es un método </a:t>
            </a:r>
            <a:r>
              <a:rPr lang="es-ES" sz="2800" b="1" dirty="0" smtClean="0">
                <a:solidFill>
                  <a:srgbClr val="663300"/>
                </a:solidFill>
              </a:rPr>
              <a:t>POR DUPLICACIÓN</a:t>
            </a:r>
            <a:r>
              <a:rPr lang="es-ES" sz="2800" dirty="0" smtClean="0"/>
              <a:t>, lo que significa que:</a:t>
            </a:r>
          </a:p>
          <a:p>
            <a:pPr marL="0" algn="just" eaLnBrk="1" hangingPunct="1"/>
            <a:r>
              <a:rPr lang="es-ES" sz="2800" dirty="0" smtClean="0"/>
              <a:t>no es necesario saber las tablas de multiplicar</a:t>
            </a:r>
          </a:p>
          <a:p>
            <a:pPr marL="0" algn="just" eaLnBrk="1" hangingPunct="1"/>
            <a:r>
              <a:rPr lang="es-ES" sz="2800" dirty="0" smtClean="0"/>
              <a:t>solo es necesario saber DUPLICAR números </a:t>
            </a:r>
          </a:p>
          <a:p>
            <a:pPr marL="800100" lvl="2" algn="just" eaLnBrk="1" hangingPunct="1">
              <a:buNone/>
            </a:pPr>
            <a:r>
              <a:rPr lang="es-ES" sz="2800" i="1" dirty="0" smtClean="0">
                <a:solidFill>
                  <a:srgbClr val="663300"/>
                </a:solidFill>
              </a:rPr>
              <a:t>DUPLICAR UN NÚMERO ES </a:t>
            </a:r>
            <a:r>
              <a:rPr lang="es-ES" sz="2800" i="1" dirty="0" smtClean="0">
                <a:solidFill>
                  <a:schemeClr val="bg1"/>
                </a:solidFill>
              </a:rPr>
              <a:t>SUMARLO 2 VECES</a:t>
            </a:r>
          </a:p>
          <a:p>
            <a:pPr marL="0" algn="just" eaLnBrk="1" hangingPunct="1">
              <a:buNone/>
            </a:pPr>
            <a:endParaRPr lang="es-ES" sz="2400" dirty="0" smtClean="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4400" b="0" i="0" u="none" strike="noStrike" kern="1200" cap="none" spc="0" normalizeH="0" baseline="0" noProof="0" dirty="0" smtClean="0">
                <a:ln>
                  <a:noFill/>
                </a:ln>
                <a:solidFill>
                  <a:schemeClr val="bg1"/>
                </a:solidFill>
                <a:effectLst/>
                <a:uLnTx/>
                <a:uFillTx/>
                <a:latin typeface="Harrington" pitchFamily="82" charset="0"/>
                <a:ea typeface="+mj-ea"/>
                <a:cs typeface="+mj-cs"/>
              </a:rPr>
              <a:t>MULTIPLICACIÓN   EPGIPCIA</a:t>
            </a:r>
          </a:p>
        </p:txBody>
      </p:sp>
      <p:pic>
        <p:nvPicPr>
          <p:cNvPr id="144386" name="Picture 2" descr="C:\IRENE\MIS CLASES\CURSO_18-19\1º ESO\1_NATURALES\images\tennis-court-fasab-ancient-egypt-clipart-clipartsco_a_781-17.png"/>
          <p:cNvPicPr>
            <a:picLocks noChangeAspect="1" noChangeArrowheads="1"/>
          </p:cNvPicPr>
          <p:nvPr/>
        </p:nvPicPr>
        <p:blipFill>
          <a:blip r:embed="rId2" cstate="print"/>
          <a:srcRect/>
          <a:stretch>
            <a:fillRect/>
          </a:stretch>
        </p:blipFill>
        <p:spPr bwMode="auto">
          <a:xfrm>
            <a:off x="0" y="4581128"/>
            <a:ext cx="1218007" cy="2060848"/>
          </a:xfrm>
          <a:prstGeom prst="rect">
            <a:avLst/>
          </a:prstGeom>
          <a:noFill/>
        </p:spPr>
      </p:pic>
      <p:sp>
        <p:nvSpPr>
          <p:cNvPr id="20" name="19 CuadroTexto"/>
          <p:cNvSpPr txBox="1"/>
          <p:nvPr/>
        </p:nvSpPr>
        <p:spPr>
          <a:xfrm>
            <a:off x="611560" y="1628800"/>
            <a:ext cx="7992888" cy="613470"/>
          </a:xfrm>
          <a:prstGeom prst="horizontalScroll">
            <a:avLst/>
          </a:prstGeom>
          <a:solidFill>
            <a:srgbClr val="FFFF9F"/>
          </a:solidFill>
          <a:ln>
            <a:solidFill>
              <a:srgbClr val="996633"/>
            </a:solidFill>
          </a:ln>
        </p:spPr>
        <p:txBody>
          <a:bodyPr wrap="square" rtlCol="0">
            <a:spAutoFit/>
          </a:bodyPr>
          <a:lstStyle/>
          <a:p>
            <a:pPr algn="ctr"/>
            <a:r>
              <a:rPr lang="es-ES" sz="2400" b="1" dirty="0" smtClean="0">
                <a:solidFill>
                  <a:srgbClr val="663300"/>
                </a:solidFill>
                <a:latin typeface="Candara" pitchFamily="34" charset="0"/>
              </a:rPr>
              <a:t>¿Qué  ventajas  tiene  este  método  para  multiplicar?</a:t>
            </a:r>
            <a:endParaRPr lang="es-ES" sz="2400" b="1" dirty="0">
              <a:solidFill>
                <a:srgbClr val="663300"/>
              </a:solidFill>
              <a:latin typeface="Candara" pitchFamily="34" charset="0"/>
            </a:endParaRPr>
          </a:p>
        </p:txBody>
      </p:sp>
      <p:sp>
        <p:nvSpPr>
          <p:cNvPr id="22" name="2 Marcador de contenido"/>
          <p:cNvSpPr>
            <a:spLocks noGrp="1"/>
          </p:cNvSpPr>
          <p:nvPr>
            <p:ph idx="1"/>
          </p:nvPr>
        </p:nvSpPr>
        <p:spPr>
          <a:xfrm>
            <a:off x="611560" y="2564904"/>
            <a:ext cx="8532440" cy="3528392"/>
          </a:xfrm>
        </p:spPr>
        <p:txBody>
          <a:bodyPr/>
          <a:lstStyle/>
          <a:p>
            <a:pPr marL="0" algn="just" eaLnBrk="1" hangingPunct="1">
              <a:buNone/>
            </a:pPr>
            <a:r>
              <a:rPr lang="es-ES" sz="2800" dirty="0" smtClean="0"/>
              <a:t>Es un método </a:t>
            </a:r>
            <a:r>
              <a:rPr lang="es-ES" sz="2800" b="1" dirty="0" smtClean="0">
                <a:solidFill>
                  <a:srgbClr val="663300"/>
                </a:solidFill>
              </a:rPr>
              <a:t>POR DUPLICACIÓN</a:t>
            </a:r>
            <a:r>
              <a:rPr lang="es-ES" sz="2800" dirty="0" smtClean="0"/>
              <a:t>, lo que significa que:</a:t>
            </a:r>
          </a:p>
          <a:p>
            <a:pPr marL="0" algn="just" eaLnBrk="1" hangingPunct="1"/>
            <a:r>
              <a:rPr lang="es-ES" sz="2800" dirty="0" smtClean="0"/>
              <a:t>no es necesario saber las tablas de multiplicar</a:t>
            </a:r>
          </a:p>
          <a:p>
            <a:pPr marL="0" algn="just" eaLnBrk="1" hangingPunct="1"/>
            <a:r>
              <a:rPr lang="es-ES" sz="2800" dirty="0" smtClean="0"/>
              <a:t>solo es necesario saber DUPLICAR números </a:t>
            </a:r>
          </a:p>
          <a:p>
            <a:pPr marL="800100" lvl="2" algn="just" eaLnBrk="1" hangingPunct="1">
              <a:buNone/>
            </a:pPr>
            <a:r>
              <a:rPr lang="es-ES" sz="2800" i="1" dirty="0" smtClean="0">
                <a:solidFill>
                  <a:srgbClr val="663300"/>
                </a:solidFill>
              </a:rPr>
              <a:t>DUPLICAR UN NÚMERO ES </a:t>
            </a:r>
            <a:r>
              <a:rPr lang="es-ES" sz="2800" b="1" i="1" dirty="0" smtClean="0">
                <a:solidFill>
                  <a:srgbClr val="663300"/>
                </a:solidFill>
              </a:rPr>
              <a:t>SUMARLO 2 VECES</a:t>
            </a:r>
          </a:p>
          <a:p>
            <a:pPr marL="0" algn="just" eaLnBrk="1" hangingPunct="1">
              <a:buNone/>
            </a:pPr>
            <a:endParaRPr lang="es-ES" sz="2400" dirty="0" smtClean="0"/>
          </a:p>
        </p:txBody>
      </p:sp>
      <p:sp>
        <p:nvSpPr>
          <p:cNvPr id="6" name="5 CuadroTexto"/>
          <p:cNvSpPr txBox="1"/>
          <p:nvPr/>
        </p:nvSpPr>
        <p:spPr>
          <a:xfrm>
            <a:off x="3851920" y="5013176"/>
            <a:ext cx="2880320" cy="646331"/>
          </a:xfrm>
          <a:prstGeom prst="rect">
            <a:avLst/>
          </a:prstGeom>
          <a:solidFill>
            <a:srgbClr val="FFFFC5"/>
          </a:solidFill>
          <a:effectLst>
            <a:outerShdw blurRad="50800" dist="38100" dir="8100000" algn="tr" rotWithShape="0">
              <a:prstClr val="black">
                <a:alpha val="40000"/>
              </a:prstClr>
            </a:outerShdw>
          </a:effectLst>
        </p:spPr>
        <p:txBody>
          <a:bodyPr wrap="square" rtlCol="0">
            <a:spAutoFit/>
          </a:bodyPr>
          <a:lstStyle/>
          <a:p>
            <a:pPr algn="ctr"/>
            <a:r>
              <a:rPr lang="es-ES" sz="3600" dirty="0" smtClean="0"/>
              <a:t>7 · 2 = 7 + 7 </a:t>
            </a:r>
            <a:endParaRPr lang="es-ES" sz="3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IRENE\MIS CLASES\CURSO_18-19\1º ESO\1_NATURALES\images\egypt-clipart-pyramids-illustration-6.png"/>
          <p:cNvPicPr>
            <a:picLocks noChangeAspect="1" noChangeArrowheads="1"/>
          </p:cNvPicPr>
          <p:nvPr/>
        </p:nvPicPr>
        <p:blipFill>
          <a:blip r:embed="rId2" cstate="print"/>
          <a:srcRect/>
          <a:stretch>
            <a:fillRect/>
          </a:stretch>
        </p:blipFill>
        <p:spPr bwMode="auto">
          <a:xfrm>
            <a:off x="0" y="3284984"/>
            <a:ext cx="7489827" cy="3573016"/>
          </a:xfrm>
          <a:prstGeom prst="rect">
            <a:avLst/>
          </a:prstGeom>
          <a:noFill/>
        </p:spPr>
      </p:pic>
      <p:pic>
        <p:nvPicPr>
          <p:cNvPr id="1026" name="Picture 2" descr="C:\IRENE\MIS CLASES\CURSO_18-19\1º ESO\1_NATURALES\images\egypt-clipart-person-egyptian-7.jpg"/>
          <p:cNvPicPr>
            <a:picLocks noChangeAspect="1" noChangeArrowheads="1"/>
          </p:cNvPicPr>
          <p:nvPr/>
        </p:nvPicPr>
        <p:blipFill>
          <a:blip r:embed="rId3" cstate="print"/>
          <a:srcRect/>
          <a:stretch>
            <a:fillRect/>
          </a:stretch>
        </p:blipFill>
        <p:spPr bwMode="auto">
          <a:xfrm>
            <a:off x="7491175" y="4221089"/>
            <a:ext cx="1652825" cy="2636912"/>
          </a:xfrm>
          <a:prstGeom prst="rect">
            <a:avLst/>
          </a:prstGeom>
          <a:noFill/>
        </p:spPr>
      </p:pic>
      <p:sp>
        <p:nvSpPr>
          <p:cNvPr id="8"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4400" b="0" i="0" u="none" strike="noStrike" kern="1200" cap="none" spc="0" normalizeH="0" baseline="0" noProof="0" dirty="0" smtClean="0">
                <a:ln>
                  <a:noFill/>
                </a:ln>
                <a:solidFill>
                  <a:schemeClr val="bg1"/>
                </a:solidFill>
                <a:effectLst/>
                <a:uLnTx/>
                <a:uFillTx/>
                <a:latin typeface="Harrington" pitchFamily="82" charset="0"/>
                <a:ea typeface="+mj-ea"/>
                <a:cs typeface="+mj-cs"/>
              </a:rPr>
              <a:t>MULTIPLICACIÓN   EPGIPCIA</a:t>
            </a:r>
          </a:p>
        </p:txBody>
      </p:sp>
      <p:sp>
        <p:nvSpPr>
          <p:cNvPr id="9" name="8 CuadroTexto"/>
          <p:cNvSpPr txBox="1"/>
          <p:nvPr/>
        </p:nvSpPr>
        <p:spPr>
          <a:xfrm>
            <a:off x="755576" y="2204864"/>
            <a:ext cx="7416824" cy="1152128"/>
          </a:xfrm>
          <a:prstGeom prst="horizontalScroll">
            <a:avLst>
              <a:gd name="adj" fmla="val 11126"/>
            </a:avLst>
          </a:prstGeom>
          <a:solidFill>
            <a:srgbClr val="FFC000"/>
          </a:solidFill>
          <a:ln>
            <a:solidFill>
              <a:srgbClr val="996633"/>
            </a:solidFill>
          </a:ln>
          <a:effectLst>
            <a:outerShdw blurRad="50800" dist="38100" dir="8100000" algn="tr" rotWithShape="0">
              <a:prstClr val="black">
                <a:alpha val="40000"/>
              </a:prstClr>
            </a:outerShdw>
          </a:effectLst>
        </p:spPr>
        <p:txBody>
          <a:bodyPr wrap="square" rtlCol="0">
            <a:noAutofit/>
          </a:bodyPr>
          <a:lstStyle/>
          <a:p>
            <a:pPr algn="ctr">
              <a:spcBef>
                <a:spcPts val="1200"/>
              </a:spcBef>
              <a:spcAft>
                <a:spcPts val="0"/>
              </a:spcAft>
            </a:pPr>
            <a:endParaRPr lang="es-ES" sz="400" b="1" dirty="0" smtClean="0">
              <a:solidFill>
                <a:srgbClr val="462300"/>
              </a:solidFill>
              <a:latin typeface="Candara" pitchFamily="34" charset="0"/>
            </a:endParaRPr>
          </a:p>
          <a:p>
            <a:pPr algn="ctr">
              <a:spcBef>
                <a:spcPts val="1200"/>
              </a:spcBef>
              <a:spcAft>
                <a:spcPts val="0"/>
              </a:spcAft>
            </a:pPr>
            <a:r>
              <a:rPr lang="es-ES" sz="2400" b="1" dirty="0" smtClean="0">
                <a:solidFill>
                  <a:srgbClr val="462300"/>
                </a:solidFill>
                <a:latin typeface="Candara" pitchFamily="34" charset="0"/>
              </a:rPr>
              <a:t>¡Este método tiene más de 4.000 años de antigüedad!</a:t>
            </a:r>
            <a:endParaRPr lang="es-ES" sz="2400" b="1" dirty="0">
              <a:solidFill>
                <a:srgbClr val="462300"/>
              </a:solidFill>
              <a:latin typeface="Candar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Marcador de contenido"/>
          <p:cNvSpPr>
            <a:spLocks noGrp="1"/>
          </p:cNvSpPr>
          <p:nvPr>
            <p:ph idx="1"/>
          </p:nvPr>
        </p:nvSpPr>
        <p:spPr>
          <a:xfrm>
            <a:off x="395536" y="1412776"/>
            <a:ext cx="8064896" cy="3921125"/>
          </a:xfrm>
        </p:spPr>
        <p:txBody>
          <a:bodyPr/>
          <a:lstStyle/>
          <a:p>
            <a:pPr eaLnBrk="1" hangingPunct="1">
              <a:buNone/>
            </a:pPr>
            <a:r>
              <a:rPr lang="es-ES" sz="2800" b="1" dirty="0" smtClean="0"/>
              <a:t>Las potencias de 2 son:</a:t>
            </a:r>
            <a:endParaRPr lang="es-ES" sz="2800" dirty="0" smtClean="0"/>
          </a:p>
        </p:txBody>
      </p:sp>
      <p:sp>
        <p:nvSpPr>
          <p:cNvPr id="6" name="1 Título"/>
          <p:cNvSpPr txBox="1">
            <a:spLocks/>
          </p:cNvSpPr>
          <p:nvPr/>
        </p:nvSpPr>
        <p:spPr bwMode="auto">
          <a:xfrm>
            <a:off x="395536"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4400" dirty="0" smtClean="0">
                <a:solidFill>
                  <a:schemeClr val="bg1"/>
                </a:solidFill>
                <a:latin typeface="Harrington" pitchFamily="82" charset="0"/>
                <a:ea typeface="+mj-ea"/>
                <a:cs typeface="+mj-cs"/>
              </a:rPr>
              <a:t>POTENCIAS  DE  2</a:t>
            </a:r>
            <a:endParaRPr kumimoji="0" lang="es-ES" sz="4400" b="0" i="0" u="none" strike="noStrike" kern="1200" cap="none" spc="0" normalizeH="0" baseline="0" noProof="0" dirty="0" smtClean="0">
              <a:ln>
                <a:noFill/>
              </a:ln>
              <a:solidFill>
                <a:schemeClr val="bg1"/>
              </a:solidFill>
              <a:effectLst/>
              <a:uLnTx/>
              <a:uFillTx/>
              <a:latin typeface="Harrington" pitchFamily="82" charset="0"/>
              <a:ea typeface="+mj-ea"/>
              <a:cs typeface="+mj-cs"/>
            </a:endParaRPr>
          </a:p>
        </p:txBody>
      </p:sp>
      <p:sp>
        <p:nvSpPr>
          <p:cNvPr id="8" name="2 Marcador de contenido"/>
          <p:cNvSpPr txBox="1">
            <a:spLocks/>
          </p:cNvSpPr>
          <p:nvPr/>
        </p:nvSpPr>
        <p:spPr bwMode="auto">
          <a:xfrm>
            <a:off x="323528" y="2276872"/>
            <a:ext cx="8424936" cy="792088"/>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defRPr/>
            </a:pPr>
            <a:r>
              <a:rPr lang="es-ES" sz="4400" b="1" dirty="0" smtClean="0">
                <a:latin typeface="+mn-lt"/>
              </a:rPr>
              <a:t>2</a:t>
            </a:r>
            <a:r>
              <a:rPr lang="es-ES" sz="4400" b="1" baseline="30000" dirty="0" smtClean="0">
                <a:latin typeface="+mn-lt"/>
              </a:rPr>
              <a:t>0</a:t>
            </a:r>
            <a:r>
              <a:rPr kumimoji="0" lang="es-ES" sz="4400" b="1" i="0" u="none" strike="noStrike" kern="1200" cap="none" spc="0" normalizeH="0" baseline="30000" noProof="0" dirty="0" smtClean="0">
                <a:ln>
                  <a:noFill/>
                </a:ln>
                <a:solidFill>
                  <a:schemeClr val="tx1"/>
                </a:solidFill>
                <a:effectLst/>
                <a:uLnTx/>
                <a:uFillTx/>
                <a:latin typeface="+mn-lt"/>
                <a:ea typeface="+mn-ea"/>
                <a:cs typeface="+mn-cs"/>
              </a:rPr>
              <a:t>      </a:t>
            </a:r>
            <a:r>
              <a:rPr lang="es-ES" sz="4400" b="1" dirty="0" smtClean="0">
                <a:latin typeface="+mn-lt"/>
              </a:rPr>
              <a:t>2</a:t>
            </a:r>
            <a:r>
              <a:rPr lang="es-ES" sz="4400" b="1" baseline="30000" dirty="0" smtClean="0">
                <a:latin typeface="+mn-lt"/>
              </a:rPr>
              <a:t>1      </a:t>
            </a:r>
            <a:r>
              <a:rPr lang="es-ES" sz="4400" b="1" dirty="0" smtClean="0">
                <a:latin typeface="+mn-lt"/>
              </a:rPr>
              <a:t>2</a:t>
            </a:r>
            <a:r>
              <a:rPr lang="es-ES" sz="4400" b="1" baseline="30000" dirty="0" smtClean="0">
                <a:latin typeface="+mn-lt"/>
              </a:rPr>
              <a:t>2       </a:t>
            </a:r>
            <a:r>
              <a:rPr lang="es-ES" sz="4400" b="1" dirty="0" smtClean="0">
                <a:latin typeface="+mn-lt"/>
              </a:rPr>
              <a:t>2</a:t>
            </a:r>
            <a:r>
              <a:rPr lang="es-ES" sz="4400" b="1" baseline="30000" dirty="0" smtClean="0">
                <a:latin typeface="+mn-lt"/>
              </a:rPr>
              <a:t>3       </a:t>
            </a:r>
            <a:r>
              <a:rPr lang="es-ES" sz="4400" b="1" dirty="0" smtClean="0">
                <a:latin typeface="+mn-lt"/>
              </a:rPr>
              <a:t>2</a:t>
            </a:r>
            <a:r>
              <a:rPr lang="es-ES" sz="4400" b="1" baseline="30000" dirty="0" smtClean="0">
                <a:latin typeface="+mn-lt"/>
              </a:rPr>
              <a:t>4      </a:t>
            </a:r>
            <a:r>
              <a:rPr lang="es-ES" sz="4400" b="1" dirty="0" smtClean="0">
                <a:latin typeface="+mn-lt"/>
              </a:rPr>
              <a:t>2</a:t>
            </a:r>
            <a:r>
              <a:rPr lang="es-ES" sz="4400" b="1" baseline="30000" dirty="0" smtClean="0">
                <a:latin typeface="+mn-lt"/>
              </a:rPr>
              <a:t>5      </a:t>
            </a:r>
            <a:r>
              <a:rPr lang="es-ES" sz="4400" b="1" dirty="0" smtClean="0">
                <a:latin typeface="+mn-lt"/>
              </a:rPr>
              <a:t>2</a:t>
            </a:r>
            <a:r>
              <a:rPr lang="es-ES" sz="4400" b="1" baseline="30000" dirty="0" smtClean="0">
                <a:latin typeface="+mn-lt"/>
              </a:rPr>
              <a:t>6      </a:t>
            </a:r>
            <a:r>
              <a:rPr lang="es-ES" sz="4400" b="1" dirty="0" smtClean="0">
                <a:latin typeface="+mn-lt"/>
              </a:rPr>
              <a:t>2</a:t>
            </a:r>
            <a:r>
              <a:rPr lang="es-ES" sz="4400" b="1" baseline="30000" dirty="0" smtClean="0">
                <a:latin typeface="+mn-lt"/>
              </a:rPr>
              <a:t>7 </a:t>
            </a:r>
            <a:r>
              <a:rPr lang="es-ES" sz="4400" b="1" dirty="0" smtClean="0">
                <a:latin typeface="+mn-lt"/>
              </a:rPr>
              <a:t>…</a:t>
            </a:r>
          </a:p>
          <a:p>
            <a:pPr marL="342900" lvl="0" indent="-342900">
              <a:spcBef>
                <a:spcPct val="20000"/>
              </a:spcBef>
              <a:defRPr/>
            </a:pPr>
            <a:endParaRPr lang="es-ES" sz="4400" b="1" dirty="0" smtClean="0"/>
          </a:p>
          <a:p>
            <a:pPr marL="342900" indent="-342900">
              <a:spcBef>
                <a:spcPct val="20000"/>
              </a:spcBef>
              <a:defRPr/>
            </a:pPr>
            <a:endParaRPr lang="es-ES" sz="4400" b="1" dirty="0" smtClean="0"/>
          </a:p>
          <a:p>
            <a:pPr marL="342900" lvl="0" indent="-342900">
              <a:spcBef>
                <a:spcPct val="20000"/>
              </a:spcBef>
              <a:defRPr/>
            </a:pPr>
            <a:endParaRPr lang="es-ES" sz="4400" b="1" dirty="0" smtClean="0"/>
          </a:p>
          <a:p>
            <a:pPr marL="342900" indent="-342900">
              <a:spcBef>
                <a:spcPct val="20000"/>
              </a:spcBef>
              <a:defRPr/>
            </a:pPr>
            <a:endParaRPr lang="es-ES" sz="4400" b="1" dirty="0" smtClean="0"/>
          </a:p>
          <a:p>
            <a:pPr marL="342900" lvl="0" indent="-342900">
              <a:spcBef>
                <a:spcPct val="20000"/>
              </a:spcBef>
              <a:defRPr/>
            </a:pPr>
            <a:endParaRPr lang="es-ES" sz="4400" b="1" dirty="0" smtClean="0"/>
          </a:p>
          <a:p>
            <a:pPr marL="342900" indent="-342900">
              <a:spcBef>
                <a:spcPct val="20000"/>
              </a:spcBef>
              <a:defRPr/>
            </a:pPr>
            <a:endParaRPr lang="es-ES" sz="4400" b="1" dirty="0" smtClean="0"/>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s-ES" sz="4400" b="1" i="0" u="none" strike="noStrike" kern="1200" cap="none" spc="0" normalizeH="0" baseline="0" noProof="0" dirty="0" smtClean="0">
                <a:ln>
                  <a:noFill/>
                </a:ln>
                <a:solidFill>
                  <a:schemeClr val="tx1"/>
                </a:solidFill>
                <a:effectLst/>
                <a:uLnTx/>
                <a:uFillTx/>
                <a:latin typeface="+mn-lt"/>
                <a:ea typeface="+mn-ea"/>
                <a:cs typeface="+mn-cs"/>
              </a:rPr>
              <a:t>  </a:t>
            </a:r>
          </a:p>
        </p:txBody>
      </p:sp>
      <p:pic>
        <p:nvPicPr>
          <p:cNvPr id="10" name="9 Imagen" descr="58168.jpg"/>
          <p:cNvPicPr>
            <a:picLocks noChangeAspect="1"/>
          </p:cNvPicPr>
          <p:nvPr/>
        </p:nvPicPr>
        <p:blipFill>
          <a:blip r:embed="rId2" cstate="print"/>
          <a:stretch>
            <a:fillRect/>
          </a:stretch>
        </p:blipFill>
        <p:spPr>
          <a:xfrm>
            <a:off x="7452320" y="4149080"/>
            <a:ext cx="1312044" cy="1853377"/>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4400" b="0" i="0" u="none" strike="noStrike" kern="1200" cap="none" spc="0" normalizeH="0" baseline="0" noProof="0" dirty="0" smtClean="0">
                <a:ln>
                  <a:noFill/>
                </a:ln>
                <a:solidFill>
                  <a:schemeClr val="bg1"/>
                </a:solidFill>
                <a:effectLst/>
                <a:uLnTx/>
                <a:uFillTx/>
                <a:latin typeface="Harrington" pitchFamily="82" charset="0"/>
                <a:ea typeface="+mj-ea"/>
                <a:cs typeface="+mj-cs"/>
              </a:rPr>
              <a:t>NUMERACIÓN   EPGIPCIA</a:t>
            </a:r>
          </a:p>
        </p:txBody>
      </p:sp>
      <p:pic>
        <p:nvPicPr>
          <p:cNvPr id="144386" name="Picture 2" descr="C:\IRENE\MIS CLASES\CURSO_18-19\1º ESO\1_NATURALES\images\tennis-court-fasab-ancient-egypt-clipart-clipartsco_a_781-17.png"/>
          <p:cNvPicPr>
            <a:picLocks noChangeAspect="1" noChangeArrowheads="1"/>
          </p:cNvPicPr>
          <p:nvPr/>
        </p:nvPicPr>
        <p:blipFill>
          <a:blip r:embed="rId2" cstate="print"/>
          <a:srcRect/>
          <a:stretch>
            <a:fillRect/>
          </a:stretch>
        </p:blipFill>
        <p:spPr bwMode="auto">
          <a:xfrm>
            <a:off x="1" y="4365104"/>
            <a:ext cx="1265654" cy="2141465"/>
          </a:xfrm>
          <a:prstGeom prst="rect">
            <a:avLst/>
          </a:prstGeom>
          <a:noFill/>
        </p:spPr>
      </p:pic>
      <p:pic>
        <p:nvPicPr>
          <p:cNvPr id="145410" name="Picture 2" descr="C:\IRENE\MIS CLASES\CURSO_18-19\1º ESO\1_NATURALES\images\tabla-con-los-numeros-egipcios.jpg"/>
          <p:cNvPicPr>
            <a:picLocks noChangeAspect="1" noChangeArrowheads="1"/>
          </p:cNvPicPr>
          <p:nvPr/>
        </p:nvPicPr>
        <p:blipFill>
          <a:blip r:embed="rId3" cstate="print"/>
          <a:srcRect/>
          <a:stretch>
            <a:fillRect/>
          </a:stretch>
        </p:blipFill>
        <p:spPr bwMode="auto">
          <a:xfrm>
            <a:off x="1331640" y="1844824"/>
            <a:ext cx="1575056" cy="4725169"/>
          </a:xfrm>
          <a:prstGeom prst="rect">
            <a:avLst/>
          </a:prstGeom>
          <a:noFill/>
        </p:spPr>
      </p:pic>
      <p:sp>
        <p:nvSpPr>
          <p:cNvPr id="9" name="8 CuadroTexto"/>
          <p:cNvSpPr txBox="1"/>
          <p:nvPr/>
        </p:nvSpPr>
        <p:spPr>
          <a:xfrm>
            <a:off x="1115616" y="1268760"/>
            <a:ext cx="1944216" cy="613470"/>
          </a:xfrm>
          <a:prstGeom prst="horizontalScroll">
            <a:avLst/>
          </a:prstGeom>
          <a:solidFill>
            <a:srgbClr val="FFFF9F"/>
          </a:solidFill>
          <a:ln>
            <a:solidFill>
              <a:srgbClr val="996633"/>
            </a:solidFill>
          </a:ln>
        </p:spPr>
        <p:txBody>
          <a:bodyPr wrap="square" rtlCol="0">
            <a:spAutoFit/>
          </a:bodyPr>
          <a:lstStyle/>
          <a:p>
            <a:pPr algn="ctr"/>
            <a:r>
              <a:rPr lang="es-ES" sz="2400" b="1" dirty="0" smtClean="0">
                <a:solidFill>
                  <a:srgbClr val="663300"/>
                </a:solidFill>
                <a:latin typeface="Candara" pitchFamily="34" charset="0"/>
              </a:rPr>
              <a:t>Jeroglíficos</a:t>
            </a:r>
            <a:endParaRPr lang="es-ES" sz="2400" b="1" dirty="0">
              <a:solidFill>
                <a:srgbClr val="663300"/>
              </a:solidFill>
              <a:latin typeface="Candara" pitchFamily="34" charset="0"/>
            </a:endParaRPr>
          </a:p>
        </p:txBody>
      </p:sp>
      <p:pic>
        <p:nvPicPr>
          <p:cNvPr id="146434" name="Picture 2" descr="C:\IRENE\MIS CLASES\CURSO_18-19\1º ESO\1_NATURALES\images\Números-egipcios-.jpg"/>
          <p:cNvPicPr>
            <a:picLocks noChangeAspect="1" noChangeArrowheads="1"/>
          </p:cNvPicPr>
          <p:nvPr/>
        </p:nvPicPr>
        <p:blipFill>
          <a:blip r:embed="rId4" cstate="print"/>
          <a:srcRect/>
          <a:stretch>
            <a:fillRect/>
          </a:stretch>
        </p:blipFill>
        <p:spPr bwMode="auto">
          <a:xfrm>
            <a:off x="3491880" y="1772816"/>
            <a:ext cx="4943433" cy="2952328"/>
          </a:xfrm>
          <a:prstGeom prst="rect">
            <a:avLst/>
          </a:prstGeom>
          <a:noFill/>
          <a:effectLst>
            <a:outerShdw blurRad="50800" dist="38100" dir="8100000" algn="tr" rotWithShape="0">
              <a:prstClr val="black">
                <a:alpha val="40000"/>
              </a:prstClr>
            </a:outerShdw>
          </a:effectLst>
        </p:spPr>
      </p:pic>
      <p:sp>
        <p:nvSpPr>
          <p:cNvPr id="7" name="6 CuadroTexto"/>
          <p:cNvSpPr txBox="1"/>
          <p:nvPr/>
        </p:nvSpPr>
        <p:spPr>
          <a:xfrm>
            <a:off x="2987824" y="4869160"/>
            <a:ext cx="5868144" cy="1512168"/>
          </a:xfrm>
          <a:prstGeom prst="horizontalScroll">
            <a:avLst>
              <a:gd name="adj" fmla="val 11126"/>
            </a:avLst>
          </a:prstGeom>
          <a:solidFill>
            <a:srgbClr val="FFC000"/>
          </a:solidFill>
          <a:ln>
            <a:solidFill>
              <a:srgbClr val="996633"/>
            </a:solidFill>
          </a:ln>
          <a:effectLst>
            <a:outerShdw blurRad="50800" dist="38100" dir="8100000" algn="tr" rotWithShape="0">
              <a:prstClr val="black">
                <a:alpha val="40000"/>
              </a:prstClr>
            </a:outerShdw>
          </a:effectLst>
        </p:spPr>
        <p:txBody>
          <a:bodyPr wrap="square" rtlCol="0">
            <a:noAutofit/>
          </a:bodyPr>
          <a:lstStyle/>
          <a:p>
            <a:pPr algn="ctr">
              <a:spcBef>
                <a:spcPts val="0"/>
              </a:spcBef>
              <a:spcAft>
                <a:spcPts val="0"/>
              </a:spcAft>
            </a:pPr>
            <a:endParaRPr lang="es-ES" sz="400" b="1" dirty="0" smtClean="0">
              <a:solidFill>
                <a:srgbClr val="462300"/>
              </a:solidFill>
              <a:latin typeface="Candara" pitchFamily="34" charset="0"/>
            </a:endParaRPr>
          </a:p>
          <a:p>
            <a:pPr algn="ctr">
              <a:spcBef>
                <a:spcPts val="0"/>
              </a:spcBef>
              <a:spcAft>
                <a:spcPts val="0"/>
              </a:spcAft>
            </a:pPr>
            <a:r>
              <a:rPr lang="es-ES" sz="2400" dirty="0" smtClean="0">
                <a:solidFill>
                  <a:srgbClr val="462300"/>
                </a:solidFill>
                <a:latin typeface="Candara" pitchFamily="34" charset="0"/>
              </a:rPr>
              <a:t>Es un sistema </a:t>
            </a:r>
            <a:r>
              <a:rPr lang="es-ES" sz="2400" b="1" dirty="0" smtClean="0">
                <a:solidFill>
                  <a:srgbClr val="462300"/>
                </a:solidFill>
                <a:latin typeface="Candara" pitchFamily="34" charset="0"/>
              </a:rPr>
              <a:t>ADITIVO</a:t>
            </a:r>
            <a:r>
              <a:rPr lang="es-ES" sz="2400" dirty="0" smtClean="0">
                <a:solidFill>
                  <a:srgbClr val="462300"/>
                </a:solidFill>
                <a:latin typeface="Candara" pitchFamily="34" charset="0"/>
              </a:rPr>
              <a:t>: cada número se obtiene sumando el valor de los símbolos.</a:t>
            </a:r>
            <a:endParaRPr lang="es-ES" sz="2400" dirty="0">
              <a:solidFill>
                <a:srgbClr val="462300"/>
              </a:solidFill>
              <a:latin typeface="Candara"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4400" b="0" i="0" u="none" strike="noStrike" kern="1200" cap="none" spc="0" normalizeH="0" baseline="0" noProof="0" dirty="0" smtClean="0">
                <a:ln>
                  <a:noFill/>
                </a:ln>
                <a:solidFill>
                  <a:schemeClr val="bg1"/>
                </a:solidFill>
                <a:effectLst/>
                <a:uLnTx/>
                <a:uFillTx/>
                <a:latin typeface="Harrington" pitchFamily="82" charset="0"/>
                <a:ea typeface="+mj-ea"/>
                <a:cs typeface="+mj-cs"/>
              </a:rPr>
              <a:t>NUMERACIÓN   EPGIPCIA</a:t>
            </a:r>
          </a:p>
        </p:txBody>
      </p:sp>
      <p:pic>
        <p:nvPicPr>
          <p:cNvPr id="144386" name="Picture 2" descr="C:\IRENE\MIS CLASES\CURSO_18-19\1º ESO\1_NATURALES\images\tennis-court-fasab-ancient-egypt-clipart-clipartsco_a_781-17.png"/>
          <p:cNvPicPr>
            <a:picLocks noChangeAspect="1" noChangeArrowheads="1"/>
          </p:cNvPicPr>
          <p:nvPr/>
        </p:nvPicPr>
        <p:blipFill>
          <a:blip r:embed="rId2" cstate="print"/>
          <a:srcRect/>
          <a:stretch>
            <a:fillRect/>
          </a:stretch>
        </p:blipFill>
        <p:spPr bwMode="auto">
          <a:xfrm>
            <a:off x="1" y="4365104"/>
            <a:ext cx="1265654" cy="2141465"/>
          </a:xfrm>
          <a:prstGeom prst="rect">
            <a:avLst/>
          </a:prstGeom>
          <a:noFill/>
        </p:spPr>
      </p:pic>
      <p:pic>
        <p:nvPicPr>
          <p:cNvPr id="145410" name="Picture 2" descr="C:\IRENE\MIS CLASES\CURSO_18-19\1º ESO\1_NATURALES\images\tabla-con-los-numeros-egipcios.jpg"/>
          <p:cNvPicPr>
            <a:picLocks noChangeAspect="1" noChangeArrowheads="1"/>
          </p:cNvPicPr>
          <p:nvPr/>
        </p:nvPicPr>
        <p:blipFill>
          <a:blip r:embed="rId3" cstate="print"/>
          <a:srcRect/>
          <a:stretch>
            <a:fillRect/>
          </a:stretch>
        </p:blipFill>
        <p:spPr bwMode="auto">
          <a:xfrm>
            <a:off x="1331640" y="1844824"/>
            <a:ext cx="1575056" cy="4725169"/>
          </a:xfrm>
          <a:prstGeom prst="rect">
            <a:avLst/>
          </a:prstGeom>
          <a:noFill/>
        </p:spPr>
      </p:pic>
      <p:sp>
        <p:nvSpPr>
          <p:cNvPr id="9" name="8 CuadroTexto"/>
          <p:cNvSpPr txBox="1"/>
          <p:nvPr/>
        </p:nvSpPr>
        <p:spPr>
          <a:xfrm>
            <a:off x="1115616" y="1268760"/>
            <a:ext cx="1944216" cy="613470"/>
          </a:xfrm>
          <a:prstGeom prst="horizontalScroll">
            <a:avLst/>
          </a:prstGeom>
          <a:solidFill>
            <a:srgbClr val="FFFF9F"/>
          </a:solidFill>
          <a:ln>
            <a:solidFill>
              <a:srgbClr val="996633"/>
            </a:solidFill>
          </a:ln>
        </p:spPr>
        <p:txBody>
          <a:bodyPr wrap="square" rtlCol="0">
            <a:spAutoFit/>
          </a:bodyPr>
          <a:lstStyle/>
          <a:p>
            <a:pPr algn="ctr"/>
            <a:r>
              <a:rPr lang="es-ES" sz="2400" b="1" dirty="0" smtClean="0">
                <a:solidFill>
                  <a:srgbClr val="663300"/>
                </a:solidFill>
                <a:latin typeface="Candara" pitchFamily="34" charset="0"/>
              </a:rPr>
              <a:t>Jeroglíficos</a:t>
            </a:r>
            <a:endParaRPr lang="es-ES" sz="2400" b="1" dirty="0">
              <a:solidFill>
                <a:srgbClr val="663300"/>
              </a:solidFill>
              <a:latin typeface="Candara" pitchFamily="34" charset="0"/>
            </a:endParaRPr>
          </a:p>
        </p:txBody>
      </p:sp>
      <p:pic>
        <p:nvPicPr>
          <p:cNvPr id="147458" name="Picture 2" descr="C:\IRENE\MIS CLASES\CURSO_18-19\1º ESO\1_NATURALES\images\numeros-egipcios-talla-original.jpg"/>
          <p:cNvPicPr>
            <a:picLocks noChangeAspect="1" noChangeArrowheads="1"/>
          </p:cNvPicPr>
          <p:nvPr/>
        </p:nvPicPr>
        <p:blipFill>
          <a:blip r:embed="rId4" cstate="print"/>
          <a:srcRect/>
          <a:stretch>
            <a:fillRect/>
          </a:stretch>
        </p:blipFill>
        <p:spPr bwMode="auto">
          <a:xfrm>
            <a:off x="3059832" y="1844824"/>
            <a:ext cx="5715000" cy="3829050"/>
          </a:xfrm>
          <a:prstGeom prst="rect">
            <a:avLst/>
          </a:prstGeom>
          <a:noFill/>
        </p:spPr>
      </p:pic>
      <p:sp>
        <p:nvSpPr>
          <p:cNvPr id="10" name="9 CuadroTexto"/>
          <p:cNvSpPr txBox="1"/>
          <p:nvPr/>
        </p:nvSpPr>
        <p:spPr>
          <a:xfrm>
            <a:off x="3275856" y="3068960"/>
            <a:ext cx="2736304" cy="1477328"/>
          </a:xfrm>
          <a:prstGeom prst="rect">
            <a:avLst/>
          </a:prstGeom>
          <a:noFill/>
          <a:ln w="38100">
            <a:solidFill>
              <a:srgbClr val="FF0000"/>
            </a:solidFill>
          </a:ln>
        </p:spPr>
        <p:txBody>
          <a:bodyPr wrap="square" rtlCol="0">
            <a:spAutoFit/>
          </a:bodyPr>
          <a:lstStyle/>
          <a:p>
            <a:endParaRPr lang="es-ES" dirty="0" smtClean="0"/>
          </a:p>
          <a:p>
            <a:endParaRPr lang="es-ES" dirty="0" smtClean="0"/>
          </a:p>
          <a:p>
            <a:endParaRPr lang="es-ES" dirty="0" smtClean="0"/>
          </a:p>
          <a:p>
            <a:endParaRPr lang="es-ES" dirty="0" smtClean="0"/>
          </a:p>
          <a:p>
            <a:endParaRPr lang="es-E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4400" b="0" i="0" u="none" strike="noStrike" kern="1200" cap="none" spc="0" normalizeH="0" baseline="0" noProof="0" dirty="0" smtClean="0">
                <a:ln>
                  <a:noFill/>
                </a:ln>
                <a:solidFill>
                  <a:schemeClr val="bg1"/>
                </a:solidFill>
                <a:effectLst/>
                <a:uLnTx/>
                <a:uFillTx/>
                <a:latin typeface="Harrington" pitchFamily="82" charset="0"/>
                <a:ea typeface="+mj-ea"/>
                <a:cs typeface="+mj-cs"/>
              </a:rPr>
              <a:t>NUMERACIÓN   EPGIPCIA</a:t>
            </a:r>
          </a:p>
        </p:txBody>
      </p:sp>
      <p:pic>
        <p:nvPicPr>
          <p:cNvPr id="144386" name="Picture 2" descr="C:\IRENE\MIS CLASES\CURSO_18-19\1º ESO\1_NATURALES\images\tennis-court-fasab-ancient-egypt-clipart-clipartsco_a_781-17.png"/>
          <p:cNvPicPr>
            <a:picLocks noChangeAspect="1" noChangeArrowheads="1"/>
          </p:cNvPicPr>
          <p:nvPr/>
        </p:nvPicPr>
        <p:blipFill>
          <a:blip r:embed="rId2" cstate="print"/>
          <a:srcRect/>
          <a:stretch>
            <a:fillRect/>
          </a:stretch>
        </p:blipFill>
        <p:spPr bwMode="auto">
          <a:xfrm>
            <a:off x="1" y="4365104"/>
            <a:ext cx="1265654" cy="2141465"/>
          </a:xfrm>
          <a:prstGeom prst="rect">
            <a:avLst/>
          </a:prstGeom>
          <a:noFill/>
        </p:spPr>
      </p:pic>
      <p:pic>
        <p:nvPicPr>
          <p:cNvPr id="145410" name="Picture 2" descr="C:\IRENE\MIS CLASES\CURSO_18-19\1º ESO\1_NATURALES\images\tabla-con-los-numeros-egipcios.jpg"/>
          <p:cNvPicPr>
            <a:picLocks noChangeAspect="1" noChangeArrowheads="1"/>
          </p:cNvPicPr>
          <p:nvPr/>
        </p:nvPicPr>
        <p:blipFill>
          <a:blip r:embed="rId3" cstate="print"/>
          <a:srcRect/>
          <a:stretch>
            <a:fillRect/>
          </a:stretch>
        </p:blipFill>
        <p:spPr bwMode="auto">
          <a:xfrm>
            <a:off x="1331640" y="1844824"/>
            <a:ext cx="1575056" cy="4725169"/>
          </a:xfrm>
          <a:prstGeom prst="rect">
            <a:avLst/>
          </a:prstGeom>
          <a:noFill/>
        </p:spPr>
      </p:pic>
      <p:sp>
        <p:nvSpPr>
          <p:cNvPr id="9" name="8 CuadroTexto"/>
          <p:cNvSpPr txBox="1"/>
          <p:nvPr/>
        </p:nvSpPr>
        <p:spPr>
          <a:xfrm>
            <a:off x="1115616" y="1268760"/>
            <a:ext cx="1944216" cy="613470"/>
          </a:xfrm>
          <a:prstGeom prst="horizontalScroll">
            <a:avLst/>
          </a:prstGeom>
          <a:solidFill>
            <a:srgbClr val="FFFF9F"/>
          </a:solidFill>
          <a:ln>
            <a:solidFill>
              <a:srgbClr val="996633"/>
            </a:solidFill>
          </a:ln>
        </p:spPr>
        <p:txBody>
          <a:bodyPr wrap="square" rtlCol="0">
            <a:spAutoFit/>
          </a:bodyPr>
          <a:lstStyle/>
          <a:p>
            <a:pPr algn="ctr"/>
            <a:r>
              <a:rPr lang="es-ES" sz="2400" b="1" dirty="0" smtClean="0">
                <a:solidFill>
                  <a:srgbClr val="663300"/>
                </a:solidFill>
                <a:latin typeface="Candara" pitchFamily="34" charset="0"/>
              </a:rPr>
              <a:t>Jeroglíficos</a:t>
            </a:r>
            <a:endParaRPr lang="es-ES" sz="2400" b="1" dirty="0">
              <a:solidFill>
                <a:srgbClr val="663300"/>
              </a:solidFill>
              <a:latin typeface="Candara" pitchFamily="34" charset="0"/>
            </a:endParaRPr>
          </a:p>
        </p:txBody>
      </p:sp>
      <p:pic>
        <p:nvPicPr>
          <p:cNvPr id="147458" name="Picture 2" descr="C:\IRENE\MIS CLASES\CURSO_18-19\1º ESO\1_NATURALES\images\numeros-egipcios-talla-original.jpg"/>
          <p:cNvPicPr>
            <a:picLocks noChangeAspect="1" noChangeArrowheads="1"/>
          </p:cNvPicPr>
          <p:nvPr/>
        </p:nvPicPr>
        <p:blipFill>
          <a:blip r:embed="rId4" cstate="print"/>
          <a:srcRect/>
          <a:stretch>
            <a:fillRect/>
          </a:stretch>
        </p:blipFill>
        <p:spPr bwMode="auto">
          <a:xfrm>
            <a:off x="3059832" y="1844824"/>
            <a:ext cx="5715000" cy="3829050"/>
          </a:xfrm>
          <a:prstGeom prst="rect">
            <a:avLst/>
          </a:prstGeom>
          <a:noFill/>
        </p:spPr>
      </p:pic>
      <p:sp>
        <p:nvSpPr>
          <p:cNvPr id="10" name="9 CuadroTexto"/>
          <p:cNvSpPr txBox="1"/>
          <p:nvPr/>
        </p:nvSpPr>
        <p:spPr>
          <a:xfrm>
            <a:off x="3275856" y="3068960"/>
            <a:ext cx="2736304" cy="1477328"/>
          </a:xfrm>
          <a:prstGeom prst="rect">
            <a:avLst/>
          </a:prstGeom>
          <a:noFill/>
          <a:ln w="38100">
            <a:solidFill>
              <a:srgbClr val="FF0000"/>
            </a:solidFill>
          </a:ln>
        </p:spPr>
        <p:txBody>
          <a:bodyPr wrap="square" rtlCol="0">
            <a:spAutoFit/>
          </a:bodyPr>
          <a:lstStyle/>
          <a:p>
            <a:endParaRPr lang="es-ES" dirty="0" smtClean="0"/>
          </a:p>
          <a:p>
            <a:endParaRPr lang="es-ES" dirty="0" smtClean="0"/>
          </a:p>
          <a:p>
            <a:endParaRPr lang="es-ES" dirty="0" smtClean="0"/>
          </a:p>
          <a:p>
            <a:endParaRPr lang="es-ES" dirty="0" smtClean="0"/>
          </a:p>
          <a:p>
            <a:endParaRPr lang="es-ES" dirty="0"/>
          </a:p>
        </p:txBody>
      </p:sp>
      <p:sp>
        <p:nvSpPr>
          <p:cNvPr id="11" name="10 CuadroTexto"/>
          <p:cNvSpPr txBox="1"/>
          <p:nvPr/>
        </p:nvSpPr>
        <p:spPr>
          <a:xfrm>
            <a:off x="2915816" y="5715253"/>
            <a:ext cx="5976664" cy="1323439"/>
          </a:xfrm>
          <a:prstGeom prst="rect">
            <a:avLst/>
          </a:prstGeom>
          <a:noFill/>
          <a:ln w="38100">
            <a:noFill/>
          </a:ln>
        </p:spPr>
        <p:txBody>
          <a:bodyPr wrap="square" rtlCol="0">
            <a:spAutoFit/>
          </a:bodyPr>
          <a:lstStyle/>
          <a:p>
            <a:r>
              <a:rPr lang="es-ES" sz="2400" dirty="0" smtClean="0">
                <a:solidFill>
                  <a:srgbClr val="FF0000"/>
                </a:solidFill>
                <a:latin typeface="+mn-lt"/>
              </a:rPr>
              <a:t>1.000.000 +300.000+30.000+3.000+300+30 =</a:t>
            </a:r>
          </a:p>
          <a:p>
            <a:r>
              <a:rPr lang="es-ES" sz="2400" dirty="0" smtClean="0">
                <a:solidFill>
                  <a:srgbClr val="FF0000"/>
                </a:solidFill>
                <a:latin typeface="+mn-lt"/>
              </a:rPr>
              <a:t>= 1.333.330</a:t>
            </a:r>
          </a:p>
          <a:p>
            <a:endParaRPr lang="es-ES" sz="3200" dirty="0">
              <a:latin typeface="+mn-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4400" b="0" i="0" u="none" strike="noStrike" kern="1200" cap="none" spc="0" normalizeH="0" baseline="0" noProof="0" dirty="0" smtClean="0">
                <a:ln>
                  <a:noFill/>
                </a:ln>
                <a:solidFill>
                  <a:schemeClr val="bg1"/>
                </a:solidFill>
                <a:effectLst/>
                <a:uLnTx/>
                <a:uFillTx/>
                <a:latin typeface="Harrington" pitchFamily="82" charset="0"/>
                <a:ea typeface="+mj-ea"/>
                <a:cs typeface="+mj-cs"/>
              </a:rPr>
              <a:t>NUMERACIÓN   EPGIPCIA</a:t>
            </a:r>
          </a:p>
        </p:txBody>
      </p:sp>
      <p:pic>
        <p:nvPicPr>
          <p:cNvPr id="144386" name="Picture 2" descr="C:\IRENE\MIS CLASES\CURSO_18-19\1º ESO\1_NATURALES\images\tennis-court-fasab-ancient-egypt-clipart-clipartsco_a_781-17.png"/>
          <p:cNvPicPr>
            <a:picLocks noChangeAspect="1" noChangeArrowheads="1"/>
          </p:cNvPicPr>
          <p:nvPr/>
        </p:nvPicPr>
        <p:blipFill>
          <a:blip r:embed="rId2" cstate="print"/>
          <a:srcRect/>
          <a:stretch>
            <a:fillRect/>
          </a:stretch>
        </p:blipFill>
        <p:spPr bwMode="auto">
          <a:xfrm>
            <a:off x="1" y="4365104"/>
            <a:ext cx="1265654" cy="2141465"/>
          </a:xfrm>
          <a:prstGeom prst="rect">
            <a:avLst/>
          </a:prstGeom>
          <a:noFill/>
        </p:spPr>
      </p:pic>
      <p:pic>
        <p:nvPicPr>
          <p:cNvPr id="145410" name="Picture 2" descr="C:\IRENE\MIS CLASES\CURSO_18-19\1º ESO\1_NATURALES\images\tabla-con-los-numeros-egipcios.jpg"/>
          <p:cNvPicPr>
            <a:picLocks noChangeAspect="1" noChangeArrowheads="1"/>
          </p:cNvPicPr>
          <p:nvPr/>
        </p:nvPicPr>
        <p:blipFill>
          <a:blip r:embed="rId3" cstate="print"/>
          <a:srcRect/>
          <a:stretch>
            <a:fillRect/>
          </a:stretch>
        </p:blipFill>
        <p:spPr bwMode="auto">
          <a:xfrm>
            <a:off x="1331640" y="1844824"/>
            <a:ext cx="1575056" cy="4725169"/>
          </a:xfrm>
          <a:prstGeom prst="rect">
            <a:avLst/>
          </a:prstGeom>
          <a:noFill/>
        </p:spPr>
      </p:pic>
      <p:sp>
        <p:nvSpPr>
          <p:cNvPr id="9" name="8 CuadroTexto"/>
          <p:cNvSpPr txBox="1"/>
          <p:nvPr/>
        </p:nvSpPr>
        <p:spPr>
          <a:xfrm>
            <a:off x="1115616" y="1268760"/>
            <a:ext cx="1944216" cy="613470"/>
          </a:xfrm>
          <a:prstGeom prst="horizontalScroll">
            <a:avLst/>
          </a:prstGeom>
          <a:solidFill>
            <a:srgbClr val="FFFF9F"/>
          </a:solidFill>
          <a:ln>
            <a:solidFill>
              <a:srgbClr val="996633"/>
            </a:solidFill>
          </a:ln>
        </p:spPr>
        <p:txBody>
          <a:bodyPr wrap="square" rtlCol="0">
            <a:spAutoFit/>
          </a:bodyPr>
          <a:lstStyle/>
          <a:p>
            <a:pPr algn="ctr"/>
            <a:r>
              <a:rPr lang="es-ES" sz="2400" b="1" dirty="0" smtClean="0">
                <a:solidFill>
                  <a:srgbClr val="663300"/>
                </a:solidFill>
                <a:latin typeface="Candara" pitchFamily="34" charset="0"/>
              </a:rPr>
              <a:t>Jeroglíficos</a:t>
            </a:r>
            <a:endParaRPr lang="es-ES" sz="2400" b="1" dirty="0">
              <a:solidFill>
                <a:srgbClr val="663300"/>
              </a:solidFill>
              <a:latin typeface="Candara" pitchFamily="34" charset="0"/>
            </a:endParaRPr>
          </a:p>
        </p:txBody>
      </p:sp>
      <p:pic>
        <p:nvPicPr>
          <p:cNvPr id="148482" name="Picture 2" descr="C:\IRENE\MIS CLASES\CURSO_18-19\1º ESO\1_NATURALES\images\numeracion-egipcia1.jpg"/>
          <p:cNvPicPr>
            <a:picLocks noChangeAspect="1" noChangeArrowheads="1"/>
          </p:cNvPicPr>
          <p:nvPr/>
        </p:nvPicPr>
        <p:blipFill>
          <a:blip r:embed="rId4" cstate="print"/>
          <a:srcRect/>
          <a:stretch>
            <a:fillRect/>
          </a:stretch>
        </p:blipFill>
        <p:spPr bwMode="auto">
          <a:xfrm>
            <a:off x="3491880" y="2276872"/>
            <a:ext cx="4619625" cy="2714625"/>
          </a:xfrm>
          <a:prstGeom prst="rect">
            <a:avLst/>
          </a:prstGeom>
          <a:noFill/>
        </p:spPr>
      </p:pic>
      <p:sp>
        <p:nvSpPr>
          <p:cNvPr id="12" name="11 Rectángulo"/>
          <p:cNvSpPr/>
          <p:nvPr/>
        </p:nvSpPr>
        <p:spPr>
          <a:xfrm>
            <a:off x="6948264" y="2636912"/>
            <a:ext cx="1080120"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Rectángulo"/>
          <p:cNvSpPr/>
          <p:nvPr/>
        </p:nvSpPr>
        <p:spPr>
          <a:xfrm>
            <a:off x="6948264" y="4149080"/>
            <a:ext cx="1080120"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2 Marcador de contenido"/>
          <p:cNvSpPr>
            <a:spLocks noGrp="1"/>
          </p:cNvSpPr>
          <p:nvPr>
            <p:ph idx="1"/>
          </p:nvPr>
        </p:nvSpPr>
        <p:spPr>
          <a:xfrm>
            <a:off x="3563888" y="1412776"/>
            <a:ext cx="3528392" cy="936104"/>
          </a:xfrm>
        </p:spPr>
        <p:txBody>
          <a:bodyPr/>
          <a:lstStyle/>
          <a:p>
            <a:pPr marL="0" algn="just" eaLnBrk="1" hangingPunct="1">
              <a:buNone/>
            </a:pPr>
            <a:r>
              <a:rPr lang="es-ES" sz="2400" dirty="0" smtClean="0"/>
              <a:t>¿De qué números se trata?</a:t>
            </a:r>
            <a:endParaRPr lang="es-ES" sz="24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4400" b="0" i="0" u="none" strike="noStrike" kern="1200" cap="none" spc="0" normalizeH="0" baseline="0" noProof="0" dirty="0" smtClean="0">
                <a:ln>
                  <a:noFill/>
                </a:ln>
                <a:solidFill>
                  <a:schemeClr val="bg1"/>
                </a:solidFill>
                <a:effectLst/>
                <a:uLnTx/>
                <a:uFillTx/>
                <a:latin typeface="Harrington" pitchFamily="82" charset="0"/>
                <a:ea typeface="+mj-ea"/>
                <a:cs typeface="+mj-cs"/>
              </a:rPr>
              <a:t>NUMERACIÓN   EPGIPCIA</a:t>
            </a:r>
          </a:p>
        </p:txBody>
      </p:sp>
      <p:pic>
        <p:nvPicPr>
          <p:cNvPr id="144386" name="Picture 2" descr="C:\IRENE\MIS CLASES\CURSO_18-19\1º ESO\1_NATURALES\images\tennis-court-fasab-ancient-egypt-clipart-clipartsco_a_781-17.png"/>
          <p:cNvPicPr>
            <a:picLocks noChangeAspect="1" noChangeArrowheads="1"/>
          </p:cNvPicPr>
          <p:nvPr/>
        </p:nvPicPr>
        <p:blipFill>
          <a:blip r:embed="rId2" cstate="print"/>
          <a:srcRect/>
          <a:stretch>
            <a:fillRect/>
          </a:stretch>
        </p:blipFill>
        <p:spPr bwMode="auto">
          <a:xfrm>
            <a:off x="1" y="4365104"/>
            <a:ext cx="1265654" cy="2141465"/>
          </a:xfrm>
          <a:prstGeom prst="rect">
            <a:avLst/>
          </a:prstGeom>
          <a:noFill/>
        </p:spPr>
      </p:pic>
      <p:pic>
        <p:nvPicPr>
          <p:cNvPr id="145410" name="Picture 2" descr="C:\IRENE\MIS CLASES\CURSO_18-19\1º ESO\1_NATURALES\images\tabla-con-los-numeros-egipcios.jpg"/>
          <p:cNvPicPr>
            <a:picLocks noChangeAspect="1" noChangeArrowheads="1"/>
          </p:cNvPicPr>
          <p:nvPr/>
        </p:nvPicPr>
        <p:blipFill>
          <a:blip r:embed="rId3" cstate="print"/>
          <a:srcRect/>
          <a:stretch>
            <a:fillRect/>
          </a:stretch>
        </p:blipFill>
        <p:spPr bwMode="auto">
          <a:xfrm>
            <a:off x="1331640" y="1844824"/>
            <a:ext cx="1575056" cy="4725169"/>
          </a:xfrm>
          <a:prstGeom prst="rect">
            <a:avLst/>
          </a:prstGeom>
          <a:noFill/>
        </p:spPr>
      </p:pic>
      <p:sp>
        <p:nvSpPr>
          <p:cNvPr id="9" name="8 CuadroTexto"/>
          <p:cNvSpPr txBox="1"/>
          <p:nvPr/>
        </p:nvSpPr>
        <p:spPr>
          <a:xfrm>
            <a:off x="1115616" y="1268760"/>
            <a:ext cx="1944216" cy="613470"/>
          </a:xfrm>
          <a:prstGeom prst="horizontalScroll">
            <a:avLst/>
          </a:prstGeom>
          <a:solidFill>
            <a:srgbClr val="FFFF9F"/>
          </a:solidFill>
          <a:ln>
            <a:solidFill>
              <a:srgbClr val="996633"/>
            </a:solidFill>
          </a:ln>
        </p:spPr>
        <p:txBody>
          <a:bodyPr wrap="square" rtlCol="0">
            <a:spAutoFit/>
          </a:bodyPr>
          <a:lstStyle/>
          <a:p>
            <a:pPr algn="ctr"/>
            <a:r>
              <a:rPr lang="es-ES" sz="2400" b="1" dirty="0" smtClean="0">
                <a:solidFill>
                  <a:srgbClr val="663300"/>
                </a:solidFill>
                <a:latin typeface="Candara" pitchFamily="34" charset="0"/>
              </a:rPr>
              <a:t>Jeroglíficos</a:t>
            </a:r>
            <a:endParaRPr lang="es-ES" sz="2400" b="1" dirty="0">
              <a:solidFill>
                <a:srgbClr val="663300"/>
              </a:solidFill>
              <a:latin typeface="Candara" pitchFamily="34" charset="0"/>
            </a:endParaRPr>
          </a:p>
        </p:txBody>
      </p:sp>
      <p:pic>
        <p:nvPicPr>
          <p:cNvPr id="148482" name="Picture 2" descr="C:\IRENE\MIS CLASES\CURSO_18-19\1º ESO\1_NATURALES\images\numeracion-egipcia1.jpg"/>
          <p:cNvPicPr>
            <a:picLocks noChangeAspect="1" noChangeArrowheads="1"/>
          </p:cNvPicPr>
          <p:nvPr/>
        </p:nvPicPr>
        <p:blipFill>
          <a:blip r:embed="rId4" cstate="print"/>
          <a:srcRect/>
          <a:stretch>
            <a:fillRect/>
          </a:stretch>
        </p:blipFill>
        <p:spPr bwMode="auto">
          <a:xfrm>
            <a:off x="3491880" y="2276872"/>
            <a:ext cx="4619625" cy="2714625"/>
          </a:xfrm>
          <a:prstGeom prst="rect">
            <a:avLst/>
          </a:prstGeom>
          <a:noFill/>
        </p:spPr>
      </p:pic>
      <p:sp>
        <p:nvSpPr>
          <p:cNvPr id="7" name="2 Marcador de contenido"/>
          <p:cNvSpPr>
            <a:spLocks noGrp="1"/>
          </p:cNvSpPr>
          <p:nvPr>
            <p:ph idx="1"/>
          </p:nvPr>
        </p:nvSpPr>
        <p:spPr>
          <a:xfrm>
            <a:off x="3563888" y="1412776"/>
            <a:ext cx="3528392" cy="936104"/>
          </a:xfrm>
        </p:spPr>
        <p:txBody>
          <a:bodyPr/>
          <a:lstStyle/>
          <a:p>
            <a:pPr marL="0" algn="just" eaLnBrk="1" hangingPunct="1">
              <a:buNone/>
            </a:pPr>
            <a:r>
              <a:rPr lang="es-ES" sz="2400" dirty="0" smtClean="0"/>
              <a:t>¿De qué números se trata?</a:t>
            </a:r>
            <a:endParaRPr lang="es-ES" sz="24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4400" b="0" i="0" u="none" strike="noStrike" kern="1200" cap="none" spc="0" normalizeH="0" baseline="0" noProof="0" dirty="0" smtClean="0">
                <a:ln>
                  <a:noFill/>
                </a:ln>
                <a:solidFill>
                  <a:schemeClr val="bg1"/>
                </a:solidFill>
                <a:effectLst/>
                <a:uLnTx/>
                <a:uFillTx/>
                <a:latin typeface="Harrington" pitchFamily="82" charset="0"/>
                <a:ea typeface="+mj-ea"/>
                <a:cs typeface="+mj-cs"/>
              </a:rPr>
              <a:t>NUMERACIÓN   EPGIPCIA</a:t>
            </a:r>
          </a:p>
        </p:txBody>
      </p:sp>
      <p:pic>
        <p:nvPicPr>
          <p:cNvPr id="145410" name="Picture 2" descr="C:\IRENE\MIS CLASES\CURSO_18-19\1º ESO\1_NATURALES\images\tabla-con-los-numeros-egipcios.jpg"/>
          <p:cNvPicPr>
            <a:picLocks noChangeAspect="1" noChangeArrowheads="1"/>
          </p:cNvPicPr>
          <p:nvPr/>
        </p:nvPicPr>
        <p:blipFill>
          <a:blip r:embed="rId2" cstate="print"/>
          <a:srcRect/>
          <a:stretch>
            <a:fillRect/>
          </a:stretch>
        </p:blipFill>
        <p:spPr bwMode="auto">
          <a:xfrm>
            <a:off x="1331640" y="1844824"/>
            <a:ext cx="1575056" cy="4725169"/>
          </a:xfrm>
          <a:prstGeom prst="rect">
            <a:avLst/>
          </a:prstGeom>
          <a:noFill/>
        </p:spPr>
      </p:pic>
      <p:sp>
        <p:nvSpPr>
          <p:cNvPr id="12" name="11 Rectángulo"/>
          <p:cNvSpPr/>
          <p:nvPr/>
        </p:nvSpPr>
        <p:spPr>
          <a:xfrm>
            <a:off x="5220072" y="3068960"/>
            <a:ext cx="288032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Rectángulo"/>
          <p:cNvSpPr/>
          <p:nvPr/>
        </p:nvSpPr>
        <p:spPr>
          <a:xfrm>
            <a:off x="4860032" y="4077072"/>
            <a:ext cx="288032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Rectángulo"/>
          <p:cNvSpPr/>
          <p:nvPr/>
        </p:nvSpPr>
        <p:spPr>
          <a:xfrm>
            <a:off x="3707904" y="4581128"/>
            <a:ext cx="4032448" cy="115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50" name="Picture 2" descr="C:\IRENE\MIS CLASES\CURSO_18-19\1º ESO\1_NATURALES\images\tabla-con-los-numeros-egipcios - copia.jpg"/>
          <p:cNvPicPr>
            <a:picLocks noChangeAspect="1" noChangeArrowheads="1"/>
          </p:cNvPicPr>
          <p:nvPr/>
        </p:nvPicPr>
        <p:blipFill>
          <a:blip r:embed="rId3" cstate="print"/>
          <a:srcRect/>
          <a:stretch>
            <a:fillRect/>
          </a:stretch>
        </p:blipFill>
        <p:spPr bwMode="auto">
          <a:xfrm flipH="1">
            <a:off x="1331640" y="1844824"/>
            <a:ext cx="792088" cy="4752528"/>
          </a:xfrm>
          <a:prstGeom prst="rect">
            <a:avLst/>
          </a:prstGeom>
          <a:noFill/>
        </p:spPr>
      </p:pic>
      <p:sp>
        <p:nvSpPr>
          <p:cNvPr id="16" name="15 CuadroTexto"/>
          <p:cNvSpPr txBox="1"/>
          <p:nvPr/>
        </p:nvSpPr>
        <p:spPr>
          <a:xfrm>
            <a:off x="2987824" y="1340768"/>
            <a:ext cx="5400600" cy="1080120"/>
          </a:xfrm>
          <a:prstGeom prst="horizontalScroll">
            <a:avLst>
              <a:gd name="adj" fmla="val 11126"/>
            </a:avLst>
          </a:prstGeom>
          <a:solidFill>
            <a:srgbClr val="FFC000"/>
          </a:solidFill>
          <a:ln>
            <a:solidFill>
              <a:srgbClr val="996633"/>
            </a:solidFill>
          </a:ln>
          <a:effectLst>
            <a:outerShdw blurRad="50800" dist="38100" dir="8100000" algn="tr" rotWithShape="0">
              <a:prstClr val="black">
                <a:alpha val="40000"/>
              </a:prstClr>
            </a:outerShdw>
          </a:effectLst>
        </p:spPr>
        <p:txBody>
          <a:bodyPr wrap="square" rtlCol="0">
            <a:noAutofit/>
          </a:bodyPr>
          <a:lstStyle/>
          <a:p>
            <a:pPr algn="ctr">
              <a:spcBef>
                <a:spcPts val="0"/>
              </a:spcBef>
              <a:spcAft>
                <a:spcPts val="0"/>
              </a:spcAft>
            </a:pPr>
            <a:endParaRPr lang="es-ES" sz="400" b="1" dirty="0" smtClean="0">
              <a:solidFill>
                <a:srgbClr val="462300"/>
              </a:solidFill>
              <a:latin typeface="Candara" pitchFamily="34" charset="0"/>
            </a:endParaRPr>
          </a:p>
          <a:p>
            <a:pPr algn="ctr">
              <a:spcBef>
                <a:spcPts val="0"/>
              </a:spcBef>
              <a:spcAft>
                <a:spcPts val="0"/>
              </a:spcAft>
            </a:pPr>
            <a:r>
              <a:rPr lang="es-ES" sz="2200" dirty="0" smtClean="0">
                <a:solidFill>
                  <a:srgbClr val="462300"/>
                </a:solidFill>
                <a:latin typeface="Candara" pitchFamily="34" charset="0"/>
              </a:rPr>
              <a:t>También escribían en sentido contrario y para ellos usaban los símbolos simétricos</a:t>
            </a:r>
            <a:endParaRPr lang="es-ES" sz="2200" dirty="0">
              <a:solidFill>
                <a:srgbClr val="462300"/>
              </a:solidFill>
              <a:latin typeface="Candara" pitchFamily="34" charset="0"/>
            </a:endParaRPr>
          </a:p>
        </p:txBody>
      </p:sp>
      <p:grpSp>
        <p:nvGrpSpPr>
          <p:cNvPr id="23" name="22 Grupo"/>
          <p:cNvGrpSpPr/>
          <p:nvPr/>
        </p:nvGrpSpPr>
        <p:grpSpPr>
          <a:xfrm>
            <a:off x="2915816" y="2492896"/>
            <a:ext cx="2088232" cy="1528313"/>
            <a:chOff x="5292080" y="2492896"/>
            <a:chExt cx="2592288" cy="2104377"/>
          </a:xfrm>
        </p:grpSpPr>
        <p:pic>
          <p:nvPicPr>
            <p:cNvPr id="2051" name="Picture 3" descr="C:\IRENE\MIS CLASES\CURSO_18-19\1º ESO\1_NATURALES\images\cartouch-clipart-ancient-world-history-1.gif"/>
            <p:cNvPicPr>
              <a:picLocks noChangeAspect="1" noChangeArrowheads="1"/>
            </p:cNvPicPr>
            <p:nvPr/>
          </p:nvPicPr>
          <p:blipFill>
            <a:blip r:embed="rId4" cstate="print"/>
            <a:srcRect/>
            <a:stretch>
              <a:fillRect/>
            </a:stretch>
          </p:blipFill>
          <p:spPr bwMode="auto">
            <a:xfrm>
              <a:off x="6516216" y="2492896"/>
              <a:ext cx="1368152" cy="2104377"/>
            </a:xfrm>
            <a:prstGeom prst="rect">
              <a:avLst/>
            </a:prstGeom>
            <a:noFill/>
          </p:spPr>
        </p:pic>
        <p:pic>
          <p:nvPicPr>
            <p:cNvPr id="17" name="Picture 3" descr="C:\IRENE\MIS CLASES\CURSO_18-19\1º ESO\1_NATURALES\images\cartouch-clipart-ancient-world-history-1.gif"/>
            <p:cNvPicPr>
              <a:picLocks noChangeAspect="1" noChangeArrowheads="1"/>
            </p:cNvPicPr>
            <p:nvPr/>
          </p:nvPicPr>
          <p:blipFill>
            <a:blip r:embed="rId4" cstate="print"/>
            <a:srcRect/>
            <a:stretch>
              <a:fillRect/>
            </a:stretch>
          </p:blipFill>
          <p:spPr bwMode="auto">
            <a:xfrm flipH="1">
              <a:off x="5292080" y="2492896"/>
              <a:ext cx="1304528" cy="2104377"/>
            </a:xfrm>
            <a:prstGeom prst="rect">
              <a:avLst/>
            </a:prstGeom>
            <a:noFill/>
          </p:spPr>
        </p:pic>
      </p:grpSp>
      <p:sp>
        <p:nvSpPr>
          <p:cNvPr id="18" name="2 Marcador de contenido"/>
          <p:cNvSpPr>
            <a:spLocks noGrp="1"/>
          </p:cNvSpPr>
          <p:nvPr>
            <p:ph idx="1"/>
          </p:nvPr>
        </p:nvSpPr>
        <p:spPr>
          <a:xfrm>
            <a:off x="5148064" y="2852936"/>
            <a:ext cx="3528392" cy="936104"/>
          </a:xfrm>
        </p:spPr>
        <p:txBody>
          <a:bodyPr/>
          <a:lstStyle/>
          <a:p>
            <a:pPr marL="0" algn="just" eaLnBrk="1" hangingPunct="1">
              <a:buNone/>
            </a:pPr>
            <a:r>
              <a:rPr lang="es-ES" sz="2400" dirty="0" smtClean="0"/>
              <a:t>¿De qué número se trata?</a:t>
            </a:r>
            <a:endParaRPr lang="es-ES" sz="2400" dirty="0" smtClean="0"/>
          </a:p>
        </p:txBody>
      </p:sp>
      <p:pic>
        <p:nvPicPr>
          <p:cNvPr id="19" name="Picture 2" descr="C:\IRENE\MIS CLASES\CURSO_18-19\1º ESO\1_NATURALES\images\sumaegipcia.jpg"/>
          <p:cNvPicPr>
            <a:picLocks noChangeAspect="1" noChangeArrowheads="1"/>
          </p:cNvPicPr>
          <p:nvPr/>
        </p:nvPicPr>
        <p:blipFill>
          <a:blip r:embed="rId5" cstate="print"/>
          <a:srcRect l="53733" t="3523" r="21843" b="75337"/>
          <a:stretch>
            <a:fillRect/>
          </a:stretch>
        </p:blipFill>
        <p:spPr bwMode="auto">
          <a:xfrm>
            <a:off x="5796136" y="4293096"/>
            <a:ext cx="1080120" cy="864096"/>
          </a:xfrm>
          <a:prstGeom prst="rect">
            <a:avLst/>
          </a:prstGeom>
          <a:noFill/>
        </p:spPr>
      </p:pic>
      <p:pic>
        <p:nvPicPr>
          <p:cNvPr id="20" name="Picture 2" descr="C:\IRENE\MIS CLASES\CURSO_18-19\1º ESO\1_NATURALES\images\sumaegipcia.jpg"/>
          <p:cNvPicPr>
            <a:picLocks noChangeAspect="1" noChangeArrowheads="1"/>
          </p:cNvPicPr>
          <p:nvPr/>
        </p:nvPicPr>
        <p:blipFill>
          <a:blip r:embed="rId5" cstate="print"/>
          <a:srcRect l="27940" t="36593" r="61766" b="39542"/>
          <a:stretch>
            <a:fillRect/>
          </a:stretch>
        </p:blipFill>
        <p:spPr bwMode="auto">
          <a:xfrm>
            <a:off x="4283968" y="4365104"/>
            <a:ext cx="504056" cy="1080120"/>
          </a:xfrm>
          <a:prstGeom prst="rect">
            <a:avLst/>
          </a:prstGeom>
          <a:noFill/>
          <a:ln w="9525">
            <a:noFill/>
            <a:miter lim="800000"/>
            <a:headEnd/>
            <a:tailEnd/>
          </a:ln>
        </p:spPr>
      </p:pic>
      <p:pic>
        <p:nvPicPr>
          <p:cNvPr id="21" name="Picture 2" descr="C:\IRENE\MIS CLASES\CURSO_18-19\1º ESO\1_NATURALES\images\sumaegipcia.jpg"/>
          <p:cNvPicPr>
            <a:picLocks noChangeAspect="1" noChangeArrowheads="1"/>
          </p:cNvPicPr>
          <p:nvPr/>
        </p:nvPicPr>
        <p:blipFill>
          <a:blip r:embed="rId5" cstate="print"/>
          <a:srcRect l="73526" t="71595" r="4416" b="7722"/>
          <a:stretch>
            <a:fillRect/>
          </a:stretch>
        </p:blipFill>
        <p:spPr bwMode="auto">
          <a:xfrm>
            <a:off x="6732240" y="4221088"/>
            <a:ext cx="1080120" cy="936104"/>
          </a:xfrm>
          <a:prstGeom prst="rect">
            <a:avLst/>
          </a:prstGeom>
          <a:noFill/>
          <a:ln w="9525">
            <a:noFill/>
            <a:miter lim="800000"/>
            <a:headEnd/>
            <a:tailEnd/>
          </a:ln>
        </p:spPr>
      </p:pic>
      <p:pic>
        <p:nvPicPr>
          <p:cNvPr id="22" name="Picture 2" descr="C:\IRENE\MIS CLASES\CURSO_18-19\1º ESO\1_NATURALES\images\sumaegipcia.jpg"/>
          <p:cNvPicPr>
            <a:picLocks noChangeAspect="1" noChangeArrowheads="1"/>
          </p:cNvPicPr>
          <p:nvPr/>
        </p:nvPicPr>
        <p:blipFill>
          <a:blip r:embed="rId5" cstate="print"/>
          <a:srcRect l="36763" t="71595" r="41179" b="7722"/>
          <a:stretch>
            <a:fillRect/>
          </a:stretch>
        </p:blipFill>
        <p:spPr bwMode="auto">
          <a:xfrm>
            <a:off x="4716016" y="4221088"/>
            <a:ext cx="1080120" cy="9361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C:\IRENE\MIS CLASES\CURSO_18-19\1º ESO\1_NATURALES\images\numeracionegipcia (1).jpg"/>
          <p:cNvPicPr>
            <a:picLocks noGrp="1"/>
          </p:cNvPicPr>
          <p:nvPr>
            <p:ph idx="1"/>
          </p:nvPr>
        </p:nvPicPr>
        <p:blipFill>
          <a:blip r:embed="rId2" cstate="print"/>
          <a:srcRect/>
          <a:stretch>
            <a:fillRect/>
          </a:stretch>
        </p:blipFill>
        <p:spPr bwMode="auto">
          <a:xfrm>
            <a:off x="1547664" y="2204864"/>
            <a:ext cx="6072571" cy="4525963"/>
          </a:xfrm>
          <a:prstGeom prst="rect">
            <a:avLst/>
          </a:prstGeom>
          <a:noFill/>
          <a:ln w="9525">
            <a:noFill/>
            <a:miter lim="800000"/>
            <a:headEnd/>
            <a:tailEnd/>
          </a:ln>
        </p:spPr>
      </p:pic>
      <p:sp>
        <p:nvSpPr>
          <p:cNvPr id="5"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4400" b="0" i="0" u="none" strike="noStrike" kern="1200" cap="none" spc="0" normalizeH="0" baseline="0" noProof="0" dirty="0" smtClean="0">
                <a:ln>
                  <a:noFill/>
                </a:ln>
                <a:solidFill>
                  <a:schemeClr val="bg1"/>
                </a:solidFill>
                <a:effectLst/>
                <a:uLnTx/>
                <a:uFillTx/>
                <a:latin typeface="Harrington" pitchFamily="82" charset="0"/>
                <a:ea typeface="+mj-ea"/>
                <a:cs typeface="+mj-cs"/>
              </a:rPr>
              <a:t>NUMERACIÓN   EPGIPCIA</a:t>
            </a:r>
          </a:p>
        </p:txBody>
      </p:sp>
      <p:grpSp>
        <p:nvGrpSpPr>
          <p:cNvPr id="6" name="5 Grupo"/>
          <p:cNvGrpSpPr/>
          <p:nvPr/>
        </p:nvGrpSpPr>
        <p:grpSpPr>
          <a:xfrm>
            <a:off x="4067944" y="1196752"/>
            <a:ext cx="1656184" cy="1168273"/>
            <a:chOff x="5292080" y="2492896"/>
            <a:chExt cx="2592288" cy="2104377"/>
          </a:xfrm>
        </p:grpSpPr>
        <p:pic>
          <p:nvPicPr>
            <p:cNvPr id="7" name="Picture 3" descr="C:\IRENE\MIS CLASES\CURSO_18-19\1º ESO\1_NATURALES\images\cartouch-clipart-ancient-world-history-1.gif"/>
            <p:cNvPicPr>
              <a:picLocks noChangeAspect="1" noChangeArrowheads="1"/>
            </p:cNvPicPr>
            <p:nvPr/>
          </p:nvPicPr>
          <p:blipFill>
            <a:blip r:embed="rId3" cstate="print"/>
            <a:srcRect/>
            <a:stretch>
              <a:fillRect/>
            </a:stretch>
          </p:blipFill>
          <p:spPr bwMode="auto">
            <a:xfrm>
              <a:off x="6516216" y="2492896"/>
              <a:ext cx="1368152" cy="2104377"/>
            </a:xfrm>
            <a:prstGeom prst="rect">
              <a:avLst/>
            </a:prstGeom>
            <a:noFill/>
          </p:spPr>
        </p:pic>
        <p:pic>
          <p:nvPicPr>
            <p:cNvPr id="8" name="Picture 3" descr="C:\IRENE\MIS CLASES\CURSO_18-19\1º ESO\1_NATURALES\images\cartouch-clipart-ancient-world-history-1.gif"/>
            <p:cNvPicPr>
              <a:picLocks noChangeAspect="1" noChangeArrowheads="1"/>
            </p:cNvPicPr>
            <p:nvPr/>
          </p:nvPicPr>
          <p:blipFill>
            <a:blip r:embed="rId3" cstate="print"/>
            <a:srcRect/>
            <a:stretch>
              <a:fillRect/>
            </a:stretch>
          </p:blipFill>
          <p:spPr bwMode="auto">
            <a:xfrm flipH="1">
              <a:off x="5292080" y="2492896"/>
              <a:ext cx="1304528" cy="2104377"/>
            </a:xfrm>
            <a:prstGeom prst="rect">
              <a:avLst/>
            </a:prstGeom>
            <a:noFill/>
          </p:spPr>
        </p:pic>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4400" b="0" i="0" u="none" strike="noStrike" kern="1200" cap="none" spc="0" normalizeH="0" baseline="0" noProof="0" dirty="0" smtClean="0">
                <a:ln>
                  <a:noFill/>
                </a:ln>
                <a:solidFill>
                  <a:schemeClr val="bg1"/>
                </a:solidFill>
                <a:effectLst/>
                <a:uLnTx/>
                <a:uFillTx/>
                <a:latin typeface="Harrington" pitchFamily="82" charset="0"/>
                <a:ea typeface="+mj-ea"/>
                <a:cs typeface="+mj-cs"/>
              </a:rPr>
              <a:t>SUMA   </a:t>
            </a:r>
            <a:r>
              <a:rPr kumimoji="0" lang="es-ES" sz="4400" b="0" i="0" u="none" strike="noStrike" kern="1200" cap="none" spc="0" normalizeH="0" baseline="0" noProof="0" dirty="0" smtClean="0">
                <a:ln>
                  <a:noFill/>
                </a:ln>
                <a:solidFill>
                  <a:schemeClr val="bg1"/>
                </a:solidFill>
                <a:effectLst/>
                <a:uLnTx/>
                <a:uFillTx/>
                <a:latin typeface="Harrington" pitchFamily="82" charset="0"/>
                <a:ea typeface="+mj-ea"/>
                <a:cs typeface="+mj-cs"/>
              </a:rPr>
              <a:t>EPGIPCIA</a:t>
            </a:r>
          </a:p>
        </p:txBody>
      </p:sp>
      <p:pic>
        <p:nvPicPr>
          <p:cNvPr id="145410" name="Picture 2" descr="C:\IRENE\MIS CLASES\CURSO_18-19\1º ESO\1_NATURALES\images\tabla-con-los-numeros-egipcios.jpg"/>
          <p:cNvPicPr>
            <a:picLocks noChangeAspect="1" noChangeArrowheads="1"/>
          </p:cNvPicPr>
          <p:nvPr/>
        </p:nvPicPr>
        <p:blipFill>
          <a:blip r:embed="rId2" cstate="print"/>
          <a:srcRect/>
          <a:stretch>
            <a:fillRect/>
          </a:stretch>
        </p:blipFill>
        <p:spPr bwMode="auto">
          <a:xfrm>
            <a:off x="1331640" y="1844824"/>
            <a:ext cx="1575056" cy="4725169"/>
          </a:xfrm>
          <a:prstGeom prst="rect">
            <a:avLst/>
          </a:prstGeom>
          <a:noFill/>
        </p:spPr>
      </p:pic>
      <p:pic>
        <p:nvPicPr>
          <p:cNvPr id="150530" name="Picture 2" descr="C:\IRENE\MIS CLASES\CURSO_18-19\1º ESO\1_NATURALES\images\sumaegipcia.jpg"/>
          <p:cNvPicPr>
            <a:picLocks noChangeAspect="1" noChangeArrowheads="1"/>
          </p:cNvPicPr>
          <p:nvPr/>
        </p:nvPicPr>
        <p:blipFill>
          <a:blip r:embed="rId3" cstate="print"/>
          <a:srcRect/>
          <a:stretch>
            <a:fillRect/>
          </a:stretch>
        </p:blipFill>
        <p:spPr bwMode="auto">
          <a:xfrm>
            <a:off x="3923928" y="1988840"/>
            <a:ext cx="4422378" cy="4087479"/>
          </a:xfrm>
          <a:prstGeom prst="rect">
            <a:avLst/>
          </a:prstGeom>
          <a:noFill/>
        </p:spPr>
      </p:pic>
      <p:sp>
        <p:nvSpPr>
          <p:cNvPr id="10" name="9 Rectángulo"/>
          <p:cNvSpPr/>
          <p:nvPr/>
        </p:nvSpPr>
        <p:spPr>
          <a:xfrm>
            <a:off x="3851920" y="2276872"/>
            <a:ext cx="1224136"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Rectángulo"/>
          <p:cNvSpPr/>
          <p:nvPr/>
        </p:nvSpPr>
        <p:spPr>
          <a:xfrm>
            <a:off x="3851920" y="3717032"/>
            <a:ext cx="1224136"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a:off x="5220072" y="3068960"/>
            <a:ext cx="288032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Rectángulo"/>
          <p:cNvSpPr/>
          <p:nvPr/>
        </p:nvSpPr>
        <p:spPr>
          <a:xfrm>
            <a:off x="5148064" y="4437112"/>
            <a:ext cx="288032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Rectángulo"/>
          <p:cNvSpPr/>
          <p:nvPr/>
        </p:nvSpPr>
        <p:spPr>
          <a:xfrm>
            <a:off x="3995936" y="4941168"/>
            <a:ext cx="4032448" cy="115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Rectángulo"/>
          <p:cNvSpPr/>
          <p:nvPr/>
        </p:nvSpPr>
        <p:spPr>
          <a:xfrm>
            <a:off x="3851920" y="3140968"/>
            <a:ext cx="1296144"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smtClean="0">
                <a:solidFill>
                  <a:schemeClr val="tx1"/>
                </a:solidFill>
              </a:rPr>
              <a:t>+</a:t>
            </a:r>
            <a:endParaRPr lang="es-ES" sz="3600" b="1" dirty="0">
              <a:solidFill>
                <a:schemeClr val="tx1"/>
              </a:solidFill>
            </a:endParaRPr>
          </a:p>
        </p:txBody>
      </p:sp>
      <p:pic>
        <p:nvPicPr>
          <p:cNvPr id="2050" name="Picture 2" descr="C:\IRENE\MIS CLASES\CURSO_18-19\1º ESO\1_NATURALES\images\tabla-con-los-numeros-egipcios - copia.jpg"/>
          <p:cNvPicPr>
            <a:picLocks noChangeAspect="1" noChangeArrowheads="1"/>
          </p:cNvPicPr>
          <p:nvPr/>
        </p:nvPicPr>
        <p:blipFill>
          <a:blip r:embed="rId4" cstate="print"/>
          <a:srcRect/>
          <a:stretch>
            <a:fillRect/>
          </a:stretch>
        </p:blipFill>
        <p:spPr bwMode="auto">
          <a:xfrm flipH="1">
            <a:off x="1331640" y="1844824"/>
            <a:ext cx="792088" cy="4752528"/>
          </a:xfrm>
          <a:prstGeom prst="rect">
            <a:avLst/>
          </a:prstGeom>
          <a:noFill/>
        </p:spPr>
      </p:pic>
      <p:sp>
        <p:nvSpPr>
          <p:cNvPr id="16" name="15 CuadroTexto"/>
          <p:cNvSpPr txBox="1"/>
          <p:nvPr/>
        </p:nvSpPr>
        <p:spPr>
          <a:xfrm>
            <a:off x="3131840" y="5085184"/>
            <a:ext cx="5616624" cy="1080120"/>
          </a:xfrm>
          <a:prstGeom prst="horizontalScroll">
            <a:avLst>
              <a:gd name="adj" fmla="val 11126"/>
            </a:avLst>
          </a:prstGeom>
          <a:solidFill>
            <a:srgbClr val="FFC000"/>
          </a:solidFill>
          <a:ln>
            <a:solidFill>
              <a:srgbClr val="996633"/>
            </a:solidFill>
          </a:ln>
          <a:effectLst>
            <a:outerShdw blurRad="50800" dist="38100" dir="8100000" algn="tr" rotWithShape="0">
              <a:prstClr val="black">
                <a:alpha val="40000"/>
              </a:prstClr>
            </a:outerShdw>
          </a:effectLst>
        </p:spPr>
        <p:txBody>
          <a:bodyPr wrap="square" rtlCol="0">
            <a:noAutofit/>
          </a:bodyPr>
          <a:lstStyle/>
          <a:p>
            <a:pPr algn="ctr">
              <a:spcBef>
                <a:spcPts val="0"/>
              </a:spcBef>
              <a:spcAft>
                <a:spcPts val="0"/>
              </a:spcAft>
            </a:pPr>
            <a:endParaRPr lang="es-ES" sz="400" b="1" dirty="0" smtClean="0">
              <a:solidFill>
                <a:srgbClr val="462300"/>
              </a:solidFill>
              <a:latin typeface="Candara" pitchFamily="34" charset="0"/>
            </a:endParaRPr>
          </a:p>
          <a:p>
            <a:pPr algn="ctr">
              <a:spcBef>
                <a:spcPts val="0"/>
              </a:spcBef>
              <a:spcAft>
                <a:spcPts val="0"/>
              </a:spcAft>
            </a:pPr>
            <a:r>
              <a:rPr lang="es-ES" sz="2000" dirty="0" smtClean="0">
                <a:solidFill>
                  <a:srgbClr val="462300"/>
                </a:solidFill>
                <a:latin typeface="Candara" pitchFamily="34" charset="0"/>
              </a:rPr>
              <a:t>Para SUMAR solo hay que juntar símbolos iguales y reagruparlos con el símbolo adecuado.</a:t>
            </a:r>
            <a:endParaRPr lang="es-ES" sz="2000" dirty="0">
              <a:solidFill>
                <a:srgbClr val="462300"/>
              </a:solidFill>
              <a:latin typeface="Candara" pitchFamily="34" charset="0"/>
            </a:endParaRPr>
          </a:p>
        </p:txBody>
      </p:sp>
      <p:sp>
        <p:nvSpPr>
          <p:cNvPr id="17" name="16 CuadroTexto"/>
          <p:cNvSpPr txBox="1"/>
          <p:nvPr/>
        </p:nvSpPr>
        <p:spPr>
          <a:xfrm>
            <a:off x="1115616" y="1268760"/>
            <a:ext cx="1944216" cy="613470"/>
          </a:xfrm>
          <a:prstGeom prst="horizontalScroll">
            <a:avLst/>
          </a:prstGeom>
          <a:solidFill>
            <a:srgbClr val="FFFF9F"/>
          </a:solidFill>
          <a:ln>
            <a:solidFill>
              <a:srgbClr val="996633"/>
            </a:solidFill>
          </a:ln>
        </p:spPr>
        <p:txBody>
          <a:bodyPr wrap="square" rtlCol="0">
            <a:spAutoFit/>
          </a:bodyPr>
          <a:lstStyle/>
          <a:p>
            <a:pPr algn="ctr"/>
            <a:r>
              <a:rPr lang="es-ES" sz="2400" b="1" dirty="0" smtClean="0">
                <a:solidFill>
                  <a:srgbClr val="663300"/>
                </a:solidFill>
                <a:latin typeface="Candara" pitchFamily="34" charset="0"/>
              </a:rPr>
              <a:t>Jeroglíficos</a:t>
            </a:r>
            <a:endParaRPr lang="es-ES" sz="2400" b="1" dirty="0">
              <a:solidFill>
                <a:srgbClr val="663300"/>
              </a:solidFill>
              <a:latin typeface="Candara" pitchFamily="34" charset="0"/>
            </a:endParaRPr>
          </a:p>
        </p:txBody>
      </p:sp>
      <p:pic>
        <p:nvPicPr>
          <p:cNvPr id="18" name="Picture 2" descr="C:\IRENE\MIS CLASES\CURSO_18-19\1º ESO\1_NATURALES\images\tennis-court-fasab-ancient-egypt-clipart-clipartsco_a_781-17.png"/>
          <p:cNvPicPr>
            <a:picLocks noChangeAspect="1" noChangeArrowheads="1"/>
          </p:cNvPicPr>
          <p:nvPr/>
        </p:nvPicPr>
        <p:blipFill>
          <a:blip r:embed="rId5" cstate="print"/>
          <a:srcRect/>
          <a:stretch>
            <a:fillRect/>
          </a:stretch>
        </p:blipFill>
        <p:spPr bwMode="auto">
          <a:xfrm>
            <a:off x="1" y="4365104"/>
            <a:ext cx="1265654" cy="2141465"/>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4400" b="0" i="0" u="none" strike="noStrike" kern="1200" cap="none" spc="0" normalizeH="0" baseline="0" noProof="0" dirty="0" smtClean="0">
                <a:ln>
                  <a:noFill/>
                </a:ln>
                <a:solidFill>
                  <a:schemeClr val="bg1"/>
                </a:solidFill>
                <a:effectLst/>
                <a:uLnTx/>
                <a:uFillTx/>
                <a:latin typeface="Harrington" pitchFamily="82" charset="0"/>
                <a:ea typeface="+mj-ea"/>
                <a:cs typeface="+mj-cs"/>
              </a:rPr>
              <a:t>NUMERACIÓN   EPGIPCIA</a:t>
            </a:r>
          </a:p>
        </p:txBody>
      </p:sp>
      <p:pic>
        <p:nvPicPr>
          <p:cNvPr id="144386" name="Picture 2" descr="C:\IRENE\MIS CLASES\CURSO_18-19\1º ESO\1_NATURALES\images\tennis-court-fasab-ancient-egypt-clipart-clipartsco_a_781-17.png"/>
          <p:cNvPicPr>
            <a:picLocks noChangeAspect="1" noChangeArrowheads="1"/>
          </p:cNvPicPr>
          <p:nvPr/>
        </p:nvPicPr>
        <p:blipFill>
          <a:blip r:embed="rId2" cstate="print"/>
          <a:srcRect/>
          <a:stretch>
            <a:fillRect/>
          </a:stretch>
        </p:blipFill>
        <p:spPr bwMode="auto">
          <a:xfrm>
            <a:off x="1" y="4365104"/>
            <a:ext cx="1265654" cy="2141465"/>
          </a:xfrm>
          <a:prstGeom prst="rect">
            <a:avLst/>
          </a:prstGeom>
          <a:noFill/>
        </p:spPr>
      </p:pic>
      <p:pic>
        <p:nvPicPr>
          <p:cNvPr id="145410" name="Picture 2" descr="C:\IRENE\MIS CLASES\CURSO_18-19\1º ESO\1_NATURALES\images\tabla-con-los-numeros-egipcios.jpg"/>
          <p:cNvPicPr>
            <a:picLocks noChangeAspect="1" noChangeArrowheads="1"/>
          </p:cNvPicPr>
          <p:nvPr/>
        </p:nvPicPr>
        <p:blipFill>
          <a:blip r:embed="rId3" cstate="print"/>
          <a:srcRect/>
          <a:stretch>
            <a:fillRect/>
          </a:stretch>
        </p:blipFill>
        <p:spPr bwMode="auto">
          <a:xfrm>
            <a:off x="1331640" y="1844824"/>
            <a:ext cx="1575056" cy="4725169"/>
          </a:xfrm>
          <a:prstGeom prst="rect">
            <a:avLst/>
          </a:prstGeom>
          <a:noFill/>
        </p:spPr>
      </p:pic>
      <p:sp>
        <p:nvSpPr>
          <p:cNvPr id="9" name="8 CuadroTexto"/>
          <p:cNvSpPr txBox="1"/>
          <p:nvPr/>
        </p:nvSpPr>
        <p:spPr>
          <a:xfrm>
            <a:off x="1115616" y="1268760"/>
            <a:ext cx="1944216" cy="613470"/>
          </a:xfrm>
          <a:prstGeom prst="horizontalScroll">
            <a:avLst/>
          </a:prstGeom>
          <a:solidFill>
            <a:srgbClr val="FFFF9F"/>
          </a:solidFill>
          <a:ln>
            <a:solidFill>
              <a:srgbClr val="996633"/>
            </a:solidFill>
          </a:ln>
        </p:spPr>
        <p:txBody>
          <a:bodyPr wrap="square" rtlCol="0">
            <a:spAutoFit/>
          </a:bodyPr>
          <a:lstStyle/>
          <a:p>
            <a:pPr algn="ctr"/>
            <a:r>
              <a:rPr lang="es-ES" sz="2400" b="1" dirty="0" smtClean="0">
                <a:solidFill>
                  <a:srgbClr val="663300"/>
                </a:solidFill>
                <a:latin typeface="Candara" pitchFamily="34" charset="0"/>
              </a:rPr>
              <a:t>Jeroglíficos</a:t>
            </a:r>
            <a:endParaRPr lang="es-ES" sz="2400" b="1" dirty="0">
              <a:solidFill>
                <a:srgbClr val="663300"/>
              </a:solidFill>
              <a:latin typeface="Candara" pitchFamily="34" charset="0"/>
            </a:endParaRPr>
          </a:p>
        </p:txBody>
      </p:sp>
      <p:pic>
        <p:nvPicPr>
          <p:cNvPr id="150530" name="Picture 2" descr="C:\IRENE\MIS CLASES\CURSO_18-19\1º ESO\1_NATURALES\images\sumaegipcia.jpg"/>
          <p:cNvPicPr>
            <a:picLocks noChangeAspect="1" noChangeArrowheads="1"/>
          </p:cNvPicPr>
          <p:nvPr/>
        </p:nvPicPr>
        <p:blipFill>
          <a:blip r:embed="rId4" cstate="print"/>
          <a:srcRect/>
          <a:stretch>
            <a:fillRect/>
          </a:stretch>
        </p:blipFill>
        <p:spPr bwMode="auto">
          <a:xfrm>
            <a:off x="3923928" y="1988840"/>
            <a:ext cx="4422378" cy="4087479"/>
          </a:xfrm>
          <a:prstGeom prst="rect">
            <a:avLst/>
          </a:prstGeom>
          <a:noFill/>
        </p:spPr>
      </p:pic>
      <p:sp>
        <p:nvSpPr>
          <p:cNvPr id="10" name="9 Rectángulo"/>
          <p:cNvSpPr/>
          <p:nvPr/>
        </p:nvSpPr>
        <p:spPr>
          <a:xfrm>
            <a:off x="3851920" y="2276872"/>
            <a:ext cx="1224136" cy="57606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Rectángulo"/>
          <p:cNvSpPr/>
          <p:nvPr/>
        </p:nvSpPr>
        <p:spPr>
          <a:xfrm>
            <a:off x="3851920" y="3717032"/>
            <a:ext cx="1224136" cy="57606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a:off x="5220072" y="3068960"/>
            <a:ext cx="288032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Rectángulo"/>
          <p:cNvSpPr/>
          <p:nvPr/>
        </p:nvSpPr>
        <p:spPr>
          <a:xfrm>
            <a:off x="5148064" y="4437112"/>
            <a:ext cx="288032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Rectángulo"/>
          <p:cNvSpPr/>
          <p:nvPr/>
        </p:nvSpPr>
        <p:spPr>
          <a:xfrm>
            <a:off x="3779912" y="4941168"/>
            <a:ext cx="1368152" cy="79208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Rectángulo"/>
          <p:cNvSpPr/>
          <p:nvPr/>
        </p:nvSpPr>
        <p:spPr>
          <a:xfrm>
            <a:off x="3851920" y="3140968"/>
            <a:ext cx="1296144"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smtClean="0">
                <a:solidFill>
                  <a:schemeClr val="tx1"/>
                </a:solidFill>
              </a:rPr>
              <a:t>+</a:t>
            </a:r>
            <a:endParaRPr lang="es-ES" sz="3600" b="1" dirty="0">
              <a:solidFill>
                <a:schemeClr val="tx1"/>
              </a:solidFill>
            </a:endParaRPr>
          </a:p>
        </p:txBody>
      </p:sp>
      <p:sp>
        <p:nvSpPr>
          <p:cNvPr id="16" name="15 Rectángulo"/>
          <p:cNvSpPr/>
          <p:nvPr/>
        </p:nvSpPr>
        <p:spPr>
          <a:xfrm>
            <a:off x="5220072" y="5705872"/>
            <a:ext cx="2808312" cy="115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7" name="Picture 2" descr="C:\IRENE\MIS CLASES\CURSO_18-19\1º ESO\1_NATURALES\images\tabla-con-los-numeros-egipcios - copia.jpg"/>
          <p:cNvPicPr>
            <a:picLocks noChangeAspect="1" noChangeArrowheads="1"/>
          </p:cNvPicPr>
          <p:nvPr/>
        </p:nvPicPr>
        <p:blipFill>
          <a:blip r:embed="rId5" cstate="print"/>
          <a:srcRect/>
          <a:stretch>
            <a:fillRect/>
          </a:stretch>
        </p:blipFill>
        <p:spPr bwMode="auto">
          <a:xfrm flipH="1">
            <a:off x="1331640" y="1844824"/>
            <a:ext cx="792088" cy="4752528"/>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4400" b="0" i="0" u="none" strike="noStrike" kern="1200" cap="none" spc="0" normalizeH="0" baseline="0" noProof="0" dirty="0" smtClean="0">
                <a:ln>
                  <a:noFill/>
                </a:ln>
                <a:solidFill>
                  <a:schemeClr val="bg1"/>
                </a:solidFill>
                <a:effectLst/>
                <a:uLnTx/>
                <a:uFillTx/>
                <a:latin typeface="Harrington" pitchFamily="82" charset="0"/>
                <a:ea typeface="+mj-ea"/>
                <a:cs typeface="+mj-cs"/>
              </a:rPr>
              <a:t>NUMERACIÓN   EPGIPCIA</a:t>
            </a:r>
          </a:p>
        </p:txBody>
      </p:sp>
      <p:pic>
        <p:nvPicPr>
          <p:cNvPr id="144386" name="Picture 2" descr="C:\IRENE\MIS CLASES\CURSO_18-19\1º ESO\1_NATURALES\images\tennis-court-fasab-ancient-egypt-clipart-clipartsco_a_781-17.png"/>
          <p:cNvPicPr>
            <a:picLocks noChangeAspect="1" noChangeArrowheads="1"/>
          </p:cNvPicPr>
          <p:nvPr/>
        </p:nvPicPr>
        <p:blipFill>
          <a:blip r:embed="rId2" cstate="print"/>
          <a:srcRect/>
          <a:stretch>
            <a:fillRect/>
          </a:stretch>
        </p:blipFill>
        <p:spPr bwMode="auto">
          <a:xfrm>
            <a:off x="1" y="4365104"/>
            <a:ext cx="1265654" cy="2141465"/>
          </a:xfrm>
          <a:prstGeom prst="rect">
            <a:avLst/>
          </a:prstGeom>
          <a:noFill/>
        </p:spPr>
      </p:pic>
      <p:pic>
        <p:nvPicPr>
          <p:cNvPr id="145410" name="Picture 2" descr="C:\IRENE\MIS CLASES\CURSO_18-19\1º ESO\1_NATURALES\images\tabla-con-los-numeros-egipcios.jpg"/>
          <p:cNvPicPr>
            <a:picLocks noChangeAspect="1" noChangeArrowheads="1"/>
          </p:cNvPicPr>
          <p:nvPr/>
        </p:nvPicPr>
        <p:blipFill>
          <a:blip r:embed="rId3" cstate="print"/>
          <a:srcRect/>
          <a:stretch>
            <a:fillRect/>
          </a:stretch>
        </p:blipFill>
        <p:spPr bwMode="auto">
          <a:xfrm>
            <a:off x="1331640" y="1844824"/>
            <a:ext cx="1575056" cy="4725169"/>
          </a:xfrm>
          <a:prstGeom prst="rect">
            <a:avLst/>
          </a:prstGeom>
          <a:noFill/>
        </p:spPr>
      </p:pic>
      <p:sp>
        <p:nvSpPr>
          <p:cNvPr id="9" name="8 CuadroTexto"/>
          <p:cNvSpPr txBox="1"/>
          <p:nvPr/>
        </p:nvSpPr>
        <p:spPr>
          <a:xfrm>
            <a:off x="1115616" y="1268760"/>
            <a:ext cx="1944216" cy="613470"/>
          </a:xfrm>
          <a:prstGeom prst="horizontalScroll">
            <a:avLst/>
          </a:prstGeom>
          <a:solidFill>
            <a:srgbClr val="FFFF9F"/>
          </a:solidFill>
          <a:ln>
            <a:solidFill>
              <a:srgbClr val="996633"/>
            </a:solidFill>
          </a:ln>
        </p:spPr>
        <p:txBody>
          <a:bodyPr wrap="square" rtlCol="0">
            <a:spAutoFit/>
          </a:bodyPr>
          <a:lstStyle/>
          <a:p>
            <a:pPr algn="ctr"/>
            <a:r>
              <a:rPr lang="es-ES" sz="2400" b="1" dirty="0" smtClean="0">
                <a:solidFill>
                  <a:srgbClr val="663300"/>
                </a:solidFill>
                <a:latin typeface="Candara" pitchFamily="34" charset="0"/>
              </a:rPr>
              <a:t>Jeroglíficos</a:t>
            </a:r>
            <a:endParaRPr lang="es-ES" sz="2400" b="1" dirty="0">
              <a:solidFill>
                <a:srgbClr val="663300"/>
              </a:solidFill>
              <a:latin typeface="Candara" pitchFamily="34" charset="0"/>
            </a:endParaRPr>
          </a:p>
        </p:txBody>
      </p:sp>
      <p:pic>
        <p:nvPicPr>
          <p:cNvPr id="150530" name="Picture 2" descr="C:\IRENE\MIS CLASES\CURSO_18-19\1º ESO\1_NATURALES\images\sumaegipcia.jpg"/>
          <p:cNvPicPr>
            <a:picLocks noChangeAspect="1" noChangeArrowheads="1"/>
          </p:cNvPicPr>
          <p:nvPr/>
        </p:nvPicPr>
        <p:blipFill>
          <a:blip r:embed="rId4" cstate="print"/>
          <a:srcRect/>
          <a:stretch>
            <a:fillRect/>
          </a:stretch>
        </p:blipFill>
        <p:spPr bwMode="auto">
          <a:xfrm>
            <a:off x="3923928" y="1988840"/>
            <a:ext cx="4422378" cy="4087479"/>
          </a:xfrm>
          <a:prstGeom prst="rect">
            <a:avLst/>
          </a:prstGeom>
          <a:noFill/>
        </p:spPr>
      </p:pic>
      <p:sp>
        <p:nvSpPr>
          <p:cNvPr id="15" name="14 Rectángulo"/>
          <p:cNvSpPr/>
          <p:nvPr/>
        </p:nvSpPr>
        <p:spPr>
          <a:xfrm>
            <a:off x="3851920" y="3140968"/>
            <a:ext cx="1296144"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smtClean="0">
                <a:solidFill>
                  <a:schemeClr val="tx1"/>
                </a:solidFill>
              </a:rPr>
              <a:t>+</a:t>
            </a:r>
            <a:endParaRPr lang="es-ES" sz="3600" b="1"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Marcador de contenido"/>
          <p:cNvSpPr>
            <a:spLocks noGrp="1"/>
          </p:cNvSpPr>
          <p:nvPr>
            <p:ph idx="1"/>
          </p:nvPr>
        </p:nvSpPr>
        <p:spPr>
          <a:xfrm>
            <a:off x="395536" y="1412776"/>
            <a:ext cx="8064896" cy="3921125"/>
          </a:xfrm>
        </p:spPr>
        <p:txBody>
          <a:bodyPr/>
          <a:lstStyle/>
          <a:p>
            <a:pPr eaLnBrk="1" hangingPunct="1">
              <a:buNone/>
            </a:pPr>
            <a:r>
              <a:rPr lang="es-ES" sz="2800" b="1" dirty="0" smtClean="0"/>
              <a:t>Las potencias de 2 son:</a:t>
            </a:r>
            <a:endParaRPr lang="es-ES" sz="2800" dirty="0" smtClean="0"/>
          </a:p>
        </p:txBody>
      </p:sp>
      <p:sp>
        <p:nvSpPr>
          <p:cNvPr id="6" name="1 Título"/>
          <p:cNvSpPr txBox="1">
            <a:spLocks/>
          </p:cNvSpPr>
          <p:nvPr/>
        </p:nvSpPr>
        <p:spPr bwMode="auto">
          <a:xfrm>
            <a:off x="395536"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4400" dirty="0" smtClean="0">
                <a:solidFill>
                  <a:schemeClr val="bg1"/>
                </a:solidFill>
                <a:latin typeface="Harrington" pitchFamily="82" charset="0"/>
                <a:ea typeface="+mj-ea"/>
                <a:cs typeface="+mj-cs"/>
              </a:rPr>
              <a:t>POTENCIAS  DE  2</a:t>
            </a:r>
            <a:endParaRPr kumimoji="0" lang="es-ES" sz="4400" b="0" i="0" u="none" strike="noStrike" kern="1200" cap="none" spc="0" normalizeH="0" baseline="0" noProof="0" dirty="0" smtClean="0">
              <a:ln>
                <a:noFill/>
              </a:ln>
              <a:solidFill>
                <a:schemeClr val="bg1"/>
              </a:solidFill>
              <a:effectLst/>
              <a:uLnTx/>
              <a:uFillTx/>
              <a:latin typeface="Harrington" pitchFamily="82" charset="0"/>
              <a:ea typeface="+mj-ea"/>
              <a:cs typeface="+mj-cs"/>
            </a:endParaRPr>
          </a:p>
        </p:txBody>
      </p:sp>
      <p:sp>
        <p:nvSpPr>
          <p:cNvPr id="8" name="2 Marcador de contenido"/>
          <p:cNvSpPr txBox="1">
            <a:spLocks/>
          </p:cNvSpPr>
          <p:nvPr/>
        </p:nvSpPr>
        <p:spPr bwMode="auto">
          <a:xfrm>
            <a:off x="323528" y="2276872"/>
            <a:ext cx="8424936" cy="792088"/>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defRPr/>
            </a:pPr>
            <a:r>
              <a:rPr lang="es-ES" sz="4400" b="1" dirty="0" smtClean="0">
                <a:latin typeface="+mn-lt"/>
              </a:rPr>
              <a:t>2</a:t>
            </a:r>
            <a:r>
              <a:rPr lang="es-ES" sz="4400" b="1" baseline="30000" dirty="0" smtClean="0">
                <a:latin typeface="+mn-lt"/>
              </a:rPr>
              <a:t>0</a:t>
            </a:r>
            <a:r>
              <a:rPr kumimoji="0" lang="es-ES" sz="4400" b="1" i="0" u="none" strike="noStrike" kern="1200" cap="none" spc="0" normalizeH="0" baseline="30000" noProof="0" dirty="0" smtClean="0">
                <a:ln>
                  <a:noFill/>
                </a:ln>
                <a:solidFill>
                  <a:schemeClr val="tx1"/>
                </a:solidFill>
                <a:effectLst/>
                <a:uLnTx/>
                <a:uFillTx/>
                <a:latin typeface="+mn-lt"/>
                <a:ea typeface="+mn-ea"/>
                <a:cs typeface="+mn-cs"/>
              </a:rPr>
              <a:t>      </a:t>
            </a:r>
            <a:r>
              <a:rPr lang="es-ES" sz="4400" b="1" dirty="0" smtClean="0">
                <a:latin typeface="+mn-lt"/>
              </a:rPr>
              <a:t>2</a:t>
            </a:r>
            <a:r>
              <a:rPr lang="es-ES" sz="4400" b="1" baseline="30000" dirty="0" smtClean="0">
                <a:latin typeface="+mn-lt"/>
              </a:rPr>
              <a:t>1      </a:t>
            </a:r>
            <a:r>
              <a:rPr lang="es-ES" sz="4400" b="1" dirty="0" smtClean="0">
                <a:latin typeface="+mn-lt"/>
              </a:rPr>
              <a:t>2</a:t>
            </a:r>
            <a:r>
              <a:rPr lang="es-ES" sz="4400" b="1" baseline="30000" dirty="0" smtClean="0">
                <a:latin typeface="+mn-lt"/>
              </a:rPr>
              <a:t>2       </a:t>
            </a:r>
            <a:r>
              <a:rPr lang="es-ES" sz="4400" b="1" dirty="0" smtClean="0">
                <a:latin typeface="+mn-lt"/>
              </a:rPr>
              <a:t>2</a:t>
            </a:r>
            <a:r>
              <a:rPr lang="es-ES" sz="4400" b="1" baseline="30000" dirty="0" smtClean="0">
                <a:latin typeface="+mn-lt"/>
              </a:rPr>
              <a:t>3       </a:t>
            </a:r>
            <a:r>
              <a:rPr lang="es-ES" sz="4400" b="1" dirty="0" smtClean="0">
                <a:latin typeface="+mn-lt"/>
              </a:rPr>
              <a:t>2</a:t>
            </a:r>
            <a:r>
              <a:rPr lang="es-ES" sz="4400" b="1" baseline="30000" dirty="0" smtClean="0">
                <a:latin typeface="+mn-lt"/>
              </a:rPr>
              <a:t>4      </a:t>
            </a:r>
            <a:r>
              <a:rPr lang="es-ES" sz="4400" b="1" dirty="0" smtClean="0">
                <a:latin typeface="+mn-lt"/>
              </a:rPr>
              <a:t>2</a:t>
            </a:r>
            <a:r>
              <a:rPr lang="es-ES" sz="4400" b="1" baseline="30000" dirty="0" smtClean="0">
                <a:latin typeface="+mn-lt"/>
              </a:rPr>
              <a:t>5      </a:t>
            </a:r>
            <a:r>
              <a:rPr lang="es-ES" sz="4400" b="1" dirty="0" smtClean="0">
                <a:latin typeface="+mn-lt"/>
              </a:rPr>
              <a:t>2</a:t>
            </a:r>
            <a:r>
              <a:rPr lang="es-ES" sz="4400" b="1" baseline="30000" dirty="0" smtClean="0">
                <a:latin typeface="+mn-lt"/>
              </a:rPr>
              <a:t>6      </a:t>
            </a:r>
            <a:r>
              <a:rPr lang="es-ES" sz="4400" b="1" dirty="0" smtClean="0">
                <a:latin typeface="+mn-lt"/>
              </a:rPr>
              <a:t>2</a:t>
            </a:r>
            <a:r>
              <a:rPr lang="es-ES" sz="4400" b="1" baseline="30000" dirty="0" smtClean="0">
                <a:latin typeface="+mn-lt"/>
              </a:rPr>
              <a:t>7 </a:t>
            </a:r>
            <a:r>
              <a:rPr lang="es-ES" sz="4400" b="1" dirty="0" smtClean="0">
                <a:latin typeface="+mn-lt"/>
              </a:rPr>
              <a:t>…</a:t>
            </a:r>
          </a:p>
          <a:p>
            <a:pPr marL="342900" lvl="0" indent="-342900">
              <a:spcBef>
                <a:spcPct val="20000"/>
              </a:spcBef>
              <a:defRPr/>
            </a:pPr>
            <a:endParaRPr lang="es-ES" sz="4400" b="1" dirty="0" smtClean="0"/>
          </a:p>
          <a:p>
            <a:pPr marL="342900" indent="-342900">
              <a:spcBef>
                <a:spcPct val="20000"/>
              </a:spcBef>
              <a:defRPr/>
            </a:pPr>
            <a:endParaRPr lang="es-ES" sz="4400" b="1" dirty="0" smtClean="0"/>
          </a:p>
          <a:p>
            <a:pPr marL="342900" lvl="0" indent="-342900">
              <a:spcBef>
                <a:spcPct val="20000"/>
              </a:spcBef>
              <a:defRPr/>
            </a:pPr>
            <a:endParaRPr lang="es-ES" sz="4400" b="1" dirty="0" smtClean="0"/>
          </a:p>
          <a:p>
            <a:pPr marL="342900" indent="-342900">
              <a:spcBef>
                <a:spcPct val="20000"/>
              </a:spcBef>
              <a:defRPr/>
            </a:pPr>
            <a:endParaRPr lang="es-ES" sz="4400" b="1" dirty="0" smtClean="0"/>
          </a:p>
          <a:p>
            <a:pPr marL="342900" lvl="0" indent="-342900">
              <a:spcBef>
                <a:spcPct val="20000"/>
              </a:spcBef>
              <a:defRPr/>
            </a:pPr>
            <a:endParaRPr lang="es-ES" sz="4400" b="1" dirty="0" smtClean="0"/>
          </a:p>
          <a:p>
            <a:pPr marL="342900" indent="-342900">
              <a:spcBef>
                <a:spcPct val="20000"/>
              </a:spcBef>
              <a:defRPr/>
            </a:pPr>
            <a:endParaRPr lang="es-ES" sz="4400" b="1" dirty="0" smtClean="0"/>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s-ES" sz="4400" b="1"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9" name="2 Marcador de contenido"/>
          <p:cNvSpPr txBox="1">
            <a:spLocks/>
          </p:cNvSpPr>
          <p:nvPr/>
        </p:nvSpPr>
        <p:spPr>
          <a:xfrm>
            <a:off x="2627784" y="5013176"/>
            <a:ext cx="6264696" cy="1512168"/>
          </a:xfrm>
          <a:prstGeom prst="rect">
            <a:avLst/>
          </a:prstGeom>
          <a:solidFill>
            <a:schemeClr val="bg2"/>
          </a:solidFill>
          <a:ln>
            <a:solidFill>
              <a:schemeClr val="tx1">
                <a:lumMod val="75000"/>
                <a:lumOff val="25000"/>
              </a:schemeClr>
            </a:solidFill>
          </a:ln>
          <a:effectLst>
            <a:outerShdw blurRad="50800" dist="38100" dir="8100000" algn="tr" rotWithShape="0">
              <a:prstClr val="black">
                <a:alpha val="40000"/>
              </a:prstClr>
            </a:outerShdw>
          </a:effectLst>
        </p:spPr>
        <p:txBody>
          <a:bodyPr vert="horz" lIns="216000" tIns="108000" rIns="216000" bIns="108000" rtlCol="0">
            <a:noAutofit/>
          </a:bodyPr>
          <a:lstStyle/>
          <a:p>
            <a:pPr lvl="0" algn="just">
              <a:lnSpc>
                <a:spcPct val="125000"/>
              </a:lnSpc>
              <a:spcBef>
                <a:spcPts val="0"/>
              </a:spcBef>
            </a:pPr>
            <a:r>
              <a:rPr kumimoji="0" lang="es-ES" sz="2200" b="0" i="0" u="none" strike="noStrike" kern="1200" cap="none" spc="0" normalizeH="0" baseline="0" noProof="0" dirty="0" smtClean="0">
                <a:ln>
                  <a:noFill/>
                </a:ln>
                <a:effectLst/>
                <a:uLnTx/>
                <a:uFillTx/>
                <a:latin typeface="Century Gothic" pitchFamily="34" charset="0"/>
                <a:cs typeface="+mn-cs"/>
              </a:rPr>
              <a:t>Una potencia es una forma corta de</a:t>
            </a:r>
            <a:r>
              <a:rPr kumimoji="0" lang="es-ES" sz="2200" b="0" i="0" u="none" strike="noStrike" kern="1200" cap="none" spc="0" normalizeH="0" noProof="0" dirty="0" smtClean="0">
                <a:ln>
                  <a:noFill/>
                </a:ln>
                <a:effectLst/>
                <a:uLnTx/>
                <a:uFillTx/>
                <a:latin typeface="Century Gothic" pitchFamily="34" charset="0"/>
                <a:cs typeface="+mn-cs"/>
              </a:rPr>
              <a:t> </a:t>
            </a:r>
            <a:r>
              <a:rPr kumimoji="0" lang="es-ES" sz="2200" b="0" i="0" u="none" strike="noStrike" kern="1200" cap="none" spc="0" normalizeH="0" baseline="0" noProof="0" dirty="0" smtClean="0">
                <a:ln>
                  <a:noFill/>
                </a:ln>
                <a:effectLst/>
                <a:uLnTx/>
                <a:uFillTx/>
                <a:latin typeface="Century Gothic" pitchFamily="34" charset="0"/>
                <a:cs typeface="+mn-cs"/>
              </a:rPr>
              <a:t>expresar</a:t>
            </a:r>
            <a:r>
              <a:rPr kumimoji="0" lang="es-ES" sz="2200" b="0" i="0" u="none" strike="noStrike" kern="1200" cap="none" spc="0" normalizeH="0" noProof="0" dirty="0" smtClean="0">
                <a:ln>
                  <a:noFill/>
                </a:ln>
                <a:effectLst/>
                <a:uLnTx/>
                <a:uFillTx/>
                <a:latin typeface="Century Gothic" pitchFamily="34" charset="0"/>
                <a:cs typeface="+mn-cs"/>
              </a:rPr>
              <a:t> </a:t>
            </a:r>
            <a:r>
              <a:rPr kumimoji="0" lang="es-ES" sz="2200" b="0" i="0" u="none" strike="noStrike" kern="1200" cap="none" spc="0" normalizeH="0" baseline="0" noProof="0" dirty="0" smtClean="0">
                <a:ln>
                  <a:noFill/>
                </a:ln>
                <a:effectLst/>
                <a:uLnTx/>
                <a:uFillTx/>
                <a:latin typeface="Century Gothic" pitchFamily="34" charset="0"/>
                <a:cs typeface="+mn-cs"/>
              </a:rPr>
              <a:t>la multiplicación</a:t>
            </a:r>
            <a:r>
              <a:rPr kumimoji="0" lang="es-ES" sz="2200" b="0" i="0" u="none" strike="noStrike" kern="1200" cap="none" spc="0" normalizeH="0" noProof="0" dirty="0" smtClean="0">
                <a:ln>
                  <a:noFill/>
                </a:ln>
                <a:effectLst/>
                <a:uLnTx/>
                <a:uFillTx/>
                <a:latin typeface="Century Gothic" pitchFamily="34" charset="0"/>
                <a:cs typeface="+mn-cs"/>
              </a:rPr>
              <a:t> repetida</a:t>
            </a:r>
            <a:r>
              <a:rPr lang="es-ES" sz="2200" b="1" dirty="0" smtClean="0">
                <a:ln w="19050">
                  <a:solidFill>
                    <a:schemeClr val="tx2">
                      <a:tint val="1000"/>
                    </a:schemeClr>
                  </a:solidFill>
                  <a:prstDash val="solid"/>
                </a:ln>
                <a:solidFill>
                  <a:srgbClr val="0000FF"/>
                </a:solidFill>
                <a:effectLst>
                  <a:outerShdw blurRad="50000" dist="50800" dir="7500000" algn="tl">
                    <a:srgbClr val="000000">
                      <a:shade val="5000"/>
                      <a:alpha val="35000"/>
                    </a:srgbClr>
                  </a:outerShdw>
                </a:effectLst>
                <a:latin typeface="Century Gothic" pitchFamily="34" charset="0"/>
              </a:rPr>
              <a:t> </a:t>
            </a:r>
            <a:r>
              <a:rPr kumimoji="0" lang="es-ES" sz="2200" b="0" i="0" u="none" strike="noStrike" kern="1200" cap="none" spc="0" normalizeH="0" baseline="0" noProof="0" dirty="0" smtClean="0">
                <a:ln>
                  <a:noFill/>
                </a:ln>
                <a:effectLst/>
                <a:uLnTx/>
                <a:uFillTx/>
                <a:latin typeface="Century Gothic" pitchFamily="34" charset="0"/>
                <a:cs typeface="+mn-cs"/>
              </a:rPr>
              <a:t>de un número por él mismo varias veces.</a:t>
            </a:r>
            <a:endParaRPr kumimoji="0" lang="es-ES" sz="2200" b="0" i="0" u="none" strike="noStrike" kern="1200" cap="none" spc="0" normalizeH="0" baseline="0" noProof="0" dirty="0">
              <a:ln>
                <a:noFill/>
              </a:ln>
              <a:effectLst/>
              <a:uLnTx/>
              <a:uFillTx/>
              <a:latin typeface="Century Gothic" pitchFamily="34" charset="0"/>
              <a:cs typeface="+mn-cs"/>
            </a:endParaRPr>
          </a:p>
        </p:txBody>
      </p:sp>
      <p:pic>
        <p:nvPicPr>
          <p:cNvPr id="124930" name="Picture 2" descr="Resultado de imagen de egyptian clipart"/>
          <p:cNvPicPr>
            <a:picLocks noChangeAspect="1" noChangeArrowheads="1"/>
          </p:cNvPicPr>
          <p:nvPr/>
        </p:nvPicPr>
        <p:blipFill>
          <a:blip r:embed="rId2" cstate="print"/>
          <a:srcRect/>
          <a:stretch>
            <a:fillRect/>
          </a:stretch>
        </p:blipFill>
        <p:spPr bwMode="auto">
          <a:xfrm>
            <a:off x="251519" y="4797152"/>
            <a:ext cx="2135961" cy="1825788"/>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4400" b="0" i="0" u="none" strike="noStrike" kern="1200" cap="none" spc="0" normalizeH="0" baseline="0" noProof="0" dirty="0" smtClean="0">
                <a:ln>
                  <a:noFill/>
                </a:ln>
                <a:solidFill>
                  <a:schemeClr val="bg1"/>
                </a:solidFill>
                <a:effectLst/>
                <a:uLnTx/>
                <a:uFillTx/>
                <a:latin typeface="Harrington" pitchFamily="82" charset="0"/>
                <a:ea typeface="+mj-ea"/>
                <a:cs typeface="+mj-cs"/>
              </a:rPr>
              <a:t>NUMERACIÓN   EPGIPCIA</a:t>
            </a:r>
          </a:p>
        </p:txBody>
      </p:sp>
      <p:pic>
        <p:nvPicPr>
          <p:cNvPr id="144386" name="Picture 2" descr="C:\IRENE\MIS CLASES\CURSO_18-19\1º ESO\1_NATURALES\images\tennis-court-fasab-ancient-egypt-clipart-clipartsco_a_781-17.png"/>
          <p:cNvPicPr>
            <a:picLocks noChangeAspect="1" noChangeArrowheads="1"/>
          </p:cNvPicPr>
          <p:nvPr/>
        </p:nvPicPr>
        <p:blipFill>
          <a:blip r:embed="rId2" cstate="print"/>
          <a:srcRect/>
          <a:stretch>
            <a:fillRect/>
          </a:stretch>
        </p:blipFill>
        <p:spPr bwMode="auto">
          <a:xfrm>
            <a:off x="1" y="4365104"/>
            <a:ext cx="1265654" cy="2141465"/>
          </a:xfrm>
          <a:prstGeom prst="rect">
            <a:avLst/>
          </a:prstGeom>
          <a:noFill/>
        </p:spPr>
      </p:pic>
      <p:pic>
        <p:nvPicPr>
          <p:cNvPr id="145410" name="Picture 2" descr="C:\IRENE\MIS CLASES\CURSO_18-19\1º ESO\1_NATURALES\images\tabla-con-los-numeros-egipcios.jpg"/>
          <p:cNvPicPr>
            <a:picLocks noChangeAspect="1" noChangeArrowheads="1"/>
          </p:cNvPicPr>
          <p:nvPr/>
        </p:nvPicPr>
        <p:blipFill>
          <a:blip r:embed="rId3" cstate="print"/>
          <a:srcRect/>
          <a:stretch>
            <a:fillRect/>
          </a:stretch>
        </p:blipFill>
        <p:spPr bwMode="auto">
          <a:xfrm>
            <a:off x="1331640" y="1844824"/>
            <a:ext cx="1575056" cy="4725169"/>
          </a:xfrm>
          <a:prstGeom prst="rect">
            <a:avLst/>
          </a:prstGeom>
          <a:noFill/>
        </p:spPr>
      </p:pic>
      <p:sp>
        <p:nvSpPr>
          <p:cNvPr id="9" name="8 CuadroTexto"/>
          <p:cNvSpPr txBox="1"/>
          <p:nvPr/>
        </p:nvSpPr>
        <p:spPr>
          <a:xfrm>
            <a:off x="1115616" y="1268760"/>
            <a:ext cx="1944216" cy="613470"/>
          </a:xfrm>
          <a:prstGeom prst="horizontalScroll">
            <a:avLst/>
          </a:prstGeom>
          <a:solidFill>
            <a:srgbClr val="FFFF9F"/>
          </a:solidFill>
          <a:ln>
            <a:solidFill>
              <a:srgbClr val="996633"/>
            </a:solidFill>
          </a:ln>
        </p:spPr>
        <p:txBody>
          <a:bodyPr wrap="square" rtlCol="0">
            <a:spAutoFit/>
          </a:bodyPr>
          <a:lstStyle/>
          <a:p>
            <a:pPr algn="ctr"/>
            <a:r>
              <a:rPr lang="es-ES" sz="2400" b="1" dirty="0" smtClean="0">
                <a:solidFill>
                  <a:srgbClr val="663300"/>
                </a:solidFill>
                <a:latin typeface="Candara" pitchFamily="34" charset="0"/>
              </a:rPr>
              <a:t>Jeroglíficos</a:t>
            </a:r>
            <a:endParaRPr lang="es-ES" sz="2400" b="1" dirty="0">
              <a:solidFill>
                <a:srgbClr val="663300"/>
              </a:solidFill>
              <a:latin typeface="Candara" pitchFamily="34" charset="0"/>
            </a:endParaRPr>
          </a:p>
        </p:txBody>
      </p:sp>
      <p:pic>
        <p:nvPicPr>
          <p:cNvPr id="149506" name="Picture 2" descr="C:\IRENE\MIS CLASES\CURSO_18-19\1º ESO\1_NATURALES\images\016-07.gif"/>
          <p:cNvPicPr>
            <a:picLocks noChangeAspect="1" noChangeArrowheads="1"/>
          </p:cNvPicPr>
          <p:nvPr/>
        </p:nvPicPr>
        <p:blipFill>
          <a:blip r:embed="rId4" cstate="print"/>
          <a:srcRect/>
          <a:stretch>
            <a:fillRect/>
          </a:stretch>
        </p:blipFill>
        <p:spPr bwMode="auto">
          <a:xfrm>
            <a:off x="4067944" y="2420887"/>
            <a:ext cx="3168352" cy="2677257"/>
          </a:xfrm>
          <a:prstGeom prst="rect">
            <a:avLst/>
          </a:prstGeom>
          <a:noFill/>
        </p:spPr>
      </p:pic>
      <p:pic>
        <p:nvPicPr>
          <p:cNvPr id="7" name="Picture 2" descr="C:\IRENE\MIS CLASES\CURSO_18-19\1º ESO\1_NATURALES\images\tabla-con-los-numeros-egipcios - copia.jpg"/>
          <p:cNvPicPr>
            <a:picLocks noChangeAspect="1" noChangeArrowheads="1"/>
          </p:cNvPicPr>
          <p:nvPr/>
        </p:nvPicPr>
        <p:blipFill>
          <a:blip r:embed="rId5" cstate="print"/>
          <a:srcRect/>
          <a:stretch>
            <a:fillRect/>
          </a:stretch>
        </p:blipFill>
        <p:spPr bwMode="auto">
          <a:xfrm flipH="1">
            <a:off x="1331640" y="1844824"/>
            <a:ext cx="792088" cy="4752528"/>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4000" b="0" i="0" u="none" strike="noStrike" kern="1200" cap="none" spc="0" normalizeH="0" baseline="0" noProof="0" dirty="0" smtClean="0">
                <a:ln>
                  <a:noFill/>
                </a:ln>
                <a:solidFill>
                  <a:schemeClr val="bg1"/>
                </a:solidFill>
                <a:effectLst/>
                <a:uLnTx/>
                <a:uFillTx/>
                <a:latin typeface="Broadway" pitchFamily="82" charset="0"/>
                <a:ea typeface="+mj-ea"/>
                <a:cs typeface="+mj-cs"/>
              </a:rPr>
              <a:t>SISTEMAS  DE  NUMERACIÓN</a:t>
            </a:r>
          </a:p>
        </p:txBody>
      </p:sp>
      <p:sp>
        <p:nvSpPr>
          <p:cNvPr id="6145" name="Rectangle 1"/>
          <p:cNvSpPr>
            <a:spLocks noChangeArrowheads="1"/>
          </p:cNvSpPr>
          <p:nvPr/>
        </p:nvSpPr>
        <p:spPr bwMode="auto">
          <a:xfrm>
            <a:off x="611560" y="1306759"/>
            <a:ext cx="7992888"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Al no tener un sistema numeral posicional, los egipcios tenían serios problemas para representar números largos. Por ejemplo, para escribir el número 5.877.963 habrían tenido que dibujar cinco hombres con los brazos en cruz, ocho ranas, siete dedos, siete flores de loto, nueve espirales, seis arcos y tres palitos. Daba igual el orden de colocación, lo importante era que todos los elementos estuvieran representados. Más adelante, para intentar acortar la longitud de los números grandes, se introdujeron otros símbolos para números intermedios como el veinte o el novecientos, con lo cual se disminuía el número de signos necesarios para escribir una cifra. Algo parecido ocurriría algunos milenios después con el sistema numeral romano, cuando se intentó adaptar a los tiempos modernos con la </a:t>
            </a:r>
            <a:r>
              <a:rPr kumimoji="0" lang="es-ES" sz="16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cuenta castellana</a:t>
            </a:r>
            <a:r>
              <a:rPr kumimoji="0" lang="es-E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 ellos tampoco les funcionó.</a:t>
            </a:r>
            <a:endPar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Viendo de cerca el sistema numeral egipcio podemos concluir que, a pesar de tener el primer sistema numeral basado en el número diez, no era demasiado efectivo.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Al no ser posicional los números grandes tardaban mucho tiempo en escribirse y, por otro lado, su complejidad impedía hacer cálculos importantes. Cierto es que los egipcios usaban una escritura simplificada llamada hierática, aunque ni esto ni la adición de nuevos símbolos mejoró sustancialmente la forma de representar sus números.</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4000" b="0" i="0" u="none" strike="noStrike" kern="1200" cap="none" spc="0" normalizeH="0" baseline="0" noProof="0" dirty="0" smtClean="0">
                <a:ln>
                  <a:noFill/>
                </a:ln>
                <a:solidFill>
                  <a:schemeClr val="bg1"/>
                </a:solidFill>
                <a:effectLst/>
                <a:uLnTx/>
                <a:uFillTx/>
                <a:latin typeface="Broadway" pitchFamily="82" charset="0"/>
                <a:ea typeface="+mj-ea"/>
                <a:cs typeface="+mj-cs"/>
              </a:rPr>
              <a:t>SISTEMAS  DE  NUMERACIÓN</a:t>
            </a:r>
          </a:p>
        </p:txBody>
      </p:sp>
      <p:sp>
        <p:nvSpPr>
          <p:cNvPr id="9" name="2 Marcador de contenido"/>
          <p:cNvSpPr txBox="1">
            <a:spLocks/>
          </p:cNvSpPr>
          <p:nvPr/>
        </p:nvSpPr>
        <p:spPr bwMode="auto">
          <a:xfrm>
            <a:off x="3131840" y="1772816"/>
            <a:ext cx="4392488" cy="8640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lang="es-ES" sz="4800" dirty="0" smtClean="0">
                <a:latin typeface="Harrington" pitchFamily="82" charset="0"/>
                <a:cs typeface="+mn-cs"/>
              </a:rPr>
              <a:t>REFERENCIAS</a:t>
            </a:r>
            <a:endParaRPr kumimoji="0" lang="es-ES" sz="4800" i="0" strike="noStrike" kern="1200" cap="none" spc="0" normalizeH="0" baseline="0" noProof="0" dirty="0" smtClean="0">
              <a:ln>
                <a:noFill/>
              </a:ln>
              <a:solidFill>
                <a:schemeClr val="tx1"/>
              </a:solidFill>
              <a:effectLst/>
              <a:uLnTx/>
              <a:uFillTx/>
              <a:latin typeface="Harrington" pitchFamily="82" charset="0"/>
              <a:cs typeface="+mn-cs"/>
            </a:endParaRPr>
          </a:p>
        </p:txBody>
      </p:sp>
      <p:pic>
        <p:nvPicPr>
          <p:cNvPr id="5" name="4 Imagen" descr="occupations_detective-resized-600.gif.png"/>
          <p:cNvPicPr>
            <a:picLocks noChangeAspect="1"/>
          </p:cNvPicPr>
          <p:nvPr/>
        </p:nvPicPr>
        <p:blipFill>
          <a:blip r:embed="rId2" cstate="print"/>
          <a:stretch>
            <a:fillRect/>
          </a:stretch>
        </p:blipFill>
        <p:spPr>
          <a:xfrm>
            <a:off x="1331640" y="1340768"/>
            <a:ext cx="1554933" cy="1646526"/>
          </a:xfrm>
          <a:prstGeom prst="rect">
            <a:avLst/>
          </a:prstGeom>
        </p:spPr>
      </p:pic>
      <p:sp>
        <p:nvSpPr>
          <p:cNvPr id="8" name="7 CuadroTexto"/>
          <p:cNvSpPr txBox="1"/>
          <p:nvPr/>
        </p:nvSpPr>
        <p:spPr>
          <a:xfrm>
            <a:off x="467544" y="3212976"/>
            <a:ext cx="8352928" cy="400110"/>
          </a:xfrm>
          <a:prstGeom prst="rect">
            <a:avLst/>
          </a:prstGeom>
          <a:noFill/>
        </p:spPr>
        <p:txBody>
          <a:bodyPr wrap="square" rtlCol="0">
            <a:spAutoFit/>
          </a:bodyPr>
          <a:lstStyle/>
          <a:p>
            <a:r>
              <a:rPr lang="es-ES" sz="1400" dirty="0" smtClean="0">
                <a:solidFill>
                  <a:srgbClr val="000000"/>
                </a:solidFill>
                <a:latin typeface="Arial" pitchFamily="34" charset="0"/>
                <a:ea typeface="Times New Roman" pitchFamily="18" charset="0"/>
                <a:cs typeface="Arial" pitchFamily="34" charset="0"/>
                <a:hlinkClick r:id="rId3"/>
              </a:rPr>
              <a:t>https://matematicascercanas.com/2017/01/07/multiplicacion-antiguo-egipto</a:t>
            </a:r>
            <a:r>
              <a:rPr lang="es-ES" sz="2000" dirty="0" smtClean="0">
                <a:latin typeface="Calibri" pitchFamily="34" charset="0"/>
              </a:rPr>
              <a:t>/</a:t>
            </a:r>
            <a:endParaRPr lang="es-ES" sz="2000" dirty="0">
              <a:latin typeface="Calibri" pitchFamily="34" charset="0"/>
            </a:endParaRPr>
          </a:p>
        </p:txBody>
      </p:sp>
      <p:sp>
        <p:nvSpPr>
          <p:cNvPr id="3073" name="Rectangle 1"/>
          <p:cNvSpPr>
            <a:spLocks noChangeArrowheads="1"/>
          </p:cNvSpPr>
          <p:nvPr/>
        </p:nvSpPr>
        <p:spPr bwMode="auto">
          <a:xfrm>
            <a:off x="429755" y="3861048"/>
            <a:ext cx="8714245"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hlinkClick r:id="rId3"/>
              </a:rPr>
              <a:t>http://ulum.es/historia-de-los-numeros-iii-el-sistema-de-numeracion-egipcio-y-los-papiros-rhind-y-boulaq-18/</a:t>
            </a: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Rectángulo"/>
          <p:cNvSpPr/>
          <p:nvPr/>
        </p:nvSpPr>
        <p:spPr>
          <a:xfrm>
            <a:off x="395536" y="4869160"/>
            <a:ext cx="7704856" cy="584775"/>
          </a:xfrm>
          <a:prstGeom prst="rect">
            <a:avLst/>
          </a:prstGeom>
        </p:spPr>
        <p:txBody>
          <a:bodyPr wrap="square">
            <a:spAutoFit/>
          </a:bodyPr>
          <a:lstStyle/>
          <a:p>
            <a:r>
              <a:rPr lang="es-ES" dirty="0" smtClean="0"/>
              <a:t>El papiro </a:t>
            </a:r>
            <a:r>
              <a:rPr lang="es-ES" dirty="0" err="1" smtClean="0"/>
              <a:t>Rhind</a:t>
            </a:r>
            <a:r>
              <a:rPr lang="es-ES" dirty="0" smtClean="0"/>
              <a:t>:</a:t>
            </a:r>
          </a:p>
          <a:p>
            <a:r>
              <a:rPr lang="es-ES" sz="1400" dirty="0" smtClean="0">
                <a:solidFill>
                  <a:srgbClr val="000000"/>
                </a:solidFill>
                <a:latin typeface="Arial" pitchFamily="34" charset="0"/>
                <a:ea typeface="Times New Roman" pitchFamily="18" charset="0"/>
                <a:cs typeface="Arial" pitchFamily="34" charset="0"/>
                <a:hlinkClick r:id="rId3"/>
              </a:rPr>
              <a:t>http://www.egiptologia.org/ciencia/matematicas/papiro_rhind.htm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Marcador de contenido"/>
          <p:cNvSpPr>
            <a:spLocks noGrp="1"/>
          </p:cNvSpPr>
          <p:nvPr>
            <p:ph idx="1"/>
          </p:nvPr>
        </p:nvSpPr>
        <p:spPr>
          <a:xfrm>
            <a:off x="395536" y="1412776"/>
            <a:ext cx="8064896" cy="3921125"/>
          </a:xfrm>
        </p:spPr>
        <p:txBody>
          <a:bodyPr/>
          <a:lstStyle/>
          <a:p>
            <a:pPr eaLnBrk="1" hangingPunct="1">
              <a:buNone/>
            </a:pPr>
            <a:r>
              <a:rPr lang="es-ES" sz="2800" b="1" dirty="0" smtClean="0"/>
              <a:t>Las potencias de 2 son:</a:t>
            </a:r>
            <a:endParaRPr lang="es-ES" sz="2800" dirty="0" smtClean="0"/>
          </a:p>
        </p:txBody>
      </p:sp>
      <p:sp>
        <p:nvSpPr>
          <p:cNvPr id="6" name="1 Título"/>
          <p:cNvSpPr txBox="1">
            <a:spLocks/>
          </p:cNvSpPr>
          <p:nvPr/>
        </p:nvSpPr>
        <p:spPr bwMode="auto">
          <a:xfrm>
            <a:off x="395536"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4400" dirty="0" smtClean="0">
                <a:solidFill>
                  <a:schemeClr val="bg1"/>
                </a:solidFill>
                <a:latin typeface="Harrington" pitchFamily="82" charset="0"/>
                <a:ea typeface="+mj-ea"/>
                <a:cs typeface="+mj-cs"/>
              </a:rPr>
              <a:t>POTENCIAS  DE  2</a:t>
            </a:r>
            <a:endParaRPr kumimoji="0" lang="es-ES" sz="4400" b="0" i="0" u="none" strike="noStrike" kern="1200" cap="none" spc="0" normalizeH="0" baseline="0" noProof="0" dirty="0" smtClean="0">
              <a:ln>
                <a:noFill/>
              </a:ln>
              <a:solidFill>
                <a:schemeClr val="bg1"/>
              </a:solidFill>
              <a:effectLst/>
              <a:uLnTx/>
              <a:uFillTx/>
              <a:latin typeface="Harrington" pitchFamily="82" charset="0"/>
              <a:ea typeface="+mj-ea"/>
              <a:cs typeface="+mj-cs"/>
            </a:endParaRPr>
          </a:p>
        </p:txBody>
      </p:sp>
      <p:sp>
        <p:nvSpPr>
          <p:cNvPr id="8" name="2 Marcador de contenido"/>
          <p:cNvSpPr txBox="1">
            <a:spLocks/>
          </p:cNvSpPr>
          <p:nvPr/>
        </p:nvSpPr>
        <p:spPr bwMode="auto">
          <a:xfrm>
            <a:off x="323528" y="2276872"/>
            <a:ext cx="8424936" cy="792088"/>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defRPr/>
            </a:pPr>
            <a:r>
              <a:rPr lang="es-ES" sz="4400" b="1" dirty="0" smtClean="0">
                <a:latin typeface="+mn-lt"/>
              </a:rPr>
              <a:t>2</a:t>
            </a:r>
            <a:r>
              <a:rPr lang="es-ES" sz="4400" b="1" baseline="30000" dirty="0" smtClean="0">
                <a:latin typeface="+mn-lt"/>
              </a:rPr>
              <a:t>0</a:t>
            </a:r>
            <a:r>
              <a:rPr kumimoji="0" lang="es-ES" sz="4400" b="1" i="0" u="none" strike="noStrike" kern="1200" cap="none" spc="0" normalizeH="0" baseline="30000" noProof="0" dirty="0" smtClean="0">
                <a:ln>
                  <a:noFill/>
                </a:ln>
                <a:solidFill>
                  <a:schemeClr val="tx1"/>
                </a:solidFill>
                <a:effectLst/>
                <a:uLnTx/>
                <a:uFillTx/>
                <a:latin typeface="+mn-lt"/>
                <a:ea typeface="+mn-ea"/>
                <a:cs typeface="+mn-cs"/>
              </a:rPr>
              <a:t>      </a:t>
            </a:r>
            <a:r>
              <a:rPr lang="es-ES" sz="4400" b="1" dirty="0" smtClean="0">
                <a:latin typeface="+mn-lt"/>
              </a:rPr>
              <a:t>2</a:t>
            </a:r>
            <a:r>
              <a:rPr lang="es-ES" sz="4400" b="1" baseline="30000" dirty="0" smtClean="0">
                <a:latin typeface="+mn-lt"/>
              </a:rPr>
              <a:t>1      </a:t>
            </a:r>
            <a:r>
              <a:rPr lang="es-ES" sz="4400" b="1" dirty="0" smtClean="0">
                <a:latin typeface="+mn-lt"/>
              </a:rPr>
              <a:t>2</a:t>
            </a:r>
            <a:r>
              <a:rPr lang="es-ES" sz="4400" b="1" baseline="30000" dirty="0" smtClean="0">
                <a:latin typeface="+mn-lt"/>
              </a:rPr>
              <a:t>2       </a:t>
            </a:r>
            <a:r>
              <a:rPr lang="es-ES" sz="4400" b="1" dirty="0" smtClean="0">
                <a:latin typeface="+mn-lt"/>
              </a:rPr>
              <a:t>2</a:t>
            </a:r>
            <a:r>
              <a:rPr lang="es-ES" sz="4400" b="1" baseline="30000" dirty="0" smtClean="0">
                <a:latin typeface="+mn-lt"/>
              </a:rPr>
              <a:t>3       </a:t>
            </a:r>
            <a:r>
              <a:rPr lang="es-ES" sz="4400" b="1" dirty="0" smtClean="0">
                <a:latin typeface="+mn-lt"/>
              </a:rPr>
              <a:t>2</a:t>
            </a:r>
            <a:r>
              <a:rPr lang="es-ES" sz="4400" b="1" baseline="30000" dirty="0" smtClean="0">
                <a:latin typeface="+mn-lt"/>
              </a:rPr>
              <a:t>4      </a:t>
            </a:r>
            <a:r>
              <a:rPr lang="es-ES" sz="4400" b="1" dirty="0" smtClean="0">
                <a:latin typeface="+mn-lt"/>
              </a:rPr>
              <a:t>2</a:t>
            </a:r>
            <a:r>
              <a:rPr lang="es-ES" sz="4400" b="1" baseline="30000" dirty="0" smtClean="0">
                <a:latin typeface="+mn-lt"/>
              </a:rPr>
              <a:t>5      </a:t>
            </a:r>
            <a:r>
              <a:rPr lang="es-ES" sz="4400" b="1" dirty="0" smtClean="0">
                <a:latin typeface="+mn-lt"/>
              </a:rPr>
              <a:t>2</a:t>
            </a:r>
            <a:r>
              <a:rPr lang="es-ES" sz="4400" b="1" baseline="30000" dirty="0" smtClean="0">
                <a:latin typeface="+mn-lt"/>
              </a:rPr>
              <a:t>6      </a:t>
            </a:r>
            <a:r>
              <a:rPr lang="es-ES" sz="4400" b="1" dirty="0" smtClean="0">
                <a:latin typeface="+mn-lt"/>
              </a:rPr>
              <a:t>2</a:t>
            </a:r>
            <a:r>
              <a:rPr lang="es-ES" sz="4400" b="1" baseline="30000" dirty="0" smtClean="0">
                <a:latin typeface="+mn-lt"/>
              </a:rPr>
              <a:t>7 </a:t>
            </a:r>
            <a:r>
              <a:rPr lang="es-ES" sz="4400" b="1" dirty="0" smtClean="0">
                <a:latin typeface="+mn-lt"/>
              </a:rPr>
              <a:t>…</a:t>
            </a:r>
          </a:p>
          <a:p>
            <a:pPr marL="342900" lvl="0" indent="-342900">
              <a:spcBef>
                <a:spcPct val="20000"/>
              </a:spcBef>
              <a:defRPr/>
            </a:pPr>
            <a:endParaRPr lang="es-ES" sz="4400" b="1" dirty="0" smtClean="0"/>
          </a:p>
          <a:p>
            <a:pPr marL="342900" indent="-342900">
              <a:spcBef>
                <a:spcPct val="20000"/>
              </a:spcBef>
              <a:defRPr/>
            </a:pPr>
            <a:endParaRPr lang="es-ES" sz="4400" b="1" dirty="0" smtClean="0"/>
          </a:p>
          <a:p>
            <a:pPr marL="342900" lvl="0" indent="-342900">
              <a:spcBef>
                <a:spcPct val="20000"/>
              </a:spcBef>
              <a:defRPr/>
            </a:pPr>
            <a:endParaRPr lang="es-ES" sz="4400" b="1" dirty="0" smtClean="0"/>
          </a:p>
          <a:p>
            <a:pPr marL="342900" indent="-342900">
              <a:spcBef>
                <a:spcPct val="20000"/>
              </a:spcBef>
              <a:defRPr/>
            </a:pPr>
            <a:endParaRPr lang="es-ES" sz="4400" b="1" dirty="0" smtClean="0"/>
          </a:p>
          <a:p>
            <a:pPr marL="342900" lvl="0" indent="-342900">
              <a:spcBef>
                <a:spcPct val="20000"/>
              </a:spcBef>
              <a:defRPr/>
            </a:pPr>
            <a:endParaRPr lang="es-ES" sz="4400" b="1" dirty="0" smtClean="0"/>
          </a:p>
          <a:p>
            <a:pPr marL="342900" indent="-342900">
              <a:spcBef>
                <a:spcPct val="20000"/>
              </a:spcBef>
              <a:defRPr/>
            </a:pPr>
            <a:endParaRPr lang="es-ES" sz="4400" b="1" dirty="0" smtClean="0"/>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s-ES" sz="4400" b="1"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9" name="2 Marcador de contenido"/>
          <p:cNvSpPr txBox="1">
            <a:spLocks/>
          </p:cNvSpPr>
          <p:nvPr/>
        </p:nvSpPr>
        <p:spPr>
          <a:xfrm>
            <a:off x="2627784" y="5013176"/>
            <a:ext cx="6264696" cy="1512168"/>
          </a:xfrm>
          <a:prstGeom prst="rect">
            <a:avLst/>
          </a:prstGeom>
          <a:solidFill>
            <a:schemeClr val="bg2"/>
          </a:solidFill>
          <a:ln>
            <a:solidFill>
              <a:schemeClr val="tx1">
                <a:lumMod val="75000"/>
                <a:lumOff val="25000"/>
              </a:schemeClr>
            </a:solidFill>
          </a:ln>
          <a:effectLst>
            <a:outerShdw blurRad="50800" dist="38100" dir="8100000" algn="tr" rotWithShape="0">
              <a:prstClr val="black">
                <a:alpha val="40000"/>
              </a:prstClr>
            </a:outerShdw>
          </a:effectLst>
        </p:spPr>
        <p:txBody>
          <a:bodyPr vert="horz" lIns="216000" tIns="108000" rIns="216000" bIns="108000" rtlCol="0">
            <a:noAutofit/>
          </a:bodyPr>
          <a:lstStyle/>
          <a:p>
            <a:pPr lvl="0" algn="just">
              <a:lnSpc>
                <a:spcPct val="125000"/>
              </a:lnSpc>
              <a:spcBef>
                <a:spcPts val="0"/>
              </a:spcBef>
            </a:pPr>
            <a:r>
              <a:rPr kumimoji="0" lang="es-ES" sz="2200" b="0" i="0" u="none" strike="noStrike" kern="1200" cap="none" spc="0" normalizeH="0" baseline="0" noProof="0" dirty="0" smtClean="0">
                <a:ln>
                  <a:noFill/>
                </a:ln>
                <a:effectLst/>
                <a:uLnTx/>
                <a:uFillTx/>
                <a:latin typeface="Century Gothic" pitchFamily="34" charset="0"/>
                <a:cs typeface="+mn-cs"/>
              </a:rPr>
              <a:t>Una potencia es una forma corta de</a:t>
            </a:r>
            <a:r>
              <a:rPr kumimoji="0" lang="es-ES" sz="2200" b="0" i="0" u="none" strike="noStrike" kern="1200" cap="none" spc="0" normalizeH="0" noProof="0" dirty="0" smtClean="0">
                <a:ln>
                  <a:noFill/>
                </a:ln>
                <a:effectLst/>
                <a:uLnTx/>
                <a:uFillTx/>
                <a:latin typeface="Century Gothic" pitchFamily="34" charset="0"/>
                <a:cs typeface="+mn-cs"/>
              </a:rPr>
              <a:t> </a:t>
            </a:r>
            <a:r>
              <a:rPr kumimoji="0" lang="es-ES" sz="2200" b="0" i="0" u="none" strike="noStrike" kern="1200" cap="none" spc="0" normalizeH="0" baseline="0" noProof="0" dirty="0" smtClean="0">
                <a:ln>
                  <a:noFill/>
                </a:ln>
                <a:effectLst/>
                <a:uLnTx/>
                <a:uFillTx/>
                <a:latin typeface="Century Gothic" pitchFamily="34" charset="0"/>
                <a:cs typeface="+mn-cs"/>
              </a:rPr>
              <a:t>expresar</a:t>
            </a:r>
            <a:r>
              <a:rPr kumimoji="0" lang="es-ES" sz="2200" b="0" i="0" u="none" strike="noStrike" kern="1200" cap="none" spc="0" normalizeH="0" noProof="0" dirty="0" smtClean="0">
                <a:ln>
                  <a:noFill/>
                </a:ln>
                <a:effectLst/>
                <a:uLnTx/>
                <a:uFillTx/>
                <a:latin typeface="Century Gothic" pitchFamily="34" charset="0"/>
                <a:cs typeface="+mn-cs"/>
              </a:rPr>
              <a:t> </a:t>
            </a:r>
            <a:r>
              <a:rPr kumimoji="0" lang="es-ES" sz="2200" b="0" i="0" u="none" strike="noStrike" kern="1200" cap="none" spc="0" normalizeH="0" baseline="0" noProof="0" dirty="0" smtClean="0">
                <a:ln>
                  <a:noFill/>
                </a:ln>
                <a:effectLst/>
                <a:uLnTx/>
                <a:uFillTx/>
                <a:latin typeface="Century Gothic" pitchFamily="34" charset="0"/>
                <a:cs typeface="+mn-cs"/>
              </a:rPr>
              <a:t>la multiplicación</a:t>
            </a:r>
            <a:r>
              <a:rPr kumimoji="0" lang="es-ES" sz="2200" b="0" i="0" u="none" strike="noStrike" kern="1200" cap="none" spc="0" normalizeH="0" noProof="0" dirty="0" smtClean="0">
                <a:ln>
                  <a:noFill/>
                </a:ln>
                <a:effectLst/>
                <a:uLnTx/>
                <a:uFillTx/>
                <a:latin typeface="Century Gothic" pitchFamily="34" charset="0"/>
                <a:cs typeface="+mn-cs"/>
              </a:rPr>
              <a:t> repetida</a:t>
            </a:r>
            <a:r>
              <a:rPr lang="es-ES" sz="2200" b="1" dirty="0" smtClean="0">
                <a:ln w="19050">
                  <a:solidFill>
                    <a:schemeClr val="tx2">
                      <a:tint val="1000"/>
                    </a:schemeClr>
                  </a:solidFill>
                  <a:prstDash val="solid"/>
                </a:ln>
                <a:solidFill>
                  <a:srgbClr val="0000FF"/>
                </a:solidFill>
                <a:effectLst>
                  <a:outerShdw blurRad="50000" dist="50800" dir="7500000" algn="tl">
                    <a:srgbClr val="000000">
                      <a:shade val="5000"/>
                      <a:alpha val="35000"/>
                    </a:srgbClr>
                  </a:outerShdw>
                </a:effectLst>
                <a:latin typeface="Century Gothic" pitchFamily="34" charset="0"/>
              </a:rPr>
              <a:t> </a:t>
            </a:r>
            <a:r>
              <a:rPr kumimoji="0" lang="es-ES" sz="2200" b="0" i="0" u="none" strike="noStrike" kern="1200" cap="none" spc="0" normalizeH="0" baseline="0" noProof="0" dirty="0" smtClean="0">
                <a:ln>
                  <a:noFill/>
                </a:ln>
                <a:effectLst/>
                <a:uLnTx/>
                <a:uFillTx/>
                <a:latin typeface="Century Gothic" pitchFamily="34" charset="0"/>
                <a:cs typeface="+mn-cs"/>
              </a:rPr>
              <a:t>de un número por él mismo varias veces.</a:t>
            </a:r>
            <a:endParaRPr kumimoji="0" lang="es-ES" sz="2200" b="0" i="0" u="none" strike="noStrike" kern="1200" cap="none" spc="0" normalizeH="0" baseline="0" noProof="0" dirty="0">
              <a:ln>
                <a:noFill/>
              </a:ln>
              <a:effectLst/>
              <a:uLnTx/>
              <a:uFillTx/>
              <a:latin typeface="Century Gothic" pitchFamily="34" charset="0"/>
              <a:cs typeface="+mn-cs"/>
            </a:endParaRPr>
          </a:p>
        </p:txBody>
      </p:sp>
      <p:pic>
        <p:nvPicPr>
          <p:cNvPr id="124930" name="Picture 2" descr="Resultado de imagen de egyptian clipart"/>
          <p:cNvPicPr>
            <a:picLocks noChangeAspect="1" noChangeArrowheads="1"/>
          </p:cNvPicPr>
          <p:nvPr/>
        </p:nvPicPr>
        <p:blipFill>
          <a:blip r:embed="rId2" cstate="print"/>
          <a:srcRect/>
          <a:stretch>
            <a:fillRect/>
          </a:stretch>
        </p:blipFill>
        <p:spPr bwMode="auto">
          <a:xfrm>
            <a:off x="251519" y="4797152"/>
            <a:ext cx="2135961" cy="1825788"/>
          </a:xfrm>
          <a:prstGeom prst="rect">
            <a:avLst/>
          </a:prstGeom>
          <a:noFill/>
        </p:spPr>
      </p:pic>
      <p:sp>
        <p:nvSpPr>
          <p:cNvPr id="10" name="9 Llamada con línea 1 (barra de énfasis)"/>
          <p:cNvSpPr/>
          <p:nvPr/>
        </p:nvSpPr>
        <p:spPr>
          <a:xfrm rot="5400000">
            <a:off x="3131840" y="3068960"/>
            <a:ext cx="648072" cy="1944216"/>
          </a:xfrm>
          <a:prstGeom prst="accentCallout1">
            <a:avLst>
              <a:gd name="adj1" fmla="val 50053"/>
              <a:gd name="adj2" fmla="val -19556"/>
              <a:gd name="adj3" fmla="val 44396"/>
              <a:gd name="adj4" fmla="val -12573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r>
              <a:rPr lang="es-ES" sz="2800" b="1" dirty="0" smtClean="0">
                <a:solidFill>
                  <a:prstClr val="black"/>
                </a:solidFill>
                <a:cs typeface="Arial" charset="0"/>
              </a:rPr>
              <a:t>2 · 2 · 2 = </a:t>
            </a:r>
            <a:r>
              <a:rPr lang="es-ES" sz="4800" b="1" dirty="0" smtClean="0">
                <a:solidFill>
                  <a:schemeClr val="accent1">
                    <a:lumMod val="40000"/>
                    <a:lumOff val="60000"/>
                  </a:schemeClr>
                </a:solidFill>
                <a:cs typeface="Arial" charset="0"/>
              </a:rPr>
              <a:t>8</a:t>
            </a:r>
            <a:endParaRPr lang="es-ES" sz="4800" dirty="0">
              <a:solidFill>
                <a:schemeClr val="accent1">
                  <a:lumMod val="40000"/>
                  <a:lumOff val="6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Marcador de contenido"/>
          <p:cNvSpPr>
            <a:spLocks noGrp="1"/>
          </p:cNvSpPr>
          <p:nvPr>
            <p:ph idx="1"/>
          </p:nvPr>
        </p:nvSpPr>
        <p:spPr>
          <a:xfrm>
            <a:off x="395536" y="1412776"/>
            <a:ext cx="8064896" cy="3921125"/>
          </a:xfrm>
        </p:spPr>
        <p:txBody>
          <a:bodyPr/>
          <a:lstStyle/>
          <a:p>
            <a:pPr eaLnBrk="1" hangingPunct="1">
              <a:buNone/>
            </a:pPr>
            <a:r>
              <a:rPr lang="es-ES" sz="2800" b="1" dirty="0" smtClean="0"/>
              <a:t>Las potencias de 2 son:</a:t>
            </a:r>
            <a:endParaRPr lang="es-ES" sz="2800" dirty="0" smtClean="0"/>
          </a:p>
        </p:txBody>
      </p:sp>
      <p:sp>
        <p:nvSpPr>
          <p:cNvPr id="6" name="1 Título"/>
          <p:cNvSpPr txBox="1">
            <a:spLocks/>
          </p:cNvSpPr>
          <p:nvPr/>
        </p:nvSpPr>
        <p:spPr bwMode="auto">
          <a:xfrm>
            <a:off x="395536"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4400" dirty="0" smtClean="0">
                <a:solidFill>
                  <a:schemeClr val="bg1"/>
                </a:solidFill>
                <a:latin typeface="Harrington" pitchFamily="82" charset="0"/>
                <a:ea typeface="+mj-ea"/>
                <a:cs typeface="+mj-cs"/>
              </a:rPr>
              <a:t>POTENCIAS  DE  2</a:t>
            </a:r>
            <a:endParaRPr kumimoji="0" lang="es-ES" sz="4400" b="0" i="0" u="none" strike="noStrike" kern="1200" cap="none" spc="0" normalizeH="0" baseline="0" noProof="0" dirty="0" smtClean="0">
              <a:ln>
                <a:noFill/>
              </a:ln>
              <a:solidFill>
                <a:schemeClr val="bg1"/>
              </a:solidFill>
              <a:effectLst/>
              <a:uLnTx/>
              <a:uFillTx/>
              <a:latin typeface="Harrington" pitchFamily="82" charset="0"/>
              <a:ea typeface="+mj-ea"/>
              <a:cs typeface="+mj-cs"/>
            </a:endParaRPr>
          </a:p>
        </p:txBody>
      </p:sp>
      <p:sp>
        <p:nvSpPr>
          <p:cNvPr id="8" name="2 Marcador de contenido"/>
          <p:cNvSpPr txBox="1">
            <a:spLocks/>
          </p:cNvSpPr>
          <p:nvPr/>
        </p:nvSpPr>
        <p:spPr bwMode="auto">
          <a:xfrm>
            <a:off x="323528" y="2276872"/>
            <a:ext cx="8424936" cy="792088"/>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defRPr/>
            </a:pPr>
            <a:r>
              <a:rPr lang="es-ES" sz="4400" b="1" dirty="0" smtClean="0">
                <a:latin typeface="+mn-lt"/>
              </a:rPr>
              <a:t>2</a:t>
            </a:r>
            <a:r>
              <a:rPr lang="es-ES" sz="4400" b="1" baseline="30000" dirty="0" smtClean="0">
                <a:latin typeface="+mn-lt"/>
              </a:rPr>
              <a:t>0</a:t>
            </a:r>
            <a:r>
              <a:rPr kumimoji="0" lang="es-ES" sz="4400" b="1" i="0" u="none" strike="noStrike" kern="1200" cap="none" spc="0" normalizeH="0" baseline="30000" noProof="0" dirty="0" smtClean="0">
                <a:ln>
                  <a:noFill/>
                </a:ln>
                <a:solidFill>
                  <a:schemeClr val="tx1"/>
                </a:solidFill>
                <a:effectLst/>
                <a:uLnTx/>
                <a:uFillTx/>
                <a:latin typeface="+mn-lt"/>
                <a:ea typeface="+mn-ea"/>
                <a:cs typeface="+mn-cs"/>
              </a:rPr>
              <a:t>      </a:t>
            </a:r>
            <a:r>
              <a:rPr lang="es-ES" sz="4400" b="1" dirty="0" smtClean="0">
                <a:latin typeface="+mn-lt"/>
              </a:rPr>
              <a:t>2</a:t>
            </a:r>
            <a:r>
              <a:rPr lang="es-ES" sz="4400" b="1" baseline="30000" dirty="0" smtClean="0">
                <a:latin typeface="+mn-lt"/>
              </a:rPr>
              <a:t>1      </a:t>
            </a:r>
            <a:r>
              <a:rPr lang="es-ES" sz="4400" b="1" dirty="0" smtClean="0">
                <a:latin typeface="+mn-lt"/>
              </a:rPr>
              <a:t>2</a:t>
            </a:r>
            <a:r>
              <a:rPr lang="es-ES" sz="4400" b="1" baseline="30000" dirty="0" smtClean="0">
                <a:latin typeface="+mn-lt"/>
              </a:rPr>
              <a:t>2       </a:t>
            </a:r>
            <a:r>
              <a:rPr lang="es-ES" sz="4400" b="1" dirty="0" smtClean="0">
                <a:latin typeface="+mn-lt"/>
              </a:rPr>
              <a:t>2</a:t>
            </a:r>
            <a:r>
              <a:rPr lang="es-ES" sz="4400" b="1" baseline="30000" dirty="0" smtClean="0">
                <a:latin typeface="+mn-lt"/>
              </a:rPr>
              <a:t>3       </a:t>
            </a:r>
            <a:r>
              <a:rPr lang="es-ES" sz="4400" b="1" dirty="0" smtClean="0">
                <a:latin typeface="+mn-lt"/>
              </a:rPr>
              <a:t>2</a:t>
            </a:r>
            <a:r>
              <a:rPr lang="es-ES" sz="4400" b="1" baseline="30000" dirty="0" smtClean="0">
                <a:latin typeface="+mn-lt"/>
              </a:rPr>
              <a:t>4      </a:t>
            </a:r>
            <a:r>
              <a:rPr lang="es-ES" sz="4400" b="1" dirty="0" smtClean="0">
                <a:latin typeface="+mn-lt"/>
              </a:rPr>
              <a:t>2</a:t>
            </a:r>
            <a:r>
              <a:rPr lang="es-ES" sz="4400" b="1" baseline="30000" dirty="0" smtClean="0">
                <a:latin typeface="+mn-lt"/>
              </a:rPr>
              <a:t>5      </a:t>
            </a:r>
            <a:r>
              <a:rPr lang="es-ES" sz="4400" b="1" dirty="0" smtClean="0">
                <a:latin typeface="+mn-lt"/>
              </a:rPr>
              <a:t>2</a:t>
            </a:r>
            <a:r>
              <a:rPr lang="es-ES" sz="4400" b="1" baseline="30000" dirty="0" smtClean="0">
                <a:latin typeface="+mn-lt"/>
              </a:rPr>
              <a:t>6      </a:t>
            </a:r>
            <a:r>
              <a:rPr lang="es-ES" sz="4400" b="1" dirty="0" smtClean="0">
                <a:latin typeface="+mn-lt"/>
              </a:rPr>
              <a:t>2</a:t>
            </a:r>
            <a:r>
              <a:rPr lang="es-ES" sz="4400" b="1" baseline="30000" dirty="0" smtClean="0">
                <a:latin typeface="+mn-lt"/>
              </a:rPr>
              <a:t>7 </a:t>
            </a:r>
            <a:r>
              <a:rPr lang="es-ES" sz="4400" b="1" dirty="0" smtClean="0">
                <a:latin typeface="+mn-lt"/>
              </a:rPr>
              <a:t>…</a:t>
            </a:r>
          </a:p>
          <a:p>
            <a:pPr marL="342900" lvl="0" indent="-342900">
              <a:spcBef>
                <a:spcPct val="20000"/>
              </a:spcBef>
              <a:defRPr/>
            </a:pPr>
            <a:endParaRPr lang="es-ES" sz="4400" b="1" dirty="0" smtClean="0"/>
          </a:p>
          <a:p>
            <a:pPr marL="342900" indent="-342900">
              <a:spcBef>
                <a:spcPct val="20000"/>
              </a:spcBef>
              <a:defRPr/>
            </a:pPr>
            <a:endParaRPr lang="es-ES" sz="4400" b="1" dirty="0" smtClean="0"/>
          </a:p>
          <a:p>
            <a:pPr marL="342900" lvl="0" indent="-342900">
              <a:spcBef>
                <a:spcPct val="20000"/>
              </a:spcBef>
              <a:defRPr/>
            </a:pPr>
            <a:endParaRPr lang="es-ES" sz="4400" b="1" dirty="0" smtClean="0"/>
          </a:p>
          <a:p>
            <a:pPr marL="342900" indent="-342900">
              <a:spcBef>
                <a:spcPct val="20000"/>
              </a:spcBef>
              <a:defRPr/>
            </a:pPr>
            <a:endParaRPr lang="es-ES" sz="4400" b="1" dirty="0" smtClean="0"/>
          </a:p>
          <a:p>
            <a:pPr marL="342900" lvl="0" indent="-342900">
              <a:spcBef>
                <a:spcPct val="20000"/>
              </a:spcBef>
              <a:defRPr/>
            </a:pPr>
            <a:endParaRPr lang="es-ES" sz="4400" b="1" dirty="0" smtClean="0"/>
          </a:p>
          <a:p>
            <a:pPr marL="342900" indent="-342900">
              <a:spcBef>
                <a:spcPct val="20000"/>
              </a:spcBef>
              <a:defRPr/>
            </a:pPr>
            <a:endParaRPr lang="es-ES" sz="4400" b="1" dirty="0" smtClean="0"/>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s-ES" sz="4400" b="1" i="0" u="none" strike="noStrike" kern="1200" cap="none" spc="0" normalizeH="0" baseline="0" noProof="0" dirty="0" smtClean="0">
                <a:ln>
                  <a:noFill/>
                </a:ln>
                <a:solidFill>
                  <a:schemeClr val="tx1"/>
                </a:solidFill>
                <a:effectLst/>
                <a:uLnTx/>
                <a:uFillTx/>
                <a:latin typeface="+mn-lt"/>
                <a:ea typeface="+mn-ea"/>
                <a:cs typeface="+mn-cs"/>
              </a:rPr>
              <a:t>  </a:t>
            </a:r>
          </a:p>
        </p:txBody>
      </p:sp>
      <p:pic>
        <p:nvPicPr>
          <p:cNvPr id="124930" name="Picture 2" descr="Resultado de imagen de egyptian clipart"/>
          <p:cNvPicPr>
            <a:picLocks noChangeAspect="1" noChangeArrowheads="1"/>
          </p:cNvPicPr>
          <p:nvPr/>
        </p:nvPicPr>
        <p:blipFill>
          <a:blip r:embed="rId2" cstate="print"/>
          <a:srcRect/>
          <a:stretch>
            <a:fillRect/>
          </a:stretch>
        </p:blipFill>
        <p:spPr bwMode="auto">
          <a:xfrm>
            <a:off x="251519" y="4797152"/>
            <a:ext cx="2135961" cy="1825788"/>
          </a:xfrm>
          <a:prstGeom prst="rect">
            <a:avLst/>
          </a:prstGeom>
          <a:noFill/>
        </p:spPr>
      </p:pic>
      <p:sp>
        <p:nvSpPr>
          <p:cNvPr id="18" name="2 Marcador de contenido"/>
          <p:cNvSpPr txBox="1">
            <a:spLocks/>
          </p:cNvSpPr>
          <p:nvPr/>
        </p:nvSpPr>
        <p:spPr>
          <a:xfrm>
            <a:off x="2771800" y="5445224"/>
            <a:ext cx="4392488" cy="864096"/>
          </a:xfrm>
          <a:prstGeom prst="rect">
            <a:avLst/>
          </a:prstGeom>
        </p:spPr>
        <p:txBody>
          <a:bodyPr/>
          <a:lstStyle/>
          <a:p>
            <a:pPr marL="342900" lvl="0" indent="-342900">
              <a:spcBef>
                <a:spcPct val="20000"/>
              </a:spcBef>
            </a:pPr>
            <a:r>
              <a:rPr lang="es-ES" sz="4000" b="1" dirty="0" smtClean="0"/>
              <a:t> </a:t>
            </a:r>
            <a:r>
              <a:rPr kumimoji="0" lang="es-ES" sz="4000" b="1" i="0" u="none" strike="noStrike" kern="1200" cap="none" spc="0" normalizeH="0" baseline="0" noProof="0" dirty="0" smtClean="0">
                <a:ln>
                  <a:noFill/>
                </a:ln>
                <a:solidFill>
                  <a:schemeClr val="tx1"/>
                </a:solidFill>
                <a:effectLst/>
                <a:uLnTx/>
                <a:uFillTx/>
                <a:latin typeface="+mn-lt"/>
                <a:ea typeface="+mn-ea"/>
                <a:cs typeface="+mn-cs"/>
              </a:rPr>
              <a:t>2 </a:t>
            </a:r>
            <a:r>
              <a:rPr kumimoji="0" lang="es-ES" sz="4000" b="1" i="0" u="none" strike="noStrike" kern="1200" cap="none" spc="0" normalizeH="0" baseline="0" noProof="0" dirty="0" smtClean="0">
                <a:ln>
                  <a:noFill/>
                </a:ln>
                <a:solidFill>
                  <a:srgbClr val="0000FF"/>
                </a:solidFill>
                <a:effectLst/>
                <a:uLnTx/>
                <a:uFillTx/>
                <a:latin typeface="+mn-lt"/>
                <a:ea typeface="+mn-ea"/>
                <a:cs typeface="+mn-cs"/>
              </a:rPr>
              <a:t>·</a:t>
            </a:r>
            <a:r>
              <a:rPr kumimoji="0" lang="es-ES" sz="4000" b="1" i="0" u="none" strike="noStrike" kern="1200" cap="none" spc="0" normalizeH="0" baseline="0" noProof="0" dirty="0" smtClean="0">
                <a:ln>
                  <a:noFill/>
                </a:ln>
                <a:solidFill>
                  <a:schemeClr val="tx1"/>
                </a:solidFill>
                <a:effectLst/>
                <a:uLnTx/>
                <a:uFillTx/>
                <a:latin typeface="+mn-lt"/>
                <a:ea typeface="+mn-ea"/>
                <a:cs typeface="+mn-cs"/>
              </a:rPr>
              <a:t> 2 </a:t>
            </a:r>
            <a:r>
              <a:rPr kumimoji="0" lang="es-ES" sz="4000" b="1" i="0" u="none" strike="noStrike" kern="1200" cap="none" spc="0" normalizeH="0" baseline="0" noProof="0" dirty="0" smtClean="0">
                <a:ln>
                  <a:noFill/>
                </a:ln>
                <a:solidFill>
                  <a:srgbClr val="0000FF"/>
                </a:solidFill>
                <a:effectLst/>
                <a:uLnTx/>
                <a:uFillTx/>
                <a:latin typeface="+mn-lt"/>
                <a:ea typeface="+mn-ea"/>
                <a:cs typeface="+mn-cs"/>
              </a:rPr>
              <a:t>·</a:t>
            </a:r>
            <a:r>
              <a:rPr kumimoji="0" lang="es-ES" sz="4000" b="1" i="0" u="none" strike="noStrike" kern="1200" cap="none" spc="0" normalizeH="0" baseline="0" noProof="0" dirty="0" smtClean="0">
                <a:ln>
                  <a:noFill/>
                </a:ln>
                <a:solidFill>
                  <a:schemeClr val="tx1"/>
                </a:solidFill>
                <a:effectLst/>
                <a:uLnTx/>
                <a:uFillTx/>
                <a:latin typeface="+mn-lt"/>
                <a:ea typeface="+mn-ea"/>
                <a:cs typeface="+mn-cs"/>
              </a:rPr>
              <a:t> 2 </a:t>
            </a:r>
            <a:r>
              <a:rPr kumimoji="0" lang="es-ES" sz="4000" b="1" i="0" u="none" strike="noStrike" kern="1200" cap="none" spc="0" normalizeH="0" baseline="0" noProof="0" dirty="0" smtClean="0">
                <a:ln>
                  <a:noFill/>
                </a:ln>
                <a:solidFill>
                  <a:srgbClr val="0000FF"/>
                </a:solidFill>
                <a:effectLst/>
                <a:uLnTx/>
                <a:uFillTx/>
                <a:latin typeface="+mn-lt"/>
                <a:ea typeface="+mn-ea"/>
                <a:cs typeface="+mn-cs"/>
              </a:rPr>
              <a:t>·</a:t>
            </a:r>
            <a:r>
              <a:rPr kumimoji="0" lang="es-ES" sz="4000" b="1" i="0" u="none" strike="noStrike" kern="1200" cap="none" spc="0" normalizeH="0" baseline="0" noProof="0" dirty="0" smtClean="0">
                <a:ln>
                  <a:noFill/>
                </a:ln>
                <a:solidFill>
                  <a:schemeClr val="tx1"/>
                </a:solidFill>
                <a:effectLst/>
                <a:uLnTx/>
                <a:uFillTx/>
                <a:latin typeface="+mn-lt"/>
                <a:ea typeface="+mn-ea"/>
                <a:cs typeface="+mn-cs"/>
              </a:rPr>
              <a:t> 2 </a:t>
            </a:r>
            <a:r>
              <a:rPr kumimoji="0" lang="es-ES" sz="4000" b="1" i="0" u="none" strike="noStrike" kern="1200" cap="none" spc="0" normalizeH="0" baseline="0" noProof="0" dirty="0" smtClean="0">
                <a:ln>
                  <a:noFill/>
                </a:ln>
                <a:solidFill>
                  <a:srgbClr val="0000FF"/>
                </a:solidFill>
                <a:effectLst/>
                <a:uLnTx/>
                <a:uFillTx/>
                <a:latin typeface="+mn-lt"/>
                <a:ea typeface="+mn-ea"/>
                <a:cs typeface="+mn-cs"/>
              </a:rPr>
              <a:t>·</a:t>
            </a:r>
            <a:r>
              <a:rPr kumimoji="0" lang="es-ES" sz="4000" b="1" i="0" u="none" strike="noStrike" kern="1200" cap="none" spc="0" normalizeH="0" baseline="0" noProof="0" dirty="0" smtClean="0">
                <a:ln>
                  <a:noFill/>
                </a:ln>
                <a:solidFill>
                  <a:schemeClr val="tx1"/>
                </a:solidFill>
                <a:effectLst/>
                <a:uLnTx/>
                <a:uFillTx/>
                <a:latin typeface="+mn-lt"/>
                <a:ea typeface="+mn-ea"/>
                <a:cs typeface="+mn-cs"/>
              </a:rPr>
              <a:t> 2  =</a:t>
            </a:r>
            <a:endParaRPr kumimoji="0" lang="es-ES" sz="4000" b="0" i="0" u="none" strike="noStrike" kern="1200" cap="none" spc="0" normalizeH="0" baseline="0" noProof="0" dirty="0" smtClean="0">
              <a:ln>
                <a:noFill/>
              </a:ln>
              <a:solidFill>
                <a:schemeClr val="tx1"/>
              </a:solidFill>
              <a:effectLst>
                <a:outerShdw blurRad="50800" dist="50800" dir="5400000" algn="ctr" rotWithShape="0">
                  <a:srgbClr val="00B050">
                    <a:alpha val="73000"/>
                  </a:srgbClr>
                </a:outerShdw>
              </a:effectLst>
              <a:uLnTx/>
              <a:uFillTx/>
              <a:latin typeface="+mn-lt"/>
              <a:ea typeface="+mn-ea"/>
              <a:cs typeface="+mn-cs"/>
            </a:endParaRPr>
          </a:p>
        </p:txBody>
      </p:sp>
      <p:sp>
        <p:nvSpPr>
          <p:cNvPr id="19" name="2 Marcador de contenido"/>
          <p:cNvSpPr txBox="1">
            <a:spLocks/>
          </p:cNvSpPr>
          <p:nvPr/>
        </p:nvSpPr>
        <p:spPr>
          <a:xfrm>
            <a:off x="6300192" y="5445224"/>
            <a:ext cx="864096" cy="720080"/>
          </a:xfrm>
          <a:prstGeom prst="rect">
            <a:avLst/>
          </a:prstGeom>
          <a:solidFill>
            <a:schemeClr val="accent1">
              <a:lumMod val="20000"/>
              <a:lumOff val="80000"/>
            </a:schemeClr>
          </a:solidFill>
        </p:spPr>
        <p:txBody>
          <a:bodyPr/>
          <a:lstStyle/>
          <a:p>
            <a:pPr marL="342900" lvl="0" indent="-342900">
              <a:spcBef>
                <a:spcPct val="20000"/>
              </a:spcBef>
            </a:pPr>
            <a:r>
              <a:rPr lang="es-ES" sz="4000" b="1" dirty="0" smtClean="0">
                <a:solidFill>
                  <a:srgbClr val="CC0066"/>
                </a:solidFill>
              </a:rPr>
              <a:t>2</a:t>
            </a:r>
            <a:r>
              <a:rPr lang="es-ES" sz="4000" b="1" baseline="30000" dirty="0" smtClean="0">
                <a:solidFill>
                  <a:schemeClr val="tx2">
                    <a:lumMod val="75000"/>
                  </a:schemeClr>
                </a:solidFill>
              </a:rPr>
              <a:t>5</a:t>
            </a:r>
            <a:r>
              <a:rPr kumimoji="0" lang="es-ES" sz="4000" b="1" i="0" u="none" strike="noStrike" kern="1200" cap="none" spc="0" normalizeH="0" baseline="0" noProof="0" dirty="0" smtClean="0">
                <a:ln>
                  <a:noFill/>
                </a:ln>
                <a:solidFill>
                  <a:schemeClr val="tx1"/>
                </a:solidFill>
                <a:effectLst/>
                <a:uLnTx/>
                <a:uFillTx/>
                <a:latin typeface="+mn-lt"/>
                <a:ea typeface="+mn-ea"/>
                <a:cs typeface="+mn-cs"/>
              </a:rPr>
              <a:t>   </a:t>
            </a:r>
            <a:endParaRPr kumimoji="0" lang="es-ES" sz="4000" b="0" i="0" u="none" strike="noStrike" kern="1200" cap="none" spc="0" normalizeH="0" baseline="0" noProof="0" dirty="0" smtClean="0">
              <a:ln>
                <a:noFill/>
              </a:ln>
              <a:solidFill>
                <a:schemeClr val="tx1"/>
              </a:solidFill>
              <a:effectLst>
                <a:outerShdw blurRad="50800" dist="50800" dir="5400000" algn="ctr" rotWithShape="0">
                  <a:schemeClr val="tx2">
                    <a:lumMod val="60000"/>
                    <a:lumOff val="40000"/>
                    <a:alpha val="73000"/>
                  </a:schemeClr>
                </a:outerShdw>
              </a:effectLst>
              <a:uLnTx/>
              <a:uFillTx/>
              <a:latin typeface="+mn-lt"/>
              <a:ea typeface="+mn-ea"/>
              <a:cs typeface="+mn-cs"/>
            </a:endParaRPr>
          </a:p>
        </p:txBody>
      </p:sp>
      <p:sp>
        <p:nvSpPr>
          <p:cNvPr id="20" name="19 CuadroTexto"/>
          <p:cNvSpPr txBox="1"/>
          <p:nvPr/>
        </p:nvSpPr>
        <p:spPr>
          <a:xfrm>
            <a:off x="2987824" y="4941168"/>
            <a:ext cx="2808312" cy="400110"/>
          </a:xfrm>
          <a:prstGeom prst="rect">
            <a:avLst/>
          </a:prstGeom>
          <a:noFill/>
        </p:spPr>
        <p:txBody>
          <a:bodyPr wrap="square" rtlCol="0">
            <a:spAutoFit/>
          </a:bodyPr>
          <a:lstStyle/>
          <a:p>
            <a:pPr algn="ctr"/>
            <a:r>
              <a:rPr lang="es-ES" sz="2000" b="1" dirty="0" smtClean="0">
                <a:solidFill>
                  <a:schemeClr val="tx2">
                    <a:lumMod val="75000"/>
                  </a:schemeClr>
                </a:solidFill>
                <a:latin typeface="Century Gothic" pitchFamily="34" charset="0"/>
              </a:rPr>
              <a:t>número de  veces</a:t>
            </a:r>
            <a:endParaRPr lang="es-ES" sz="2000" b="1" dirty="0">
              <a:solidFill>
                <a:schemeClr val="tx2">
                  <a:lumMod val="75000"/>
                </a:schemeClr>
              </a:solidFill>
              <a:latin typeface="Century Gothic" pitchFamily="34" charset="0"/>
            </a:endParaRPr>
          </a:p>
        </p:txBody>
      </p:sp>
      <p:sp>
        <p:nvSpPr>
          <p:cNvPr id="23" name="22 CuadroTexto"/>
          <p:cNvSpPr txBox="1"/>
          <p:nvPr/>
        </p:nvSpPr>
        <p:spPr>
          <a:xfrm>
            <a:off x="2987824" y="6165304"/>
            <a:ext cx="2520280" cy="400110"/>
          </a:xfrm>
          <a:prstGeom prst="rect">
            <a:avLst/>
          </a:prstGeom>
          <a:noFill/>
        </p:spPr>
        <p:txBody>
          <a:bodyPr wrap="square" rtlCol="0">
            <a:spAutoFit/>
          </a:bodyPr>
          <a:lstStyle/>
          <a:p>
            <a:pPr algn="ctr"/>
            <a:r>
              <a:rPr lang="es-ES" sz="2000" b="1" dirty="0" smtClean="0">
                <a:solidFill>
                  <a:srgbClr val="CC0066"/>
                </a:solidFill>
                <a:latin typeface="Century Gothic" pitchFamily="34" charset="0"/>
              </a:rPr>
              <a:t>número repetido</a:t>
            </a:r>
            <a:endParaRPr lang="es-ES" sz="2000" b="1" dirty="0">
              <a:solidFill>
                <a:srgbClr val="CC0066"/>
              </a:solidFill>
              <a:latin typeface="Century Gothic" pitchFamily="34" charset="0"/>
            </a:endParaRPr>
          </a:p>
        </p:txBody>
      </p:sp>
      <p:cxnSp>
        <p:nvCxnSpPr>
          <p:cNvPr id="24" name="23 Conector recto de flecha"/>
          <p:cNvCxnSpPr/>
          <p:nvPr/>
        </p:nvCxnSpPr>
        <p:spPr>
          <a:xfrm flipH="1" flipV="1">
            <a:off x="5652120" y="5157192"/>
            <a:ext cx="936104" cy="288032"/>
          </a:xfrm>
          <a:prstGeom prst="straightConnector1">
            <a:avLst/>
          </a:prstGeom>
          <a:ln w="38100">
            <a:solidFill>
              <a:schemeClr val="accent1">
                <a:lumMod val="75000"/>
              </a:schemeClr>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flipH="1">
            <a:off x="5292080" y="5949280"/>
            <a:ext cx="1224136" cy="467182"/>
          </a:xfrm>
          <a:prstGeom prst="straightConnector1">
            <a:avLst/>
          </a:prstGeom>
          <a:ln w="38100">
            <a:solidFill>
              <a:schemeClr val="accent2">
                <a:lumMod val="60000"/>
                <a:lumOff val="40000"/>
              </a:schemeClr>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5" name="24 Llamada con línea 1 (barra de énfasis)"/>
          <p:cNvSpPr/>
          <p:nvPr/>
        </p:nvSpPr>
        <p:spPr>
          <a:xfrm rot="5400000">
            <a:off x="3131840" y="3068960"/>
            <a:ext cx="648072" cy="1944216"/>
          </a:xfrm>
          <a:prstGeom prst="accentCallout1">
            <a:avLst>
              <a:gd name="adj1" fmla="val 50053"/>
              <a:gd name="adj2" fmla="val -19556"/>
              <a:gd name="adj3" fmla="val 44396"/>
              <a:gd name="adj4" fmla="val -12573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r>
              <a:rPr lang="es-ES" sz="2800" b="1" dirty="0" smtClean="0">
                <a:solidFill>
                  <a:prstClr val="black"/>
                </a:solidFill>
                <a:cs typeface="Arial" charset="0"/>
              </a:rPr>
              <a:t>2 · 2 · 2 = </a:t>
            </a:r>
            <a:r>
              <a:rPr lang="es-ES" sz="4800" b="1" dirty="0" smtClean="0">
                <a:solidFill>
                  <a:prstClr val="black"/>
                </a:solidFill>
                <a:cs typeface="Arial" charset="0"/>
              </a:rPr>
              <a:t>8</a:t>
            </a:r>
            <a:endParaRPr lang="es-E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Marcador de contenido"/>
          <p:cNvSpPr>
            <a:spLocks noGrp="1"/>
          </p:cNvSpPr>
          <p:nvPr>
            <p:ph idx="1"/>
          </p:nvPr>
        </p:nvSpPr>
        <p:spPr>
          <a:xfrm>
            <a:off x="395536" y="1412776"/>
            <a:ext cx="8064896" cy="3921125"/>
          </a:xfrm>
        </p:spPr>
        <p:txBody>
          <a:bodyPr/>
          <a:lstStyle/>
          <a:p>
            <a:pPr eaLnBrk="1" hangingPunct="1">
              <a:buNone/>
            </a:pPr>
            <a:r>
              <a:rPr lang="es-ES" sz="2800" b="1" dirty="0" smtClean="0"/>
              <a:t>Las potencias de 2 son:</a:t>
            </a:r>
            <a:endParaRPr lang="es-ES" sz="2800" dirty="0" smtClean="0"/>
          </a:p>
        </p:txBody>
      </p:sp>
      <p:sp>
        <p:nvSpPr>
          <p:cNvPr id="6" name="1 Título"/>
          <p:cNvSpPr txBox="1">
            <a:spLocks/>
          </p:cNvSpPr>
          <p:nvPr/>
        </p:nvSpPr>
        <p:spPr bwMode="auto">
          <a:xfrm>
            <a:off x="395536"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4400" dirty="0" smtClean="0">
                <a:solidFill>
                  <a:schemeClr val="bg1"/>
                </a:solidFill>
                <a:latin typeface="Harrington" pitchFamily="82" charset="0"/>
                <a:ea typeface="+mj-ea"/>
                <a:cs typeface="+mj-cs"/>
              </a:rPr>
              <a:t>POTENCIAS  DE  2</a:t>
            </a:r>
            <a:endParaRPr kumimoji="0" lang="es-ES" sz="4400" b="0" i="0" u="none" strike="noStrike" kern="1200" cap="none" spc="0" normalizeH="0" baseline="0" noProof="0" dirty="0" smtClean="0">
              <a:ln>
                <a:noFill/>
              </a:ln>
              <a:solidFill>
                <a:schemeClr val="bg1"/>
              </a:solidFill>
              <a:effectLst/>
              <a:uLnTx/>
              <a:uFillTx/>
              <a:latin typeface="Harrington" pitchFamily="82" charset="0"/>
              <a:ea typeface="+mj-ea"/>
              <a:cs typeface="+mj-cs"/>
            </a:endParaRPr>
          </a:p>
        </p:txBody>
      </p:sp>
      <p:sp>
        <p:nvSpPr>
          <p:cNvPr id="8" name="2 Marcador de contenido"/>
          <p:cNvSpPr txBox="1">
            <a:spLocks/>
          </p:cNvSpPr>
          <p:nvPr/>
        </p:nvSpPr>
        <p:spPr bwMode="auto">
          <a:xfrm>
            <a:off x="323528" y="2276872"/>
            <a:ext cx="8424936" cy="792088"/>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defRPr/>
            </a:pPr>
            <a:r>
              <a:rPr lang="es-ES" sz="4400" b="1" dirty="0" smtClean="0">
                <a:latin typeface="+mn-lt"/>
              </a:rPr>
              <a:t>2</a:t>
            </a:r>
            <a:r>
              <a:rPr lang="es-ES" sz="4400" b="1" baseline="30000" dirty="0" smtClean="0">
                <a:latin typeface="+mn-lt"/>
              </a:rPr>
              <a:t>0</a:t>
            </a:r>
            <a:r>
              <a:rPr kumimoji="0" lang="es-ES" sz="4400" b="1" i="0" u="none" strike="noStrike" kern="1200" cap="none" spc="0" normalizeH="0" baseline="30000" noProof="0" dirty="0" smtClean="0">
                <a:ln>
                  <a:noFill/>
                </a:ln>
                <a:solidFill>
                  <a:schemeClr val="tx1"/>
                </a:solidFill>
                <a:effectLst/>
                <a:uLnTx/>
                <a:uFillTx/>
                <a:latin typeface="+mn-lt"/>
                <a:ea typeface="+mn-ea"/>
                <a:cs typeface="+mn-cs"/>
              </a:rPr>
              <a:t>      </a:t>
            </a:r>
            <a:r>
              <a:rPr lang="es-ES" sz="4400" b="1" dirty="0" smtClean="0">
                <a:latin typeface="+mn-lt"/>
              </a:rPr>
              <a:t>2</a:t>
            </a:r>
            <a:r>
              <a:rPr lang="es-ES" sz="4400" b="1" baseline="30000" dirty="0" smtClean="0">
                <a:latin typeface="+mn-lt"/>
              </a:rPr>
              <a:t>1      </a:t>
            </a:r>
            <a:r>
              <a:rPr lang="es-ES" sz="4400" b="1" dirty="0" smtClean="0">
                <a:latin typeface="+mn-lt"/>
              </a:rPr>
              <a:t>2</a:t>
            </a:r>
            <a:r>
              <a:rPr lang="es-ES" sz="4400" b="1" baseline="30000" dirty="0" smtClean="0">
                <a:latin typeface="+mn-lt"/>
              </a:rPr>
              <a:t>2       </a:t>
            </a:r>
            <a:r>
              <a:rPr lang="es-ES" sz="4400" b="1" dirty="0" smtClean="0">
                <a:latin typeface="+mn-lt"/>
              </a:rPr>
              <a:t>2</a:t>
            </a:r>
            <a:r>
              <a:rPr lang="es-ES" sz="4400" b="1" baseline="30000" dirty="0" smtClean="0">
                <a:latin typeface="+mn-lt"/>
              </a:rPr>
              <a:t>3       </a:t>
            </a:r>
            <a:r>
              <a:rPr lang="es-ES" sz="4400" b="1" dirty="0" smtClean="0">
                <a:latin typeface="+mn-lt"/>
              </a:rPr>
              <a:t>2</a:t>
            </a:r>
            <a:r>
              <a:rPr lang="es-ES" sz="4400" b="1" baseline="30000" dirty="0" smtClean="0">
                <a:latin typeface="+mn-lt"/>
              </a:rPr>
              <a:t>4      </a:t>
            </a:r>
            <a:r>
              <a:rPr lang="es-ES" sz="4400" b="1" dirty="0" smtClean="0">
                <a:latin typeface="+mn-lt"/>
              </a:rPr>
              <a:t>2</a:t>
            </a:r>
            <a:r>
              <a:rPr lang="es-ES" sz="4400" b="1" baseline="30000" dirty="0" smtClean="0">
                <a:latin typeface="+mn-lt"/>
              </a:rPr>
              <a:t>5      </a:t>
            </a:r>
            <a:r>
              <a:rPr lang="es-ES" sz="4400" b="1" dirty="0" smtClean="0">
                <a:latin typeface="+mn-lt"/>
              </a:rPr>
              <a:t>2</a:t>
            </a:r>
            <a:r>
              <a:rPr lang="es-ES" sz="4400" b="1" baseline="30000" dirty="0" smtClean="0">
                <a:latin typeface="+mn-lt"/>
              </a:rPr>
              <a:t>6      </a:t>
            </a:r>
            <a:r>
              <a:rPr lang="es-ES" sz="4400" b="1" dirty="0" smtClean="0">
                <a:latin typeface="+mn-lt"/>
              </a:rPr>
              <a:t>2</a:t>
            </a:r>
            <a:r>
              <a:rPr lang="es-ES" sz="4400" b="1" baseline="30000" dirty="0" smtClean="0">
                <a:latin typeface="+mn-lt"/>
              </a:rPr>
              <a:t>7 </a:t>
            </a:r>
            <a:r>
              <a:rPr lang="es-ES" sz="4400" b="1" dirty="0" smtClean="0">
                <a:latin typeface="+mn-lt"/>
              </a:rPr>
              <a:t>…</a:t>
            </a:r>
          </a:p>
          <a:p>
            <a:pPr marL="342900" lvl="0" indent="-342900">
              <a:spcBef>
                <a:spcPct val="20000"/>
              </a:spcBef>
              <a:defRPr/>
            </a:pPr>
            <a:endParaRPr lang="es-ES" sz="4400" b="1" dirty="0" smtClean="0"/>
          </a:p>
          <a:p>
            <a:pPr marL="342900" indent="-342900">
              <a:spcBef>
                <a:spcPct val="20000"/>
              </a:spcBef>
              <a:defRPr/>
            </a:pPr>
            <a:endParaRPr lang="es-ES" sz="4400" b="1" dirty="0" smtClean="0"/>
          </a:p>
          <a:p>
            <a:pPr marL="342900" lvl="0" indent="-342900">
              <a:spcBef>
                <a:spcPct val="20000"/>
              </a:spcBef>
              <a:defRPr/>
            </a:pPr>
            <a:endParaRPr lang="es-ES" sz="4400" b="1" dirty="0" smtClean="0"/>
          </a:p>
          <a:p>
            <a:pPr marL="342900" indent="-342900">
              <a:spcBef>
                <a:spcPct val="20000"/>
              </a:spcBef>
              <a:defRPr/>
            </a:pPr>
            <a:endParaRPr lang="es-ES" sz="4400" b="1" dirty="0" smtClean="0"/>
          </a:p>
          <a:p>
            <a:pPr marL="342900" lvl="0" indent="-342900">
              <a:spcBef>
                <a:spcPct val="20000"/>
              </a:spcBef>
              <a:defRPr/>
            </a:pPr>
            <a:endParaRPr lang="es-ES" sz="4400" b="1" dirty="0" smtClean="0"/>
          </a:p>
          <a:p>
            <a:pPr marL="342900" indent="-342900">
              <a:spcBef>
                <a:spcPct val="20000"/>
              </a:spcBef>
              <a:defRPr/>
            </a:pPr>
            <a:endParaRPr lang="es-ES" sz="4400" b="1" dirty="0" smtClean="0"/>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s-ES" sz="4400" b="1" i="0" u="none" strike="noStrike" kern="1200" cap="none" spc="0" normalizeH="0" baseline="0" noProof="0" dirty="0" smtClean="0">
                <a:ln>
                  <a:noFill/>
                </a:ln>
                <a:solidFill>
                  <a:schemeClr val="tx1"/>
                </a:solidFill>
                <a:effectLst/>
                <a:uLnTx/>
                <a:uFillTx/>
                <a:latin typeface="+mn-lt"/>
                <a:ea typeface="+mn-ea"/>
                <a:cs typeface="+mn-cs"/>
              </a:rPr>
              <a:t>  </a:t>
            </a:r>
          </a:p>
        </p:txBody>
      </p:sp>
      <p:pic>
        <p:nvPicPr>
          <p:cNvPr id="124930" name="Picture 2" descr="Resultado de imagen de egyptian clipart"/>
          <p:cNvPicPr>
            <a:picLocks noChangeAspect="1" noChangeArrowheads="1"/>
          </p:cNvPicPr>
          <p:nvPr/>
        </p:nvPicPr>
        <p:blipFill>
          <a:blip r:embed="rId2" cstate="print"/>
          <a:srcRect/>
          <a:stretch>
            <a:fillRect/>
          </a:stretch>
        </p:blipFill>
        <p:spPr bwMode="auto">
          <a:xfrm>
            <a:off x="251519" y="4797152"/>
            <a:ext cx="2135961" cy="1825788"/>
          </a:xfrm>
          <a:prstGeom prst="rect">
            <a:avLst/>
          </a:prstGeom>
          <a:noFill/>
        </p:spPr>
      </p:pic>
      <p:sp>
        <p:nvSpPr>
          <p:cNvPr id="18" name="2 Marcador de contenido"/>
          <p:cNvSpPr txBox="1">
            <a:spLocks/>
          </p:cNvSpPr>
          <p:nvPr/>
        </p:nvSpPr>
        <p:spPr>
          <a:xfrm>
            <a:off x="2771800" y="5445224"/>
            <a:ext cx="4392488" cy="864096"/>
          </a:xfrm>
          <a:prstGeom prst="rect">
            <a:avLst/>
          </a:prstGeom>
        </p:spPr>
        <p:txBody>
          <a:bodyPr/>
          <a:lstStyle/>
          <a:p>
            <a:pPr marL="342900" lvl="0" indent="-342900">
              <a:spcBef>
                <a:spcPct val="20000"/>
              </a:spcBef>
            </a:pPr>
            <a:r>
              <a:rPr lang="es-ES" sz="4000" b="1" dirty="0" smtClean="0"/>
              <a:t> </a:t>
            </a:r>
            <a:r>
              <a:rPr kumimoji="0" lang="es-ES" sz="4000" b="1" i="0" u="none" strike="noStrike" kern="1200" cap="none" spc="0" normalizeH="0" baseline="0" noProof="0" dirty="0" smtClean="0">
                <a:ln>
                  <a:noFill/>
                </a:ln>
                <a:solidFill>
                  <a:schemeClr val="tx1"/>
                </a:solidFill>
                <a:effectLst/>
                <a:uLnTx/>
                <a:uFillTx/>
                <a:latin typeface="+mn-lt"/>
                <a:ea typeface="+mn-ea"/>
                <a:cs typeface="+mn-cs"/>
              </a:rPr>
              <a:t>2 </a:t>
            </a:r>
            <a:r>
              <a:rPr kumimoji="0" lang="es-ES" sz="4000" b="1" i="0" u="none" strike="noStrike" kern="1200" cap="none" spc="0" normalizeH="0" baseline="0" noProof="0" dirty="0" smtClean="0">
                <a:ln>
                  <a:noFill/>
                </a:ln>
                <a:solidFill>
                  <a:srgbClr val="0000FF"/>
                </a:solidFill>
                <a:effectLst/>
                <a:uLnTx/>
                <a:uFillTx/>
                <a:latin typeface="+mn-lt"/>
                <a:ea typeface="+mn-ea"/>
                <a:cs typeface="+mn-cs"/>
              </a:rPr>
              <a:t>·</a:t>
            </a:r>
            <a:r>
              <a:rPr kumimoji="0" lang="es-ES" sz="4000" b="1" i="0" u="none" strike="noStrike" kern="1200" cap="none" spc="0" normalizeH="0" baseline="0" noProof="0" dirty="0" smtClean="0">
                <a:ln>
                  <a:noFill/>
                </a:ln>
                <a:solidFill>
                  <a:schemeClr val="tx1"/>
                </a:solidFill>
                <a:effectLst/>
                <a:uLnTx/>
                <a:uFillTx/>
                <a:latin typeface="+mn-lt"/>
                <a:ea typeface="+mn-ea"/>
                <a:cs typeface="+mn-cs"/>
              </a:rPr>
              <a:t> 2 </a:t>
            </a:r>
            <a:r>
              <a:rPr kumimoji="0" lang="es-ES" sz="4000" b="1" i="0" u="none" strike="noStrike" kern="1200" cap="none" spc="0" normalizeH="0" baseline="0" noProof="0" dirty="0" smtClean="0">
                <a:ln>
                  <a:noFill/>
                </a:ln>
                <a:solidFill>
                  <a:srgbClr val="0000FF"/>
                </a:solidFill>
                <a:effectLst/>
                <a:uLnTx/>
                <a:uFillTx/>
                <a:latin typeface="+mn-lt"/>
                <a:ea typeface="+mn-ea"/>
                <a:cs typeface="+mn-cs"/>
              </a:rPr>
              <a:t>·</a:t>
            </a:r>
            <a:r>
              <a:rPr kumimoji="0" lang="es-ES" sz="4000" b="1" i="0" u="none" strike="noStrike" kern="1200" cap="none" spc="0" normalizeH="0" baseline="0" noProof="0" dirty="0" smtClean="0">
                <a:ln>
                  <a:noFill/>
                </a:ln>
                <a:solidFill>
                  <a:schemeClr val="tx1"/>
                </a:solidFill>
                <a:effectLst/>
                <a:uLnTx/>
                <a:uFillTx/>
                <a:latin typeface="+mn-lt"/>
                <a:ea typeface="+mn-ea"/>
                <a:cs typeface="+mn-cs"/>
              </a:rPr>
              <a:t> 2 </a:t>
            </a:r>
            <a:r>
              <a:rPr kumimoji="0" lang="es-ES" sz="4000" b="1" i="0" u="none" strike="noStrike" kern="1200" cap="none" spc="0" normalizeH="0" baseline="0" noProof="0" dirty="0" smtClean="0">
                <a:ln>
                  <a:noFill/>
                </a:ln>
                <a:solidFill>
                  <a:srgbClr val="0000FF"/>
                </a:solidFill>
                <a:effectLst/>
                <a:uLnTx/>
                <a:uFillTx/>
                <a:latin typeface="+mn-lt"/>
                <a:ea typeface="+mn-ea"/>
                <a:cs typeface="+mn-cs"/>
              </a:rPr>
              <a:t>·</a:t>
            </a:r>
            <a:r>
              <a:rPr kumimoji="0" lang="es-ES" sz="4000" b="1" i="0" u="none" strike="noStrike" kern="1200" cap="none" spc="0" normalizeH="0" baseline="0" noProof="0" dirty="0" smtClean="0">
                <a:ln>
                  <a:noFill/>
                </a:ln>
                <a:solidFill>
                  <a:schemeClr val="tx1"/>
                </a:solidFill>
                <a:effectLst/>
                <a:uLnTx/>
                <a:uFillTx/>
                <a:latin typeface="+mn-lt"/>
                <a:ea typeface="+mn-ea"/>
                <a:cs typeface="+mn-cs"/>
              </a:rPr>
              <a:t> 2 </a:t>
            </a:r>
            <a:r>
              <a:rPr kumimoji="0" lang="es-ES" sz="4000" b="1" i="0" u="none" strike="noStrike" kern="1200" cap="none" spc="0" normalizeH="0" baseline="0" noProof="0" dirty="0" smtClean="0">
                <a:ln>
                  <a:noFill/>
                </a:ln>
                <a:solidFill>
                  <a:srgbClr val="0000FF"/>
                </a:solidFill>
                <a:effectLst/>
                <a:uLnTx/>
                <a:uFillTx/>
                <a:latin typeface="+mn-lt"/>
                <a:ea typeface="+mn-ea"/>
                <a:cs typeface="+mn-cs"/>
              </a:rPr>
              <a:t>·</a:t>
            </a:r>
            <a:r>
              <a:rPr kumimoji="0" lang="es-ES" sz="4000" b="1" i="0" u="none" strike="noStrike" kern="1200" cap="none" spc="0" normalizeH="0" baseline="0" noProof="0" dirty="0" smtClean="0">
                <a:ln>
                  <a:noFill/>
                </a:ln>
                <a:solidFill>
                  <a:schemeClr val="tx1"/>
                </a:solidFill>
                <a:effectLst/>
                <a:uLnTx/>
                <a:uFillTx/>
                <a:latin typeface="+mn-lt"/>
                <a:ea typeface="+mn-ea"/>
                <a:cs typeface="+mn-cs"/>
              </a:rPr>
              <a:t> 2  =</a:t>
            </a:r>
            <a:endParaRPr kumimoji="0" lang="es-ES" sz="4000" b="0" i="0" u="none" strike="noStrike" kern="1200" cap="none" spc="0" normalizeH="0" baseline="0" noProof="0" dirty="0" smtClean="0">
              <a:ln>
                <a:noFill/>
              </a:ln>
              <a:solidFill>
                <a:schemeClr val="tx1"/>
              </a:solidFill>
              <a:effectLst>
                <a:outerShdw blurRad="50800" dist="50800" dir="5400000" algn="ctr" rotWithShape="0">
                  <a:srgbClr val="00B050">
                    <a:alpha val="73000"/>
                  </a:srgbClr>
                </a:outerShdw>
              </a:effectLst>
              <a:uLnTx/>
              <a:uFillTx/>
              <a:latin typeface="+mn-lt"/>
              <a:ea typeface="+mn-ea"/>
              <a:cs typeface="+mn-cs"/>
            </a:endParaRPr>
          </a:p>
        </p:txBody>
      </p:sp>
      <p:sp>
        <p:nvSpPr>
          <p:cNvPr id="19" name="2 Marcador de contenido"/>
          <p:cNvSpPr txBox="1">
            <a:spLocks/>
          </p:cNvSpPr>
          <p:nvPr/>
        </p:nvSpPr>
        <p:spPr>
          <a:xfrm>
            <a:off x="6300192" y="5445224"/>
            <a:ext cx="864096" cy="720080"/>
          </a:xfrm>
          <a:prstGeom prst="rect">
            <a:avLst/>
          </a:prstGeom>
          <a:solidFill>
            <a:schemeClr val="accent1">
              <a:lumMod val="20000"/>
              <a:lumOff val="80000"/>
            </a:schemeClr>
          </a:solidFill>
        </p:spPr>
        <p:txBody>
          <a:bodyPr/>
          <a:lstStyle/>
          <a:p>
            <a:pPr marL="342900" lvl="0" indent="-342900">
              <a:spcBef>
                <a:spcPct val="20000"/>
              </a:spcBef>
            </a:pPr>
            <a:r>
              <a:rPr lang="es-ES" sz="4000" b="1" dirty="0" smtClean="0">
                <a:solidFill>
                  <a:srgbClr val="CC0066"/>
                </a:solidFill>
              </a:rPr>
              <a:t>2</a:t>
            </a:r>
            <a:r>
              <a:rPr lang="es-ES" sz="4000" b="1" baseline="30000" dirty="0" smtClean="0">
                <a:solidFill>
                  <a:schemeClr val="tx2">
                    <a:lumMod val="75000"/>
                  </a:schemeClr>
                </a:solidFill>
              </a:rPr>
              <a:t>5</a:t>
            </a:r>
            <a:r>
              <a:rPr kumimoji="0" lang="es-ES" sz="4000" b="1" i="0" u="none" strike="noStrike" kern="1200" cap="none" spc="0" normalizeH="0" baseline="0" noProof="0" dirty="0" smtClean="0">
                <a:ln>
                  <a:noFill/>
                </a:ln>
                <a:solidFill>
                  <a:schemeClr val="tx1"/>
                </a:solidFill>
                <a:effectLst/>
                <a:uLnTx/>
                <a:uFillTx/>
                <a:latin typeface="+mn-lt"/>
                <a:ea typeface="+mn-ea"/>
                <a:cs typeface="+mn-cs"/>
              </a:rPr>
              <a:t>   </a:t>
            </a:r>
            <a:endParaRPr kumimoji="0" lang="es-ES" sz="4000" b="0" i="0" u="none" strike="noStrike" kern="1200" cap="none" spc="0" normalizeH="0" baseline="0" noProof="0" dirty="0" smtClean="0">
              <a:ln>
                <a:noFill/>
              </a:ln>
              <a:solidFill>
                <a:schemeClr val="tx1"/>
              </a:solidFill>
              <a:effectLst>
                <a:outerShdw blurRad="50800" dist="50800" dir="5400000" algn="ctr" rotWithShape="0">
                  <a:schemeClr val="tx2">
                    <a:lumMod val="60000"/>
                    <a:lumOff val="40000"/>
                    <a:alpha val="73000"/>
                  </a:schemeClr>
                </a:outerShdw>
              </a:effectLst>
              <a:uLnTx/>
              <a:uFillTx/>
              <a:latin typeface="+mn-lt"/>
              <a:ea typeface="+mn-ea"/>
              <a:cs typeface="+mn-cs"/>
            </a:endParaRPr>
          </a:p>
        </p:txBody>
      </p:sp>
      <p:sp>
        <p:nvSpPr>
          <p:cNvPr id="20" name="19 CuadroTexto"/>
          <p:cNvSpPr txBox="1"/>
          <p:nvPr/>
        </p:nvSpPr>
        <p:spPr>
          <a:xfrm>
            <a:off x="2987824" y="4941168"/>
            <a:ext cx="2808312" cy="400110"/>
          </a:xfrm>
          <a:prstGeom prst="rect">
            <a:avLst/>
          </a:prstGeom>
          <a:noFill/>
        </p:spPr>
        <p:txBody>
          <a:bodyPr wrap="square" rtlCol="0">
            <a:spAutoFit/>
          </a:bodyPr>
          <a:lstStyle/>
          <a:p>
            <a:pPr algn="ctr"/>
            <a:r>
              <a:rPr lang="es-ES" sz="2000" b="1" dirty="0" smtClean="0">
                <a:solidFill>
                  <a:schemeClr val="tx2">
                    <a:lumMod val="75000"/>
                  </a:schemeClr>
                </a:solidFill>
                <a:latin typeface="Century Gothic" pitchFamily="34" charset="0"/>
              </a:rPr>
              <a:t>número de  veces</a:t>
            </a:r>
            <a:endParaRPr lang="es-ES" sz="2000" b="1" dirty="0">
              <a:solidFill>
                <a:schemeClr val="tx2">
                  <a:lumMod val="75000"/>
                </a:schemeClr>
              </a:solidFill>
              <a:latin typeface="Century Gothic" pitchFamily="34" charset="0"/>
            </a:endParaRPr>
          </a:p>
        </p:txBody>
      </p:sp>
      <p:sp>
        <p:nvSpPr>
          <p:cNvPr id="21" name="20 CuadroTexto"/>
          <p:cNvSpPr txBox="1"/>
          <p:nvPr/>
        </p:nvSpPr>
        <p:spPr>
          <a:xfrm>
            <a:off x="6516216" y="5055567"/>
            <a:ext cx="2124744" cy="461665"/>
          </a:xfrm>
          <a:prstGeom prst="rect">
            <a:avLst/>
          </a:prstGeom>
          <a:noFill/>
        </p:spPr>
        <p:txBody>
          <a:bodyPr wrap="square" rtlCol="0">
            <a:spAutoFit/>
          </a:bodyPr>
          <a:lstStyle/>
          <a:p>
            <a:pPr algn="ctr"/>
            <a:r>
              <a:rPr lang="es-ES" sz="2400" b="1" dirty="0" smtClean="0">
                <a:solidFill>
                  <a:schemeClr val="tx2">
                    <a:lumMod val="75000"/>
                  </a:schemeClr>
                </a:solidFill>
                <a:latin typeface="Harrington" pitchFamily="82" charset="0"/>
              </a:rPr>
              <a:t>EXPONENTE</a:t>
            </a:r>
          </a:p>
        </p:txBody>
      </p:sp>
      <p:sp>
        <p:nvSpPr>
          <p:cNvPr id="22" name="21 CuadroTexto"/>
          <p:cNvSpPr txBox="1"/>
          <p:nvPr/>
        </p:nvSpPr>
        <p:spPr>
          <a:xfrm>
            <a:off x="5508104" y="6165304"/>
            <a:ext cx="1656184" cy="523220"/>
          </a:xfrm>
          <a:prstGeom prst="rect">
            <a:avLst/>
          </a:prstGeom>
          <a:noFill/>
        </p:spPr>
        <p:txBody>
          <a:bodyPr wrap="square" rtlCol="0">
            <a:spAutoFit/>
          </a:bodyPr>
          <a:lstStyle/>
          <a:p>
            <a:pPr algn="ctr"/>
            <a:r>
              <a:rPr lang="es-ES" sz="2800" b="1" dirty="0" smtClean="0">
                <a:solidFill>
                  <a:srgbClr val="CC0066"/>
                </a:solidFill>
                <a:latin typeface="Harrington" pitchFamily="82" charset="0"/>
              </a:rPr>
              <a:t>BASE</a:t>
            </a:r>
          </a:p>
        </p:txBody>
      </p:sp>
      <p:sp>
        <p:nvSpPr>
          <p:cNvPr id="23" name="22 CuadroTexto"/>
          <p:cNvSpPr txBox="1"/>
          <p:nvPr/>
        </p:nvSpPr>
        <p:spPr>
          <a:xfrm>
            <a:off x="2987824" y="6165304"/>
            <a:ext cx="2520280" cy="400110"/>
          </a:xfrm>
          <a:prstGeom prst="rect">
            <a:avLst/>
          </a:prstGeom>
          <a:noFill/>
        </p:spPr>
        <p:txBody>
          <a:bodyPr wrap="square" rtlCol="0">
            <a:spAutoFit/>
          </a:bodyPr>
          <a:lstStyle/>
          <a:p>
            <a:pPr algn="ctr"/>
            <a:r>
              <a:rPr lang="es-ES" sz="2000" b="1" dirty="0" smtClean="0">
                <a:solidFill>
                  <a:srgbClr val="CC0066"/>
                </a:solidFill>
                <a:latin typeface="Century Gothic" pitchFamily="34" charset="0"/>
              </a:rPr>
              <a:t>número repetido</a:t>
            </a:r>
            <a:endParaRPr lang="es-ES" sz="2000" b="1" dirty="0">
              <a:solidFill>
                <a:srgbClr val="CC0066"/>
              </a:solidFill>
              <a:latin typeface="Century Gothic" pitchFamily="34" charset="0"/>
            </a:endParaRPr>
          </a:p>
        </p:txBody>
      </p:sp>
      <p:cxnSp>
        <p:nvCxnSpPr>
          <p:cNvPr id="24" name="23 Conector recto de flecha"/>
          <p:cNvCxnSpPr/>
          <p:nvPr/>
        </p:nvCxnSpPr>
        <p:spPr>
          <a:xfrm flipH="1" flipV="1">
            <a:off x="5652120" y="5157192"/>
            <a:ext cx="936104" cy="288032"/>
          </a:xfrm>
          <a:prstGeom prst="straightConnector1">
            <a:avLst/>
          </a:prstGeom>
          <a:ln w="38100">
            <a:solidFill>
              <a:schemeClr val="accent1">
                <a:lumMod val="75000"/>
              </a:schemeClr>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flipH="1">
            <a:off x="5292080" y="5949280"/>
            <a:ext cx="1224136" cy="467182"/>
          </a:xfrm>
          <a:prstGeom prst="straightConnector1">
            <a:avLst/>
          </a:prstGeom>
          <a:ln w="38100">
            <a:solidFill>
              <a:schemeClr val="accent2">
                <a:lumMod val="60000"/>
                <a:lumOff val="40000"/>
              </a:schemeClr>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5" name="24 Llamada con línea 1 (barra de énfasis)"/>
          <p:cNvSpPr/>
          <p:nvPr/>
        </p:nvSpPr>
        <p:spPr>
          <a:xfrm rot="5400000">
            <a:off x="3131840" y="3068960"/>
            <a:ext cx="648072" cy="1944216"/>
          </a:xfrm>
          <a:prstGeom prst="accentCallout1">
            <a:avLst>
              <a:gd name="adj1" fmla="val 50053"/>
              <a:gd name="adj2" fmla="val -19556"/>
              <a:gd name="adj3" fmla="val 44396"/>
              <a:gd name="adj4" fmla="val -12573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r>
              <a:rPr lang="es-ES" sz="2800" b="1" dirty="0" smtClean="0">
                <a:solidFill>
                  <a:prstClr val="black"/>
                </a:solidFill>
                <a:cs typeface="Arial" charset="0"/>
              </a:rPr>
              <a:t>2 · 2 · 2 = </a:t>
            </a:r>
            <a:r>
              <a:rPr lang="es-ES" sz="4800" b="1" dirty="0" smtClean="0">
                <a:solidFill>
                  <a:prstClr val="black"/>
                </a:solidFill>
                <a:cs typeface="Arial" charset="0"/>
              </a:rPr>
              <a:t>8</a:t>
            </a:r>
            <a:endParaRPr lang="es-E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linds(horizontal)">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Marcador de contenido"/>
          <p:cNvSpPr>
            <a:spLocks noGrp="1"/>
          </p:cNvSpPr>
          <p:nvPr>
            <p:ph idx="1"/>
          </p:nvPr>
        </p:nvSpPr>
        <p:spPr>
          <a:xfrm>
            <a:off x="395536" y="1412776"/>
            <a:ext cx="8064896" cy="3921125"/>
          </a:xfrm>
        </p:spPr>
        <p:txBody>
          <a:bodyPr/>
          <a:lstStyle/>
          <a:p>
            <a:pPr eaLnBrk="1" hangingPunct="1">
              <a:buNone/>
            </a:pPr>
            <a:r>
              <a:rPr lang="es-ES" sz="2800" b="1" dirty="0" smtClean="0"/>
              <a:t>Las potencias de 2 son:</a:t>
            </a:r>
            <a:endParaRPr lang="es-ES" sz="2800" dirty="0" smtClean="0"/>
          </a:p>
        </p:txBody>
      </p:sp>
      <p:sp>
        <p:nvSpPr>
          <p:cNvPr id="6" name="1 Título"/>
          <p:cNvSpPr txBox="1">
            <a:spLocks/>
          </p:cNvSpPr>
          <p:nvPr/>
        </p:nvSpPr>
        <p:spPr bwMode="auto">
          <a:xfrm>
            <a:off x="395536"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4400" dirty="0" smtClean="0">
                <a:solidFill>
                  <a:schemeClr val="bg1"/>
                </a:solidFill>
                <a:latin typeface="Harrington" pitchFamily="82" charset="0"/>
                <a:ea typeface="+mj-ea"/>
                <a:cs typeface="+mj-cs"/>
              </a:rPr>
              <a:t>POTENCIAS  DE  2</a:t>
            </a:r>
            <a:endParaRPr kumimoji="0" lang="es-ES" sz="4400" b="0" i="0" u="none" strike="noStrike" kern="1200" cap="none" spc="0" normalizeH="0" baseline="0" noProof="0" dirty="0" smtClean="0">
              <a:ln>
                <a:noFill/>
              </a:ln>
              <a:solidFill>
                <a:schemeClr val="bg1"/>
              </a:solidFill>
              <a:effectLst/>
              <a:uLnTx/>
              <a:uFillTx/>
              <a:latin typeface="Harrington" pitchFamily="82" charset="0"/>
              <a:ea typeface="+mj-ea"/>
              <a:cs typeface="+mj-cs"/>
            </a:endParaRPr>
          </a:p>
        </p:txBody>
      </p:sp>
      <p:sp>
        <p:nvSpPr>
          <p:cNvPr id="8" name="2 Marcador de contenido"/>
          <p:cNvSpPr txBox="1">
            <a:spLocks/>
          </p:cNvSpPr>
          <p:nvPr/>
        </p:nvSpPr>
        <p:spPr bwMode="auto">
          <a:xfrm>
            <a:off x="323528" y="2276872"/>
            <a:ext cx="8424936" cy="792088"/>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defRPr/>
            </a:pPr>
            <a:r>
              <a:rPr lang="es-ES" sz="4400" b="1" dirty="0" smtClean="0">
                <a:latin typeface="+mn-lt"/>
              </a:rPr>
              <a:t>2</a:t>
            </a:r>
            <a:r>
              <a:rPr lang="es-ES" sz="4400" b="1" baseline="30000" dirty="0" smtClean="0">
                <a:latin typeface="+mn-lt"/>
              </a:rPr>
              <a:t>0</a:t>
            </a:r>
            <a:r>
              <a:rPr kumimoji="0" lang="es-ES" sz="4400" b="1" i="0" u="none" strike="noStrike" kern="1200" cap="none" spc="0" normalizeH="0" baseline="30000" noProof="0" dirty="0" smtClean="0">
                <a:ln>
                  <a:noFill/>
                </a:ln>
                <a:solidFill>
                  <a:schemeClr val="tx1"/>
                </a:solidFill>
                <a:effectLst/>
                <a:uLnTx/>
                <a:uFillTx/>
                <a:latin typeface="+mn-lt"/>
                <a:ea typeface="+mn-ea"/>
                <a:cs typeface="+mn-cs"/>
              </a:rPr>
              <a:t>      </a:t>
            </a:r>
            <a:r>
              <a:rPr lang="es-ES" sz="4400" b="1" dirty="0" smtClean="0">
                <a:latin typeface="+mn-lt"/>
              </a:rPr>
              <a:t>2</a:t>
            </a:r>
            <a:r>
              <a:rPr lang="es-ES" sz="4400" b="1" baseline="30000" dirty="0" smtClean="0">
                <a:latin typeface="+mn-lt"/>
              </a:rPr>
              <a:t>1      </a:t>
            </a:r>
            <a:r>
              <a:rPr lang="es-ES" sz="4400" b="1" dirty="0" smtClean="0">
                <a:latin typeface="+mn-lt"/>
              </a:rPr>
              <a:t>2</a:t>
            </a:r>
            <a:r>
              <a:rPr lang="es-ES" sz="4400" b="1" baseline="30000" dirty="0" smtClean="0">
                <a:latin typeface="+mn-lt"/>
              </a:rPr>
              <a:t>2       </a:t>
            </a:r>
            <a:r>
              <a:rPr lang="es-ES" sz="4400" b="1" dirty="0" smtClean="0">
                <a:latin typeface="+mn-lt"/>
              </a:rPr>
              <a:t>2</a:t>
            </a:r>
            <a:r>
              <a:rPr lang="es-ES" sz="4400" b="1" baseline="30000" dirty="0" smtClean="0">
                <a:latin typeface="+mn-lt"/>
              </a:rPr>
              <a:t>3       </a:t>
            </a:r>
            <a:r>
              <a:rPr lang="es-ES" sz="4400" b="1" dirty="0" smtClean="0">
                <a:latin typeface="+mn-lt"/>
              </a:rPr>
              <a:t>2</a:t>
            </a:r>
            <a:r>
              <a:rPr lang="es-ES" sz="4400" b="1" baseline="30000" dirty="0" smtClean="0">
                <a:latin typeface="+mn-lt"/>
              </a:rPr>
              <a:t>4      </a:t>
            </a:r>
            <a:r>
              <a:rPr lang="es-ES" sz="4400" b="1" dirty="0" smtClean="0">
                <a:latin typeface="+mn-lt"/>
              </a:rPr>
              <a:t>2</a:t>
            </a:r>
            <a:r>
              <a:rPr lang="es-ES" sz="4400" b="1" baseline="30000" dirty="0" smtClean="0">
                <a:latin typeface="+mn-lt"/>
              </a:rPr>
              <a:t>5      </a:t>
            </a:r>
            <a:r>
              <a:rPr lang="es-ES" sz="4400" b="1" dirty="0" smtClean="0">
                <a:latin typeface="+mn-lt"/>
              </a:rPr>
              <a:t>2</a:t>
            </a:r>
            <a:r>
              <a:rPr lang="es-ES" sz="4400" b="1" baseline="30000" dirty="0" smtClean="0">
                <a:latin typeface="+mn-lt"/>
              </a:rPr>
              <a:t>6      </a:t>
            </a:r>
            <a:r>
              <a:rPr lang="es-ES" sz="4400" b="1" dirty="0" smtClean="0">
                <a:latin typeface="+mn-lt"/>
              </a:rPr>
              <a:t>2</a:t>
            </a:r>
            <a:r>
              <a:rPr lang="es-ES" sz="4400" b="1" baseline="30000" dirty="0" smtClean="0">
                <a:latin typeface="+mn-lt"/>
              </a:rPr>
              <a:t>7 </a:t>
            </a:r>
            <a:r>
              <a:rPr lang="es-ES" sz="4400" b="1" dirty="0" smtClean="0">
                <a:latin typeface="+mn-lt"/>
              </a:rPr>
              <a:t>…</a:t>
            </a:r>
          </a:p>
          <a:p>
            <a:pPr marL="342900" lvl="0" indent="-342900">
              <a:spcBef>
                <a:spcPct val="20000"/>
              </a:spcBef>
              <a:defRPr/>
            </a:pPr>
            <a:endParaRPr lang="es-ES" sz="4400" b="1" dirty="0" smtClean="0"/>
          </a:p>
          <a:p>
            <a:pPr marL="342900" indent="-342900">
              <a:spcBef>
                <a:spcPct val="20000"/>
              </a:spcBef>
              <a:defRPr/>
            </a:pPr>
            <a:endParaRPr lang="es-ES" sz="4400" b="1" dirty="0" smtClean="0"/>
          </a:p>
          <a:p>
            <a:pPr marL="342900" lvl="0" indent="-342900">
              <a:spcBef>
                <a:spcPct val="20000"/>
              </a:spcBef>
              <a:defRPr/>
            </a:pPr>
            <a:endParaRPr lang="es-ES" sz="4400" b="1" dirty="0" smtClean="0"/>
          </a:p>
          <a:p>
            <a:pPr marL="342900" indent="-342900">
              <a:spcBef>
                <a:spcPct val="20000"/>
              </a:spcBef>
              <a:defRPr/>
            </a:pPr>
            <a:endParaRPr lang="es-ES" sz="4400" b="1" dirty="0" smtClean="0"/>
          </a:p>
          <a:p>
            <a:pPr marL="342900" lvl="0" indent="-342900">
              <a:spcBef>
                <a:spcPct val="20000"/>
              </a:spcBef>
              <a:defRPr/>
            </a:pPr>
            <a:endParaRPr lang="es-ES" sz="4400" b="1" dirty="0" smtClean="0"/>
          </a:p>
          <a:p>
            <a:pPr marL="342900" indent="-342900">
              <a:spcBef>
                <a:spcPct val="20000"/>
              </a:spcBef>
              <a:defRPr/>
            </a:pPr>
            <a:endParaRPr lang="es-ES" sz="4400" b="1" dirty="0" smtClean="0"/>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s-ES" sz="4400" b="1" i="0" u="none" strike="noStrike" kern="1200" cap="none" spc="0" normalizeH="0" baseline="0" noProof="0" dirty="0" smtClean="0">
                <a:ln>
                  <a:noFill/>
                </a:ln>
                <a:solidFill>
                  <a:schemeClr val="tx1"/>
                </a:solidFill>
                <a:effectLst/>
                <a:uLnTx/>
                <a:uFillTx/>
                <a:latin typeface="+mn-lt"/>
                <a:ea typeface="+mn-ea"/>
                <a:cs typeface="+mn-cs"/>
              </a:rPr>
              <a:t>  </a:t>
            </a:r>
          </a:p>
        </p:txBody>
      </p:sp>
      <p:pic>
        <p:nvPicPr>
          <p:cNvPr id="124930" name="Picture 2" descr="Resultado de imagen de egyptian clipart"/>
          <p:cNvPicPr>
            <a:picLocks noChangeAspect="1" noChangeArrowheads="1"/>
          </p:cNvPicPr>
          <p:nvPr/>
        </p:nvPicPr>
        <p:blipFill>
          <a:blip r:embed="rId2" cstate="print"/>
          <a:srcRect/>
          <a:stretch>
            <a:fillRect/>
          </a:stretch>
        </p:blipFill>
        <p:spPr bwMode="auto">
          <a:xfrm>
            <a:off x="251519" y="4797152"/>
            <a:ext cx="2135961" cy="1825788"/>
          </a:xfrm>
          <a:prstGeom prst="rect">
            <a:avLst/>
          </a:prstGeom>
          <a:noFill/>
        </p:spPr>
      </p:pic>
      <p:sp>
        <p:nvSpPr>
          <p:cNvPr id="10" name="9 Llamada con línea 1 (barra de énfasis)"/>
          <p:cNvSpPr/>
          <p:nvPr/>
        </p:nvSpPr>
        <p:spPr>
          <a:xfrm rot="5400000">
            <a:off x="3275856" y="3789040"/>
            <a:ext cx="648072" cy="504056"/>
          </a:xfrm>
          <a:prstGeom prst="accentCallout1">
            <a:avLst>
              <a:gd name="adj1" fmla="val 50053"/>
              <a:gd name="adj2" fmla="val -19556"/>
              <a:gd name="adj3" fmla="val 51464"/>
              <a:gd name="adj4" fmla="val -12207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es-ES" sz="4800" b="1" dirty="0" smtClean="0">
                <a:solidFill>
                  <a:prstClr val="black"/>
                </a:solidFill>
                <a:cs typeface="Arial" charset="0"/>
              </a:rPr>
              <a:t>8</a:t>
            </a:r>
            <a:endParaRPr lang="es-ES" sz="4800" dirty="0"/>
          </a:p>
        </p:txBody>
      </p:sp>
      <p:sp>
        <p:nvSpPr>
          <p:cNvPr id="11" name="10 Llamada con línea 1 (barra de énfasis)"/>
          <p:cNvSpPr/>
          <p:nvPr/>
        </p:nvSpPr>
        <p:spPr>
          <a:xfrm rot="5400000">
            <a:off x="4319972" y="3681028"/>
            <a:ext cx="648072" cy="720080"/>
          </a:xfrm>
          <a:prstGeom prst="accentCallout1">
            <a:avLst>
              <a:gd name="adj1" fmla="val 50053"/>
              <a:gd name="adj2" fmla="val -19556"/>
              <a:gd name="adj3" fmla="val 51464"/>
              <a:gd name="adj4" fmla="val -12207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es-ES" sz="4800" b="1" dirty="0" smtClean="0">
                <a:solidFill>
                  <a:prstClr val="black"/>
                </a:solidFill>
                <a:cs typeface="Arial" charset="0"/>
              </a:rPr>
              <a:t>16</a:t>
            </a:r>
            <a:endParaRPr lang="es-ES" sz="4800" dirty="0"/>
          </a:p>
        </p:txBody>
      </p:sp>
      <p:sp>
        <p:nvSpPr>
          <p:cNvPr id="12" name="11 Llamada con línea 1 (barra de énfasis)"/>
          <p:cNvSpPr/>
          <p:nvPr/>
        </p:nvSpPr>
        <p:spPr>
          <a:xfrm rot="5400000">
            <a:off x="5328084" y="3681028"/>
            <a:ext cx="648072" cy="720080"/>
          </a:xfrm>
          <a:prstGeom prst="accentCallout1">
            <a:avLst>
              <a:gd name="adj1" fmla="val 50053"/>
              <a:gd name="adj2" fmla="val -19556"/>
              <a:gd name="adj3" fmla="val 51464"/>
              <a:gd name="adj4" fmla="val -12207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es-ES" sz="4800" b="1" dirty="0" smtClean="0">
                <a:solidFill>
                  <a:prstClr val="black"/>
                </a:solidFill>
                <a:cs typeface="Arial" charset="0"/>
              </a:rPr>
              <a:t>32</a:t>
            </a:r>
            <a:endParaRPr lang="es-ES" sz="4800" dirty="0"/>
          </a:p>
        </p:txBody>
      </p:sp>
      <p:sp>
        <p:nvSpPr>
          <p:cNvPr id="13" name="12 Llamada con línea 1 (barra de énfasis)"/>
          <p:cNvSpPr/>
          <p:nvPr/>
        </p:nvSpPr>
        <p:spPr>
          <a:xfrm rot="5400000">
            <a:off x="6264188" y="3681028"/>
            <a:ext cx="648072" cy="720080"/>
          </a:xfrm>
          <a:prstGeom prst="accentCallout1">
            <a:avLst>
              <a:gd name="adj1" fmla="val 50053"/>
              <a:gd name="adj2" fmla="val -19556"/>
              <a:gd name="adj3" fmla="val 51464"/>
              <a:gd name="adj4" fmla="val -12207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es-ES" sz="4800" b="1" dirty="0" smtClean="0">
                <a:solidFill>
                  <a:prstClr val="black"/>
                </a:solidFill>
                <a:cs typeface="Arial" charset="0"/>
              </a:rPr>
              <a:t>64</a:t>
            </a:r>
            <a:endParaRPr lang="es-ES" sz="4800" dirty="0"/>
          </a:p>
        </p:txBody>
      </p:sp>
      <p:sp>
        <p:nvSpPr>
          <p:cNvPr id="14" name="13 Llamada con línea 1 (barra de énfasis)"/>
          <p:cNvSpPr/>
          <p:nvPr/>
        </p:nvSpPr>
        <p:spPr>
          <a:xfrm rot="5400000">
            <a:off x="7308304" y="3501008"/>
            <a:ext cx="648072" cy="1080120"/>
          </a:xfrm>
          <a:prstGeom prst="accentCallout1">
            <a:avLst>
              <a:gd name="adj1" fmla="val 50053"/>
              <a:gd name="adj2" fmla="val -19556"/>
              <a:gd name="adj3" fmla="val 51464"/>
              <a:gd name="adj4" fmla="val -12207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es-ES" sz="4800" b="1" dirty="0" smtClean="0">
                <a:solidFill>
                  <a:prstClr val="black"/>
                </a:solidFill>
                <a:cs typeface="Arial" charset="0"/>
              </a:rPr>
              <a:t>128</a:t>
            </a:r>
            <a:endParaRPr lang="es-ES" sz="4800" dirty="0"/>
          </a:p>
        </p:txBody>
      </p:sp>
      <p:sp>
        <p:nvSpPr>
          <p:cNvPr id="15" name="14 Llamada con línea 1 (barra de énfasis)"/>
          <p:cNvSpPr/>
          <p:nvPr/>
        </p:nvSpPr>
        <p:spPr>
          <a:xfrm rot="5400000">
            <a:off x="2195736" y="3789040"/>
            <a:ext cx="648072" cy="504056"/>
          </a:xfrm>
          <a:prstGeom prst="accentCallout1">
            <a:avLst>
              <a:gd name="adj1" fmla="val 50053"/>
              <a:gd name="adj2" fmla="val -19556"/>
              <a:gd name="adj3" fmla="val 51464"/>
              <a:gd name="adj4" fmla="val -12207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es-ES" sz="4800" b="1" dirty="0" smtClean="0">
                <a:solidFill>
                  <a:prstClr val="black"/>
                </a:solidFill>
                <a:cs typeface="Arial" charset="0"/>
              </a:rPr>
              <a:t>4</a:t>
            </a:r>
            <a:endParaRPr lang="es-ES" sz="4800" dirty="0"/>
          </a:p>
        </p:txBody>
      </p:sp>
      <p:sp>
        <p:nvSpPr>
          <p:cNvPr id="16" name="15 Llamada con línea 1 (barra de énfasis)"/>
          <p:cNvSpPr/>
          <p:nvPr/>
        </p:nvSpPr>
        <p:spPr>
          <a:xfrm rot="5400000">
            <a:off x="1187624" y="3789040"/>
            <a:ext cx="648072" cy="504056"/>
          </a:xfrm>
          <a:prstGeom prst="accentCallout1">
            <a:avLst>
              <a:gd name="adj1" fmla="val 50053"/>
              <a:gd name="adj2" fmla="val -19556"/>
              <a:gd name="adj3" fmla="val 51464"/>
              <a:gd name="adj4" fmla="val -12207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es-ES" sz="4800" b="1" dirty="0" smtClean="0">
                <a:solidFill>
                  <a:prstClr val="black"/>
                </a:solidFill>
                <a:cs typeface="Arial" charset="0"/>
              </a:rPr>
              <a:t>2</a:t>
            </a:r>
            <a:endParaRPr lang="es-ES" sz="4800" dirty="0"/>
          </a:p>
        </p:txBody>
      </p:sp>
      <p:sp>
        <p:nvSpPr>
          <p:cNvPr id="17" name="16 Llamada con línea 1 (barra de énfasis)"/>
          <p:cNvSpPr/>
          <p:nvPr/>
        </p:nvSpPr>
        <p:spPr>
          <a:xfrm rot="5400000">
            <a:off x="251520" y="3789040"/>
            <a:ext cx="648072" cy="504056"/>
          </a:xfrm>
          <a:prstGeom prst="accentCallout1">
            <a:avLst>
              <a:gd name="adj1" fmla="val 50053"/>
              <a:gd name="adj2" fmla="val -19556"/>
              <a:gd name="adj3" fmla="val 51464"/>
              <a:gd name="adj4" fmla="val -12207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es-ES" sz="4800" b="1" dirty="0" smtClean="0">
                <a:solidFill>
                  <a:srgbClr val="FF0000"/>
                </a:solidFill>
                <a:cs typeface="Arial" charset="0"/>
              </a:rPr>
              <a:t>?</a:t>
            </a:r>
            <a:endParaRPr lang="es-ES" sz="4800" dirty="0">
              <a:solidFill>
                <a:srgbClr val="FF0000"/>
              </a:solidFill>
            </a:endParaRPr>
          </a:p>
        </p:txBody>
      </p:sp>
      <p:sp>
        <p:nvSpPr>
          <p:cNvPr id="18" name="2 Marcador de contenido"/>
          <p:cNvSpPr txBox="1">
            <a:spLocks/>
          </p:cNvSpPr>
          <p:nvPr/>
        </p:nvSpPr>
        <p:spPr>
          <a:xfrm>
            <a:off x="2771800" y="5445224"/>
            <a:ext cx="4392488" cy="864096"/>
          </a:xfrm>
          <a:prstGeom prst="rect">
            <a:avLst/>
          </a:prstGeom>
        </p:spPr>
        <p:txBody>
          <a:bodyPr/>
          <a:lstStyle/>
          <a:p>
            <a:pPr marL="342900" lvl="0" indent="-342900">
              <a:spcBef>
                <a:spcPct val="20000"/>
              </a:spcBef>
            </a:pPr>
            <a:r>
              <a:rPr lang="es-ES" sz="4000" b="1" dirty="0" smtClean="0"/>
              <a:t> </a:t>
            </a:r>
            <a:r>
              <a:rPr kumimoji="0" lang="es-ES" sz="4000" b="1" i="0" u="none" strike="noStrike" kern="1200" cap="none" spc="0" normalizeH="0" baseline="0" noProof="0" dirty="0" smtClean="0">
                <a:ln>
                  <a:noFill/>
                </a:ln>
                <a:solidFill>
                  <a:schemeClr val="tx1"/>
                </a:solidFill>
                <a:effectLst/>
                <a:uLnTx/>
                <a:uFillTx/>
                <a:latin typeface="+mn-lt"/>
                <a:ea typeface="+mn-ea"/>
                <a:cs typeface="+mn-cs"/>
              </a:rPr>
              <a:t>2 </a:t>
            </a:r>
            <a:r>
              <a:rPr kumimoji="0" lang="es-ES" sz="4000" b="1" i="0" u="none" strike="noStrike" kern="1200" cap="none" spc="0" normalizeH="0" baseline="0" noProof="0" dirty="0" smtClean="0">
                <a:ln>
                  <a:noFill/>
                </a:ln>
                <a:solidFill>
                  <a:srgbClr val="0000FF"/>
                </a:solidFill>
                <a:effectLst/>
                <a:uLnTx/>
                <a:uFillTx/>
                <a:latin typeface="+mn-lt"/>
                <a:ea typeface="+mn-ea"/>
                <a:cs typeface="+mn-cs"/>
              </a:rPr>
              <a:t>·</a:t>
            </a:r>
            <a:r>
              <a:rPr kumimoji="0" lang="es-ES" sz="4000" b="1" i="0" u="none" strike="noStrike" kern="1200" cap="none" spc="0" normalizeH="0" baseline="0" noProof="0" dirty="0" smtClean="0">
                <a:ln>
                  <a:noFill/>
                </a:ln>
                <a:solidFill>
                  <a:schemeClr val="tx1"/>
                </a:solidFill>
                <a:effectLst/>
                <a:uLnTx/>
                <a:uFillTx/>
                <a:latin typeface="+mn-lt"/>
                <a:ea typeface="+mn-ea"/>
                <a:cs typeface="+mn-cs"/>
              </a:rPr>
              <a:t> 2 </a:t>
            </a:r>
            <a:r>
              <a:rPr kumimoji="0" lang="es-ES" sz="4000" b="1" i="0" u="none" strike="noStrike" kern="1200" cap="none" spc="0" normalizeH="0" baseline="0" noProof="0" dirty="0" smtClean="0">
                <a:ln>
                  <a:noFill/>
                </a:ln>
                <a:solidFill>
                  <a:srgbClr val="0000FF"/>
                </a:solidFill>
                <a:effectLst/>
                <a:uLnTx/>
                <a:uFillTx/>
                <a:latin typeface="+mn-lt"/>
                <a:ea typeface="+mn-ea"/>
                <a:cs typeface="+mn-cs"/>
              </a:rPr>
              <a:t>·</a:t>
            </a:r>
            <a:r>
              <a:rPr kumimoji="0" lang="es-ES" sz="4000" b="1" i="0" u="none" strike="noStrike" kern="1200" cap="none" spc="0" normalizeH="0" baseline="0" noProof="0" dirty="0" smtClean="0">
                <a:ln>
                  <a:noFill/>
                </a:ln>
                <a:solidFill>
                  <a:schemeClr val="tx1"/>
                </a:solidFill>
                <a:effectLst/>
                <a:uLnTx/>
                <a:uFillTx/>
                <a:latin typeface="+mn-lt"/>
                <a:ea typeface="+mn-ea"/>
                <a:cs typeface="+mn-cs"/>
              </a:rPr>
              <a:t> 2 </a:t>
            </a:r>
            <a:r>
              <a:rPr kumimoji="0" lang="es-ES" sz="4000" b="1" i="0" u="none" strike="noStrike" kern="1200" cap="none" spc="0" normalizeH="0" baseline="0" noProof="0" dirty="0" smtClean="0">
                <a:ln>
                  <a:noFill/>
                </a:ln>
                <a:solidFill>
                  <a:srgbClr val="0000FF"/>
                </a:solidFill>
                <a:effectLst/>
                <a:uLnTx/>
                <a:uFillTx/>
                <a:latin typeface="+mn-lt"/>
                <a:ea typeface="+mn-ea"/>
                <a:cs typeface="+mn-cs"/>
              </a:rPr>
              <a:t>·</a:t>
            </a:r>
            <a:r>
              <a:rPr kumimoji="0" lang="es-ES" sz="4000" b="1" i="0" u="none" strike="noStrike" kern="1200" cap="none" spc="0" normalizeH="0" baseline="0" noProof="0" dirty="0" smtClean="0">
                <a:ln>
                  <a:noFill/>
                </a:ln>
                <a:solidFill>
                  <a:schemeClr val="tx1"/>
                </a:solidFill>
                <a:effectLst/>
                <a:uLnTx/>
                <a:uFillTx/>
                <a:latin typeface="+mn-lt"/>
                <a:ea typeface="+mn-ea"/>
                <a:cs typeface="+mn-cs"/>
              </a:rPr>
              <a:t> 2 </a:t>
            </a:r>
            <a:r>
              <a:rPr kumimoji="0" lang="es-ES" sz="4000" b="1" i="0" u="none" strike="noStrike" kern="1200" cap="none" spc="0" normalizeH="0" baseline="0" noProof="0" dirty="0" smtClean="0">
                <a:ln>
                  <a:noFill/>
                </a:ln>
                <a:solidFill>
                  <a:srgbClr val="0000FF"/>
                </a:solidFill>
                <a:effectLst/>
                <a:uLnTx/>
                <a:uFillTx/>
                <a:latin typeface="+mn-lt"/>
                <a:ea typeface="+mn-ea"/>
                <a:cs typeface="+mn-cs"/>
              </a:rPr>
              <a:t>·</a:t>
            </a:r>
            <a:r>
              <a:rPr kumimoji="0" lang="es-ES" sz="4000" b="1" i="0" u="none" strike="noStrike" kern="1200" cap="none" spc="0" normalizeH="0" baseline="0" noProof="0" dirty="0" smtClean="0">
                <a:ln>
                  <a:noFill/>
                </a:ln>
                <a:solidFill>
                  <a:schemeClr val="tx1"/>
                </a:solidFill>
                <a:effectLst/>
                <a:uLnTx/>
                <a:uFillTx/>
                <a:latin typeface="+mn-lt"/>
                <a:ea typeface="+mn-ea"/>
                <a:cs typeface="+mn-cs"/>
              </a:rPr>
              <a:t> 2  =</a:t>
            </a:r>
            <a:endParaRPr kumimoji="0" lang="es-ES" sz="4000" b="0" i="0" u="none" strike="noStrike" kern="1200" cap="none" spc="0" normalizeH="0" baseline="0" noProof="0" dirty="0" smtClean="0">
              <a:ln>
                <a:noFill/>
              </a:ln>
              <a:solidFill>
                <a:schemeClr val="tx1"/>
              </a:solidFill>
              <a:effectLst>
                <a:outerShdw blurRad="50800" dist="50800" dir="5400000" algn="ctr" rotWithShape="0">
                  <a:srgbClr val="00B050">
                    <a:alpha val="73000"/>
                  </a:srgbClr>
                </a:outerShdw>
              </a:effectLst>
              <a:uLnTx/>
              <a:uFillTx/>
              <a:latin typeface="+mn-lt"/>
              <a:ea typeface="+mn-ea"/>
              <a:cs typeface="+mn-cs"/>
            </a:endParaRPr>
          </a:p>
        </p:txBody>
      </p:sp>
      <p:sp>
        <p:nvSpPr>
          <p:cNvPr id="19" name="2 Marcador de contenido"/>
          <p:cNvSpPr txBox="1">
            <a:spLocks/>
          </p:cNvSpPr>
          <p:nvPr/>
        </p:nvSpPr>
        <p:spPr>
          <a:xfrm>
            <a:off x="6300192" y="5445224"/>
            <a:ext cx="864096" cy="720080"/>
          </a:xfrm>
          <a:prstGeom prst="rect">
            <a:avLst/>
          </a:prstGeom>
          <a:solidFill>
            <a:schemeClr val="accent1">
              <a:lumMod val="20000"/>
              <a:lumOff val="80000"/>
            </a:schemeClr>
          </a:solidFill>
        </p:spPr>
        <p:txBody>
          <a:bodyPr/>
          <a:lstStyle/>
          <a:p>
            <a:pPr marL="342900" lvl="0" indent="-342900">
              <a:spcBef>
                <a:spcPct val="20000"/>
              </a:spcBef>
            </a:pPr>
            <a:r>
              <a:rPr lang="es-ES" sz="4000" b="1" dirty="0" smtClean="0">
                <a:solidFill>
                  <a:srgbClr val="CC0066"/>
                </a:solidFill>
              </a:rPr>
              <a:t>2</a:t>
            </a:r>
            <a:r>
              <a:rPr lang="es-ES" sz="4000" b="1" baseline="30000" dirty="0" smtClean="0">
                <a:solidFill>
                  <a:schemeClr val="tx2">
                    <a:lumMod val="75000"/>
                  </a:schemeClr>
                </a:solidFill>
              </a:rPr>
              <a:t>5</a:t>
            </a:r>
            <a:r>
              <a:rPr kumimoji="0" lang="es-ES" sz="4000" b="1" i="0" u="none" strike="noStrike" kern="1200" cap="none" spc="0" normalizeH="0" baseline="0" noProof="0" dirty="0" smtClean="0">
                <a:ln>
                  <a:noFill/>
                </a:ln>
                <a:solidFill>
                  <a:schemeClr val="tx1"/>
                </a:solidFill>
                <a:effectLst/>
                <a:uLnTx/>
                <a:uFillTx/>
                <a:latin typeface="+mn-lt"/>
                <a:ea typeface="+mn-ea"/>
                <a:cs typeface="+mn-cs"/>
              </a:rPr>
              <a:t>   </a:t>
            </a:r>
            <a:endParaRPr kumimoji="0" lang="es-ES" sz="4000" b="0" i="0" u="none" strike="noStrike" kern="1200" cap="none" spc="0" normalizeH="0" baseline="0" noProof="0" dirty="0" smtClean="0">
              <a:ln>
                <a:noFill/>
              </a:ln>
              <a:solidFill>
                <a:schemeClr val="tx1"/>
              </a:solidFill>
              <a:effectLst>
                <a:outerShdw blurRad="50800" dist="50800" dir="5400000" algn="ctr" rotWithShape="0">
                  <a:schemeClr val="tx2">
                    <a:lumMod val="60000"/>
                    <a:lumOff val="40000"/>
                    <a:alpha val="73000"/>
                  </a:schemeClr>
                </a:outerShdw>
              </a:effectLst>
              <a:uLnTx/>
              <a:uFillTx/>
              <a:latin typeface="+mn-lt"/>
              <a:ea typeface="+mn-ea"/>
              <a:cs typeface="+mn-cs"/>
            </a:endParaRPr>
          </a:p>
        </p:txBody>
      </p:sp>
      <p:sp>
        <p:nvSpPr>
          <p:cNvPr id="20" name="19 CuadroTexto"/>
          <p:cNvSpPr txBox="1"/>
          <p:nvPr/>
        </p:nvSpPr>
        <p:spPr>
          <a:xfrm>
            <a:off x="2987824" y="4941168"/>
            <a:ext cx="2808312" cy="400110"/>
          </a:xfrm>
          <a:prstGeom prst="rect">
            <a:avLst/>
          </a:prstGeom>
          <a:noFill/>
        </p:spPr>
        <p:txBody>
          <a:bodyPr wrap="square" rtlCol="0">
            <a:spAutoFit/>
          </a:bodyPr>
          <a:lstStyle/>
          <a:p>
            <a:pPr algn="ctr"/>
            <a:r>
              <a:rPr lang="es-ES" sz="2000" b="1" dirty="0" smtClean="0">
                <a:solidFill>
                  <a:schemeClr val="tx2">
                    <a:lumMod val="75000"/>
                  </a:schemeClr>
                </a:solidFill>
                <a:latin typeface="Century Gothic" pitchFamily="34" charset="0"/>
              </a:rPr>
              <a:t>número de  veces</a:t>
            </a:r>
            <a:endParaRPr lang="es-ES" sz="2000" b="1" dirty="0">
              <a:solidFill>
                <a:schemeClr val="tx2">
                  <a:lumMod val="75000"/>
                </a:schemeClr>
              </a:solidFill>
              <a:latin typeface="Century Gothic" pitchFamily="34" charset="0"/>
            </a:endParaRPr>
          </a:p>
        </p:txBody>
      </p:sp>
      <p:sp>
        <p:nvSpPr>
          <p:cNvPr id="21" name="20 CuadroTexto"/>
          <p:cNvSpPr txBox="1"/>
          <p:nvPr/>
        </p:nvSpPr>
        <p:spPr>
          <a:xfrm>
            <a:off x="6516216" y="5055567"/>
            <a:ext cx="2124744" cy="461665"/>
          </a:xfrm>
          <a:prstGeom prst="rect">
            <a:avLst/>
          </a:prstGeom>
          <a:noFill/>
        </p:spPr>
        <p:txBody>
          <a:bodyPr wrap="square" rtlCol="0">
            <a:spAutoFit/>
          </a:bodyPr>
          <a:lstStyle/>
          <a:p>
            <a:pPr algn="ctr"/>
            <a:r>
              <a:rPr lang="es-ES" sz="2400" b="1" dirty="0" smtClean="0">
                <a:solidFill>
                  <a:schemeClr val="tx2">
                    <a:lumMod val="75000"/>
                  </a:schemeClr>
                </a:solidFill>
                <a:latin typeface="Harrington" pitchFamily="82" charset="0"/>
              </a:rPr>
              <a:t>EXPONENTE</a:t>
            </a:r>
          </a:p>
        </p:txBody>
      </p:sp>
      <p:sp>
        <p:nvSpPr>
          <p:cNvPr id="22" name="21 CuadroTexto"/>
          <p:cNvSpPr txBox="1"/>
          <p:nvPr/>
        </p:nvSpPr>
        <p:spPr>
          <a:xfrm>
            <a:off x="5508104" y="6165304"/>
            <a:ext cx="1656184" cy="523220"/>
          </a:xfrm>
          <a:prstGeom prst="rect">
            <a:avLst/>
          </a:prstGeom>
          <a:noFill/>
        </p:spPr>
        <p:txBody>
          <a:bodyPr wrap="square" rtlCol="0">
            <a:spAutoFit/>
          </a:bodyPr>
          <a:lstStyle/>
          <a:p>
            <a:pPr algn="ctr"/>
            <a:r>
              <a:rPr lang="es-ES" sz="2800" b="1" dirty="0" smtClean="0">
                <a:solidFill>
                  <a:srgbClr val="CC0066"/>
                </a:solidFill>
                <a:latin typeface="Harrington" pitchFamily="82" charset="0"/>
              </a:rPr>
              <a:t>BASE</a:t>
            </a:r>
          </a:p>
        </p:txBody>
      </p:sp>
      <p:sp>
        <p:nvSpPr>
          <p:cNvPr id="23" name="22 CuadroTexto"/>
          <p:cNvSpPr txBox="1"/>
          <p:nvPr/>
        </p:nvSpPr>
        <p:spPr>
          <a:xfrm>
            <a:off x="2987824" y="6165304"/>
            <a:ext cx="2520280" cy="400110"/>
          </a:xfrm>
          <a:prstGeom prst="rect">
            <a:avLst/>
          </a:prstGeom>
          <a:noFill/>
        </p:spPr>
        <p:txBody>
          <a:bodyPr wrap="square" rtlCol="0">
            <a:spAutoFit/>
          </a:bodyPr>
          <a:lstStyle/>
          <a:p>
            <a:pPr algn="ctr"/>
            <a:r>
              <a:rPr lang="es-ES" sz="2000" b="1" dirty="0" smtClean="0">
                <a:solidFill>
                  <a:srgbClr val="CC0066"/>
                </a:solidFill>
                <a:latin typeface="Century Gothic" pitchFamily="34" charset="0"/>
              </a:rPr>
              <a:t>número repetido</a:t>
            </a:r>
            <a:endParaRPr lang="es-ES" sz="2000" b="1" dirty="0">
              <a:solidFill>
                <a:srgbClr val="CC0066"/>
              </a:solidFill>
              <a:latin typeface="Century Gothic" pitchFamily="34" charset="0"/>
            </a:endParaRPr>
          </a:p>
        </p:txBody>
      </p:sp>
      <p:cxnSp>
        <p:nvCxnSpPr>
          <p:cNvPr id="24" name="23 Conector recto de flecha"/>
          <p:cNvCxnSpPr/>
          <p:nvPr/>
        </p:nvCxnSpPr>
        <p:spPr>
          <a:xfrm flipH="1" flipV="1">
            <a:off x="5652120" y="5157192"/>
            <a:ext cx="936104" cy="288032"/>
          </a:xfrm>
          <a:prstGeom prst="straightConnector1">
            <a:avLst/>
          </a:prstGeom>
          <a:ln w="38100">
            <a:solidFill>
              <a:schemeClr val="accent1">
                <a:lumMod val="75000"/>
              </a:schemeClr>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flipH="1">
            <a:off x="5292080" y="5949280"/>
            <a:ext cx="1224136" cy="467182"/>
          </a:xfrm>
          <a:prstGeom prst="straightConnector1">
            <a:avLst/>
          </a:prstGeom>
          <a:ln w="38100">
            <a:solidFill>
              <a:schemeClr val="accent2">
                <a:lumMod val="60000"/>
                <a:lumOff val="40000"/>
              </a:schemeClr>
            </a:solidFill>
            <a:headEnd type="stealth"/>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linds(horizontal)">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Marcador de contenido"/>
          <p:cNvSpPr>
            <a:spLocks noGrp="1"/>
          </p:cNvSpPr>
          <p:nvPr>
            <p:ph idx="1"/>
          </p:nvPr>
        </p:nvSpPr>
        <p:spPr>
          <a:xfrm>
            <a:off x="395536" y="1412776"/>
            <a:ext cx="8064896" cy="3921125"/>
          </a:xfrm>
        </p:spPr>
        <p:txBody>
          <a:bodyPr/>
          <a:lstStyle/>
          <a:p>
            <a:pPr eaLnBrk="1" hangingPunct="1">
              <a:buNone/>
            </a:pPr>
            <a:r>
              <a:rPr lang="es-ES" sz="2800" b="1" dirty="0" smtClean="0"/>
              <a:t>Las potencias de 2 son:</a:t>
            </a:r>
            <a:endParaRPr lang="es-ES" sz="2800" dirty="0" smtClean="0"/>
          </a:p>
        </p:txBody>
      </p:sp>
      <p:sp>
        <p:nvSpPr>
          <p:cNvPr id="6" name="1 Título"/>
          <p:cNvSpPr txBox="1">
            <a:spLocks/>
          </p:cNvSpPr>
          <p:nvPr/>
        </p:nvSpPr>
        <p:spPr bwMode="auto">
          <a:xfrm>
            <a:off x="395536"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4400" dirty="0" smtClean="0">
                <a:solidFill>
                  <a:schemeClr val="bg1"/>
                </a:solidFill>
                <a:latin typeface="Harrington" pitchFamily="82" charset="0"/>
                <a:ea typeface="+mj-ea"/>
                <a:cs typeface="+mj-cs"/>
              </a:rPr>
              <a:t>POTENCIAS  DE  2</a:t>
            </a:r>
            <a:endParaRPr kumimoji="0" lang="es-ES" sz="4400" b="0" i="0" u="none" strike="noStrike" kern="1200" cap="none" spc="0" normalizeH="0" baseline="0" noProof="0" dirty="0" smtClean="0">
              <a:ln>
                <a:noFill/>
              </a:ln>
              <a:solidFill>
                <a:schemeClr val="bg1"/>
              </a:solidFill>
              <a:effectLst/>
              <a:uLnTx/>
              <a:uFillTx/>
              <a:latin typeface="Harrington" pitchFamily="82" charset="0"/>
              <a:ea typeface="+mj-ea"/>
              <a:cs typeface="+mj-cs"/>
            </a:endParaRPr>
          </a:p>
        </p:txBody>
      </p:sp>
      <p:sp>
        <p:nvSpPr>
          <p:cNvPr id="8" name="2 Marcador de contenido"/>
          <p:cNvSpPr txBox="1">
            <a:spLocks/>
          </p:cNvSpPr>
          <p:nvPr/>
        </p:nvSpPr>
        <p:spPr bwMode="auto">
          <a:xfrm>
            <a:off x="323528" y="2276872"/>
            <a:ext cx="8424936" cy="792088"/>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defRPr/>
            </a:pPr>
            <a:r>
              <a:rPr lang="es-ES" sz="4400" b="1" dirty="0" smtClean="0">
                <a:latin typeface="+mn-lt"/>
              </a:rPr>
              <a:t>2</a:t>
            </a:r>
            <a:r>
              <a:rPr lang="es-ES" sz="4400" b="1" baseline="30000" dirty="0" smtClean="0">
                <a:latin typeface="+mn-lt"/>
              </a:rPr>
              <a:t>0</a:t>
            </a:r>
            <a:r>
              <a:rPr kumimoji="0" lang="es-ES" sz="4400" b="1" i="0" u="none" strike="noStrike" kern="1200" cap="none" spc="0" normalizeH="0" baseline="30000" noProof="0" dirty="0" smtClean="0">
                <a:ln>
                  <a:noFill/>
                </a:ln>
                <a:solidFill>
                  <a:schemeClr val="tx1"/>
                </a:solidFill>
                <a:effectLst/>
                <a:uLnTx/>
                <a:uFillTx/>
                <a:latin typeface="+mn-lt"/>
                <a:ea typeface="+mn-ea"/>
                <a:cs typeface="+mn-cs"/>
              </a:rPr>
              <a:t>      </a:t>
            </a:r>
            <a:r>
              <a:rPr lang="es-ES" sz="4400" b="1" dirty="0" smtClean="0">
                <a:latin typeface="+mn-lt"/>
              </a:rPr>
              <a:t>2</a:t>
            </a:r>
            <a:r>
              <a:rPr lang="es-ES" sz="4400" b="1" baseline="30000" dirty="0" smtClean="0">
                <a:latin typeface="+mn-lt"/>
              </a:rPr>
              <a:t>1      </a:t>
            </a:r>
            <a:r>
              <a:rPr lang="es-ES" sz="4400" b="1" dirty="0" smtClean="0">
                <a:latin typeface="+mn-lt"/>
              </a:rPr>
              <a:t>2</a:t>
            </a:r>
            <a:r>
              <a:rPr lang="es-ES" sz="4400" b="1" baseline="30000" dirty="0" smtClean="0">
                <a:latin typeface="+mn-lt"/>
              </a:rPr>
              <a:t>2       </a:t>
            </a:r>
            <a:r>
              <a:rPr lang="es-ES" sz="4400" b="1" dirty="0" smtClean="0">
                <a:latin typeface="+mn-lt"/>
              </a:rPr>
              <a:t>2</a:t>
            </a:r>
            <a:r>
              <a:rPr lang="es-ES" sz="4400" b="1" baseline="30000" dirty="0" smtClean="0">
                <a:latin typeface="+mn-lt"/>
              </a:rPr>
              <a:t>3       </a:t>
            </a:r>
            <a:r>
              <a:rPr lang="es-ES" sz="4400" b="1" dirty="0" smtClean="0">
                <a:latin typeface="+mn-lt"/>
              </a:rPr>
              <a:t>2</a:t>
            </a:r>
            <a:r>
              <a:rPr lang="es-ES" sz="4400" b="1" baseline="30000" dirty="0" smtClean="0">
                <a:latin typeface="+mn-lt"/>
              </a:rPr>
              <a:t>4      </a:t>
            </a:r>
            <a:r>
              <a:rPr lang="es-ES" sz="4400" b="1" dirty="0" smtClean="0">
                <a:latin typeface="+mn-lt"/>
              </a:rPr>
              <a:t>2</a:t>
            </a:r>
            <a:r>
              <a:rPr lang="es-ES" sz="4400" b="1" baseline="30000" dirty="0" smtClean="0">
                <a:latin typeface="+mn-lt"/>
              </a:rPr>
              <a:t>5      </a:t>
            </a:r>
            <a:r>
              <a:rPr lang="es-ES" sz="4400" b="1" dirty="0" smtClean="0">
                <a:latin typeface="+mn-lt"/>
              </a:rPr>
              <a:t>2</a:t>
            </a:r>
            <a:r>
              <a:rPr lang="es-ES" sz="4400" b="1" baseline="30000" dirty="0" smtClean="0">
                <a:latin typeface="+mn-lt"/>
              </a:rPr>
              <a:t>6      </a:t>
            </a:r>
            <a:r>
              <a:rPr lang="es-ES" sz="4400" b="1" dirty="0" smtClean="0">
                <a:latin typeface="+mn-lt"/>
              </a:rPr>
              <a:t>2</a:t>
            </a:r>
            <a:r>
              <a:rPr lang="es-ES" sz="4400" b="1" baseline="30000" dirty="0" smtClean="0">
                <a:latin typeface="+mn-lt"/>
              </a:rPr>
              <a:t>7 </a:t>
            </a:r>
            <a:r>
              <a:rPr lang="es-ES" sz="4400" b="1" dirty="0" smtClean="0">
                <a:latin typeface="+mn-lt"/>
              </a:rPr>
              <a:t>…</a:t>
            </a:r>
          </a:p>
          <a:p>
            <a:pPr marL="342900" lvl="0" indent="-342900">
              <a:spcBef>
                <a:spcPct val="20000"/>
              </a:spcBef>
              <a:defRPr/>
            </a:pPr>
            <a:endParaRPr lang="es-ES" sz="4400" b="1" dirty="0" smtClean="0"/>
          </a:p>
          <a:p>
            <a:pPr marL="342900" indent="-342900">
              <a:spcBef>
                <a:spcPct val="20000"/>
              </a:spcBef>
              <a:defRPr/>
            </a:pPr>
            <a:endParaRPr lang="es-ES" sz="4400" b="1" dirty="0" smtClean="0"/>
          </a:p>
          <a:p>
            <a:pPr marL="342900" lvl="0" indent="-342900">
              <a:spcBef>
                <a:spcPct val="20000"/>
              </a:spcBef>
              <a:defRPr/>
            </a:pPr>
            <a:endParaRPr lang="es-ES" sz="4400" b="1" dirty="0" smtClean="0"/>
          </a:p>
          <a:p>
            <a:pPr marL="342900" indent="-342900">
              <a:spcBef>
                <a:spcPct val="20000"/>
              </a:spcBef>
              <a:defRPr/>
            </a:pPr>
            <a:endParaRPr lang="es-ES" sz="4400" b="1" dirty="0" smtClean="0"/>
          </a:p>
          <a:p>
            <a:pPr marL="342900" lvl="0" indent="-342900">
              <a:spcBef>
                <a:spcPct val="20000"/>
              </a:spcBef>
              <a:defRPr/>
            </a:pPr>
            <a:endParaRPr lang="es-ES" sz="4400" b="1" dirty="0" smtClean="0"/>
          </a:p>
          <a:p>
            <a:pPr marL="342900" indent="-342900">
              <a:spcBef>
                <a:spcPct val="20000"/>
              </a:spcBef>
              <a:defRPr/>
            </a:pPr>
            <a:endParaRPr lang="es-ES" sz="4400" b="1" dirty="0" smtClean="0"/>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s-ES" sz="4400" b="1" i="0" u="none" strike="noStrike" kern="1200" cap="none" spc="0" normalizeH="0" baseline="0" noProof="0" dirty="0" smtClean="0">
                <a:ln>
                  <a:noFill/>
                </a:ln>
                <a:solidFill>
                  <a:schemeClr val="tx1"/>
                </a:solidFill>
                <a:effectLst/>
                <a:uLnTx/>
                <a:uFillTx/>
                <a:latin typeface="+mn-lt"/>
                <a:ea typeface="+mn-ea"/>
                <a:cs typeface="+mn-cs"/>
              </a:rPr>
              <a:t>  </a:t>
            </a:r>
          </a:p>
        </p:txBody>
      </p:sp>
      <p:pic>
        <p:nvPicPr>
          <p:cNvPr id="124930" name="Picture 2" descr="Resultado de imagen de egyptian clipart"/>
          <p:cNvPicPr>
            <a:picLocks noChangeAspect="1" noChangeArrowheads="1"/>
          </p:cNvPicPr>
          <p:nvPr/>
        </p:nvPicPr>
        <p:blipFill>
          <a:blip r:embed="rId2" cstate="print"/>
          <a:srcRect/>
          <a:stretch>
            <a:fillRect/>
          </a:stretch>
        </p:blipFill>
        <p:spPr bwMode="auto">
          <a:xfrm>
            <a:off x="251519" y="4797152"/>
            <a:ext cx="2135961" cy="1825788"/>
          </a:xfrm>
          <a:prstGeom prst="rect">
            <a:avLst/>
          </a:prstGeom>
          <a:noFill/>
        </p:spPr>
      </p:pic>
      <p:sp>
        <p:nvSpPr>
          <p:cNvPr id="10" name="9 Llamada con línea 1 (barra de énfasis)"/>
          <p:cNvSpPr/>
          <p:nvPr/>
        </p:nvSpPr>
        <p:spPr>
          <a:xfrm rot="5400000">
            <a:off x="3275856" y="3789040"/>
            <a:ext cx="648072" cy="504056"/>
          </a:xfrm>
          <a:prstGeom prst="accentCallout1">
            <a:avLst>
              <a:gd name="adj1" fmla="val 50053"/>
              <a:gd name="adj2" fmla="val -19556"/>
              <a:gd name="adj3" fmla="val 51464"/>
              <a:gd name="adj4" fmla="val -12207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es-ES" sz="4800" b="1" dirty="0" smtClean="0">
                <a:solidFill>
                  <a:prstClr val="black"/>
                </a:solidFill>
                <a:cs typeface="Arial" charset="0"/>
              </a:rPr>
              <a:t>8</a:t>
            </a:r>
            <a:endParaRPr lang="es-ES" sz="4800" dirty="0"/>
          </a:p>
        </p:txBody>
      </p:sp>
      <p:sp>
        <p:nvSpPr>
          <p:cNvPr id="11" name="10 Llamada con línea 1 (barra de énfasis)"/>
          <p:cNvSpPr/>
          <p:nvPr/>
        </p:nvSpPr>
        <p:spPr>
          <a:xfrm rot="5400000">
            <a:off x="4319972" y="3681028"/>
            <a:ext cx="648072" cy="720080"/>
          </a:xfrm>
          <a:prstGeom prst="accentCallout1">
            <a:avLst>
              <a:gd name="adj1" fmla="val 50053"/>
              <a:gd name="adj2" fmla="val -19556"/>
              <a:gd name="adj3" fmla="val 51464"/>
              <a:gd name="adj4" fmla="val -12207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es-ES" sz="4800" b="1" dirty="0" smtClean="0">
                <a:solidFill>
                  <a:prstClr val="black"/>
                </a:solidFill>
                <a:cs typeface="Arial" charset="0"/>
              </a:rPr>
              <a:t>16</a:t>
            </a:r>
            <a:endParaRPr lang="es-ES" sz="4800" dirty="0"/>
          </a:p>
        </p:txBody>
      </p:sp>
      <p:sp>
        <p:nvSpPr>
          <p:cNvPr id="12" name="11 Llamada con línea 1 (barra de énfasis)"/>
          <p:cNvSpPr/>
          <p:nvPr/>
        </p:nvSpPr>
        <p:spPr>
          <a:xfrm rot="5400000">
            <a:off x="5328084" y="3681028"/>
            <a:ext cx="648072" cy="720080"/>
          </a:xfrm>
          <a:prstGeom prst="accentCallout1">
            <a:avLst>
              <a:gd name="adj1" fmla="val 50053"/>
              <a:gd name="adj2" fmla="val -19556"/>
              <a:gd name="adj3" fmla="val 51464"/>
              <a:gd name="adj4" fmla="val -12207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es-ES" sz="4800" b="1" dirty="0" smtClean="0">
                <a:solidFill>
                  <a:prstClr val="black"/>
                </a:solidFill>
                <a:cs typeface="Arial" charset="0"/>
              </a:rPr>
              <a:t>32</a:t>
            </a:r>
            <a:endParaRPr lang="es-ES" sz="4800" dirty="0"/>
          </a:p>
        </p:txBody>
      </p:sp>
      <p:sp>
        <p:nvSpPr>
          <p:cNvPr id="13" name="12 Llamada con línea 1 (barra de énfasis)"/>
          <p:cNvSpPr/>
          <p:nvPr/>
        </p:nvSpPr>
        <p:spPr>
          <a:xfrm rot="5400000">
            <a:off x="6264188" y="3681028"/>
            <a:ext cx="648072" cy="720080"/>
          </a:xfrm>
          <a:prstGeom prst="accentCallout1">
            <a:avLst>
              <a:gd name="adj1" fmla="val 50053"/>
              <a:gd name="adj2" fmla="val -19556"/>
              <a:gd name="adj3" fmla="val 51464"/>
              <a:gd name="adj4" fmla="val -12207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es-ES" sz="4800" b="1" dirty="0" smtClean="0">
                <a:solidFill>
                  <a:prstClr val="black"/>
                </a:solidFill>
                <a:cs typeface="Arial" charset="0"/>
              </a:rPr>
              <a:t>64</a:t>
            </a:r>
            <a:endParaRPr lang="es-ES" sz="4800" dirty="0"/>
          </a:p>
        </p:txBody>
      </p:sp>
      <p:sp>
        <p:nvSpPr>
          <p:cNvPr id="14" name="13 Llamada con línea 1 (barra de énfasis)"/>
          <p:cNvSpPr/>
          <p:nvPr/>
        </p:nvSpPr>
        <p:spPr>
          <a:xfrm rot="5400000">
            <a:off x="7308304" y="3501008"/>
            <a:ext cx="648072" cy="1080120"/>
          </a:xfrm>
          <a:prstGeom prst="accentCallout1">
            <a:avLst>
              <a:gd name="adj1" fmla="val 50053"/>
              <a:gd name="adj2" fmla="val -19556"/>
              <a:gd name="adj3" fmla="val 51464"/>
              <a:gd name="adj4" fmla="val -12207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es-ES" sz="4800" b="1" dirty="0" smtClean="0">
                <a:solidFill>
                  <a:prstClr val="black"/>
                </a:solidFill>
                <a:cs typeface="Arial" charset="0"/>
              </a:rPr>
              <a:t>128</a:t>
            </a:r>
            <a:endParaRPr lang="es-ES" sz="4800" dirty="0"/>
          </a:p>
        </p:txBody>
      </p:sp>
      <p:sp>
        <p:nvSpPr>
          <p:cNvPr id="15" name="14 Llamada con línea 1 (barra de énfasis)"/>
          <p:cNvSpPr/>
          <p:nvPr/>
        </p:nvSpPr>
        <p:spPr>
          <a:xfrm rot="5400000">
            <a:off x="2195736" y="3789040"/>
            <a:ext cx="648072" cy="504056"/>
          </a:xfrm>
          <a:prstGeom prst="accentCallout1">
            <a:avLst>
              <a:gd name="adj1" fmla="val 50053"/>
              <a:gd name="adj2" fmla="val -19556"/>
              <a:gd name="adj3" fmla="val 51464"/>
              <a:gd name="adj4" fmla="val -12207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es-ES" sz="4800" b="1" dirty="0" smtClean="0">
                <a:solidFill>
                  <a:prstClr val="black"/>
                </a:solidFill>
                <a:cs typeface="Arial" charset="0"/>
              </a:rPr>
              <a:t>4</a:t>
            </a:r>
            <a:endParaRPr lang="es-ES" sz="4800" dirty="0"/>
          </a:p>
        </p:txBody>
      </p:sp>
      <p:sp>
        <p:nvSpPr>
          <p:cNvPr id="16" name="15 Llamada con línea 1 (barra de énfasis)"/>
          <p:cNvSpPr/>
          <p:nvPr/>
        </p:nvSpPr>
        <p:spPr>
          <a:xfrm rot="5400000">
            <a:off x="1187624" y="3789040"/>
            <a:ext cx="648072" cy="504056"/>
          </a:xfrm>
          <a:prstGeom prst="accentCallout1">
            <a:avLst>
              <a:gd name="adj1" fmla="val 50053"/>
              <a:gd name="adj2" fmla="val -19556"/>
              <a:gd name="adj3" fmla="val 51464"/>
              <a:gd name="adj4" fmla="val -12207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es-ES" sz="4800" b="1" dirty="0" smtClean="0">
                <a:solidFill>
                  <a:prstClr val="black"/>
                </a:solidFill>
                <a:cs typeface="Arial" charset="0"/>
              </a:rPr>
              <a:t>2</a:t>
            </a:r>
            <a:endParaRPr lang="es-ES" sz="4800" dirty="0"/>
          </a:p>
        </p:txBody>
      </p:sp>
      <p:sp>
        <p:nvSpPr>
          <p:cNvPr id="17" name="16 Llamada con línea 1 (barra de énfasis)"/>
          <p:cNvSpPr/>
          <p:nvPr/>
        </p:nvSpPr>
        <p:spPr>
          <a:xfrm rot="5400000">
            <a:off x="251520" y="3789040"/>
            <a:ext cx="648072" cy="504056"/>
          </a:xfrm>
          <a:prstGeom prst="accentCallout1">
            <a:avLst>
              <a:gd name="adj1" fmla="val 50053"/>
              <a:gd name="adj2" fmla="val -19556"/>
              <a:gd name="adj3" fmla="val 51464"/>
              <a:gd name="adj4" fmla="val -12207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es-ES" sz="4800" b="1" dirty="0" smtClean="0">
                <a:solidFill>
                  <a:srgbClr val="FF0000"/>
                </a:solidFill>
                <a:cs typeface="Arial" charset="0"/>
              </a:rPr>
              <a:t>1</a:t>
            </a:r>
            <a:endParaRPr lang="es-ES" sz="4800" dirty="0">
              <a:solidFill>
                <a:srgbClr val="FF0000"/>
              </a:solidFill>
            </a:endParaRPr>
          </a:p>
        </p:txBody>
      </p:sp>
      <p:sp>
        <p:nvSpPr>
          <p:cNvPr id="18" name="2 Marcador de contenido"/>
          <p:cNvSpPr txBox="1">
            <a:spLocks/>
          </p:cNvSpPr>
          <p:nvPr/>
        </p:nvSpPr>
        <p:spPr>
          <a:xfrm>
            <a:off x="2771800" y="5445224"/>
            <a:ext cx="4392488" cy="864096"/>
          </a:xfrm>
          <a:prstGeom prst="rect">
            <a:avLst/>
          </a:prstGeom>
        </p:spPr>
        <p:txBody>
          <a:bodyPr/>
          <a:lstStyle/>
          <a:p>
            <a:pPr marL="342900" lvl="0" indent="-342900">
              <a:spcBef>
                <a:spcPct val="20000"/>
              </a:spcBef>
            </a:pPr>
            <a:r>
              <a:rPr lang="es-ES" sz="4000" b="1" dirty="0" smtClean="0"/>
              <a:t> </a:t>
            </a:r>
            <a:r>
              <a:rPr kumimoji="0" lang="es-ES" sz="4000" b="1" i="0" u="none" strike="noStrike" kern="1200" cap="none" spc="0" normalizeH="0" baseline="0" noProof="0" dirty="0" smtClean="0">
                <a:ln>
                  <a:noFill/>
                </a:ln>
                <a:solidFill>
                  <a:schemeClr val="tx1"/>
                </a:solidFill>
                <a:effectLst/>
                <a:uLnTx/>
                <a:uFillTx/>
                <a:latin typeface="+mn-lt"/>
                <a:ea typeface="+mn-ea"/>
                <a:cs typeface="+mn-cs"/>
              </a:rPr>
              <a:t>2 </a:t>
            </a:r>
            <a:r>
              <a:rPr kumimoji="0" lang="es-ES" sz="4000" b="1" i="0" u="none" strike="noStrike" kern="1200" cap="none" spc="0" normalizeH="0" baseline="0" noProof="0" dirty="0" smtClean="0">
                <a:ln>
                  <a:noFill/>
                </a:ln>
                <a:solidFill>
                  <a:srgbClr val="0000FF"/>
                </a:solidFill>
                <a:effectLst/>
                <a:uLnTx/>
                <a:uFillTx/>
                <a:latin typeface="+mn-lt"/>
                <a:ea typeface="+mn-ea"/>
                <a:cs typeface="+mn-cs"/>
              </a:rPr>
              <a:t>·</a:t>
            </a:r>
            <a:r>
              <a:rPr kumimoji="0" lang="es-ES" sz="4000" b="1" i="0" u="none" strike="noStrike" kern="1200" cap="none" spc="0" normalizeH="0" baseline="0" noProof="0" dirty="0" smtClean="0">
                <a:ln>
                  <a:noFill/>
                </a:ln>
                <a:solidFill>
                  <a:schemeClr val="tx1"/>
                </a:solidFill>
                <a:effectLst/>
                <a:uLnTx/>
                <a:uFillTx/>
                <a:latin typeface="+mn-lt"/>
                <a:ea typeface="+mn-ea"/>
                <a:cs typeface="+mn-cs"/>
              </a:rPr>
              <a:t> 2 </a:t>
            </a:r>
            <a:r>
              <a:rPr kumimoji="0" lang="es-ES" sz="4000" b="1" i="0" u="none" strike="noStrike" kern="1200" cap="none" spc="0" normalizeH="0" baseline="0" noProof="0" dirty="0" smtClean="0">
                <a:ln>
                  <a:noFill/>
                </a:ln>
                <a:solidFill>
                  <a:srgbClr val="0000FF"/>
                </a:solidFill>
                <a:effectLst/>
                <a:uLnTx/>
                <a:uFillTx/>
                <a:latin typeface="+mn-lt"/>
                <a:ea typeface="+mn-ea"/>
                <a:cs typeface="+mn-cs"/>
              </a:rPr>
              <a:t>·</a:t>
            </a:r>
            <a:r>
              <a:rPr kumimoji="0" lang="es-ES" sz="4000" b="1" i="0" u="none" strike="noStrike" kern="1200" cap="none" spc="0" normalizeH="0" baseline="0" noProof="0" dirty="0" smtClean="0">
                <a:ln>
                  <a:noFill/>
                </a:ln>
                <a:solidFill>
                  <a:schemeClr val="tx1"/>
                </a:solidFill>
                <a:effectLst/>
                <a:uLnTx/>
                <a:uFillTx/>
                <a:latin typeface="+mn-lt"/>
                <a:ea typeface="+mn-ea"/>
                <a:cs typeface="+mn-cs"/>
              </a:rPr>
              <a:t> 2 </a:t>
            </a:r>
            <a:r>
              <a:rPr kumimoji="0" lang="es-ES" sz="4000" b="1" i="0" u="none" strike="noStrike" kern="1200" cap="none" spc="0" normalizeH="0" baseline="0" noProof="0" dirty="0" smtClean="0">
                <a:ln>
                  <a:noFill/>
                </a:ln>
                <a:solidFill>
                  <a:srgbClr val="0000FF"/>
                </a:solidFill>
                <a:effectLst/>
                <a:uLnTx/>
                <a:uFillTx/>
                <a:latin typeface="+mn-lt"/>
                <a:ea typeface="+mn-ea"/>
                <a:cs typeface="+mn-cs"/>
              </a:rPr>
              <a:t>·</a:t>
            </a:r>
            <a:r>
              <a:rPr kumimoji="0" lang="es-ES" sz="4000" b="1" i="0" u="none" strike="noStrike" kern="1200" cap="none" spc="0" normalizeH="0" baseline="0" noProof="0" dirty="0" smtClean="0">
                <a:ln>
                  <a:noFill/>
                </a:ln>
                <a:solidFill>
                  <a:schemeClr val="tx1"/>
                </a:solidFill>
                <a:effectLst/>
                <a:uLnTx/>
                <a:uFillTx/>
                <a:latin typeface="+mn-lt"/>
                <a:ea typeface="+mn-ea"/>
                <a:cs typeface="+mn-cs"/>
              </a:rPr>
              <a:t> 2 </a:t>
            </a:r>
            <a:r>
              <a:rPr kumimoji="0" lang="es-ES" sz="4000" b="1" i="0" u="none" strike="noStrike" kern="1200" cap="none" spc="0" normalizeH="0" baseline="0" noProof="0" dirty="0" smtClean="0">
                <a:ln>
                  <a:noFill/>
                </a:ln>
                <a:solidFill>
                  <a:srgbClr val="0000FF"/>
                </a:solidFill>
                <a:effectLst/>
                <a:uLnTx/>
                <a:uFillTx/>
                <a:latin typeface="+mn-lt"/>
                <a:ea typeface="+mn-ea"/>
                <a:cs typeface="+mn-cs"/>
              </a:rPr>
              <a:t>·</a:t>
            </a:r>
            <a:r>
              <a:rPr kumimoji="0" lang="es-ES" sz="4000" b="1" i="0" u="none" strike="noStrike" kern="1200" cap="none" spc="0" normalizeH="0" baseline="0" noProof="0" dirty="0" smtClean="0">
                <a:ln>
                  <a:noFill/>
                </a:ln>
                <a:solidFill>
                  <a:schemeClr val="tx1"/>
                </a:solidFill>
                <a:effectLst/>
                <a:uLnTx/>
                <a:uFillTx/>
                <a:latin typeface="+mn-lt"/>
                <a:ea typeface="+mn-ea"/>
                <a:cs typeface="+mn-cs"/>
              </a:rPr>
              <a:t> 2  =</a:t>
            </a:r>
            <a:endParaRPr kumimoji="0" lang="es-ES" sz="4000" b="0" i="0" u="none" strike="noStrike" kern="1200" cap="none" spc="0" normalizeH="0" baseline="0" noProof="0" dirty="0" smtClean="0">
              <a:ln>
                <a:noFill/>
              </a:ln>
              <a:solidFill>
                <a:schemeClr val="tx1"/>
              </a:solidFill>
              <a:effectLst>
                <a:outerShdw blurRad="50800" dist="50800" dir="5400000" algn="ctr" rotWithShape="0">
                  <a:srgbClr val="00B050">
                    <a:alpha val="73000"/>
                  </a:srgbClr>
                </a:outerShdw>
              </a:effectLst>
              <a:uLnTx/>
              <a:uFillTx/>
              <a:latin typeface="+mn-lt"/>
              <a:ea typeface="+mn-ea"/>
              <a:cs typeface="+mn-cs"/>
            </a:endParaRPr>
          </a:p>
        </p:txBody>
      </p:sp>
      <p:sp>
        <p:nvSpPr>
          <p:cNvPr id="19" name="2 Marcador de contenido"/>
          <p:cNvSpPr txBox="1">
            <a:spLocks/>
          </p:cNvSpPr>
          <p:nvPr/>
        </p:nvSpPr>
        <p:spPr>
          <a:xfrm>
            <a:off x="6300192" y="5445224"/>
            <a:ext cx="864096" cy="720080"/>
          </a:xfrm>
          <a:prstGeom prst="rect">
            <a:avLst/>
          </a:prstGeom>
          <a:solidFill>
            <a:schemeClr val="accent1">
              <a:lumMod val="20000"/>
              <a:lumOff val="80000"/>
            </a:schemeClr>
          </a:solidFill>
        </p:spPr>
        <p:txBody>
          <a:bodyPr/>
          <a:lstStyle/>
          <a:p>
            <a:pPr marL="342900" lvl="0" indent="-342900">
              <a:spcBef>
                <a:spcPct val="20000"/>
              </a:spcBef>
            </a:pPr>
            <a:r>
              <a:rPr lang="es-ES" sz="4000" b="1" dirty="0" smtClean="0">
                <a:solidFill>
                  <a:srgbClr val="CC0066"/>
                </a:solidFill>
              </a:rPr>
              <a:t>2</a:t>
            </a:r>
            <a:r>
              <a:rPr lang="es-ES" sz="4000" b="1" baseline="30000" dirty="0" smtClean="0">
                <a:solidFill>
                  <a:schemeClr val="tx2">
                    <a:lumMod val="75000"/>
                  </a:schemeClr>
                </a:solidFill>
              </a:rPr>
              <a:t>5</a:t>
            </a:r>
            <a:r>
              <a:rPr kumimoji="0" lang="es-ES" sz="4000" b="1" i="0" u="none" strike="noStrike" kern="1200" cap="none" spc="0" normalizeH="0" baseline="0" noProof="0" dirty="0" smtClean="0">
                <a:ln>
                  <a:noFill/>
                </a:ln>
                <a:solidFill>
                  <a:schemeClr val="tx1"/>
                </a:solidFill>
                <a:effectLst/>
                <a:uLnTx/>
                <a:uFillTx/>
                <a:latin typeface="+mn-lt"/>
                <a:ea typeface="+mn-ea"/>
                <a:cs typeface="+mn-cs"/>
              </a:rPr>
              <a:t>   </a:t>
            </a:r>
            <a:endParaRPr kumimoji="0" lang="es-ES" sz="4000" b="0" i="0" u="none" strike="noStrike" kern="1200" cap="none" spc="0" normalizeH="0" baseline="0" noProof="0" dirty="0" smtClean="0">
              <a:ln>
                <a:noFill/>
              </a:ln>
              <a:solidFill>
                <a:schemeClr val="tx1"/>
              </a:solidFill>
              <a:effectLst>
                <a:outerShdw blurRad="50800" dist="50800" dir="5400000" algn="ctr" rotWithShape="0">
                  <a:schemeClr val="tx2">
                    <a:lumMod val="60000"/>
                    <a:lumOff val="40000"/>
                    <a:alpha val="73000"/>
                  </a:schemeClr>
                </a:outerShdw>
              </a:effectLst>
              <a:uLnTx/>
              <a:uFillTx/>
              <a:latin typeface="+mn-lt"/>
              <a:ea typeface="+mn-ea"/>
              <a:cs typeface="+mn-cs"/>
            </a:endParaRPr>
          </a:p>
        </p:txBody>
      </p:sp>
      <p:sp>
        <p:nvSpPr>
          <p:cNvPr id="20" name="19 CuadroTexto"/>
          <p:cNvSpPr txBox="1"/>
          <p:nvPr/>
        </p:nvSpPr>
        <p:spPr>
          <a:xfrm>
            <a:off x="2987824" y="4941168"/>
            <a:ext cx="2808312" cy="400110"/>
          </a:xfrm>
          <a:prstGeom prst="rect">
            <a:avLst/>
          </a:prstGeom>
          <a:noFill/>
        </p:spPr>
        <p:txBody>
          <a:bodyPr wrap="square" rtlCol="0">
            <a:spAutoFit/>
          </a:bodyPr>
          <a:lstStyle/>
          <a:p>
            <a:pPr algn="ctr"/>
            <a:r>
              <a:rPr lang="es-ES" sz="2000" b="1" dirty="0" smtClean="0">
                <a:solidFill>
                  <a:schemeClr val="tx2">
                    <a:lumMod val="75000"/>
                  </a:schemeClr>
                </a:solidFill>
                <a:latin typeface="Century Gothic" pitchFamily="34" charset="0"/>
              </a:rPr>
              <a:t>número de  veces</a:t>
            </a:r>
            <a:endParaRPr lang="es-ES" sz="2000" b="1" dirty="0">
              <a:solidFill>
                <a:schemeClr val="tx2">
                  <a:lumMod val="75000"/>
                </a:schemeClr>
              </a:solidFill>
              <a:latin typeface="Century Gothic" pitchFamily="34" charset="0"/>
            </a:endParaRPr>
          </a:p>
        </p:txBody>
      </p:sp>
      <p:sp>
        <p:nvSpPr>
          <p:cNvPr id="21" name="20 CuadroTexto"/>
          <p:cNvSpPr txBox="1"/>
          <p:nvPr/>
        </p:nvSpPr>
        <p:spPr>
          <a:xfrm>
            <a:off x="6516216" y="5055567"/>
            <a:ext cx="2124744" cy="461665"/>
          </a:xfrm>
          <a:prstGeom prst="rect">
            <a:avLst/>
          </a:prstGeom>
          <a:noFill/>
        </p:spPr>
        <p:txBody>
          <a:bodyPr wrap="square" rtlCol="0">
            <a:spAutoFit/>
          </a:bodyPr>
          <a:lstStyle/>
          <a:p>
            <a:pPr algn="ctr"/>
            <a:r>
              <a:rPr lang="es-ES" sz="2400" b="1" dirty="0" smtClean="0">
                <a:solidFill>
                  <a:schemeClr val="tx2">
                    <a:lumMod val="75000"/>
                  </a:schemeClr>
                </a:solidFill>
                <a:latin typeface="Harrington" pitchFamily="82" charset="0"/>
              </a:rPr>
              <a:t>EXPONENTE</a:t>
            </a:r>
          </a:p>
        </p:txBody>
      </p:sp>
      <p:sp>
        <p:nvSpPr>
          <p:cNvPr id="22" name="21 CuadroTexto"/>
          <p:cNvSpPr txBox="1"/>
          <p:nvPr/>
        </p:nvSpPr>
        <p:spPr>
          <a:xfrm>
            <a:off x="5508104" y="6165304"/>
            <a:ext cx="1656184" cy="523220"/>
          </a:xfrm>
          <a:prstGeom prst="rect">
            <a:avLst/>
          </a:prstGeom>
          <a:noFill/>
        </p:spPr>
        <p:txBody>
          <a:bodyPr wrap="square" rtlCol="0">
            <a:spAutoFit/>
          </a:bodyPr>
          <a:lstStyle/>
          <a:p>
            <a:pPr algn="ctr"/>
            <a:r>
              <a:rPr lang="es-ES" sz="2800" b="1" dirty="0" smtClean="0">
                <a:solidFill>
                  <a:srgbClr val="CC0066"/>
                </a:solidFill>
                <a:latin typeface="Harrington" pitchFamily="82" charset="0"/>
              </a:rPr>
              <a:t>BASE</a:t>
            </a:r>
          </a:p>
        </p:txBody>
      </p:sp>
      <p:sp>
        <p:nvSpPr>
          <p:cNvPr id="23" name="22 CuadroTexto"/>
          <p:cNvSpPr txBox="1"/>
          <p:nvPr/>
        </p:nvSpPr>
        <p:spPr>
          <a:xfrm>
            <a:off x="2987824" y="6165304"/>
            <a:ext cx="2520280" cy="400110"/>
          </a:xfrm>
          <a:prstGeom prst="rect">
            <a:avLst/>
          </a:prstGeom>
          <a:noFill/>
        </p:spPr>
        <p:txBody>
          <a:bodyPr wrap="square" rtlCol="0">
            <a:spAutoFit/>
          </a:bodyPr>
          <a:lstStyle/>
          <a:p>
            <a:pPr algn="ctr"/>
            <a:r>
              <a:rPr lang="es-ES" sz="2000" b="1" dirty="0" smtClean="0">
                <a:solidFill>
                  <a:srgbClr val="CC0066"/>
                </a:solidFill>
                <a:latin typeface="Century Gothic" pitchFamily="34" charset="0"/>
              </a:rPr>
              <a:t>número repetido</a:t>
            </a:r>
            <a:endParaRPr lang="es-ES" sz="2000" b="1" dirty="0">
              <a:solidFill>
                <a:srgbClr val="CC0066"/>
              </a:solidFill>
              <a:latin typeface="Century Gothic" pitchFamily="34" charset="0"/>
            </a:endParaRPr>
          </a:p>
        </p:txBody>
      </p:sp>
      <p:cxnSp>
        <p:nvCxnSpPr>
          <p:cNvPr id="24" name="23 Conector recto de flecha"/>
          <p:cNvCxnSpPr/>
          <p:nvPr/>
        </p:nvCxnSpPr>
        <p:spPr>
          <a:xfrm flipH="1" flipV="1">
            <a:off x="5652120" y="5157192"/>
            <a:ext cx="936104" cy="288032"/>
          </a:xfrm>
          <a:prstGeom prst="straightConnector1">
            <a:avLst/>
          </a:prstGeom>
          <a:ln w="38100">
            <a:solidFill>
              <a:schemeClr val="accent1">
                <a:lumMod val="75000"/>
              </a:schemeClr>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flipH="1">
            <a:off x="5292080" y="5949280"/>
            <a:ext cx="1224136" cy="467182"/>
          </a:xfrm>
          <a:prstGeom prst="straightConnector1">
            <a:avLst/>
          </a:prstGeom>
          <a:ln w="38100">
            <a:solidFill>
              <a:schemeClr val="accent2">
                <a:lumMod val="60000"/>
                <a:lumOff val="40000"/>
              </a:schemeClr>
            </a:solidFill>
            <a:headEnd type="stealth"/>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linds(horizontal)">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p:bldP spid="22" grpId="0"/>
      <p:bldP spid="23"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1866</TotalTime>
  <Words>1657</Words>
  <Application>Microsoft Office PowerPoint</Application>
  <PresentationFormat>Presentación en pantalla (4:3)</PresentationFormat>
  <Paragraphs>437</Paragraphs>
  <Slides>42</Slides>
  <Notes>0</Notes>
  <HiddenSlides>0</HiddenSlides>
  <MMClips>0</MMClips>
  <ScaleCrop>false</ScaleCrop>
  <HeadingPairs>
    <vt:vector size="4" baseType="variant">
      <vt:variant>
        <vt:lpstr>Tema</vt:lpstr>
      </vt:variant>
      <vt:variant>
        <vt:i4>1</vt:i4>
      </vt:variant>
      <vt:variant>
        <vt:lpstr>Títulos de diapositiva</vt:lpstr>
      </vt:variant>
      <vt:variant>
        <vt:i4>42</vt:i4>
      </vt:variant>
    </vt:vector>
  </HeadingPairs>
  <TitlesOfParts>
    <vt:vector size="43" baseType="lpstr">
      <vt:lpstr>Tema de Office</vt:lpstr>
      <vt:lpstr>EGIPCIA</vt:lpstr>
      <vt:lpstr>Diapositiva 2</vt:lpstr>
      <vt:lpstr>Diapositiva 3</vt:lpstr>
      <vt:lpstr>Diapositiva 4</vt:lpstr>
      <vt:lpstr>Diapositiva 5</vt:lpstr>
      <vt:lpstr>Diapositiva 6</vt:lpstr>
      <vt:lpstr>Diapositiva 7</vt:lpstr>
      <vt:lpstr>Diapositiva 8</vt:lpstr>
      <vt:lpstr>Diapositiva 9</vt:lpstr>
      <vt:lpstr>Diapositiva 10</vt:lpstr>
      <vt:lpstr>v</vt:lpstr>
      <vt:lpstr>v</vt:lpstr>
      <vt:lpstr>v</vt:lpstr>
      <vt:lpstr>v</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COORDENADAS Y GRÁFICAS</dc:title>
  <dc:creator>Usuario</dc:creator>
  <cp:lastModifiedBy>Usuario</cp:lastModifiedBy>
  <cp:revision>520</cp:revision>
  <dcterms:created xsi:type="dcterms:W3CDTF">2016-09-25T16:31:40Z</dcterms:created>
  <dcterms:modified xsi:type="dcterms:W3CDTF">2018-10-17T23:10:22Z</dcterms:modified>
</cp:coreProperties>
</file>