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>
        <p:scale>
          <a:sx n="71" d="100"/>
          <a:sy n="71" d="100"/>
        </p:scale>
        <p:origin x="13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55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07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31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02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6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7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1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62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8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5F4A-C112-45A7-96F0-F1D0013D01E1}" type="datetimeFigureOut">
              <a:rPr lang="es-ES" smtClean="0"/>
              <a:t>29/10/2019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BCAF0-D55B-4409-ACB0-73D7DE3F4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1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971600" y="1124744"/>
            <a:ext cx="7560840" cy="1800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66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DIVISIBILIDAD</a:t>
            </a:r>
            <a:endParaRPr lang="es-ES" sz="66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198657" name="Picture 1" descr="j03975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3284984"/>
            <a:ext cx="323669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 rot="20822813">
            <a:off x="5036296" y="4133359"/>
            <a:ext cx="3675159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</a:p>
        </p:txBody>
      </p:sp>
    </p:spTree>
    <p:extLst>
      <p:ext uri="{BB962C8B-B14F-4D97-AF65-F5344CB8AC3E}">
        <p14:creationId xmlns:p14="http://schemas.microsoft.com/office/powerpoint/2010/main" val="41164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51520" y="3717035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34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547664" y="3717035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35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3851920" y="3717035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…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23528" y="285293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Comic Sans MS" pitchFamily="66" charset="0"/>
              </a:rPr>
              <a:t>204     210    216     222    228    234    240    246  </a:t>
            </a: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7668344" y="3717035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41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MÍNIMO   </a:t>
            </a: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COMÚN   MÚLTIPLO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4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6732240" y="3645029"/>
            <a:ext cx="1728192" cy="167543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35696" y="1772819"/>
            <a:ext cx="201622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1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</a:t>
            </a:r>
            <a:endParaRPr lang="es-ES" sz="22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2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s-ES" sz="22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3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9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4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12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5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15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6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18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7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21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8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24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9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27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10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30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11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87624" y="1196755"/>
            <a:ext cx="2592288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Múltiplos </a:t>
            </a:r>
            <a:r>
              <a:rPr lang="es-ES" sz="2800" dirty="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de 3</a:t>
            </a:r>
            <a:endParaRPr lang="es-ES" sz="2800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51920" y="1196755"/>
            <a:ext cx="2592288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Múltiplos </a:t>
            </a:r>
            <a:r>
              <a:rPr lang="es-ES" sz="2800" dirty="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de 2</a:t>
            </a:r>
            <a:endParaRPr lang="es-ES" sz="2800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2" name="20 Grupo"/>
          <p:cNvGrpSpPr/>
          <p:nvPr/>
        </p:nvGrpSpPr>
        <p:grpSpPr>
          <a:xfrm>
            <a:off x="4283968" y="1772819"/>
            <a:ext cx="2016224" cy="4585871"/>
            <a:chOff x="4932040" y="1772817"/>
            <a:chExt cx="2016224" cy="4585869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932040" y="1772817"/>
              <a:ext cx="2016224" cy="4585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fontAlgn="base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1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</a:t>
              </a:r>
              <a:endParaRPr lang="es-ES" sz="22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2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4</a:t>
              </a:r>
              <a:r>
                <a:rPr lang="es-ES" sz="22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3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6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4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8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5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10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6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12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7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14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8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16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9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18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10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11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22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2" name="11 Elipse"/>
            <p:cNvSpPr/>
            <p:nvPr/>
          </p:nvSpPr>
          <p:spPr>
            <a:xfrm>
              <a:off x="5796136" y="2636912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Elipse"/>
            <p:cNvSpPr/>
            <p:nvPr/>
          </p:nvSpPr>
          <p:spPr>
            <a:xfrm>
              <a:off x="5868144" y="3789040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Elipse"/>
            <p:cNvSpPr/>
            <p:nvPr/>
          </p:nvSpPr>
          <p:spPr>
            <a:xfrm>
              <a:off x="5868144" y="5085184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19 Grupo"/>
          <p:cNvGrpSpPr/>
          <p:nvPr/>
        </p:nvGrpSpPr>
        <p:grpSpPr>
          <a:xfrm>
            <a:off x="2699792" y="2204864"/>
            <a:ext cx="648072" cy="3672408"/>
            <a:chOff x="3275856" y="2204864"/>
            <a:chExt cx="648072" cy="3672408"/>
          </a:xfrm>
        </p:grpSpPr>
        <p:sp>
          <p:nvSpPr>
            <p:cNvPr id="10" name="9 Elipse"/>
            <p:cNvSpPr/>
            <p:nvPr/>
          </p:nvSpPr>
          <p:spPr>
            <a:xfrm>
              <a:off x="3275856" y="2204864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Elipse"/>
            <p:cNvSpPr/>
            <p:nvPr/>
          </p:nvSpPr>
          <p:spPr>
            <a:xfrm>
              <a:off x="3347864" y="2996952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Elipse"/>
            <p:cNvSpPr/>
            <p:nvPr/>
          </p:nvSpPr>
          <p:spPr>
            <a:xfrm>
              <a:off x="3347864" y="3789040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Elipse"/>
            <p:cNvSpPr/>
            <p:nvPr/>
          </p:nvSpPr>
          <p:spPr>
            <a:xfrm>
              <a:off x="3347864" y="4653136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Elipse"/>
            <p:cNvSpPr/>
            <p:nvPr/>
          </p:nvSpPr>
          <p:spPr>
            <a:xfrm>
              <a:off x="3491880" y="5445224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5868144" y="2348880"/>
            <a:ext cx="2808312" cy="1224136"/>
          </a:xfrm>
          <a:prstGeom prst="rect">
            <a:avLst/>
          </a:prstGeom>
          <a:solidFill>
            <a:srgbClr val="FFD13F"/>
          </a:solidFill>
          <a:ln>
            <a:solidFill>
              <a:srgbClr val="FFC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Son múltiplos </a:t>
            </a:r>
            <a:r>
              <a:rPr lang="es-ES" sz="2400" b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de 2 y de 3 </a:t>
            </a:r>
          </a:p>
          <a:p>
            <a:pPr algn="ctr"/>
            <a:r>
              <a:rPr lang="es-ES" sz="2400" b="1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a la </a:t>
            </a:r>
            <a:r>
              <a:rPr lang="es-ES" sz="2400" b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vez</a:t>
            </a:r>
            <a:endParaRPr lang="es-ES" sz="2400" b="1" dirty="0">
              <a:solidFill>
                <a:schemeClr val="bg2">
                  <a:lumMod val="25000"/>
                </a:schemeClr>
              </a:solidFill>
              <a:latin typeface="Segoe Print" pitchFamily="2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619672" y="5517232"/>
            <a:ext cx="4608512" cy="1224136"/>
          </a:xfrm>
          <a:prstGeom prst="rect">
            <a:avLst/>
          </a:prstGeom>
          <a:solidFill>
            <a:srgbClr val="FFD13F"/>
          </a:solidFill>
          <a:ln>
            <a:solidFill>
              <a:srgbClr val="FFC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>
                <a:solidFill>
                  <a:schemeClr val="tx1"/>
                </a:solidFill>
                <a:latin typeface="Segoe Print" pitchFamily="2" charset="0"/>
              </a:rPr>
              <a:t>Múltiplos </a:t>
            </a:r>
            <a:r>
              <a:rPr lang="es-ES" sz="2400" b="1" dirty="0">
                <a:solidFill>
                  <a:schemeClr val="tx1"/>
                </a:solidFill>
                <a:latin typeface="Segoe Print" pitchFamily="2" charset="0"/>
              </a:rPr>
              <a:t>comunes de 2 y 3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23" name="22 Imagen" descr="4949418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32" y="3933056"/>
            <a:ext cx="1208509" cy="122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9 Grupo"/>
          <p:cNvGrpSpPr/>
          <p:nvPr/>
        </p:nvGrpSpPr>
        <p:grpSpPr>
          <a:xfrm>
            <a:off x="2699792" y="2204864"/>
            <a:ext cx="648072" cy="3672408"/>
            <a:chOff x="3275856" y="2204864"/>
            <a:chExt cx="648072" cy="3672408"/>
          </a:xfrm>
        </p:grpSpPr>
        <p:sp>
          <p:nvSpPr>
            <p:cNvPr id="10" name="9 Elipse"/>
            <p:cNvSpPr/>
            <p:nvPr/>
          </p:nvSpPr>
          <p:spPr>
            <a:xfrm>
              <a:off x="3275856" y="2204864"/>
              <a:ext cx="432048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Elipse"/>
            <p:cNvSpPr/>
            <p:nvPr/>
          </p:nvSpPr>
          <p:spPr>
            <a:xfrm>
              <a:off x="3347864" y="2996952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Elipse"/>
            <p:cNvSpPr/>
            <p:nvPr/>
          </p:nvSpPr>
          <p:spPr>
            <a:xfrm>
              <a:off x="3347864" y="3789040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Elipse"/>
            <p:cNvSpPr/>
            <p:nvPr/>
          </p:nvSpPr>
          <p:spPr>
            <a:xfrm>
              <a:off x="3347864" y="4653136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Elipse"/>
            <p:cNvSpPr/>
            <p:nvPr/>
          </p:nvSpPr>
          <p:spPr>
            <a:xfrm>
              <a:off x="3491880" y="5445224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MÍNIMO   </a:t>
            </a: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COMÚN   MÚLTIPLO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4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6732240" y="3645029"/>
            <a:ext cx="1728192" cy="167543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35696" y="1772819"/>
            <a:ext cx="201622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1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</a:t>
            </a:r>
            <a:endParaRPr lang="es-ES" sz="22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2 = </a:t>
            </a:r>
            <a:r>
              <a:rPr lang="es-ES" sz="2200" b="1" dirty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s-ES" sz="22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3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9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4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12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5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15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6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18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7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21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8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24</a:t>
            </a: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9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27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10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30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3 · 11 = </a:t>
            </a:r>
            <a:r>
              <a:rPr lang="es-ES" sz="22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2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87624" y="1196755"/>
            <a:ext cx="2592288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Múltiplos </a:t>
            </a:r>
            <a:r>
              <a:rPr lang="es-ES" sz="2800" dirty="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de 3</a:t>
            </a:r>
            <a:endParaRPr lang="es-ES" sz="2800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51920" y="1196755"/>
            <a:ext cx="2592288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Múltiplos </a:t>
            </a:r>
            <a:r>
              <a:rPr lang="es-ES" sz="2800" dirty="0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de 2</a:t>
            </a:r>
            <a:endParaRPr lang="es-ES" sz="2800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2" name="20 Grupo"/>
          <p:cNvGrpSpPr/>
          <p:nvPr/>
        </p:nvGrpSpPr>
        <p:grpSpPr>
          <a:xfrm>
            <a:off x="4283968" y="1772819"/>
            <a:ext cx="2016224" cy="4585871"/>
            <a:chOff x="4932040" y="1772817"/>
            <a:chExt cx="2016224" cy="4585869"/>
          </a:xfrm>
        </p:grpSpPr>
        <p:sp>
          <p:nvSpPr>
            <p:cNvPr id="12" name="11 Elipse"/>
            <p:cNvSpPr/>
            <p:nvPr/>
          </p:nvSpPr>
          <p:spPr>
            <a:xfrm>
              <a:off x="5796136" y="2636912"/>
              <a:ext cx="432048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932040" y="1772817"/>
              <a:ext cx="2016224" cy="4585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fontAlgn="base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1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</a:t>
              </a:r>
              <a:endParaRPr lang="es-ES" sz="22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2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4</a:t>
              </a:r>
              <a:r>
                <a:rPr lang="es-ES" sz="22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3 = </a:t>
              </a:r>
              <a:r>
                <a:rPr lang="es-ES" sz="2200" b="1" dirty="0">
                  <a:solidFill>
                    <a:srgbClr val="C00000"/>
                  </a:solidFill>
                  <a:effectLst>
                    <a:outerShdw blurRad="50800" dist="50800" dir="5400000" algn="ctr" rotWithShape="0">
                      <a:schemeClr val="bg1"/>
                    </a:outerShdw>
                  </a:effectLst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6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4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8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5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10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6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12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7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14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8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16</a:t>
              </a: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9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18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10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ts val="600"/>
                </a:spcAft>
              </a:pPr>
              <a:r>
                <a:rPr lang="es-ES" sz="22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 · 11 = </a:t>
              </a:r>
              <a:r>
                <a:rPr lang="es-ES" sz="2200" b="1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22</a:t>
              </a:r>
              <a:endParaRPr lang="es-ES" sz="2200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4" name="13 Elipse"/>
            <p:cNvSpPr/>
            <p:nvPr/>
          </p:nvSpPr>
          <p:spPr>
            <a:xfrm>
              <a:off x="5868144" y="3789040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Elipse"/>
            <p:cNvSpPr/>
            <p:nvPr/>
          </p:nvSpPr>
          <p:spPr>
            <a:xfrm>
              <a:off x="5868144" y="5085184"/>
              <a:ext cx="432048" cy="4320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5868144" y="2348880"/>
            <a:ext cx="2808312" cy="1224136"/>
          </a:xfrm>
          <a:prstGeom prst="rect">
            <a:avLst/>
          </a:prstGeom>
          <a:solidFill>
            <a:srgbClr val="FFD13F"/>
          </a:solidFill>
          <a:ln>
            <a:solidFill>
              <a:srgbClr val="FFC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Son múltiplos </a:t>
            </a:r>
            <a:r>
              <a:rPr lang="es-ES" sz="2400" b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de 2 y de 3 </a:t>
            </a:r>
          </a:p>
          <a:p>
            <a:pPr algn="ctr"/>
            <a:r>
              <a:rPr lang="es-ES" sz="2400" b="1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a la </a:t>
            </a:r>
            <a:r>
              <a:rPr lang="es-ES" sz="2400" b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vez</a:t>
            </a:r>
            <a:endParaRPr lang="es-ES" sz="2400" b="1" dirty="0">
              <a:solidFill>
                <a:schemeClr val="bg2">
                  <a:lumMod val="25000"/>
                </a:schemeClr>
              </a:solidFill>
              <a:latin typeface="Segoe Print" pitchFamily="2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187624" y="5445224"/>
            <a:ext cx="691276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más pequeño </a:t>
            </a:r>
            <a:r>
              <a:rPr lang="es-ES" sz="2400">
                <a:solidFill>
                  <a:schemeClr val="tx1"/>
                </a:solidFill>
                <a:latin typeface="+mj-lt"/>
              </a:rPr>
              <a:t>de los múltiplos 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comunes </a:t>
            </a:r>
            <a:r>
              <a:rPr lang="es-ES" sz="2400">
                <a:solidFill>
                  <a:schemeClr val="tx1"/>
                </a:solidFill>
                <a:latin typeface="+mj-lt"/>
              </a:rPr>
              <a:t>se le llama</a:t>
            </a:r>
            <a:endParaRPr lang="es-E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ES" sz="2400" b="1" dirty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mínimo </a:t>
            </a:r>
            <a:r>
              <a:rPr lang="es-ES" sz="3200" b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común múltiplo</a:t>
            </a:r>
            <a:r>
              <a:rPr lang="es-ES" sz="2400" b="1" dirty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23" name="22 Imagen" descr="4949418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32" y="3933056"/>
            <a:ext cx="1208509" cy="122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MENTAL  </a:t>
            </a:r>
            <a:r>
              <a:rPr lang="es-ES" sz="32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40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4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6" name="5 Imagen" descr="cartoon-red-haired-white-boy-getting-a-sore-head-from-math-by-ron-leishman-557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" y="1556792"/>
            <a:ext cx="2413955" cy="2492896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71800" y="2852941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 err="1">
                <a:latin typeface="Britannic Bold" pitchFamily="34" charset="0"/>
              </a:rPr>
              <a:t>m.c.m.</a:t>
            </a:r>
            <a:r>
              <a:rPr lang="es-ES" sz="3600" dirty="0">
                <a:latin typeface="Britannic Bold" pitchFamily="34" charset="0"/>
              </a:rPr>
              <a:t> (6, 14) = ?</a:t>
            </a:r>
            <a:endParaRPr lang="es-ES" sz="36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2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MENTAL  </a:t>
            </a:r>
            <a:r>
              <a:rPr lang="es-ES" sz="32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40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4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6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TRES </a:t>
            </a:r>
            <a:r>
              <a:rPr lang="es-ES" sz="3600">
                <a:latin typeface="Britannic Bold" pitchFamily="34" charset="0"/>
              </a:rPr>
              <a:t>TRUCOS ÚTILES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89042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70" y="5374734"/>
            <a:ext cx="55245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203848" y="2636912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de los números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es múltiplo de los 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03848" y="5301208"/>
            <a:ext cx="5328592" cy="1080120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b="1">
                <a:latin typeface="Segoe Print" pitchFamily="2" charset="0"/>
                <a:cs typeface="Arial" pitchFamily="34" charset="0"/>
              </a:rPr>
              <a:t>Revisa</a:t>
            </a:r>
            <a:r>
              <a:rPr lang="es-ES" sz="2000">
                <a:latin typeface="Segoe Print" pitchFamily="2" charset="0"/>
                <a:cs typeface="Arial" pitchFamily="34" charset="0"/>
              </a:rPr>
              <a:t> solo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los múltiplos del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número mayor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y para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cuando llegues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a uno que también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sea múltiplo de los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otros números.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Imagen" descr="cartoon-magician-boy-performing-a-rabbit-and-hat-trick-by-ron-leishman-572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35496" y="4183528"/>
            <a:ext cx="2376264" cy="2701856"/>
          </a:xfrm>
          <a:prstGeom prst="rect">
            <a:avLst/>
          </a:prstGeom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203848" y="3717032"/>
            <a:ext cx="5328592" cy="1368152"/>
          </a:xfrm>
          <a:prstGeom prst="rect">
            <a:avLst/>
          </a:prstGeom>
          <a:solidFill>
            <a:srgbClr val="FFFFFF"/>
          </a:solidFill>
          <a:ln w="19050">
            <a:solidFill>
              <a:srgbClr val="CC66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producto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de los números siempre es un múltiplo común 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1600" dirty="0">
                <a:latin typeface="Segoe Print" pitchFamily="2" charset="0"/>
                <a:cs typeface="Arial" pitchFamily="34" charset="0"/>
              </a:rPr>
              <a:t>(aunque </a:t>
            </a:r>
            <a:r>
              <a:rPr lang="es-ES" sz="1600" b="1" dirty="0">
                <a:latin typeface="Segoe Print" pitchFamily="2" charset="0"/>
                <a:cs typeface="Arial" pitchFamily="34" charset="0"/>
              </a:rPr>
              <a:t>no siempre es el </a:t>
            </a:r>
            <a:r>
              <a:rPr lang="es-ES" sz="1600" b="1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. porque  puede haber otro múltiplo común antes que él).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4" y="620692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03652" y="1916832"/>
            <a:ext cx="7056861" cy="1224136"/>
          </a:xfrm>
          <a:prstGeom prst="rect">
            <a:avLst/>
          </a:prstGeom>
          <a:solidFill>
            <a:schemeClr val="bg1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53882" dir="2700000" algn="ctr" rotWithShape="0">
              <a:srgbClr val="5A5A5A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500"/>
              </a:spcBef>
              <a:spcAft>
                <a:spcPts val="600"/>
              </a:spcAft>
            </a:pPr>
            <a:r>
              <a:rPr lang="es-ES" sz="2000" b="1" i="1" u="sng" dirty="0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000" dirty="0">
                <a:latin typeface="Times New Roman" pitchFamily="18" charset="0"/>
                <a:cs typeface="Arial" pitchFamily="34" charset="0"/>
              </a:rPr>
              <a:t>:  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</a:t>
            </a:r>
            <a:r>
              <a:rPr lang="es-ES" sz="24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= </a:t>
            </a:r>
            <a:r>
              <a:rPr lang="es-ES" sz="24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endParaRPr lang="es-ES" sz="2400" b="1" dirty="0"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66564" name="AutoShape 4"/>
          <p:cNvCxnSpPr>
            <a:cxnSpLocks noChangeShapeType="1"/>
          </p:cNvCxnSpPr>
          <p:nvPr/>
        </p:nvCxnSpPr>
        <p:spPr bwMode="auto">
          <a:xfrm flipH="1">
            <a:off x="5220072" y="1700813"/>
            <a:ext cx="432048" cy="268393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311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4" y="620692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03652" y="1916832"/>
            <a:ext cx="7056861" cy="1224136"/>
          </a:xfrm>
          <a:prstGeom prst="rect">
            <a:avLst/>
          </a:prstGeom>
          <a:solidFill>
            <a:schemeClr val="bg1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53882" dir="2700000" algn="ctr" rotWithShape="0">
              <a:srgbClr val="5A5A5A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500"/>
              </a:spcBef>
              <a:spcAft>
                <a:spcPts val="600"/>
              </a:spcAft>
            </a:pPr>
            <a:r>
              <a:rPr lang="es-ES" sz="2000" b="1" i="1" u="sng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000" dirty="0">
                <a:latin typeface="Times New Roman" pitchFamily="18" charset="0"/>
                <a:cs typeface="Arial" pitchFamily="34" charset="0"/>
              </a:rPr>
              <a:t>:  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</a:t>
            </a:r>
            <a:r>
              <a:rPr lang="es-ES" sz="24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= </a:t>
            </a:r>
            <a:r>
              <a:rPr lang="es-ES" sz="24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endParaRPr lang="es-ES" sz="2400" b="1" dirty="0">
              <a:latin typeface="Verdana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" sz="200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Porque el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propio </a:t>
            </a:r>
            <a:r>
              <a:rPr lang="es-ES" sz="20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es múltiplo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de 4 y </a:t>
            </a:r>
            <a:r>
              <a:rPr lang="es-ES" sz="200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es el primer múltiplo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de 12.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564" name="AutoShape 4"/>
          <p:cNvCxnSpPr>
            <a:cxnSpLocks noChangeShapeType="1"/>
          </p:cNvCxnSpPr>
          <p:nvPr/>
        </p:nvCxnSpPr>
        <p:spPr bwMode="auto">
          <a:xfrm flipH="1">
            <a:off x="5220072" y="1700813"/>
            <a:ext cx="432048" cy="268393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ffectLst/>
        </p:spPr>
      </p:cxnSp>
      <p:sp>
        <p:nvSpPr>
          <p:cNvPr id="11" name="10 Rectángulo"/>
          <p:cNvSpPr/>
          <p:nvPr/>
        </p:nvSpPr>
        <p:spPr>
          <a:xfrm>
            <a:off x="1403648" y="3356996"/>
            <a:ext cx="65527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b="1" dirty="0"/>
              <a:t>a) </a:t>
            </a:r>
            <a:r>
              <a:rPr lang="es-ES" sz="2800" dirty="0" err="1"/>
              <a:t>m.c.m.</a:t>
            </a:r>
            <a:r>
              <a:rPr lang="es-ES" sz="2800" dirty="0"/>
              <a:t> (2, 6) =</a:t>
            </a:r>
            <a:r>
              <a:rPr lang="es-ES" sz="2800" b="1" dirty="0"/>
              <a:t> </a:t>
            </a:r>
            <a:endParaRPr lang="es-ES" sz="2800" dirty="0"/>
          </a:p>
          <a:p>
            <a:pPr>
              <a:lnSpc>
                <a:spcPct val="150000"/>
              </a:lnSpc>
            </a:pPr>
            <a:r>
              <a:rPr lang="es-ES" sz="2800" b="1" dirty="0"/>
              <a:t>b)</a:t>
            </a:r>
            <a:r>
              <a:rPr lang="es-ES" sz="2800" dirty="0"/>
              <a:t> </a:t>
            </a:r>
            <a:r>
              <a:rPr lang="es-ES" sz="2800" dirty="0" err="1"/>
              <a:t>m.c.m.</a:t>
            </a:r>
            <a:r>
              <a:rPr lang="es-ES" sz="2800" dirty="0"/>
              <a:t> (3, 12) =</a:t>
            </a:r>
          </a:p>
          <a:p>
            <a:pPr>
              <a:lnSpc>
                <a:spcPct val="150000"/>
              </a:lnSpc>
            </a:pPr>
            <a:r>
              <a:rPr lang="es-ES" sz="2800" b="1" dirty="0"/>
              <a:t>c)</a:t>
            </a:r>
            <a:r>
              <a:rPr lang="es-ES" sz="2800" dirty="0"/>
              <a:t> </a:t>
            </a:r>
            <a:r>
              <a:rPr lang="es-ES" sz="2800" dirty="0" err="1"/>
              <a:t>m.c.m.</a:t>
            </a:r>
            <a:r>
              <a:rPr lang="es-ES" sz="2800" dirty="0"/>
              <a:t> (3, 9, 18) =</a:t>
            </a:r>
          </a:p>
          <a:p>
            <a:pPr>
              <a:lnSpc>
                <a:spcPct val="150000"/>
              </a:lnSpc>
            </a:pPr>
            <a:r>
              <a:rPr lang="es-ES" sz="2800" b="1" dirty="0"/>
              <a:t>d) </a:t>
            </a:r>
            <a:r>
              <a:rPr lang="es-ES" sz="2800" dirty="0" err="1"/>
              <a:t>m.c.m.</a:t>
            </a:r>
            <a:r>
              <a:rPr lang="es-ES" sz="2800" dirty="0"/>
              <a:t> (7, 6, 42) = </a:t>
            </a:r>
          </a:p>
          <a:p>
            <a:pPr>
              <a:lnSpc>
                <a:spcPct val="150000"/>
              </a:lnSpc>
            </a:pPr>
            <a:r>
              <a:rPr lang="es-ES" sz="2800" b="1" dirty="0"/>
              <a:t>e)</a:t>
            </a:r>
            <a:r>
              <a:rPr lang="es-ES" sz="2800" dirty="0"/>
              <a:t> </a:t>
            </a:r>
            <a:r>
              <a:rPr lang="es-ES" sz="2800" dirty="0" err="1"/>
              <a:t>m.c.m.</a:t>
            </a:r>
            <a:r>
              <a:rPr lang="es-ES" sz="2800" dirty="0"/>
              <a:t> (6, 24, 8) =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9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4" y="620692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03652" y="1916832"/>
            <a:ext cx="7056861" cy="1224136"/>
          </a:xfrm>
          <a:prstGeom prst="rect">
            <a:avLst/>
          </a:prstGeom>
          <a:solidFill>
            <a:schemeClr val="bg1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53882" dir="2700000" algn="ctr" rotWithShape="0">
              <a:srgbClr val="5A5A5A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500"/>
              </a:spcBef>
              <a:spcAft>
                <a:spcPts val="600"/>
              </a:spcAft>
            </a:pPr>
            <a:r>
              <a:rPr lang="es-ES" sz="2000" b="1" i="1" u="sng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000" dirty="0">
                <a:latin typeface="Times New Roman" pitchFamily="18" charset="0"/>
                <a:cs typeface="Arial" pitchFamily="34" charset="0"/>
              </a:rPr>
              <a:t>:  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</a:t>
            </a:r>
            <a:r>
              <a:rPr lang="es-ES" sz="24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= </a:t>
            </a:r>
            <a:r>
              <a:rPr lang="es-ES" sz="24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endParaRPr lang="es-ES" sz="2400" b="1" dirty="0">
              <a:latin typeface="Verdana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" sz="200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Porque el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propio </a:t>
            </a:r>
            <a:r>
              <a:rPr lang="es-ES" sz="2000" b="1" dirty="0">
                <a:solidFill>
                  <a:srgbClr val="960000"/>
                </a:solidFill>
                <a:latin typeface="Verdana" pitchFamily="34" charset="0"/>
                <a:cs typeface="Arial" pitchFamily="34" charset="0"/>
              </a:rPr>
              <a:t>12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es múltiplo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de 4 y </a:t>
            </a:r>
            <a:r>
              <a:rPr lang="es-ES" sz="200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es el primer múltiplo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de 12.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564" name="AutoShape 4"/>
          <p:cNvCxnSpPr>
            <a:cxnSpLocks noChangeShapeType="1"/>
          </p:cNvCxnSpPr>
          <p:nvPr/>
        </p:nvCxnSpPr>
        <p:spPr bwMode="auto">
          <a:xfrm flipH="1">
            <a:off x="5220072" y="1700813"/>
            <a:ext cx="432048" cy="268393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ffectLst/>
        </p:spPr>
      </p:cxnSp>
      <p:sp>
        <p:nvSpPr>
          <p:cNvPr id="11" name="10 Rectángulo"/>
          <p:cNvSpPr/>
          <p:nvPr/>
        </p:nvSpPr>
        <p:spPr>
          <a:xfrm>
            <a:off x="1403648" y="3356996"/>
            <a:ext cx="65527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b="1" dirty="0"/>
              <a:t>a) </a:t>
            </a:r>
            <a:r>
              <a:rPr lang="es-ES" sz="2800" dirty="0" err="1"/>
              <a:t>m.c.m.</a:t>
            </a:r>
            <a:r>
              <a:rPr lang="es-ES" sz="2800" dirty="0"/>
              <a:t> (2, </a:t>
            </a:r>
            <a:r>
              <a:rPr lang="es-ES" sz="2800" b="1" dirty="0"/>
              <a:t>6</a:t>
            </a:r>
            <a:r>
              <a:rPr lang="es-ES" sz="2800" dirty="0"/>
              <a:t>) =  </a:t>
            </a:r>
            <a:r>
              <a:rPr lang="es-ES" sz="2800" b="1" dirty="0">
                <a:solidFill>
                  <a:srgbClr val="C00000"/>
                </a:solidFill>
              </a:rPr>
              <a:t>6</a:t>
            </a:r>
            <a:r>
              <a:rPr lang="es-ES" sz="2800" b="1" dirty="0"/>
              <a:t> </a:t>
            </a:r>
            <a:endParaRPr lang="es-ES" sz="2800" dirty="0"/>
          </a:p>
          <a:p>
            <a:pPr>
              <a:lnSpc>
                <a:spcPct val="150000"/>
              </a:lnSpc>
            </a:pPr>
            <a:r>
              <a:rPr lang="es-ES" sz="2800" b="1" dirty="0"/>
              <a:t>b)</a:t>
            </a:r>
            <a:r>
              <a:rPr lang="es-ES" sz="2800" dirty="0"/>
              <a:t> </a:t>
            </a:r>
            <a:r>
              <a:rPr lang="es-ES" sz="2800" dirty="0" err="1"/>
              <a:t>m.c.m.</a:t>
            </a:r>
            <a:r>
              <a:rPr lang="es-ES" sz="2800" dirty="0"/>
              <a:t> (3, </a:t>
            </a:r>
            <a:r>
              <a:rPr lang="es-ES" sz="2800" b="1" dirty="0"/>
              <a:t>12</a:t>
            </a:r>
            <a:r>
              <a:rPr lang="es-ES" sz="2800" dirty="0"/>
              <a:t>) =  </a:t>
            </a:r>
            <a:r>
              <a:rPr lang="es-ES" sz="2800" b="1" dirty="0">
                <a:solidFill>
                  <a:srgbClr val="C00000"/>
                </a:solidFill>
              </a:rPr>
              <a:t>12</a:t>
            </a:r>
          </a:p>
          <a:p>
            <a:pPr>
              <a:lnSpc>
                <a:spcPct val="150000"/>
              </a:lnSpc>
            </a:pPr>
            <a:r>
              <a:rPr lang="es-ES" sz="2800" b="1" dirty="0"/>
              <a:t>c)</a:t>
            </a:r>
            <a:r>
              <a:rPr lang="es-ES" sz="2800" dirty="0"/>
              <a:t> </a:t>
            </a:r>
            <a:r>
              <a:rPr lang="es-ES" sz="2800" dirty="0" err="1"/>
              <a:t>m.c.m.</a:t>
            </a:r>
            <a:r>
              <a:rPr lang="es-ES" sz="2800" dirty="0"/>
              <a:t> (3, 9, </a:t>
            </a:r>
            <a:r>
              <a:rPr lang="es-ES" sz="2800" b="1" dirty="0"/>
              <a:t>18</a:t>
            </a:r>
            <a:r>
              <a:rPr lang="es-ES" sz="2800" dirty="0"/>
              <a:t>) =  </a:t>
            </a:r>
            <a:r>
              <a:rPr lang="es-ES" sz="2800" b="1" dirty="0">
                <a:solidFill>
                  <a:srgbClr val="C00000"/>
                </a:solidFill>
              </a:rPr>
              <a:t>18</a:t>
            </a:r>
          </a:p>
          <a:p>
            <a:pPr>
              <a:lnSpc>
                <a:spcPct val="150000"/>
              </a:lnSpc>
            </a:pPr>
            <a:r>
              <a:rPr lang="es-ES" sz="2800" b="1" dirty="0"/>
              <a:t>d) </a:t>
            </a:r>
            <a:r>
              <a:rPr lang="es-ES" sz="2800" dirty="0" err="1"/>
              <a:t>m.c.m.</a:t>
            </a:r>
            <a:r>
              <a:rPr lang="es-ES" sz="2800" dirty="0"/>
              <a:t> (7, 6, </a:t>
            </a:r>
            <a:r>
              <a:rPr lang="es-ES" sz="2800" b="1" dirty="0"/>
              <a:t>42</a:t>
            </a:r>
            <a:r>
              <a:rPr lang="es-ES" sz="2800" dirty="0"/>
              <a:t>) =  </a:t>
            </a:r>
            <a:r>
              <a:rPr lang="es-ES" sz="2800" b="1" dirty="0">
                <a:solidFill>
                  <a:srgbClr val="C00000"/>
                </a:solidFill>
              </a:rPr>
              <a:t>42</a:t>
            </a:r>
          </a:p>
          <a:p>
            <a:pPr>
              <a:lnSpc>
                <a:spcPct val="150000"/>
              </a:lnSpc>
            </a:pPr>
            <a:r>
              <a:rPr lang="es-ES" sz="2800" b="1" dirty="0"/>
              <a:t>e)</a:t>
            </a:r>
            <a:r>
              <a:rPr lang="es-ES" sz="2800" dirty="0"/>
              <a:t> </a:t>
            </a:r>
            <a:r>
              <a:rPr lang="es-ES" sz="2800" dirty="0" err="1"/>
              <a:t>m.c.m.</a:t>
            </a:r>
            <a:r>
              <a:rPr lang="es-ES" sz="2800" dirty="0"/>
              <a:t> (6, </a:t>
            </a:r>
            <a:r>
              <a:rPr lang="es-ES" sz="2800" b="1" dirty="0"/>
              <a:t>24</a:t>
            </a:r>
            <a:r>
              <a:rPr lang="es-ES" sz="2800" dirty="0"/>
              <a:t>, 8) =  </a:t>
            </a:r>
            <a:r>
              <a:rPr lang="es-ES" sz="2800" b="1" dirty="0">
                <a:solidFill>
                  <a:srgbClr val="C00000"/>
                </a:solidFill>
              </a:rPr>
              <a:t>24</a:t>
            </a:r>
            <a:endParaRPr lang="es-E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75721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11760" y="404664"/>
            <a:ext cx="5328592" cy="1224136"/>
          </a:xfrm>
          <a:prstGeom prst="rect">
            <a:avLst/>
          </a:prstGeom>
          <a:solidFill>
            <a:srgbClr val="FFFFFF"/>
          </a:solidFill>
          <a:ln w="19050">
            <a:solidFill>
              <a:srgbClr val="CC66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>
                <a:latin typeface="Segoe Print" pitchFamily="2" charset="0"/>
                <a:cs typeface="Arial" pitchFamily="34" charset="0"/>
              </a:rPr>
              <a:t>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producto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siempre es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un múltiplo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común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(aunque </a:t>
            </a:r>
            <a:r>
              <a:rPr lang="es-ES" sz="1600" b="1" dirty="0">
                <a:latin typeface="Segoe Print" pitchFamily="2" charset="0"/>
                <a:cs typeface="Arial" pitchFamily="34" charset="0"/>
              </a:rPr>
              <a:t>no siempre </a:t>
            </a:r>
            <a:r>
              <a:rPr lang="es-ES" sz="1600" b="1">
                <a:latin typeface="Segoe Print" pitchFamily="2" charset="0"/>
                <a:cs typeface="Arial" pitchFamily="34" charset="0"/>
              </a:rPr>
              <a:t>es el </a:t>
            </a:r>
            <a:r>
              <a:rPr lang="es-ES" sz="1600" b="1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. porque  puede haber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otro múltiplo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común antes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que él).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55576" y="1700808"/>
            <a:ext cx="7848872" cy="2088232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b="1" i="1" u="sng" dirty="0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400" b="1" i="1" dirty="0">
                <a:latin typeface="Verdana" pitchFamily="34" charset="0"/>
                <a:cs typeface="Arial" pitchFamily="34" charset="0"/>
              </a:rPr>
              <a:t>:</a:t>
            </a:r>
            <a:r>
              <a:rPr lang="es-ES" sz="2400" dirty="0">
                <a:solidFill>
                  <a:srgbClr val="00557F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latin typeface="Verdana" pitchFamily="34" charset="0"/>
                <a:cs typeface="Arial" pitchFamily="34" charset="0"/>
              </a:rPr>
              <a:t>m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(3, 4) = </a:t>
            </a:r>
            <a:r>
              <a:rPr lang="es-ES" sz="2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3 · 4 = 12</a:t>
            </a:r>
            <a:r>
              <a:rPr lang="es-ES" sz="2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9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    pero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6) = </a:t>
            </a:r>
            <a:r>
              <a:rPr lang="es-ES" sz="2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12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ya que</a:t>
            </a:r>
            <a:r>
              <a:rPr lang="es-ES" sz="2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4 · 6 = </a:t>
            </a:r>
            <a:r>
              <a:rPr lang="es-ES" sz="2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24</a:t>
            </a:r>
            <a:r>
              <a:rPr lang="es-ES" sz="2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es un múltiplo común pero no el más pequeño, 12 es el múltiplo común más pequeño de 4 y 6. </a:t>
            </a: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75721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11760" y="404664"/>
            <a:ext cx="5328592" cy="1224136"/>
          </a:xfrm>
          <a:prstGeom prst="rect">
            <a:avLst/>
          </a:prstGeom>
          <a:solidFill>
            <a:srgbClr val="FFFFFF"/>
          </a:solidFill>
          <a:ln w="19050">
            <a:solidFill>
              <a:srgbClr val="CC66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>
                <a:latin typeface="Segoe Print" pitchFamily="2" charset="0"/>
                <a:cs typeface="Arial" pitchFamily="34" charset="0"/>
              </a:rPr>
              <a:t>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producto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siempre es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un múltiplo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común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(aunque </a:t>
            </a:r>
            <a:r>
              <a:rPr lang="es-ES" sz="1600" b="1" dirty="0">
                <a:latin typeface="Segoe Print" pitchFamily="2" charset="0"/>
                <a:cs typeface="Arial" pitchFamily="34" charset="0"/>
              </a:rPr>
              <a:t>no siempre </a:t>
            </a:r>
            <a:r>
              <a:rPr lang="es-ES" sz="1600" b="1">
                <a:latin typeface="Segoe Print" pitchFamily="2" charset="0"/>
                <a:cs typeface="Arial" pitchFamily="34" charset="0"/>
              </a:rPr>
              <a:t>es el </a:t>
            </a:r>
            <a:r>
              <a:rPr lang="es-ES" sz="1600" b="1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. porque  puede haber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otro múltiplo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común antes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que él).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55576" y="1700808"/>
            <a:ext cx="7848872" cy="2088232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b="1" i="1" u="sng" dirty="0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400" b="1" i="1" dirty="0">
                <a:latin typeface="Verdana" pitchFamily="34" charset="0"/>
                <a:cs typeface="Arial" pitchFamily="34" charset="0"/>
              </a:rPr>
              <a:t>:</a:t>
            </a:r>
            <a:r>
              <a:rPr lang="es-ES" sz="2400" dirty="0">
                <a:solidFill>
                  <a:srgbClr val="00557F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latin typeface="Verdana" pitchFamily="34" charset="0"/>
                <a:cs typeface="Arial" pitchFamily="34" charset="0"/>
              </a:rPr>
              <a:t>m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(3, 4)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3 · 4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= 12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9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    pero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6) = 12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ya que</a:t>
            </a:r>
            <a:r>
              <a:rPr lang="es-ES" sz="2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4 · 6 = </a:t>
            </a:r>
            <a:r>
              <a:rPr lang="es-ES" sz="2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24</a:t>
            </a:r>
            <a:r>
              <a:rPr lang="es-ES" sz="2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es un múltiplo común pero no el más pequeño, 12 es el múltiplo común más pequeño de 4 y 6. </a:t>
            </a: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67744" y="1373289"/>
            <a:ext cx="6336704" cy="1815882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Los </a:t>
            </a:r>
            <a:r>
              <a:rPr lang="es-ES" sz="2800" b="1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MÚLTIPLOS</a:t>
            </a:r>
            <a:r>
              <a:rPr lang="es-ES" sz="2800">
                <a:solidFill>
                  <a:srgbClr val="010066"/>
                </a:solidFill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de un número </a:t>
            </a: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son los 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números que se </a:t>
            </a: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obtienen multiplicándolo 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por 1, 2, 3, etc. </a:t>
            </a:r>
            <a:endParaRPr lang="es-ES" sz="2800" dirty="0">
              <a:latin typeface="+mj-lt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Esto incluye </a:t>
            </a:r>
            <a:r>
              <a:rPr lang="es-ES" sz="2800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el </a:t>
            </a:r>
            <a:r>
              <a:rPr lang="es-ES" sz="2800" dirty="0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propio número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lang="es-ES" sz="2800" dirty="0">
              <a:latin typeface="+mj-lt"/>
              <a:cs typeface="Arial" pitchFamily="34" charset="0"/>
            </a:endParaRPr>
          </a:p>
        </p:txBody>
      </p:sp>
      <p:pic>
        <p:nvPicPr>
          <p:cNvPr id="6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81"/>
            <a:ext cx="1747440" cy="1675433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67744" y="3717032"/>
            <a:ext cx="56886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Los </a:t>
            </a:r>
            <a:r>
              <a:rPr lang="es-ES" sz="2400" b="1" dirty="0"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múltiplos de 5</a:t>
            </a:r>
            <a:r>
              <a:rPr lang="es-ES" sz="2400" dirty="0"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son:   5 · 1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5</a:t>
            </a:r>
            <a:endParaRPr lang="es-ES" sz="24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2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10</a:t>
            </a:r>
            <a:r>
              <a:rPr lang="es-ES" sz="24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3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15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4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5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25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etc.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75721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11760" y="404664"/>
            <a:ext cx="5328592" cy="1224136"/>
          </a:xfrm>
          <a:prstGeom prst="rect">
            <a:avLst/>
          </a:prstGeom>
          <a:solidFill>
            <a:srgbClr val="FFFFFF"/>
          </a:solidFill>
          <a:ln w="19050">
            <a:solidFill>
              <a:srgbClr val="CC66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producto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de los números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siempre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es un múltiplo común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(aunque </a:t>
            </a:r>
            <a:r>
              <a:rPr lang="es-ES" sz="1600" b="1" dirty="0">
                <a:latin typeface="Segoe Print" pitchFamily="2" charset="0"/>
                <a:cs typeface="Arial" pitchFamily="34" charset="0"/>
              </a:rPr>
              <a:t>no siempre es el </a:t>
            </a:r>
            <a:r>
              <a:rPr lang="es-ES" sz="1600" b="1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1600" dirty="0" err="1">
                <a:latin typeface="Segoe Print" pitchFamily="2" charset="0"/>
                <a:cs typeface="Arial" pitchFamily="34" charset="0"/>
              </a:rPr>
              <a:t>.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 porque  puede haber otro múltiplo común antes que él).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55576" y="1700808"/>
            <a:ext cx="7848872" cy="2088232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b="1" i="1" u="sng" dirty="0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400" b="1" i="1" dirty="0">
                <a:latin typeface="Verdana" pitchFamily="34" charset="0"/>
                <a:cs typeface="Arial" pitchFamily="34" charset="0"/>
              </a:rPr>
              <a:t>:</a:t>
            </a:r>
            <a:r>
              <a:rPr lang="es-ES" sz="2400" dirty="0">
                <a:solidFill>
                  <a:srgbClr val="00557F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latin typeface="Verdana" pitchFamily="34" charset="0"/>
                <a:cs typeface="Arial" pitchFamily="34" charset="0"/>
              </a:rPr>
              <a:t>m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(3, 4)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3 · 4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= 12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9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    pero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6) = 12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ya que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400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4 · 6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24</a:t>
            </a:r>
            <a:r>
              <a:rPr lang="es-ES" sz="2400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Verdana" pitchFamily="34" charset="0"/>
                <a:cs typeface="Arial" pitchFamily="34" charset="0"/>
              </a:rPr>
              <a:t>es un múltiplo común pero no el más pequeño, </a:t>
            </a:r>
            <a:r>
              <a:rPr lang="es-ES" sz="2400" b="1" dirty="0">
                <a:latin typeface="Verdana" pitchFamily="34" charset="0"/>
                <a:cs typeface="Arial" pitchFamily="34" charset="0"/>
              </a:rPr>
              <a:t>12</a:t>
            </a:r>
            <a:r>
              <a:rPr lang="es-ES" sz="2000" dirty="0">
                <a:latin typeface="Verdana" pitchFamily="34" charset="0"/>
                <a:cs typeface="Arial" pitchFamily="34" charset="0"/>
              </a:rPr>
              <a:t> es el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múltiplo común más pequeño de 4 y 6. </a:t>
            </a: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75721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11760" y="404664"/>
            <a:ext cx="5328592" cy="1224136"/>
          </a:xfrm>
          <a:prstGeom prst="rect">
            <a:avLst/>
          </a:prstGeom>
          <a:solidFill>
            <a:srgbClr val="FFFFFF"/>
          </a:solidFill>
          <a:ln w="19050">
            <a:solidFill>
              <a:srgbClr val="CC66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>
                <a:latin typeface="Segoe Print" pitchFamily="2" charset="0"/>
                <a:cs typeface="Arial" pitchFamily="34" charset="0"/>
              </a:rPr>
              <a:t>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producto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siempre es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un múltiplo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común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(aunque </a:t>
            </a:r>
            <a:r>
              <a:rPr lang="es-ES" sz="1600" b="1" dirty="0">
                <a:latin typeface="Segoe Print" pitchFamily="2" charset="0"/>
                <a:cs typeface="Arial" pitchFamily="34" charset="0"/>
              </a:rPr>
              <a:t>no siempre </a:t>
            </a:r>
            <a:r>
              <a:rPr lang="es-ES" sz="1600" b="1">
                <a:latin typeface="Segoe Print" pitchFamily="2" charset="0"/>
                <a:cs typeface="Arial" pitchFamily="34" charset="0"/>
              </a:rPr>
              <a:t>es el </a:t>
            </a:r>
            <a:r>
              <a:rPr lang="es-ES" sz="1600" b="1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. porque  puede haber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otro múltiplo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común antes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que él).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55576" y="1700808"/>
            <a:ext cx="7848872" cy="2088232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b="1" i="1" u="sng" dirty="0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400" b="1" i="1" dirty="0">
                <a:latin typeface="Verdana" pitchFamily="34" charset="0"/>
                <a:cs typeface="Arial" pitchFamily="34" charset="0"/>
              </a:rPr>
              <a:t>:</a:t>
            </a:r>
            <a:r>
              <a:rPr lang="es-ES" sz="2400" dirty="0">
                <a:solidFill>
                  <a:srgbClr val="00557F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latin typeface="Verdana" pitchFamily="34" charset="0"/>
                <a:cs typeface="Arial" pitchFamily="34" charset="0"/>
              </a:rPr>
              <a:t>m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(3, 4)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3 · 4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= 12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9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    pero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6) = 12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ya que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400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4 · 6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24</a:t>
            </a:r>
            <a:r>
              <a:rPr lang="es-ES" sz="2400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Verdana" pitchFamily="34" charset="0"/>
                <a:cs typeface="Arial" pitchFamily="34" charset="0"/>
              </a:rPr>
              <a:t>es un múltiplo común pero no el más pequeño, 12 es el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múltiplo común más pequeño de 4 y 6. </a:t>
            </a: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27584" y="4005066"/>
            <a:ext cx="76328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600" b="1" dirty="0"/>
              <a:t>a)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4) =                </a:t>
            </a:r>
            <a:r>
              <a:rPr lang="es-ES" sz="2600" b="1" dirty="0"/>
              <a:t>b)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6) = 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c)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5) =                </a:t>
            </a:r>
            <a:r>
              <a:rPr lang="es-ES" sz="2600" b="1" dirty="0"/>
              <a:t>d)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10) = 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e)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4) =                </a:t>
            </a:r>
            <a:r>
              <a:rPr lang="es-ES" sz="2600" b="1" dirty="0"/>
              <a:t>f)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12) = 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g)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(8, 5) =                </a:t>
            </a:r>
            <a:r>
              <a:rPr lang="es-ES" sz="2600" b="1" dirty="0"/>
              <a:t>h)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(8, 20) =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16497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75721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11760" y="404664"/>
            <a:ext cx="5328592" cy="1224136"/>
          </a:xfrm>
          <a:prstGeom prst="rect">
            <a:avLst/>
          </a:prstGeom>
          <a:solidFill>
            <a:srgbClr val="FFFFFF"/>
          </a:solidFill>
          <a:ln w="19050">
            <a:solidFill>
              <a:srgbClr val="CC66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>
                <a:latin typeface="Segoe Print" pitchFamily="2" charset="0"/>
                <a:cs typeface="Arial" pitchFamily="34" charset="0"/>
              </a:rPr>
              <a:t>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producto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siempre es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un múltiplo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común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(aunque </a:t>
            </a:r>
            <a:r>
              <a:rPr lang="es-ES" sz="1600" b="1" dirty="0">
                <a:latin typeface="Segoe Print" pitchFamily="2" charset="0"/>
                <a:cs typeface="Arial" pitchFamily="34" charset="0"/>
              </a:rPr>
              <a:t>no siempre </a:t>
            </a:r>
            <a:r>
              <a:rPr lang="es-ES" sz="1600" b="1">
                <a:latin typeface="Segoe Print" pitchFamily="2" charset="0"/>
                <a:cs typeface="Arial" pitchFamily="34" charset="0"/>
              </a:rPr>
              <a:t>es el </a:t>
            </a:r>
            <a:r>
              <a:rPr lang="es-ES" sz="1600" b="1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. porque  puede haber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otro múltiplo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común antes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que él).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55576" y="1700808"/>
            <a:ext cx="7848872" cy="2088232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b="1" i="1" u="sng" dirty="0">
                <a:latin typeface="Verdana" pitchFamily="34" charset="0"/>
                <a:cs typeface="Arial" pitchFamily="34" charset="0"/>
              </a:rPr>
              <a:t>Ejemplo</a:t>
            </a:r>
            <a:r>
              <a:rPr lang="es-ES" sz="2400" b="1" i="1" dirty="0">
                <a:latin typeface="Verdana" pitchFamily="34" charset="0"/>
                <a:cs typeface="Arial" pitchFamily="34" charset="0"/>
              </a:rPr>
              <a:t>:</a:t>
            </a:r>
            <a:r>
              <a:rPr lang="es-ES" sz="2400" dirty="0">
                <a:solidFill>
                  <a:srgbClr val="00557F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latin typeface="Verdana" pitchFamily="34" charset="0"/>
                <a:cs typeface="Arial" pitchFamily="34" charset="0"/>
              </a:rPr>
              <a:t>m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(3, 4)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3 · 4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12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900" b="1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    pero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(4, 6) = 12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ya que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400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4 · 6 = </a:t>
            </a:r>
            <a:r>
              <a:rPr lang="es-ES" sz="2400" b="1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24</a:t>
            </a:r>
            <a:r>
              <a:rPr lang="es-ES" sz="2400" dirty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Verdana" pitchFamily="34" charset="0"/>
                <a:cs typeface="Arial" pitchFamily="34" charset="0"/>
              </a:rPr>
              <a:t>es un múltiplo común pero no el más pequeño: 12 es el </a:t>
            </a:r>
            <a:r>
              <a:rPr lang="es-ES" sz="20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múltiplo común más pequeño de 4 y 6. </a:t>
            </a: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27584" y="4005066"/>
            <a:ext cx="81369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600" b="1" dirty="0"/>
              <a:t>a)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4) =  </a:t>
            </a:r>
            <a:r>
              <a:rPr lang="es-ES" sz="2600" b="1" dirty="0">
                <a:solidFill>
                  <a:srgbClr val="C00000"/>
                </a:solidFill>
              </a:rPr>
              <a:t>12</a:t>
            </a:r>
            <a:r>
              <a:rPr lang="es-ES" sz="2600" dirty="0"/>
              <a:t>          </a:t>
            </a:r>
            <a:r>
              <a:rPr lang="es-ES" sz="2600" b="1" dirty="0"/>
              <a:t>b)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6) =   </a:t>
            </a:r>
            <a:r>
              <a:rPr lang="es-ES" sz="2600" b="1" dirty="0">
                <a:solidFill>
                  <a:srgbClr val="CC0066"/>
                </a:solidFill>
              </a:rPr>
              <a:t>6</a:t>
            </a:r>
            <a:r>
              <a:rPr lang="es-ES" sz="2600" dirty="0"/>
              <a:t>  ( y </a:t>
            </a:r>
            <a:r>
              <a:rPr lang="es-ES" sz="2600" dirty="0">
                <a:solidFill>
                  <a:srgbClr val="C00000"/>
                </a:solidFill>
              </a:rPr>
              <a:t>no 18</a:t>
            </a:r>
            <a:r>
              <a:rPr lang="es-ES" sz="2600" dirty="0"/>
              <a:t>)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c)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5) =   </a:t>
            </a:r>
            <a:r>
              <a:rPr lang="es-ES" sz="2600" b="1" dirty="0">
                <a:solidFill>
                  <a:srgbClr val="C00000"/>
                </a:solidFill>
              </a:rPr>
              <a:t>20</a:t>
            </a:r>
            <a:r>
              <a:rPr lang="es-ES" sz="2600" dirty="0"/>
              <a:t>         </a:t>
            </a:r>
            <a:r>
              <a:rPr lang="es-ES" sz="2600" b="1" dirty="0"/>
              <a:t>d)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10) =  </a:t>
            </a:r>
            <a:r>
              <a:rPr lang="es-ES" sz="2600" b="1" dirty="0">
                <a:solidFill>
                  <a:srgbClr val="CC0066"/>
                </a:solidFill>
              </a:rPr>
              <a:t>20</a:t>
            </a:r>
            <a:r>
              <a:rPr lang="es-ES" sz="2600" dirty="0"/>
              <a:t> ( y </a:t>
            </a:r>
            <a:r>
              <a:rPr lang="es-ES" sz="2600" dirty="0">
                <a:solidFill>
                  <a:srgbClr val="C00000"/>
                </a:solidFill>
              </a:rPr>
              <a:t>no 40</a:t>
            </a:r>
            <a:r>
              <a:rPr lang="es-ES" sz="2600" dirty="0"/>
              <a:t>)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e)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4) =  </a:t>
            </a:r>
            <a:r>
              <a:rPr lang="es-ES" sz="2600" b="1" dirty="0">
                <a:solidFill>
                  <a:srgbClr val="C00000"/>
                </a:solidFill>
              </a:rPr>
              <a:t>36</a:t>
            </a:r>
            <a:r>
              <a:rPr lang="es-ES" sz="2600" dirty="0"/>
              <a:t>          </a:t>
            </a:r>
            <a:r>
              <a:rPr lang="es-ES" sz="2600" b="1" dirty="0"/>
              <a:t>f)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12) =  </a:t>
            </a:r>
            <a:r>
              <a:rPr lang="es-ES" sz="2600" b="1" dirty="0">
                <a:solidFill>
                  <a:srgbClr val="CC0066"/>
                </a:solidFill>
              </a:rPr>
              <a:t>36</a:t>
            </a:r>
            <a:r>
              <a:rPr lang="es-ES" sz="2600" dirty="0"/>
              <a:t> (y </a:t>
            </a:r>
            <a:r>
              <a:rPr lang="es-ES" sz="2600" dirty="0">
                <a:solidFill>
                  <a:srgbClr val="C00000"/>
                </a:solidFill>
              </a:rPr>
              <a:t>no 108</a:t>
            </a:r>
            <a:r>
              <a:rPr lang="es-ES" sz="2600" dirty="0"/>
              <a:t>)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g)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(8, 5) =   </a:t>
            </a:r>
            <a:r>
              <a:rPr lang="es-ES" sz="2600" b="1" dirty="0">
                <a:solidFill>
                  <a:srgbClr val="C00000"/>
                </a:solidFill>
              </a:rPr>
              <a:t>40</a:t>
            </a:r>
            <a:r>
              <a:rPr lang="es-ES" sz="2600" dirty="0"/>
              <a:t>         </a:t>
            </a:r>
            <a:r>
              <a:rPr lang="es-ES" sz="2600" b="1" dirty="0"/>
              <a:t>h)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(8, 20) =  </a:t>
            </a:r>
            <a:r>
              <a:rPr lang="es-ES" sz="2600" b="1" dirty="0">
                <a:solidFill>
                  <a:srgbClr val="CC0066"/>
                </a:solidFill>
              </a:rPr>
              <a:t>40</a:t>
            </a:r>
            <a:r>
              <a:rPr lang="es-ES" sz="2600" dirty="0"/>
              <a:t> ( y </a:t>
            </a:r>
            <a:r>
              <a:rPr lang="es-ES" sz="2600" dirty="0">
                <a:solidFill>
                  <a:srgbClr val="C00000"/>
                </a:solidFill>
              </a:rPr>
              <a:t>no 160</a:t>
            </a:r>
            <a:r>
              <a:rPr lang="es-ES" sz="2600" dirty="0"/>
              <a:t>)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5417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90" y="478190"/>
            <a:ext cx="55245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3768" y="404664"/>
            <a:ext cx="5328592" cy="1080120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b="1">
                <a:latin typeface="Segoe Print" pitchFamily="2" charset="0"/>
                <a:cs typeface="Arial" pitchFamily="34" charset="0"/>
              </a:rPr>
              <a:t>Revisa</a:t>
            </a:r>
            <a:r>
              <a:rPr lang="es-ES" sz="2000">
                <a:latin typeface="Segoe Print" pitchFamily="2" charset="0"/>
                <a:cs typeface="Arial" pitchFamily="34" charset="0"/>
              </a:rPr>
              <a:t> solo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los múltiplos del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número mayor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y para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cuando llegues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a uno que también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sea múltiplo de los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otros números.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331848" y="1844454"/>
            <a:ext cx="7272807" cy="1656031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  <a:effectLst>
            <a:outerShdw dist="63500" dir="2212194" algn="ctr" rotWithShape="0">
              <a:srgbClr val="A5A5A5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500"/>
              </a:spcBef>
              <a:spcAft>
                <a:spcPts val="500"/>
              </a:spcAft>
            </a:pPr>
            <a:r>
              <a:rPr lang="es-ES" sz="2400" b="1" i="1" u="sng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Ejemplo</a:t>
            </a:r>
            <a:r>
              <a:rPr lang="es-ES" sz="2400" b="1" i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:</a:t>
            </a:r>
            <a:r>
              <a:rPr lang="es-ES" sz="2400" b="1" dirty="0">
                <a:solidFill>
                  <a:srgbClr val="00557F"/>
                </a:solidFill>
                <a:latin typeface="Verdana" pitchFamily="34" charset="0"/>
                <a:cs typeface="Arial" pitchFamily="34" charset="0"/>
              </a:rPr>
              <a:t>    </a:t>
            </a:r>
            <a:r>
              <a:rPr lang="es-ES" sz="2400" b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m.c.m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 (2, 5, </a:t>
            </a:r>
            <a:r>
              <a:rPr lang="es-ES" sz="2400" b="1" dirty="0">
                <a:solidFill>
                  <a:srgbClr val="00B050"/>
                </a:solidFill>
                <a:latin typeface="Verdana" pitchFamily="34" charset="0"/>
                <a:cs typeface="Arial" pitchFamily="34" charset="0"/>
              </a:rPr>
              <a:t>15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= </a:t>
            </a:r>
            <a:r>
              <a:rPr lang="es-ES" sz="2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30</a:t>
            </a:r>
            <a:endParaRPr lang="es-ES" sz="2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 fontAlgn="base">
              <a:spcBef>
                <a:spcPts val="500"/>
              </a:spcBef>
              <a:spcAft>
                <a:spcPts val="500"/>
              </a:spcAft>
            </a:pP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Revisa los múltiplos </a:t>
            </a:r>
            <a:r>
              <a:rPr lang="es-ES" sz="20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15</a:t>
            </a: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:   </a:t>
            </a:r>
            <a:r>
              <a:rPr lang="es-ES" sz="2000" dirty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15,  </a:t>
            </a:r>
            <a:r>
              <a:rPr lang="es-ES" sz="2000" b="1" dirty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30</a:t>
            </a:r>
            <a:r>
              <a:rPr lang="es-ES" sz="2000" dirty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,  45 …  ¡¡¡STOP!!! </a:t>
            </a:r>
            <a:endParaRPr lang="es-ES" sz="20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 algn="ctr" fontAlgn="base">
              <a:spcBef>
                <a:spcPts val="600"/>
              </a:spcBef>
              <a:spcAft>
                <a:spcPts val="500"/>
              </a:spcAft>
            </a:pPr>
            <a:r>
              <a:rPr lang="es-ES" sz="2000" b="1" dirty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30</a:t>
            </a:r>
            <a:r>
              <a:rPr lang="es-ES" sz="20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es también un múltiplo de 2 y de 5.</a:t>
            </a:r>
            <a:endParaRPr lang="es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 flipH="1">
            <a:off x="5868144" y="1628805"/>
            <a:ext cx="432048" cy="268393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46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90" y="478190"/>
            <a:ext cx="55245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3768" y="404664"/>
            <a:ext cx="5328592" cy="1080120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b="1">
                <a:latin typeface="Segoe Print" pitchFamily="2" charset="0"/>
                <a:cs typeface="Arial" pitchFamily="34" charset="0"/>
              </a:rPr>
              <a:t>Revisa</a:t>
            </a:r>
            <a:r>
              <a:rPr lang="es-ES" sz="2000">
                <a:latin typeface="Segoe Print" pitchFamily="2" charset="0"/>
                <a:cs typeface="Arial" pitchFamily="34" charset="0"/>
              </a:rPr>
              <a:t> solo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los múltiplos del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número mayor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y para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cuando llegues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a uno que también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sea múltiplo de los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otros números.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331848" y="1844453"/>
            <a:ext cx="7272807" cy="2736875"/>
            <a:chOff x="1340" y="12938"/>
            <a:chExt cx="8869" cy="2598"/>
          </a:xfrm>
        </p:grpSpPr>
        <p:sp>
          <p:nvSpPr>
            <p:cNvPr id="68611" name="Text Box 3"/>
            <p:cNvSpPr txBox="1">
              <a:spLocks noChangeArrowheads="1"/>
            </p:cNvSpPr>
            <p:nvPr/>
          </p:nvSpPr>
          <p:spPr bwMode="auto">
            <a:xfrm>
              <a:off x="1340" y="12938"/>
              <a:ext cx="8869" cy="25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A5A5A5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400" b="1" i="1" u="sng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Ejemplo</a:t>
              </a:r>
              <a:r>
                <a:rPr lang="es-ES" sz="2400" b="1" i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:</a:t>
              </a:r>
              <a:r>
                <a:rPr lang="es-ES" sz="2400" b="1" dirty="0">
                  <a:solidFill>
                    <a:srgbClr val="00557F"/>
                  </a:solidFill>
                  <a:latin typeface="Verdana" pitchFamily="34" charset="0"/>
                  <a:cs typeface="Arial" pitchFamily="34" charset="0"/>
                </a:rPr>
                <a:t>    </a:t>
              </a:r>
              <a:r>
                <a:rPr lang="es-ES" sz="2400" b="1" dirty="0" err="1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m.c.m</a:t>
              </a:r>
              <a:r>
                <a:rPr lang="es-ES" sz="2400" b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. (2, 5, </a:t>
              </a:r>
              <a:r>
                <a:rPr lang="es-ES" sz="2400" b="1" dirty="0">
                  <a:solidFill>
                    <a:srgbClr val="00B050"/>
                  </a:solidFill>
                  <a:latin typeface="Verdana" pitchFamily="34" charset="0"/>
                  <a:cs typeface="Arial" pitchFamily="34" charset="0"/>
                </a:rPr>
                <a:t>15</a:t>
              </a:r>
              <a:r>
                <a:rPr lang="es-ES" sz="2400" b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) = 30</a:t>
              </a:r>
            </a:p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endParaRPr lang="es-ES" sz="2400" dirty="0">
                <a:latin typeface="Verdana" pitchFamily="34" charset="0"/>
                <a:cs typeface="Arial" pitchFamily="34" charset="0"/>
              </a:endParaRPr>
            </a:p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4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Revisa los múltiplos </a:t>
              </a:r>
              <a:r>
                <a:rPr lang="es-ES" sz="2400" b="1" dirty="0">
                  <a:solidFill>
                    <a:srgbClr val="00B050"/>
                  </a:solidFill>
                  <a:latin typeface="Verdana" pitchFamily="34" charset="0"/>
                  <a:cs typeface="Arial" pitchFamily="34" charset="0"/>
                </a:rPr>
                <a:t>15</a:t>
              </a:r>
              <a:r>
                <a:rPr lang="es-ES" sz="24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:   </a:t>
              </a:r>
            </a:p>
            <a:p>
              <a:pPr algn="ctr"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800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15,  </a:t>
              </a:r>
              <a:r>
                <a:rPr lang="es-ES" sz="2800" b="1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30</a:t>
              </a:r>
              <a:r>
                <a:rPr lang="es-ES" sz="2800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,  45 …  ¡¡¡STOP!!! </a:t>
              </a:r>
              <a:endParaRPr lang="es-ES" sz="2800" dirty="0">
                <a:latin typeface="Verdana" pitchFamily="34" charset="0"/>
                <a:cs typeface="Arial" pitchFamily="34" charset="0"/>
              </a:endParaRPr>
            </a:p>
            <a:p>
              <a:pPr algn="ctr" fontAlgn="base">
                <a:spcBef>
                  <a:spcPts val="600"/>
                </a:spcBef>
                <a:spcAft>
                  <a:spcPts val="500"/>
                </a:spcAft>
              </a:pPr>
              <a:r>
                <a:rPr lang="es-ES" sz="2400" b="1" dirty="0">
                  <a:solidFill>
                    <a:srgbClr val="C00000"/>
                  </a:solidFill>
                  <a:latin typeface="Segoe Print" pitchFamily="2" charset="0"/>
                  <a:cs typeface="Arial" pitchFamily="34" charset="0"/>
                </a:rPr>
                <a:t>30</a:t>
              </a:r>
              <a:r>
                <a:rPr lang="es-ES" sz="24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 es también un múltiplo de 2 y de 5.</a:t>
              </a:r>
              <a:endParaRPr lang="es-E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2" name="Oval 4"/>
            <p:cNvSpPr>
              <a:spLocks noChangeArrowheads="1"/>
            </p:cNvSpPr>
            <p:nvPr/>
          </p:nvSpPr>
          <p:spPr bwMode="auto">
            <a:xfrm>
              <a:off x="3974" y="14305"/>
              <a:ext cx="702" cy="479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cxnSp>
        <p:nvCxnSpPr>
          <p:cNvPr id="9" name="AutoShape 4"/>
          <p:cNvCxnSpPr>
            <a:cxnSpLocks noChangeShapeType="1"/>
          </p:cNvCxnSpPr>
          <p:nvPr/>
        </p:nvCxnSpPr>
        <p:spPr bwMode="auto">
          <a:xfrm flipH="1">
            <a:off x="5868144" y="1628805"/>
            <a:ext cx="432048" cy="268393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214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90" y="478190"/>
            <a:ext cx="55245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3768" y="404664"/>
            <a:ext cx="5328592" cy="1080120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b="1">
                <a:latin typeface="Segoe Print" pitchFamily="2" charset="0"/>
                <a:cs typeface="Arial" pitchFamily="34" charset="0"/>
              </a:rPr>
              <a:t>Revisa</a:t>
            </a:r>
            <a:r>
              <a:rPr lang="es-ES" sz="2000">
                <a:latin typeface="Segoe Print" pitchFamily="2" charset="0"/>
                <a:cs typeface="Arial" pitchFamily="34" charset="0"/>
              </a:rPr>
              <a:t> solo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los múltiplos del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número mayor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y para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cuando llegues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a uno que también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sea múltiplo de los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otros números.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331848" y="1844454"/>
            <a:ext cx="7272807" cy="1656031"/>
            <a:chOff x="1340" y="12938"/>
            <a:chExt cx="8869" cy="1572"/>
          </a:xfrm>
        </p:grpSpPr>
        <p:sp>
          <p:nvSpPr>
            <p:cNvPr id="68611" name="Text Box 3"/>
            <p:cNvSpPr txBox="1">
              <a:spLocks noChangeArrowheads="1"/>
            </p:cNvSpPr>
            <p:nvPr/>
          </p:nvSpPr>
          <p:spPr bwMode="auto">
            <a:xfrm>
              <a:off x="1340" y="12938"/>
              <a:ext cx="8869" cy="1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A5A5A5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400" b="1" i="1" u="sng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Ejemplo</a:t>
              </a:r>
              <a:r>
                <a:rPr lang="es-ES" sz="2400" b="1" i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:</a:t>
              </a:r>
              <a:r>
                <a:rPr lang="es-ES" sz="2400" b="1" dirty="0">
                  <a:solidFill>
                    <a:srgbClr val="00557F"/>
                  </a:solidFill>
                  <a:latin typeface="Verdana" pitchFamily="34" charset="0"/>
                  <a:cs typeface="Arial" pitchFamily="34" charset="0"/>
                </a:rPr>
                <a:t>    </a:t>
              </a:r>
              <a:r>
                <a:rPr lang="es-ES" sz="2400" b="1" dirty="0" err="1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m.c.m</a:t>
              </a:r>
              <a:r>
                <a:rPr lang="es-ES" sz="2400" b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. (2, 5, </a:t>
              </a:r>
              <a:r>
                <a:rPr lang="es-ES" sz="2400" b="1" dirty="0">
                  <a:solidFill>
                    <a:srgbClr val="00B050"/>
                  </a:solidFill>
                  <a:latin typeface="Verdana" pitchFamily="34" charset="0"/>
                  <a:cs typeface="Arial" pitchFamily="34" charset="0"/>
                </a:rPr>
                <a:t>15</a:t>
              </a:r>
              <a:r>
                <a:rPr lang="es-ES" sz="2400" b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) = 30</a:t>
              </a:r>
              <a:endParaRPr lang="es-ES" sz="2400" dirty="0">
                <a:latin typeface="Verdana" pitchFamily="34" charset="0"/>
                <a:cs typeface="Arial" pitchFamily="34" charset="0"/>
              </a:endParaRPr>
            </a:p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0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Revisa los múltiplos </a:t>
              </a:r>
              <a:r>
                <a:rPr lang="es-ES" sz="2000" b="1" dirty="0">
                  <a:solidFill>
                    <a:srgbClr val="00B050"/>
                  </a:solidFill>
                  <a:latin typeface="Verdana" pitchFamily="34" charset="0"/>
                  <a:cs typeface="Arial" pitchFamily="34" charset="0"/>
                </a:rPr>
                <a:t>15</a:t>
              </a:r>
              <a:r>
                <a:rPr lang="es-ES" sz="20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:   </a:t>
              </a:r>
              <a:r>
                <a:rPr lang="es-ES" sz="2000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15,  </a:t>
              </a:r>
              <a:r>
                <a:rPr lang="es-ES" sz="2000" b="1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30</a:t>
              </a:r>
              <a:r>
                <a:rPr lang="es-ES" sz="2000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,  45 …  ¡¡¡STOP!!! </a:t>
              </a:r>
              <a:endParaRPr lang="es-ES" sz="2000" dirty="0">
                <a:latin typeface="Verdana" pitchFamily="34" charset="0"/>
                <a:cs typeface="Arial" pitchFamily="34" charset="0"/>
              </a:endParaRPr>
            </a:p>
            <a:p>
              <a:pPr algn="ctr" fontAlgn="base">
                <a:spcBef>
                  <a:spcPts val="600"/>
                </a:spcBef>
                <a:spcAft>
                  <a:spcPts val="500"/>
                </a:spcAft>
              </a:pPr>
              <a:r>
                <a:rPr lang="es-ES" sz="2000" b="1" dirty="0">
                  <a:solidFill>
                    <a:srgbClr val="C00000"/>
                  </a:solidFill>
                  <a:latin typeface="Segoe Print" pitchFamily="2" charset="0"/>
                  <a:cs typeface="Arial" pitchFamily="34" charset="0"/>
                </a:rPr>
                <a:t>30</a:t>
              </a:r>
              <a:r>
                <a:rPr lang="es-ES" sz="20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 es también un múltiplo de 2 y de 5.</a:t>
              </a:r>
              <a:endParaRPr lang="es-E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2" name="Oval 4"/>
            <p:cNvSpPr>
              <a:spLocks noChangeArrowheads="1"/>
            </p:cNvSpPr>
            <p:nvPr/>
          </p:nvSpPr>
          <p:spPr bwMode="auto">
            <a:xfrm>
              <a:off x="6291" y="13417"/>
              <a:ext cx="493" cy="342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331640" y="3789042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600" b="1" dirty="0"/>
              <a:t>a)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(2, 16) =  </a:t>
            </a:r>
            <a:r>
              <a:rPr lang="es-ES" sz="2600" b="1" dirty="0">
                <a:solidFill>
                  <a:schemeClr val="bg1"/>
                </a:solidFill>
              </a:rPr>
              <a:t>16</a:t>
            </a:r>
            <a:r>
              <a:rPr lang="es-ES" sz="2600" dirty="0"/>
              <a:t>           </a:t>
            </a:r>
            <a:r>
              <a:rPr lang="es-ES" sz="2600" b="1" dirty="0"/>
              <a:t>b)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(6, 10) =  </a:t>
            </a:r>
            <a:r>
              <a:rPr lang="es-ES" sz="2600" b="1" dirty="0">
                <a:solidFill>
                  <a:schemeClr val="bg1"/>
                </a:solidFill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c)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15) =   </a:t>
            </a:r>
            <a:r>
              <a:rPr lang="es-ES" sz="2600" b="1" dirty="0">
                <a:solidFill>
                  <a:schemeClr val="bg1"/>
                </a:solidFill>
              </a:rPr>
              <a:t>45</a:t>
            </a:r>
            <a:r>
              <a:rPr lang="es-ES" sz="2600" dirty="0">
                <a:solidFill>
                  <a:schemeClr val="bg1"/>
                </a:solidFill>
              </a:rPr>
              <a:t> </a:t>
            </a:r>
            <a:r>
              <a:rPr lang="es-ES" sz="2600" dirty="0"/>
              <a:t>         </a:t>
            </a:r>
            <a:r>
              <a:rPr lang="es-ES" sz="2600" b="1" dirty="0"/>
              <a:t>d)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(30, 40) =  </a:t>
            </a:r>
            <a:r>
              <a:rPr lang="es-ES" sz="2600" b="1" dirty="0">
                <a:solidFill>
                  <a:schemeClr val="bg1"/>
                </a:solidFill>
              </a:rPr>
              <a:t>120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e)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(6, 8) =   </a:t>
            </a:r>
            <a:r>
              <a:rPr lang="es-ES" sz="2600" b="1" dirty="0">
                <a:solidFill>
                  <a:schemeClr val="bg1"/>
                </a:solidFill>
              </a:rPr>
              <a:t>24</a:t>
            </a:r>
            <a:r>
              <a:rPr lang="es-ES" sz="2600" dirty="0">
                <a:solidFill>
                  <a:schemeClr val="bg1"/>
                </a:solidFill>
              </a:rPr>
              <a:t> </a:t>
            </a:r>
            <a:r>
              <a:rPr lang="es-ES" sz="2600" dirty="0"/>
              <a:t>           </a:t>
            </a:r>
            <a:r>
              <a:rPr lang="es-ES" sz="2600" b="1" dirty="0"/>
              <a:t>f)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9, 12) =   </a:t>
            </a:r>
            <a:r>
              <a:rPr lang="es-ES" sz="2600" b="1" dirty="0">
                <a:solidFill>
                  <a:schemeClr val="bg1"/>
                </a:solidFill>
              </a:rPr>
              <a:t>36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g)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(10, 25) =   </a:t>
            </a:r>
            <a:r>
              <a:rPr lang="es-ES" sz="2600" b="1" dirty="0">
                <a:solidFill>
                  <a:schemeClr val="bg1"/>
                </a:solidFill>
              </a:rPr>
              <a:t>50</a:t>
            </a:r>
            <a:r>
              <a:rPr lang="es-ES" sz="2600" dirty="0">
                <a:solidFill>
                  <a:schemeClr val="bg1"/>
                </a:solidFill>
              </a:rPr>
              <a:t> </a:t>
            </a:r>
            <a:r>
              <a:rPr lang="es-ES" sz="2600" dirty="0"/>
              <a:t>       </a:t>
            </a:r>
            <a:r>
              <a:rPr lang="es-ES" sz="2600" b="1" dirty="0"/>
              <a:t>h)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5, 15) =  </a:t>
            </a:r>
            <a:r>
              <a:rPr lang="es-ES" sz="2600" b="1" dirty="0">
                <a:solidFill>
                  <a:schemeClr val="bg1"/>
                </a:solidFill>
              </a:rPr>
              <a:t>60</a:t>
            </a:r>
            <a:endParaRPr lang="es-E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3768" y="692696"/>
            <a:ext cx="5328592" cy="72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>
                <a:latin typeface="Segoe Print" pitchFamily="2" charset="0"/>
                <a:cs typeface="Arial" pitchFamily="34" charset="0"/>
              </a:rPr>
              <a:t>Si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uno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de los 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números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es múltiplo de los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otros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, </a:t>
            </a:r>
            <a:r>
              <a:rPr lang="es-ES" sz="2000">
                <a:latin typeface="Segoe Print" pitchFamily="2" charset="0"/>
                <a:cs typeface="Arial" pitchFamily="34" charset="0"/>
              </a:rPr>
              <a:t>entonces él es el </a:t>
            </a:r>
            <a:r>
              <a:rPr lang="es-ES" sz="2000" dirty="0" err="1">
                <a:latin typeface="Segoe Print" pitchFamily="2" charset="0"/>
                <a:cs typeface="Arial" pitchFamily="34" charset="0"/>
              </a:rPr>
              <a:t>m.c.m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90" y="478190"/>
            <a:ext cx="55245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3768" y="404664"/>
            <a:ext cx="5328592" cy="1080120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b="1">
                <a:latin typeface="Segoe Print" pitchFamily="2" charset="0"/>
                <a:cs typeface="Arial" pitchFamily="34" charset="0"/>
              </a:rPr>
              <a:t>Revisa</a:t>
            </a:r>
            <a:r>
              <a:rPr lang="es-ES" sz="2000">
                <a:latin typeface="Segoe Print" pitchFamily="2" charset="0"/>
                <a:cs typeface="Arial" pitchFamily="34" charset="0"/>
              </a:rPr>
              <a:t> solo </a:t>
            </a:r>
            <a:r>
              <a:rPr lang="es-ES" sz="2000" b="1">
                <a:latin typeface="Segoe Print" pitchFamily="2" charset="0"/>
                <a:cs typeface="Arial" pitchFamily="34" charset="0"/>
              </a:rPr>
              <a:t>los múltiplos del </a:t>
            </a:r>
            <a:r>
              <a:rPr lang="es-ES" sz="2000" b="1" dirty="0">
                <a:latin typeface="Segoe Print" pitchFamily="2" charset="0"/>
                <a:cs typeface="Arial" pitchFamily="34" charset="0"/>
              </a:rPr>
              <a:t>número mayor</a:t>
            </a:r>
            <a:r>
              <a:rPr lang="es-ES" sz="2000" dirty="0">
                <a:latin typeface="Segoe Print" pitchFamily="2" charset="0"/>
                <a:cs typeface="Arial" pitchFamily="34" charset="0"/>
              </a:rPr>
              <a:t>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y para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cuando llegues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a uno que también </a:t>
            </a:r>
            <a:r>
              <a:rPr lang="es-ES" sz="1600">
                <a:latin typeface="Segoe Print" pitchFamily="2" charset="0"/>
                <a:cs typeface="Arial" pitchFamily="34" charset="0"/>
              </a:rPr>
              <a:t>sea múltiplo de los </a:t>
            </a:r>
            <a:r>
              <a:rPr lang="es-ES" sz="1600" dirty="0">
                <a:latin typeface="Segoe Print" pitchFamily="2" charset="0"/>
                <a:cs typeface="Arial" pitchFamily="34" charset="0"/>
              </a:rPr>
              <a:t>otros números.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31848" y="1844454"/>
            <a:ext cx="7272807" cy="1656031"/>
            <a:chOff x="1340" y="12938"/>
            <a:chExt cx="8869" cy="1572"/>
          </a:xfrm>
        </p:grpSpPr>
        <p:sp>
          <p:nvSpPr>
            <p:cNvPr id="68611" name="Text Box 3"/>
            <p:cNvSpPr txBox="1">
              <a:spLocks noChangeArrowheads="1"/>
            </p:cNvSpPr>
            <p:nvPr/>
          </p:nvSpPr>
          <p:spPr bwMode="auto">
            <a:xfrm>
              <a:off x="1340" y="12938"/>
              <a:ext cx="8869" cy="1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A5A5A5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400" b="1" i="1" u="sng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Ejemplo</a:t>
              </a:r>
              <a:r>
                <a:rPr lang="es-ES" sz="2400" b="1" i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:</a:t>
              </a:r>
              <a:r>
                <a:rPr lang="es-ES" sz="2400" b="1" dirty="0">
                  <a:solidFill>
                    <a:srgbClr val="00557F"/>
                  </a:solidFill>
                  <a:latin typeface="Verdana" pitchFamily="34" charset="0"/>
                  <a:cs typeface="Arial" pitchFamily="34" charset="0"/>
                </a:rPr>
                <a:t>    </a:t>
              </a:r>
              <a:r>
                <a:rPr lang="es-ES" sz="2400" b="1" dirty="0" err="1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m.c.m</a:t>
              </a:r>
              <a:r>
                <a:rPr lang="es-ES" sz="2400" b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. (2, 5, </a:t>
              </a:r>
              <a:r>
                <a:rPr lang="es-ES" sz="2400" b="1" dirty="0">
                  <a:solidFill>
                    <a:srgbClr val="00B050"/>
                  </a:solidFill>
                  <a:latin typeface="Verdana" pitchFamily="34" charset="0"/>
                  <a:cs typeface="Arial" pitchFamily="34" charset="0"/>
                </a:rPr>
                <a:t>15</a:t>
              </a:r>
              <a:r>
                <a:rPr lang="es-ES" sz="2400" b="1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) = 30</a:t>
              </a:r>
              <a:endParaRPr lang="es-ES" sz="2400" dirty="0">
                <a:latin typeface="Verdana" pitchFamily="34" charset="0"/>
                <a:cs typeface="Arial" pitchFamily="34" charset="0"/>
              </a:endParaRPr>
            </a:p>
            <a:p>
              <a:pPr fontAlgn="base">
                <a:spcBef>
                  <a:spcPts val="500"/>
                </a:spcBef>
                <a:spcAft>
                  <a:spcPts val="500"/>
                </a:spcAft>
              </a:pPr>
              <a:r>
                <a:rPr lang="es-ES" sz="20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Revisa los múltiplos </a:t>
              </a:r>
              <a:r>
                <a:rPr lang="es-ES" sz="2000" b="1" dirty="0">
                  <a:solidFill>
                    <a:srgbClr val="00B050"/>
                  </a:solidFill>
                  <a:latin typeface="Verdana" pitchFamily="34" charset="0"/>
                  <a:cs typeface="Arial" pitchFamily="34" charset="0"/>
                </a:rPr>
                <a:t>15</a:t>
              </a:r>
              <a:r>
                <a:rPr lang="es-ES" sz="20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:   </a:t>
              </a:r>
              <a:r>
                <a:rPr lang="es-ES" sz="2000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15,  </a:t>
              </a:r>
              <a:r>
                <a:rPr lang="es-ES" sz="2000" b="1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30</a:t>
              </a:r>
              <a:r>
                <a:rPr lang="es-ES" sz="2000" dirty="0">
                  <a:solidFill>
                    <a:srgbClr val="000000"/>
                  </a:solidFill>
                  <a:latin typeface="Segoe Print" pitchFamily="2" charset="0"/>
                  <a:cs typeface="Arial" pitchFamily="34" charset="0"/>
                </a:rPr>
                <a:t>,  45 …  ¡¡¡STOP!!! </a:t>
              </a:r>
              <a:endParaRPr lang="es-ES" sz="2000" dirty="0">
                <a:latin typeface="Verdana" pitchFamily="34" charset="0"/>
                <a:cs typeface="Arial" pitchFamily="34" charset="0"/>
              </a:endParaRPr>
            </a:p>
            <a:p>
              <a:pPr algn="ctr" fontAlgn="base">
                <a:spcBef>
                  <a:spcPts val="600"/>
                </a:spcBef>
                <a:spcAft>
                  <a:spcPts val="500"/>
                </a:spcAft>
              </a:pPr>
              <a:r>
                <a:rPr lang="es-ES" sz="2000" b="1" dirty="0">
                  <a:solidFill>
                    <a:srgbClr val="C00000"/>
                  </a:solidFill>
                  <a:latin typeface="Segoe Print" pitchFamily="2" charset="0"/>
                  <a:cs typeface="Arial" pitchFamily="34" charset="0"/>
                </a:rPr>
                <a:t>30</a:t>
              </a:r>
              <a:r>
                <a:rPr lang="es-ES" sz="2000" dirty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 es también un múltiplo de 2 y de 5.</a:t>
              </a:r>
              <a:endParaRPr lang="es-E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2" name="Oval 4"/>
            <p:cNvSpPr>
              <a:spLocks noChangeArrowheads="1"/>
            </p:cNvSpPr>
            <p:nvPr/>
          </p:nvSpPr>
          <p:spPr bwMode="auto">
            <a:xfrm>
              <a:off x="6291" y="13417"/>
              <a:ext cx="493" cy="342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331640" y="3789042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600" b="1" dirty="0"/>
              <a:t>a)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(2, 16) =  </a:t>
            </a:r>
            <a:r>
              <a:rPr lang="es-ES" sz="2600" b="1" dirty="0">
                <a:solidFill>
                  <a:srgbClr val="C00000"/>
                </a:solidFill>
              </a:rPr>
              <a:t>16</a:t>
            </a:r>
            <a:r>
              <a:rPr lang="es-ES" sz="2600" dirty="0"/>
              <a:t>           </a:t>
            </a:r>
            <a:r>
              <a:rPr lang="es-ES" sz="2600" b="1" dirty="0"/>
              <a:t>b)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(6, 10) =  </a:t>
            </a:r>
            <a:r>
              <a:rPr lang="es-ES" sz="2600" b="1" dirty="0">
                <a:solidFill>
                  <a:srgbClr val="C00000"/>
                </a:solidFill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c)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15) =   </a:t>
            </a:r>
            <a:r>
              <a:rPr lang="es-ES" sz="2600" b="1" dirty="0">
                <a:solidFill>
                  <a:srgbClr val="C00000"/>
                </a:solidFill>
              </a:rPr>
              <a:t>45</a:t>
            </a:r>
            <a:r>
              <a:rPr lang="es-ES" sz="2600" dirty="0"/>
              <a:t>          </a:t>
            </a:r>
            <a:r>
              <a:rPr lang="es-ES" sz="2600" b="1" dirty="0"/>
              <a:t>d)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(30, 40) =  </a:t>
            </a:r>
            <a:r>
              <a:rPr lang="es-ES" sz="2600" b="1" dirty="0">
                <a:solidFill>
                  <a:srgbClr val="C00000"/>
                </a:solidFill>
              </a:rPr>
              <a:t>120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e)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(6, 8) =   </a:t>
            </a:r>
            <a:r>
              <a:rPr lang="es-ES" sz="2600" b="1" dirty="0">
                <a:solidFill>
                  <a:srgbClr val="C00000"/>
                </a:solidFill>
              </a:rPr>
              <a:t>24</a:t>
            </a:r>
            <a:r>
              <a:rPr lang="es-ES" sz="2600" dirty="0"/>
              <a:t>            </a:t>
            </a:r>
            <a:r>
              <a:rPr lang="es-ES" sz="2600" b="1" dirty="0"/>
              <a:t>f)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9, 12) =   </a:t>
            </a:r>
            <a:r>
              <a:rPr lang="es-ES" sz="2600" b="1" dirty="0">
                <a:solidFill>
                  <a:srgbClr val="C00000"/>
                </a:solidFill>
              </a:rPr>
              <a:t>36</a:t>
            </a:r>
          </a:p>
          <a:p>
            <a:pPr>
              <a:lnSpc>
                <a:spcPct val="150000"/>
              </a:lnSpc>
            </a:pPr>
            <a:r>
              <a:rPr lang="es-ES" sz="2600" b="1" dirty="0"/>
              <a:t>g)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(10, 25) =   </a:t>
            </a:r>
            <a:r>
              <a:rPr lang="es-ES" sz="2600" b="1" dirty="0">
                <a:solidFill>
                  <a:srgbClr val="C00000"/>
                </a:solidFill>
              </a:rPr>
              <a:t>50</a:t>
            </a:r>
            <a:r>
              <a:rPr lang="es-ES" sz="2600" dirty="0"/>
              <a:t>        </a:t>
            </a:r>
            <a:r>
              <a:rPr lang="es-ES" sz="2600" b="1" dirty="0"/>
              <a:t>h)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5, 15) =  </a:t>
            </a:r>
            <a:r>
              <a:rPr lang="es-ES" sz="2600" b="1" dirty="0">
                <a:solidFill>
                  <a:srgbClr val="C00000"/>
                </a:solidFill>
              </a:rPr>
              <a:t>60</a:t>
            </a:r>
            <a:endParaRPr lang="es-ES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360998" y="2656264"/>
            <a:ext cx="3090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563891" y="442958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360998" y="2656264"/>
            <a:ext cx="3090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563891" y="442958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979486" y="3946009"/>
            <a:ext cx="268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 = 2</a:t>
            </a:r>
            <a:r>
              <a:rPr lang="es-ES" sz="3200" baseline="30000" dirty="0"/>
              <a:t>3 </a:t>
            </a:r>
            <a:r>
              <a:rPr lang="es-ES" sz="3200" dirty="0"/>
              <a:t>· 3 · 1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360998" y="2656264"/>
            <a:ext cx="3090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370618" y="442957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6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67744" y="1373289"/>
            <a:ext cx="6336704" cy="1815882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Los </a:t>
            </a:r>
            <a:r>
              <a:rPr lang="es-ES" sz="2800" b="1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MÚLTIPLOS</a:t>
            </a:r>
            <a:r>
              <a:rPr lang="es-ES" sz="2800">
                <a:solidFill>
                  <a:srgbClr val="010066"/>
                </a:solidFill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de un número </a:t>
            </a: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son los 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números que se </a:t>
            </a: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obtienen multiplicándolo 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por 1, 2, 3, etc. </a:t>
            </a:r>
            <a:endParaRPr lang="es-ES" sz="2800" dirty="0">
              <a:latin typeface="+mj-lt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>
                <a:latin typeface="+mj-lt"/>
                <a:ea typeface="Times New Roman" pitchFamily="18" charset="0"/>
                <a:cs typeface="Arial" pitchFamily="34" charset="0"/>
              </a:rPr>
              <a:t>Esto incluye </a:t>
            </a:r>
            <a:r>
              <a:rPr lang="es-ES" sz="2800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el </a:t>
            </a:r>
            <a:r>
              <a:rPr lang="es-ES" sz="2800" dirty="0">
                <a:solidFill>
                  <a:srgbClr val="C00000"/>
                </a:solidFill>
                <a:latin typeface="+mj-lt"/>
                <a:ea typeface="Times New Roman" pitchFamily="18" charset="0"/>
                <a:cs typeface="Arial" pitchFamily="34" charset="0"/>
              </a:rPr>
              <a:t>propio número</a:t>
            </a:r>
            <a:r>
              <a:rPr lang="es-ES" sz="2800" dirty="0"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lang="es-ES" sz="2800" dirty="0">
              <a:latin typeface="+mj-lt"/>
              <a:cs typeface="Arial" pitchFamily="34" charset="0"/>
            </a:endParaRPr>
          </a:p>
        </p:txBody>
      </p:sp>
      <p:pic>
        <p:nvPicPr>
          <p:cNvPr id="6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81"/>
            <a:ext cx="1747440" cy="1675433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03848" y="3424932"/>
            <a:ext cx="56886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Los </a:t>
            </a:r>
            <a:r>
              <a:rPr lang="es-ES" sz="2400" b="1" dirty="0"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múltiplos de 5</a:t>
            </a:r>
            <a:r>
              <a:rPr lang="es-ES" sz="2400" dirty="0"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son:   5 · 1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5</a:t>
            </a:r>
            <a:endParaRPr lang="es-ES" sz="24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2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10</a:t>
            </a:r>
            <a:r>
              <a:rPr lang="es-ES" sz="24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3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15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4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5 = </a:t>
            </a:r>
            <a:r>
              <a:rPr lang="es-ES" sz="2400" b="1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25</a:t>
            </a: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etc.</a:t>
            </a:r>
            <a:endParaRPr lang="es-ES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99592" y="4149082"/>
            <a:ext cx="5616624" cy="656131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¿ 278.347.105  </a:t>
            </a:r>
            <a:r>
              <a:rPr lang="es-ES" sz="280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es múltiplo </a:t>
            </a:r>
            <a:r>
              <a:rPr lang="es-ES" sz="280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de 5?</a:t>
            </a:r>
          </a:p>
        </p:txBody>
      </p:sp>
      <p:pic>
        <p:nvPicPr>
          <p:cNvPr id="10" name="9 Imagen" descr="cartoon-frazzled-business-man-holding-his-head-by-ron-leishman-113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8" y="4941168"/>
            <a:ext cx="1856132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360998" y="2656264"/>
            <a:ext cx="3090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370618" y="442957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231343" y="3946009"/>
            <a:ext cx="313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 = 2</a:t>
            </a:r>
            <a:r>
              <a:rPr lang="es-ES" sz="3200" baseline="30000" dirty="0"/>
              <a:t>2 </a:t>
            </a:r>
            <a:r>
              <a:rPr lang="es-ES" sz="3200" dirty="0"/>
              <a:t>· 3 · 7 · 1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3590" y="2636916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2699792" y="2726392"/>
            <a:ext cx="592021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2</a:t>
            </a:r>
            <a:r>
              <a:rPr lang="es-ES" sz="3200" baseline="30000" dirty="0"/>
              <a:t>3 </a:t>
            </a:r>
            <a:r>
              <a:rPr lang="es-ES" sz="3200" dirty="0"/>
              <a:t>· 3 · 7 · 1 = 168</a:t>
            </a:r>
          </a:p>
          <a:p>
            <a:r>
              <a:rPr lang="es-ES" sz="3200" dirty="0"/>
              <a:t>                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3563891" y="4650981"/>
            <a:ext cx="313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 = 2</a:t>
            </a:r>
            <a:r>
              <a:rPr lang="es-ES" sz="3200" baseline="30000" dirty="0"/>
              <a:t>2 </a:t>
            </a:r>
            <a:r>
              <a:rPr lang="es-ES" sz="3200" dirty="0"/>
              <a:t>· 3 · 7 · 1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563890" y="3891142"/>
            <a:ext cx="268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 = 2</a:t>
            </a:r>
            <a:r>
              <a:rPr lang="es-ES" sz="3200" baseline="30000" dirty="0"/>
              <a:t>3 </a:t>
            </a:r>
            <a:r>
              <a:rPr lang="es-ES" sz="3200" dirty="0"/>
              <a:t>· 3 · 1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81666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3419876" y="2479819"/>
            <a:ext cx="3090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616323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5308391" y="3254624"/>
            <a:ext cx="0" cy="2878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625944" y="413818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616322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55898" y="314970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626980" y="462175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364347" y="36332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355898" y="411683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50632" y="51266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923932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126826" y="413818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923931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126826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3923932" y="3701008"/>
            <a:ext cx="1922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355898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4132091" y="512610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4721014" y="514801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135598" y="558969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731858" y="558889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5363084" y="558889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4" y="4116839"/>
            <a:ext cx="2328850" cy="240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81666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3419876" y="2479819"/>
            <a:ext cx="3090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616323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5308391" y="3254624"/>
            <a:ext cx="0" cy="2878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625944" y="413818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616322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55898" y="314970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626980" y="462175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364347" y="36332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355898" y="411683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50632" y="51266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923932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126826" y="413818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923931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126826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3923932" y="3701008"/>
            <a:ext cx="1922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355898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4132091" y="512610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4721014" y="514801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135598" y="558969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731858" y="558889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5363084" y="558889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4007662" y="5669803"/>
            <a:ext cx="2061644" cy="462788"/>
          </a:xfrm>
          <a:prstGeom prst="roundRect">
            <a:avLst/>
          </a:prstGeom>
          <a:noFill/>
          <a:ln w="57150">
            <a:solidFill>
              <a:srgbClr val="639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05" y="3243478"/>
            <a:ext cx="1745461" cy="317076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176827" y="4466226"/>
            <a:ext cx="173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Algerian" panose="04020705040A02060702" pitchFamily="82" charset="0"/>
              </a:rPr>
              <a:t>FIN</a:t>
            </a:r>
          </a:p>
        </p:txBody>
      </p:sp>
      <p:sp>
        <p:nvSpPr>
          <p:cNvPr id="8" name="Cheurón 7"/>
          <p:cNvSpPr/>
          <p:nvPr/>
        </p:nvSpPr>
        <p:spPr>
          <a:xfrm rot="19915559">
            <a:off x="6000109" y="5268606"/>
            <a:ext cx="896600" cy="604091"/>
          </a:xfrm>
          <a:prstGeom prst="chevron">
            <a:avLst/>
          </a:prstGeom>
          <a:solidFill>
            <a:srgbClr val="639828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4" y="4116839"/>
            <a:ext cx="2328850" cy="240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996" y="2273882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840231" y="2479328"/>
            <a:ext cx="6013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err="1"/>
              <a:t>m.c.m</a:t>
            </a:r>
            <a:r>
              <a:rPr lang="es-ES" sz="3200" dirty="0"/>
              <a:t>. (24, 84) = 2</a:t>
            </a:r>
            <a:r>
              <a:rPr lang="es-ES" sz="3200" baseline="30000" dirty="0"/>
              <a:t>3 </a:t>
            </a:r>
            <a:r>
              <a:rPr lang="es-ES" sz="3200" dirty="0"/>
              <a:t>· 3 · 7 · 1 = 168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616323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5308391" y="3254624"/>
            <a:ext cx="0" cy="2878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625944" y="413818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616322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55898" y="314970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626980" y="462175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364347" y="36332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355898" y="411683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50632" y="51266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923932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126826" y="413818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923931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126826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3923932" y="3701008"/>
            <a:ext cx="1922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355898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4132091" y="512610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4721014" y="514801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135598" y="558969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731858" y="558889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32" name="Elipse 31"/>
          <p:cNvSpPr/>
          <p:nvPr/>
        </p:nvSpPr>
        <p:spPr>
          <a:xfrm>
            <a:off x="5234432" y="3035381"/>
            <a:ext cx="734311" cy="33167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" name="Flecha curvada hacia arriba 1"/>
          <p:cNvSpPr/>
          <p:nvPr/>
        </p:nvSpPr>
        <p:spPr>
          <a:xfrm rot="18061895">
            <a:off x="5885743" y="3672945"/>
            <a:ext cx="1991568" cy="890459"/>
          </a:xfrm>
          <a:prstGeom prst="curvedUpArrow">
            <a:avLst>
              <a:gd name="adj1" fmla="val 25000"/>
              <a:gd name="adj2" fmla="val 50000"/>
              <a:gd name="adj3" fmla="val 2294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5363084" y="558889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4" y="4116839"/>
            <a:ext cx="2328850" cy="240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err="1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m.c.m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284653"/>
            <a:ext cx="5184576" cy="2082582"/>
          </a:xfrm>
          <a:prstGeom prst="star7">
            <a:avLst>
              <a:gd name="adj" fmla="val 35739"/>
              <a:gd name="hf" fmla="val 102572"/>
              <a:gd name="vf" fmla="val 105210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¡AHORA HAZLO TÚ! </a:t>
            </a:r>
            <a:endParaRPr lang="es-ES" sz="3600" dirty="0">
              <a:latin typeface="Britannic Bold" pitchFamily="34" charset="0"/>
            </a:endParaRPr>
          </a:p>
        </p:txBody>
      </p:sp>
      <p:sp>
        <p:nvSpPr>
          <p:cNvPr id="10" name="11 Rectángulo"/>
          <p:cNvSpPr/>
          <p:nvPr/>
        </p:nvSpPr>
        <p:spPr>
          <a:xfrm>
            <a:off x="549499" y="3660251"/>
            <a:ext cx="79595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600" b="1" dirty="0"/>
              <a:t>a)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(2, 16) =  	          		</a:t>
            </a:r>
            <a:r>
              <a:rPr lang="es-ES" sz="2600" b="1" dirty="0"/>
              <a:t>b)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(6, 10) =  </a:t>
            </a:r>
            <a:endParaRPr lang="es-E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600" b="1" dirty="0"/>
              <a:t>c)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(9, 15) =   </a:t>
            </a:r>
            <a:r>
              <a:rPr lang="es-ES" sz="2600" b="1" dirty="0">
                <a:solidFill>
                  <a:srgbClr val="C00000"/>
                </a:solidFill>
              </a:rPr>
              <a:t>		</a:t>
            </a:r>
            <a:r>
              <a:rPr lang="es-ES" sz="2600" dirty="0"/>
              <a:t>       	</a:t>
            </a:r>
            <a:r>
              <a:rPr lang="es-ES" sz="2600" b="1" dirty="0"/>
              <a:t>d)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(30, 40) =  </a:t>
            </a:r>
            <a:endParaRPr lang="es-E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600" b="1" dirty="0"/>
              <a:t>e)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(6, 8) =   </a:t>
            </a:r>
            <a:r>
              <a:rPr lang="es-ES" sz="2600" b="1" dirty="0">
                <a:solidFill>
                  <a:srgbClr val="C00000"/>
                </a:solidFill>
              </a:rPr>
              <a:t>		</a:t>
            </a:r>
            <a:r>
              <a:rPr lang="es-ES" sz="2600" dirty="0"/>
              <a:t>          	</a:t>
            </a:r>
            <a:r>
              <a:rPr lang="es-ES" sz="2600" b="1" dirty="0"/>
              <a:t>f)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(3, 9, 12) =   </a:t>
            </a:r>
            <a:endParaRPr lang="es-E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600" b="1" dirty="0"/>
              <a:t>g)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(10, 25) =   </a:t>
            </a:r>
            <a:r>
              <a:rPr lang="es-ES" sz="2600" b="1" dirty="0">
                <a:solidFill>
                  <a:srgbClr val="C00000"/>
                </a:solidFill>
              </a:rPr>
              <a:t>		</a:t>
            </a:r>
            <a:r>
              <a:rPr lang="es-ES" sz="2600" b="1" dirty="0"/>
              <a:t>h)</a:t>
            </a:r>
            <a:r>
              <a:rPr lang="es-ES" sz="2600" dirty="0"/>
              <a:t> </a:t>
            </a:r>
            <a:r>
              <a:rPr lang="es-ES" sz="2600" dirty="0" err="1"/>
              <a:t>m.c.m</a:t>
            </a:r>
            <a:r>
              <a:rPr lang="es-ES" sz="2600" dirty="0"/>
              <a:t>. (4, 5, 15) =  </a:t>
            </a:r>
            <a:endParaRPr lang="es-ES" sz="2600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8337" y="1586643"/>
            <a:ext cx="2376264" cy="20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8" name="7 Imagen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1688976" cy="1688976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2339752" y="2348882"/>
            <a:ext cx="6156176" cy="1408803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sz="2400">
                <a:solidFill>
                  <a:schemeClr val="tx1"/>
                </a:solidFill>
                <a:latin typeface="Segoe Print" pitchFamily="2" charset="0"/>
              </a:rPr>
              <a:t>La </a:t>
            </a:r>
            <a:r>
              <a:rPr lang="es-ES" sz="2400" b="1" dirty="0">
                <a:solidFill>
                  <a:schemeClr val="tx1"/>
                </a:solidFill>
                <a:latin typeface="Segoe Print" pitchFamily="2" charset="0"/>
              </a:rPr>
              <a:t>división</a:t>
            </a:r>
            <a:r>
              <a:rPr lang="es-ES" sz="2400" dirty="0">
                <a:solidFill>
                  <a:schemeClr val="tx1"/>
                </a:solidFill>
                <a:latin typeface="Segoe Print" pitchFamily="2" charset="0"/>
              </a:rPr>
              <a:t> te dará una pista para </a:t>
            </a:r>
            <a:r>
              <a:rPr lang="es-ES" sz="2400">
                <a:solidFill>
                  <a:schemeClr val="tx1"/>
                </a:solidFill>
                <a:latin typeface="Segoe Print" pitchFamily="2" charset="0"/>
              </a:rPr>
              <a:t>encontrar el múltiplo </a:t>
            </a:r>
            <a:r>
              <a:rPr lang="es-ES" sz="2400" dirty="0">
                <a:solidFill>
                  <a:schemeClr val="tx1"/>
                </a:solidFill>
                <a:latin typeface="Segoe Print" pitchFamily="2" charset="0"/>
              </a:rPr>
              <a:t>más cercano.</a:t>
            </a:r>
            <a:endParaRPr lang="es-ES" sz="24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99592" y="4428697"/>
            <a:ext cx="208823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  <a:buFontTx/>
              <a:buAutoNum type="arabicPlain" startAt="200"/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6         </a:t>
            </a:r>
            <a:r>
              <a:rPr lang="es-E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s-E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8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2" name="16 Grupo"/>
          <p:cNvGrpSpPr/>
          <p:nvPr/>
        </p:nvGrpSpPr>
        <p:grpSpPr>
          <a:xfrm>
            <a:off x="2123728" y="4500702"/>
            <a:ext cx="576064" cy="368460"/>
            <a:chOff x="2123728" y="4005064"/>
            <a:chExt cx="576064" cy="368460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2123728" y="4005064"/>
              <a:ext cx="0" cy="3684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flipH="1">
              <a:off x="2123728" y="4365104"/>
              <a:ext cx="576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17 Arco"/>
          <p:cNvSpPr/>
          <p:nvPr/>
        </p:nvSpPr>
        <p:spPr>
          <a:xfrm rot="8502569">
            <a:off x="1273161" y="4714876"/>
            <a:ext cx="864096" cy="576064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6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539552" y="2276878"/>
            <a:ext cx="2088232" cy="954107"/>
            <a:chOff x="899592" y="4428694"/>
            <a:chExt cx="2088232" cy="954107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899592" y="4428694"/>
              <a:ext cx="2088232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514326" indent="-514326" algn="just" fontAlgn="base">
                <a:spcBef>
                  <a:spcPct val="0"/>
                </a:spcBef>
                <a:spcAft>
                  <a:spcPct val="0"/>
                </a:spcAft>
                <a:buFontTx/>
                <a:buAutoNum type="arabicPlain" startAt="200"/>
              </a:pPr>
              <a:r>
                <a:rPr lang="es-ES" sz="28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     6         2     </a:t>
              </a:r>
              <a:r>
                <a:rPr lang="es-ES" sz="28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33</a:t>
              </a:r>
              <a:endParaRPr lang="es-ES" sz="28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grpSp>
          <p:nvGrpSpPr>
            <p:cNvPr id="2" name="16 Grupo"/>
            <p:cNvGrpSpPr/>
            <p:nvPr/>
          </p:nvGrpSpPr>
          <p:grpSpPr>
            <a:xfrm>
              <a:off x="2123728" y="4500700"/>
              <a:ext cx="576064" cy="368460"/>
              <a:chOff x="2123728" y="4005064"/>
              <a:chExt cx="576064" cy="368460"/>
            </a:xfrm>
          </p:grpSpPr>
          <p:cxnSp>
            <p:nvCxnSpPr>
              <p:cNvPr id="12" name="11 Conector recto"/>
              <p:cNvCxnSpPr/>
              <p:nvPr/>
            </p:nvCxnSpPr>
            <p:spPr>
              <a:xfrm>
                <a:off x="2123728" y="4005064"/>
                <a:ext cx="0" cy="3684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 flipH="1">
                <a:off x="2123728" y="4365104"/>
                <a:ext cx="57606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17 Arco"/>
            <p:cNvSpPr/>
            <p:nvPr/>
          </p:nvSpPr>
          <p:spPr>
            <a:xfrm rot="8502569">
              <a:off x="1273161" y="4714876"/>
              <a:ext cx="864096" cy="57606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347864" y="2420891"/>
            <a:ext cx="374441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¿ esto qué significa ?</a:t>
            </a:r>
            <a:endParaRPr lang="es-ES" sz="28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grpSp>
        <p:nvGrpSpPr>
          <p:cNvPr id="2" name="16 Grupo"/>
          <p:cNvGrpSpPr/>
          <p:nvPr/>
        </p:nvGrpSpPr>
        <p:grpSpPr>
          <a:xfrm>
            <a:off x="539552" y="2276878"/>
            <a:ext cx="2088232" cy="954107"/>
            <a:chOff x="899592" y="4428694"/>
            <a:chExt cx="2088232" cy="954107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899592" y="4428694"/>
              <a:ext cx="2088232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514326" indent="-514326" algn="just" fontAlgn="base">
                <a:spcBef>
                  <a:spcPct val="0"/>
                </a:spcBef>
                <a:spcAft>
                  <a:spcPct val="0"/>
                </a:spcAft>
                <a:buFontTx/>
                <a:buAutoNum type="arabicPlain" startAt="200"/>
              </a:pPr>
              <a:r>
                <a:rPr lang="es-ES" sz="28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     6         2     </a:t>
              </a:r>
              <a:r>
                <a:rPr lang="es-ES" sz="28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33</a:t>
              </a:r>
              <a:endParaRPr lang="es-ES" sz="28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grpSp>
          <p:nvGrpSpPr>
            <p:cNvPr id="3" name="16 Grupo"/>
            <p:cNvGrpSpPr/>
            <p:nvPr/>
          </p:nvGrpSpPr>
          <p:grpSpPr>
            <a:xfrm>
              <a:off x="2123728" y="4500700"/>
              <a:ext cx="576064" cy="368460"/>
              <a:chOff x="2123728" y="4005064"/>
              <a:chExt cx="576064" cy="368460"/>
            </a:xfrm>
          </p:grpSpPr>
          <p:cxnSp>
            <p:nvCxnSpPr>
              <p:cNvPr id="12" name="11 Conector recto"/>
              <p:cNvCxnSpPr/>
              <p:nvPr/>
            </p:nvCxnSpPr>
            <p:spPr>
              <a:xfrm>
                <a:off x="2123728" y="4005064"/>
                <a:ext cx="0" cy="3684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 flipH="1">
                <a:off x="2123728" y="4365104"/>
                <a:ext cx="57606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17 Arco"/>
            <p:cNvSpPr/>
            <p:nvPr/>
          </p:nvSpPr>
          <p:spPr>
            <a:xfrm rot="8502569">
              <a:off x="1273161" y="4714876"/>
              <a:ext cx="864096" cy="57606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8762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8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187624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198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grpSp>
        <p:nvGrpSpPr>
          <p:cNvPr id="2" name="16 Grupo"/>
          <p:cNvGrpSpPr/>
          <p:nvPr/>
        </p:nvGrpSpPr>
        <p:grpSpPr>
          <a:xfrm>
            <a:off x="539552" y="2276878"/>
            <a:ext cx="2088232" cy="954107"/>
            <a:chOff x="899592" y="4428694"/>
            <a:chExt cx="2088232" cy="954107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899592" y="4428694"/>
              <a:ext cx="2088232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514326" indent="-514326" algn="just" fontAlgn="base">
                <a:spcBef>
                  <a:spcPct val="0"/>
                </a:spcBef>
                <a:spcAft>
                  <a:spcPct val="0"/>
                </a:spcAft>
                <a:buFontTx/>
                <a:buAutoNum type="arabicPlain" startAt="200"/>
              </a:pPr>
              <a:r>
                <a:rPr lang="es-ES" sz="28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     6         2     </a:t>
              </a:r>
              <a:r>
                <a:rPr lang="es-ES" sz="28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33</a:t>
              </a:r>
              <a:endParaRPr lang="es-ES" sz="28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grpSp>
          <p:nvGrpSpPr>
            <p:cNvPr id="3" name="16 Grupo"/>
            <p:cNvGrpSpPr/>
            <p:nvPr/>
          </p:nvGrpSpPr>
          <p:grpSpPr>
            <a:xfrm>
              <a:off x="2123728" y="4500700"/>
              <a:ext cx="576064" cy="368460"/>
              <a:chOff x="2123728" y="4005064"/>
              <a:chExt cx="576064" cy="368460"/>
            </a:xfrm>
          </p:grpSpPr>
          <p:cxnSp>
            <p:nvCxnSpPr>
              <p:cNvPr id="12" name="11 Conector recto"/>
              <p:cNvCxnSpPr/>
              <p:nvPr/>
            </p:nvCxnSpPr>
            <p:spPr>
              <a:xfrm>
                <a:off x="2123728" y="4005064"/>
                <a:ext cx="0" cy="3684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 flipH="1">
                <a:off x="2123728" y="4365104"/>
                <a:ext cx="57606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17 Arco"/>
            <p:cNvSpPr/>
            <p:nvPr/>
          </p:nvSpPr>
          <p:spPr>
            <a:xfrm rot="8502569">
              <a:off x="1273161" y="4714876"/>
              <a:ext cx="864096" cy="57606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8762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8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771800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34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355976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35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187624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198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586814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…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grpSp>
        <p:nvGrpSpPr>
          <p:cNvPr id="2" name="16 Grupo"/>
          <p:cNvGrpSpPr/>
          <p:nvPr/>
        </p:nvGrpSpPr>
        <p:grpSpPr>
          <a:xfrm>
            <a:off x="539552" y="2276878"/>
            <a:ext cx="2088232" cy="954107"/>
            <a:chOff x="899592" y="4428694"/>
            <a:chExt cx="2088232" cy="954107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899592" y="4428694"/>
              <a:ext cx="2088232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514326" indent="-514326" algn="just" fontAlgn="base">
                <a:spcBef>
                  <a:spcPct val="0"/>
                </a:spcBef>
                <a:spcAft>
                  <a:spcPct val="0"/>
                </a:spcAft>
                <a:buFontTx/>
                <a:buAutoNum type="arabicPlain" startAt="200"/>
              </a:pPr>
              <a:r>
                <a:rPr lang="es-ES" sz="28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     6         2     </a:t>
              </a:r>
              <a:r>
                <a:rPr lang="es-ES" sz="28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33</a:t>
              </a:r>
              <a:endParaRPr lang="es-ES" sz="28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grpSp>
          <p:nvGrpSpPr>
            <p:cNvPr id="3" name="16 Grupo"/>
            <p:cNvGrpSpPr/>
            <p:nvPr/>
          </p:nvGrpSpPr>
          <p:grpSpPr>
            <a:xfrm>
              <a:off x="2123728" y="4500700"/>
              <a:ext cx="576064" cy="368460"/>
              <a:chOff x="2123728" y="4005064"/>
              <a:chExt cx="576064" cy="368460"/>
            </a:xfrm>
          </p:grpSpPr>
          <p:cxnSp>
            <p:nvCxnSpPr>
              <p:cNvPr id="12" name="11 Conector recto"/>
              <p:cNvCxnSpPr/>
              <p:nvPr/>
            </p:nvCxnSpPr>
            <p:spPr>
              <a:xfrm>
                <a:off x="2123728" y="4005064"/>
                <a:ext cx="0" cy="3684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 flipH="1">
                <a:off x="2123728" y="4365104"/>
                <a:ext cx="57606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17 Arco"/>
            <p:cNvSpPr/>
            <p:nvPr/>
          </p:nvSpPr>
          <p:spPr>
            <a:xfrm rot="8502569">
              <a:off x="1273161" y="4714876"/>
              <a:ext cx="864096" cy="57606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8762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8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771800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34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355976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35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187624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198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771800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chemeClr val="bg1"/>
                </a:solidFill>
                <a:latin typeface="Segoe Print" pitchFamily="2" charset="0"/>
                <a:cs typeface="Arial" pitchFamily="34" charset="0"/>
              </a:rPr>
              <a:t>204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355976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chemeClr val="bg1"/>
                </a:solidFill>
                <a:latin typeface="Segoe Print" pitchFamily="2" charset="0"/>
                <a:ea typeface="Times New Roman" pitchFamily="18" charset="0"/>
                <a:cs typeface="Arial" pitchFamily="34" charset="0"/>
              </a:rPr>
              <a:t>210</a:t>
            </a:r>
            <a:endParaRPr lang="es-ES" sz="3200" b="1" dirty="0">
              <a:solidFill>
                <a:schemeClr val="bg1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586814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…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868144" y="4221092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…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4" name="23 Flecha curvada hacia arriba"/>
          <p:cNvSpPr/>
          <p:nvPr/>
        </p:nvSpPr>
        <p:spPr>
          <a:xfrm>
            <a:off x="1907704" y="4797152"/>
            <a:ext cx="1224136" cy="504056"/>
          </a:xfrm>
          <a:prstGeom prst="curvedUpArrow">
            <a:avLst/>
          </a:prstGeom>
          <a:solidFill>
            <a:srgbClr val="FF9933"/>
          </a:solidFill>
          <a:ln>
            <a:solidFill>
              <a:srgbClr val="EE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Flecha curvada hacia arriba"/>
          <p:cNvSpPr/>
          <p:nvPr/>
        </p:nvSpPr>
        <p:spPr>
          <a:xfrm>
            <a:off x="3635896" y="4797152"/>
            <a:ext cx="1224136" cy="504056"/>
          </a:xfrm>
          <a:prstGeom prst="curvedUpArrow">
            <a:avLst/>
          </a:prstGeom>
          <a:solidFill>
            <a:srgbClr val="FF9933"/>
          </a:solidFill>
          <a:ln>
            <a:solidFill>
              <a:srgbClr val="EE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907704" y="5374962"/>
            <a:ext cx="115212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EE8E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+6</a:t>
            </a:r>
            <a:endParaRPr lang="es-ES" sz="3600" b="1" dirty="0">
              <a:solidFill>
                <a:srgbClr val="EE8E00"/>
              </a:solidFill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635896" y="5374962"/>
            <a:ext cx="115212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EE8E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+6</a:t>
            </a:r>
            <a:endParaRPr lang="es-ES" sz="3600" b="1" dirty="0">
              <a:solidFill>
                <a:srgbClr val="EE8E00"/>
              </a:solidFill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33" name="32 Flecha curvada hacia arriba"/>
          <p:cNvSpPr/>
          <p:nvPr/>
        </p:nvSpPr>
        <p:spPr>
          <a:xfrm>
            <a:off x="5220072" y="4797152"/>
            <a:ext cx="1224136" cy="504056"/>
          </a:xfrm>
          <a:prstGeom prst="curvedUpArrow">
            <a:avLst/>
          </a:prstGeom>
          <a:solidFill>
            <a:srgbClr val="FF9933"/>
          </a:solidFill>
          <a:ln>
            <a:solidFill>
              <a:srgbClr val="EE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5292080" y="5373221"/>
            <a:ext cx="115212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EE8E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+6</a:t>
            </a:r>
            <a:endParaRPr lang="es-ES" sz="3600" b="1" dirty="0">
              <a:solidFill>
                <a:srgbClr val="EE8E00"/>
              </a:solidFill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95536" y="1340768"/>
            <a:ext cx="8748464" cy="3528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2800" b="1" i="1" u="sng" dirty="0"/>
              <a:t>Ejercicio:</a:t>
            </a:r>
            <a:r>
              <a:rPr lang="es-ES" sz="2800" b="1" i="1" dirty="0"/>
              <a:t> </a:t>
            </a:r>
            <a:r>
              <a:rPr lang="es-ES" sz="2800" dirty="0"/>
              <a:t>Escribe </a:t>
            </a:r>
            <a:r>
              <a:rPr lang="es-ES" sz="2800"/>
              <a:t>todos los múltiplos </a:t>
            </a:r>
            <a:r>
              <a:rPr lang="es-ES" sz="2800" dirty="0"/>
              <a:t>de </a:t>
            </a:r>
            <a:r>
              <a:rPr lang="es-ES" sz="2800" b="1" dirty="0"/>
              <a:t>6</a:t>
            </a:r>
            <a:r>
              <a:rPr lang="es-ES" sz="2800" dirty="0"/>
              <a:t> entre 200 y 250.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3200" b="1" dirty="0"/>
              <a:t>                  </a:t>
            </a:r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MÚLTIPLOS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grpSp>
        <p:nvGrpSpPr>
          <p:cNvPr id="2" name="16 Grupo"/>
          <p:cNvGrpSpPr/>
          <p:nvPr/>
        </p:nvGrpSpPr>
        <p:grpSpPr>
          <a:xfrm>
            <a:off x="539552" y="2276878"/>
            <a:ext cx="2088232" cy="954107"/>
            <a:chOff x="899592" y="4428694"/>
            <a:chExt cx="2088232" cy="954107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899592" y="4428694"/>
              <a:ext cx="2088232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514326" indent="-514326" algn="just" fontAlgn="base">
                <a:spcBef>
                  <a:spcPct val="0"/>
                </a:spcBef>
                <a:spcAft>
                  <a:spcPct val="0"/>
                </a:spcAft>
                <a:buFontTx/>
                <a:buAutoNum type="arabicPlain" startAt="200"/>
              </a:pPr>
              <a:r>
                <a:rPr lang="es-ES" sz="2800" dirty="0"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     6         2     </a:t>
              </a:r>
              <a:r>
                <a:rPr lang="es-ES" sz="2800" dirty="0">
                  <a:solidFill>
                    <a:srgbClr val="C00000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33</a:t>
              </a:r>
              <a:endParaRPr lang="es-ES" sz="2800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grpSp>
          <p:nvGrpSpPr>
            <p:cNvPr id="3" name="16 Grupo"/>
            <p:cNvGrpSpPr/>
            <p:nvPr/>
          </p:nvGrpSpPr>
          <p:grpSpPr>
            <a:xfrm>
              <a:off x="2123728" y="4500700"/>
              <a:ext cx="576064" cy="368460"/>
              <a:chOff x="2123728" y="4005064"/>
              <a:chExt cx="576064" cy="368460"/>
            </a:xfrm>
          </p:grpSpPr>
          <p:cxnSp>
            <p:nvCxnSpPr>
              <p:cNvPr id="12" name="11 Conector recto"/>
              <p:cNvCxnSpPr/>
              <p:nvPr/>
            </p:nvCxnSpPr>
            <p:spPr>
              <a:xfrm>
                <a:off x="2123728" y="4005064"/>
                <a:ext cx="0" cy="3684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 flipH="1">
                <a:off x="2123728" y="4365104"/>
                <a:ext cx="57606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17 Arco"/>
            <p:cNvSpPr/>
            <p:nvPr/>
          </p:nvSpPr>
          <p:spPr>
            <a:xfrm rot="8502569">
              <a:off x="1273161" y="4714876"/>
              <a:ext cx="864096" cy="57606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8762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33</a:t>
            </a:r>
            <a:endParaRPr lang="es-ES" sz="2800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771800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34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355976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6 · </a:t>
            </a:r>
            <a:r>
              <a:rPr lang="es-ES" sz="2800" dirty="0">
                <a:solidFill>
                  <a:srgbClr val="CC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35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187624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198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771800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cs typeface="Arial" pitchFamily="34" charset="0"/>
              </a:rPr>
              <a:t>204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355976" y="4221095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210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5868144" y="3573019"/>
            <a:ext cx="11521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…</a:t>
            </a:r>
            <a:endParaRPr lang="es-ES" sz="2800" dirty="0">
              <a:solidFill>
                <a:srgbClr val="CC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868144" y="4221092"/>
            <a:ext cx="115212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Segoe Print" pitchFamily="2" charset="0"/>
                <a:ea typeface="Times New Roman" pitchFamily="18" charset="0"/>
                <a:cs typeface="Arial" pitchFamily="34" charset="0"/>
              </a:rPr>
              <a:t>…</a:t>
            </a:r>
            <a:endParaRPr lang="es-ES" sz="3200" b="1" dirty="0">
              <a:solidFill>
                <a:srgbClr val="C00000"/>
              </a:solidFill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24" name="23 Flecha curvada hacia arriba"/>
          <p:cNvSpPr/>
          <p:nvPr/>
        </p:nvSpPr>
        <p:spPr>
          <a:xfrm>
            <a:off x="1907704" y="4797152"/>
            <a:ext cx="1224136" cy="504056"/>
          </a:xfrm>
          <a:prstGeom prst="curvedUpArrow">
            <a:avLst/>
          </a:prstGeom>
          <a:solidFill>
            <a:srgbClr val="FF9933"/>
          </a:solidFill>
          <a:ln>
            <a:solidFill>
              <a:srgbClr val="EE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Flecha curvada hacia arriba"/>
          <p:cNvSpPr/>
          <p:nvPr/>
        </p:nvSpPr>
        <p:spPr>
          <a:xfrm>
            <a:off x="3635896" y="4797152"/>
            <a:ext cx="1224136" cy="504056"/>
          </a:xfrm>
          <a:prstGeom prst="curvedUpArrow">
            <a:avLst/>
          </a:prstGeom>
          <a:solidFill>
            <a:srgbClr val="FF9933"/>
          </a:solidFill>
          <a:ln>
            <a:solidFill>
              <a:srgbClr val="EE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907704" y="5374962"/>
            <a:ext cx="115212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EE8E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+6</a:t>
            </a:r>
            <a:endParaRPr lang="es-ES" sz="3600" b="1" dirty="0">
              <a:solidFill>
                <a:srgbClr val="EE8E00"/>
              </a:solidFill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635896" y="5374962"/>
            <a:ext cx="115212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EE8E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+6</a:t>
            </a:r>
            <a:endParaRPr lang="es-ES" sz="3600" b="1" dirty="0">
              <a:solidFill>
                <a:srgbClr val="EE8E00"/>
              </a:solidFill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33" name="32 Flecha curvada hacia arriba"/>
          <p:cNvSpPr/>
          <p:nvPr/>
        </p:nvSpPr>
        <p:spPr>
          <a:xfrm>
            <a:off x="5220072" y="4797152"/>
            <a:ext cx="1224136" cy="504056"/>
          </a:xfrm>
          <a:prstGeom prst="curvedUpArrow">
            <a:avLst/>
          </a:prstGeom>
          <a:solidFill>
            <a:srgbClr val="FF9933"/>
          </a:solidFill>
          <a:ln>
            <a:solidFill>
              <a:srgbClr val="EE8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5292080" y="5373221"/>
            <a:ext cx="115212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26" indent="-514326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EE8E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+6</a:t>
            </a:r>
            <a:endParaRPr lang="es-ES" sz="3600" b="1" dirty="0">
              <a:solidFill>
                <a:srgbClr val="EE8E00"/>
              </a:solidFill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2345</Words>
  <Application>Microsoft Office PowerPoint</Application>
  <PresentationFormat>Presentación en pantalla (4:3)</PresentationFormat>
  <Paragraphs>377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6" baseType="lpstr">
      <vt:lpstr>Algerian</vt:lpstr>
      <vt:lpstr>Arial</vt:lpstr>
      <vt:lpstr>Britannic Bold</vt:lpstr>
      <vt:lpstr>Broadway</vt:lpstr>
      <vt:lpstr>Calibri</vt:lpstr>
      <vt:lpstr>Calibri Light</vt:lpstr>
      <vt:lpstr>Comic Sans MS</vt:lpstr>
      <vt:lpstr>Segoe Print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Mª Belén Ávila Fuentes</dc:creator>
  <cp:lastModifiedBy>Mª Belén Ávila Fuentes</cp:lastModifiedBy>
  <cp:revision>8</cp:revision>
  <dcterms:created xsi:type="dcterms:W3CDTF">2019-10-29T19:04:24Z</dcterms:created>
  <dcterms:modified xsi:type="dcterms:W3CDTF">2019-10-29T22:13:37Z</dcterms:modified>
</cp:coreProperties>
</file>