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704" r:id="rId2"/>
    <p:sldId id="693" r:id="rId3"/>
    <p:sldId id="694" r:id="rId4"/>
    <p:sldId id="559" r:id="rId5"/>
    <p:sldId id="541" r:id="rId6"/>
    <p:sldId id="547" r:id="rId7"/>
    <p:sldId id="608" r:id="rId8"/>
    <p:sldId id="613" r:id="rId9"/>
    <p:sldId id="614" r:id="rId10"/>
    <p:sldId id="611" r:id="rId11"/>
    <p:sldId id="612" r:id="rId12"/>
    <p:sldId id="610" r:id="rId13"/>
    <p:sldId id="544" r:id="rId14"/>
    <p:sldId id="548" r:id="rId15"/>
    <p:sldId id="619" r:id="rId16"/>
    <p:sldId id="615" r:id="rId17"/>
    <p:sldId id="617" r:id="rId18"/>
    <p:sldId id="616" r:id="rId19"/>
    <p:sldId id="618" r:id="rId20"/>
    <p:sldId id="549" r:id="rId21"/>
    <p:sldId id="550" r:id="rId22"/>
    <p:sldId id="582" r:id="rId23"/>
    <p:sldId id="583" r:id="rId24"/>
    <p:sldId id="620" r:id="rId25"/>
    <p:sldId id="590" r:id="rId26"/>
    <p:sldId id="592" r:id="rId27"/>
    <p:sldId id="626" r:id="rId28"/>
    <p:sldId id="627" r:id="rId29"/>
    <p:sldId id="623" r:id="rId30"/>
    <p:sldId id="628" r:id="rId31"/>
    <p:sldId id="625" r:id="rId32"/>
    <p:sldId id="630" r:id="rId33"/>
    <p:sldId id="646" r:id="rId34"/>
    <p:sldId id="695" r:id="rId35"/>
    <p:sldId id="696" r:id="rId36"/>
    <p:sldId id="697" r:id="rId37"/>
    <p:sldId id="698" r:id="rId38"/>
    <p:sldId id="699" r:id="rId39"/>
    <p:sldId id="700" r:id="rId40"/>
    <p:sldId id="701" r:id="rId41"/>
    <p:sldId id="702" r:id="rId42"/>
    <p:sldId id="703" r:id="rId4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0066"/>
    <a:srgbClr val="99FF33"/>
    <a:srgbClr val="CCFF99"/>
    <a:srgbClr val="D9D9D9"/>
    <a:srgbClr val="AF423F"/>
    <a:srgbClr val="FFEE8B"/>
    <a:srgbClr val="639828"/>
    <a:srgbClr val="FF99FF"/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9A40E-C83F-4E57-9262-6631D2FF5DB5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DA3A-99E5-4A27-B2B8-10D55476A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20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462A-C6F0-4B17-9404-A150D7105573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7DF0-B4C4-43E1-B360-B4A8E3709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971600" y="1124744"/>
            <a:ext cx="7560840" cy="1800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660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DIVISIBILIDAD</a:t>
            </a:r>
            <a:endParaRPr lang="es-ES" sz="66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198657" name="Picture 1" descr="j03975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3284984"/>
            <a:ext cx="323669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 rot="20822813">
            <a:off x="5036296" y="4133359"/>
            <a:ext cx="3675159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lang="es-ES" sz="40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01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2411760" y="3645024"/>
            <a:ext cx="5832648" cy="129614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rriba"/>
          <p:cNvSpPr/>
          <p:nvPr/>
        </p:nvSpPr>
        <p:spPr>
          <a:xfrm>
            <a:off x="3347864" y="3645024"/>
            <a:ext cx="3744416" cy="864096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arriba"/>
          <p:cNvSpPr/>
          <p:nvPr/>
        </p:nvSpPr>
        <p:spPr>
          <a:xfrm>
            <a:off x="4283968" y="3645024"/>
            <a:ext cx="1584176" cy="36004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2411760" y="3645024"/>
            <a:ext cx="5832648" cy="129614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rriba"/>
          <p:cNvSpPr/>
          <p:nvPr/>
        </p:nvSpPr>
        <p:spPr>
          <a:xfrm>
            <a:off x="3347864" y="3645024"/>
            <a:ext cx="3744416" cy="864096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arriba"/>
          <p:cNvSpPr/>
          <p:nvPr/>
        </p:nvSpPr>
        <p:spPr>
          <a:xfrm>
            <a:off x="4283968" y="3645024"/>
            <a:ext cx="1584176" cy="36004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427984" y="4725144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1  ·  12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427984" y="4149080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2  ·  6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4427984" y="3573016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3  ·  4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2411760" y="3645024"/>
            <a:ext cx="5832648" cy="129614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rriba"/>
          <p:cNvSpPr/>
          <p:nvPr/>
        </p:nvSpPr>
        <p:spPr>
          <a:xfrm>
            <a:off x="3347864" y="3645024"/>
            <a:ext cx="3744416" cy="864096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urvada hacia arriba"/>
          <p:cNvSpPr/>
          <p:nvPr/>
        </p:nvSpPr>
        <p:spPr>
          <a:xfrm>
            <a:off x="4283968" y="3645024"/>
            <a:ext cx="1584176" cy="36004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3528" y="5448126"/>
            <a:ext cx="8496944" cy="1077218"/>
          </a:xfrm>
          <a:prstGeom prst="rect">
            <a:avLst/>
          </a:prstGeom>
          <a:solidFill>
            <a:srgbClr val="FFEE8B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200" dirty="0" smtClean="0"/>
              <a:t>Los </a:t>
            </a:r>
            <a:r>
              <a:rPr lang="es-ES" sz="3200" b="1" dirty="0" smtClean="0">
                <a:solidFill>
                  <a:srgbClr val="C00000"/>
                </a:solidFill>
              </a:rPr>
              <a:t>DIVISORES</a:t>
            </a:r>
            <a:r>
              <a:rPr lang="es-ES" sz="3200" b="1" dirty="0" smtClean="0"/>
              <a:t> </a:t>
            </a:r>
            <a:r>
              <a:rPr lang="es-ES" sz="3200" dirty="0" smtClean="0"/>
              <a:t>de un número </a:t>
            </a:r>
            <a:r>
              <a:rPr lang="es-ES" sz="3200" b="1" dirty="0" smtClean="0">
                <a:solidFill>
                  <a:srgbClr val="FF0000"/>
                </a:solidFill>
              </a:rPr>
              <a:t>forman parejas</a:t>
            </a:r>
          </a:p>
          <a:p>
            <a:pPr algn="ctr"/>
            <a:r>
              <a:rPr lang="es-ES" sz="3200" dirty="0" smtClean="0"/>
              <a:t>(dos números cuyo producto es el nº en cuestión)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4427984" y="4725144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1  ·  12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4427984" y="4149080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2  ·  6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4427984" y="3573016"/>
            <a:ext cx="115212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 CENA" pitchFamily="2" charset="0"/>
              </a:rPr>
              <a:t>3  ·  4</a:t>
            </a:r>
            <a:endParaRPr lang="es-ES" sz="28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endParaRPr lang="es-ES" sz="360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1" name="2 Marcador de contenido"/>
          <p:cNvSpPr txBox="1">
            <a:spLocks/>
          </p:cNvSpPr>
          <p:nvPr/>
        </p:nvSpPr>
        <p:spPr>
          <a:xfrm>
            <a:off x="3203848" y="2492896"/>
            <a:ext cx="324036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2  </a:t>
            </a:r>
            <a:r>
              <a:rPr lang="es-ES" sz="4000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6</a:t>
            </a:r>
          </a:p>
          <a:p>
            <a:pPr algn="just"/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3 </a:t>
            </a:r>
            <a:r>
              <a:rPr lang="es-ES" sz="4000" dirty="0" smtClean="0">
                <a:solidFill>
                  <a:srgbClr val="C00000"/>
                </a:solidFill>
              </a:rPr>
              <a:t> ·  </a:t>
            </a:r>
            <a:r>
              <a:rPr lang="es-ES" sz="4000" dirty="0" smtClean="0"/>
              <a:t>4</a:t>
            </a:r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51520" y="5023629"/>
            <a:ext cx="8496944" cy="1077218"/>
          </a:xfrm>
          <a:prstGeom prst="rect">
            <a:avLst/>
          </a:prstGeom>
          <a:solidFill>
            <a:srgbClr val="FFEE8B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200" dirty="0" smtClean="0"/>
              <a:t>Los </a:t>
            </a:r>
            <a:r>
              <a:rPr lang="es-ES" sz="3200" b="1" dirty="0" smtClean="0">
                <a:solidFill>
                  <a:srgbClr val="C00000"/>
                </a:solidFill>
              </a:rPr>
              <a:t>DIVISORES</a:t>
            </a:r>
            <a:r>
              <a:rPr lang="es-ES" sz="3200" b="1" dirty="0" smtClean="0"/>
              <a:t> </a:t>
            </a:r>
            <a:r>
              <a:rPr lang="es-ES" sz="3200" dirty="0" smtClean="0"/>
              <a:t>de un número </a:t>
            </a:r>
            <a:r>
              <a:rPr lang="es-ES" sz="3200" b="1" dirty="0" smtClean="0">
                <a:solidFill>
                  <a:srgbClr val="FF0000"/>
                </a:solidFill>
              </a:rPr>
              <a:t>forman parejas</a:t>
            </a:r>
          </a:p>
          <a:p>
            <a:pPr algn="ctr"/>
            <a:r>
              <a:rPr lang="es-ES" sz="3200" dirty="0" smtClean="0"/>
              <a:t>(dos números cuyo producto es el nº en cuestión)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1979712" y="1772816"/>
            <a:ext cx="2675732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2  ·  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3  ·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4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1979712" y="1772816"/>
            <a:ext cx="2675732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2  ·  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3  ·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4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3131840" y="1556792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1922004" y="1772816"/>
            <a:ext cx="2791149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2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6 </a:t>
            </a:r>
            <a:r>
              <a:rPr lang="es-ES" sz="4000" dirty="0" smtClean="0">
                <a:solidFill>
                  <a:schemeClr val="bg1"/>
                </a:solidFill>
              </a:rPr>
              <a:t>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3  ·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4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3131840" y="1556792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0072" y="2708920"/>
            <a:ext cx="3456384" cy="1138773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2º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Sigue con el 2, comprueba si es divisor y busca su pareja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1922004" y="1772816"/>
            <a:ext cx="2791149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2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6 </a:t>
            </a:r>
            <a:r>
              <a:rPr lang="es-ES" sz="4000" dirty="0" smtClean="0">
                <a:solidFill>
                  <a:schemeClr val="bg1"/>
                </a:solidFill>
              </a:rPr>
              <a:t>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3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>
                <a:solidFill>
                  <a:schemeClr val="bg1"/>
                </a:solidFill>
              </a:rPr>
              <a:t>4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3131840" y="1556792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0072" y="2708920"/>
            <a:ext cx="3456384" cy="1138773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2º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Sigue con el 2, comprueba si es divisor y busca su pareja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292080" y="4077072"/>
            <a:ext cx="3456384" cy="800219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3º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Prueba con el 3, y así sucesivamente.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1979712" y="1772816"/>
            <a:ext cx="2675732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2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3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4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3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3131840" y="1556792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0072" y="2708920"/>
            <a:ext cx="3456384" cy="1138773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2º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Sigue con el 2, comprueba si es divisor y busca su pareja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292080" y="4077072"/>
            <a:ext cx="3456384" cy="800219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3º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Prueba con el 2, y así sucesivamente.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cartoon-patrol-girl-holding-a-stop-sign-by-ron-leishman-8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25144"/>
            <a:ext cx="1512168" cy="1561619"/>
          </a:xfrm>
          <a:prstGeom prst="rect">
            <a:avLst/>
          </a:prstGeom>
        </p:spPr>
      </p:pic>
      <p:sp>
        <p:nvSpPr>
          <p:cNvPr id="11" name="2 Marcador de contenido"/>
          <p:cNvSpPr txBox="1">
            <a:spLocks/>
          </p:cNvSpPr>
          <p:nvPr/>
        </p:nvSpPr>
        <p:spPr>
          <a:xfrm>
            <a:off x="1979712" y="1772816"/>
            <a:ext cx="2675732" cy="40318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1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12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2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6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3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4</a:t>
            </a:r>
          </a:p>
          <a:p>
            <a:pPr algn="just">
              <a:lnSpc>
                <a:spcPct val="160000"/>
              </a:lnSpc>
            </a:pPr>
            <a:r>
              <a:rPr lang="es-ES" sz="4000" dirty="0" smtClean="0">
                <a:solidFill>
                  <a:srgbClr val="C00000"/>
                </a:solidFill>
              </a:rPr>
              <a:t>12 =  </a:t>
            </a:r>
            <a:r>
              <a:rPr lang="es-ES" sz="4000" dirty="0" smtClean="0"/>
              <a:t>4  </a:t>
            </a:r>
            <a:r>
              <a:rPr lang="es-ES" sz="4000" b="1" dirty="0" smtClean="0">
                <a:solidFill>
                  <a:srgbClr val="C00000"/>
                </a:solidFill>
              </a:rPr>
              <a:t>·</a:t>
            </a:r>
            <a:r>
              <a:rPr lang="es-ES" sz="4000" dirty="0" smtClean="0"/>
              <a:t>  3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7 Imagen" descr="cartoon-white-school-boy-hauling-a-giant-pencil-on-his-shoulder-by-ron-leishman-557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1656184" cy="1772816"/>
          </a:xfrm>
          <a:prstGeom prst="rect">
            <a:avLst/>
          </a:prstGeom>
        </p:spPr>
      </p:pic>
      <p:sp>
        <p:nvSpPr>
          <p:cNvPr id="12" name="2 Marcador de contenido"/>
          <p:cNvSpPr txBox="1">
            <a:spLocks/>
          </p:cNvSpPr>
          <p:nvPr/>
        </p:nvSpPr>
        <p:spPr>
          <a:xfrm>
            <a:off x="5148064" y="1628800"/>
            <a:ext cx="3528392" cy="830997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ctr"/>
            <a:r>
              <a:rPr lang="es-ES" sz="2400" b="1" dirty="0" smtClean="0">
                <a:latin typeface="Segoe Print" pitchFamily="2" charset="0"/>
              </a:rPr>
              <a:t>1º</a:t>
            </a:r>
            <a:r>
              <a:rPr lang="es-ES" sz="2400" dirty="0" smtClean="0">
                <a:latin typeface="Segoe Print" pitchFamily="2" charset="0"/>
              </a:rPr>
              <a:t> Empieza por el 1</a:t>
            </a:r>
          </a:p>
          <a:p>
            <a:pPr algn="ctr"/>
            <a:r>
              <a:rPr lang="es-ES" sz="2400" dirty="0" smtClean="0">
                <a:latin typeface="Segoe Print" pitchFamily="2" charset="0"/>
              </a:rPr>
              <a:t>y busca su pareja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3131840" y="1556792"/>
            <a:ext cx="360040" cy="504056"/>
          </a:xfrm>
          <a:prstGeom prst="down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0072" y="2708920"/>
            <a:ext cx="3456384" cy="1138773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2º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Sigue con el 2, comprueba si es divisor y busca su pareja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292080" y="4077072"/>
            <a:ext cx="3456384" cy="800219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3º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Prueba con el 2, y así sucesivamente.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292080" y="5085184"/>
            <a:ext cx="3456384" cy="1138773"/>
          </a:xfrm>
          <a:prstGeom prst="rect">
            <a:avLst/>
          </a:prstGeom>
          <a:solidFill>
            <a:srgbClr val="FFEE8B"/>
          </a:solidFill>
        </p:spPr>
        <p:txBody>
          <a:bodyPr vert="horz" wrap="square" lIns="72000" tIns="45720" rIns="72000" bIns="45720" rtlCol="0">
            <a:spAutoFit/>
          </a:bodyPr>
          <a:lstStyle/>
          <a:p>
            <a:pPr algn="just"/>
            <a:r>
              <a:rPr lang="es-ES" sz="2400" b="1" dirty="0" smtClean="0">
                <a:latin typeface="Segoe Print" pitchFamily="2" charset="0"/>
              </a:rPr>
              <a:t>4º</a:t>
            </a:r>
            <a:r>
              <a:rPr lang="es-ES" sz="2400" dirty="0" smtClean="0">
                <a:latin typeface="Segoe Print" pitchFamily="2" charset="0"/>
              </a:rPr>
              <a:t> </a:t>
            </a:r>
            <a:r>
              <a:rPr lang="es-ES" sz="2200" dirty="0" smtClean="0">
                <a:latin typeface="Segoe Print" pitchFamily="2" charset="0"/>
              </a:rPr>
              <a:t>Para cuando se repita un divisor </a:t>
            </a:r>
          </a:p>
          <a:p>
            <a:pPr algn="just"/>
            <a:r>
              <a:rPr lang="es-ES" sz="2200" dirty="0" smtClean="0">
                <a:latin typeface="Segoe Print" pitchFamily="2" charset="0"/>
              </a:rPr>
              <a:t>(salió antes)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3059832" y="5157192"/>
            <a:ext cx="1368152" cy="4320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2987824" y="5229200"/>
            <a:ext cx="1296144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Imagen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516216" y="4452618"/>
            <a:ext cx="2099550" cy="2099550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CRITERIOS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 </a:t>
            </a:r>
            <a:r>
              <a:rPr kumimoji="0" lang="es-E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DE</a:t>
            </a:r>
            <a:r>
              <a:rPr kumimoji="0" lang="es-E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</a:t>
            </a:r>
            <a:r>
              <a:rPr kumimoji="0" lang="es-ES" sz="40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DIVISIBILIDAD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1772816"/>
            <a:ext cx="864096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2564904"/>
            <a:ext cx="864096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611560" y="3356992"/>
            <a:ext cx="864096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11560" y="4941168"/>
            <a:ext cx="864096" cy="720080"/>
          </a:xfrm>
          <a:prstGeom prst="rect">
            <a:avLst/>
          </a:prstGeom>
          <a:solidFill>
            <a:srgbClr val="FFD243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611560" y="5733256"/>
            <a:ext cx="864096" cy="7200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2267744" y="1995926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dirty="0" smtClean="0"/>
              <a:t>Un </a:t>
            </a:r>
            <a:r>
              <a:rPr lang="en-US" sz="3400" dirty="0" err="1" smtClean="0"/>
              <a:t>número</a:t>
            </a:r>
            <a:r>
              <a:rPr lang="en-US" sz="3400" dirty="0" smtClean="0"/>
              <a:t> </a:t>
            </a:r>
            <a:r>
              <a:rPr lang="en-US" sz="3400" dirty="0" err="1" smtClean="0"/>
              <a:t>es</a:t>
            </a:r>
            <a:r>
              <a:rPr lang="en-US" sz="3400" dirty="0" smtClean="0"/>
              <a:t> divisible </a:t>
            </a:r>
            <a:r>
              <a:rPr lang="en-US" sz="3400" dirty="0" err="1" smtClean="0"/>
              <a:t>por</a:t>
            </a:r>
            <a:r>
              <a:rPr lang="en-US" sz="3400" dirty="0" smtClean="0"/>
              <a:t>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2 Marcador de contenido"/>
          <p:cNvSpPr txBox="1">
            <a:spLocks/>
          </p:cNvSpPr>
          <p:nvPr/>
        </p:nvSpPr>
        <p:spPr>
          <a:xfrm>
            <a:off x="2267744" y="2981446"/>
            <a:ext cx="5112568" cy="147117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>
                <a:latin typeface="Ink Free" panose="03080402000500000000" pitchFamily="66" charset="0"/>
              </a:rPr>
              <a:t>E</a:t>
            </a:r>
            <a:r>
              <a:rPr lang="en-US" sz="2800" dirty="0" err="1" smtClean="0">
                <a:latin typeface="Ink Free" panose="03080402000500000000" pitchFamily="66" charset="0"/>
              </a:rPr>
              <a:t>s</a:t>
            </a:r>
            <a:r>
              <a:rPr lang="en-US" sz="2800" dirty="0" smtClean="0">
                <a:latin typeface="Ink Free" panose="03080402000500000000" pitchFamily="66" charset="0"/>
              </a:rPr>
              <a:t> </a:t>
            </a:r>
            <a:r>
              <a:rPr lang="en-US" sz="2800" dirty="0" err="1" smtClean="0">
                <a:latin typeface="Ink Free" panose="03080402000500000000" pitchFamily="66" charset="0"/>
              </a:rPr>
              <a:t>decir</a:t>
            </a:r>
            <a:r>
              <a:rPr lang="en-US" sz="2800" dirty="0" smtClean="0">
                <a:latin typeface="Ink Free" panose="03080402000500000000" pitchFamily="66" charset="0"/>
              </a:rPr>
              <a:t>, </a:t>
            </a:r>
            <a:r>
              <a:rPr lang="en-US" sz="2800" dirty="0" err="1" smtClean="0">
                <a:latin typeface="Ink Free" panose="03080402000500000000" pitchFamily="66" charset="0"/>
              </a:rPr>
              <a:t>es</a:t>
            </a:r>
            <a:r>
              <a:rPr lang="en-US" sz="2800" dirty="0" smtClean="0">
                <a:latin typeface="Ink Free" panose="03080402000500000000" pitchFamily="66" charset="0"/>
              </a:rPr>
              <a:t> </a:t>
            </a:r>
            <a:r>
              <a:rPr lang="en-US" sz="2800" dirty="0" err="1" smtClean="0">
                <a:latin typeface="Ink Free" panose="03080402000500000000" pitchFamily="66" charset="0"/>
              </a:rPr>
              <a:t>posible</a:t>
            </a:r>
            <a:r>
              <a:rPr lang="en-US" sz="2800" dirty="0" smtClean="0">
                <a:latin typeface="Ink Free" panose="03080402000500000000" pitchFamily="66" charset="0"/>
              </a:rPr>
              <a:t> </a:t>
            </a:r>
            <a:r>
              <a:rPr lang="en-US" sz="2800" b="1" dirty="0" err="1" smtClean="0">
                <a:latin typeface="Ink Free" panose="03080402000500000000" pitchFamily="66" charset="0"/>
              </a:rPr>
              <a:t>dividirlo</a:t>
            </a:r>
            <a:r>
              <a:rPr lang="en-US" sz="2800" b="1" dirty="0" smtClean="0">
                <a:latin typeface="Ink Free" panose="03080402000500000000" pitchFamily="66" charset="0"/>
              </a:rPr>
              <a:t> </a:t>
            </a:r>
            <a:r>
              <a:rPr lang="en-US" sz="2800" dirty="0" smtClean="0">
                <a:latin typeface="Ink Free" panose="03080402000500000000" pitchFamily="66" charset="0"/>
              </a:rPr>
              <a:t>de forma</a:t>
            </a:r>
            <a:r>
              <a:rPr lang="en-US" sz="2800" b="1" dirty="0" smtClean="0">
                <a:latin typeface="Ink Free" panose="03080402000500000000" pitchFamily="66" charset="0"/>
              </a:rPr>
              <a:t> </a:t>
            </a:r>
            <a:r>
              <a:rPr lang="en-US" sz="2800" b="1" dirty="0" smtClean="0">
                <a:latin typeface="Ink Free" panose="03080402000500000000" pitchFamily="66" charset="0"/>
              </a:rPr>
              <a:t>exacta </a:t>
            </a:r>
            <a:r>
              <a:rPr lang="en-US" sz="2800" b="1" dirty="0" err="1" smtClean="0">
                <a:latin typeface="Ink Free" panose="03080402000500000000" pitchFamily="66" charset="0"/>
              </a:rPr>
              <a:t>por</a:t>
            </a:r>
            <a:r>
              <a:rPr lang="en-US" sz="2800" b="1" dirty="0" smtClean="0">
                <a:latin typeface="Ink Free" panose="03080402000500000000" pitchFamily="66" charset="0"/>
              </a:rPr>
              <a:t> … </a:t>
            </a:r>
            <a:endParaRPr lang="en-US" sz="2800" b="1" dirty="0" smtClean="0">
              <a:latin typeface="Ink Free" panose="03080402000500000000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Ink Free" panose="03080402000500000000" pitchFamily="66" charset="0"/>
              </a:rPr>
              <a:t>(</a:t>
            </a:r>
            <a:r>
              <a:rPr lang="en-US" sz="2800" dirty="0" err="1" smtClean="0">
                <a:latin typeface="Ink Free" panose="03080402000500000000" pitchFamily="66" charset="0"/>
              </a:rPr>
              <a:t>resto</a:t>
            </a:r>
            <a:r>
              <a:rPr lang="en-US" sz="2800" dirty="0" smtClean="0">
                <a:latin typeface="Ink Free" panose="03080402000500000000" pitchFamily="66" charset="0"/>
              </a:rPr>
              <a:t> 0)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u="sng" dirty="0" smtClean="0"/>
              <a:t>Ejercicio:</a:t>
            </a:r>
            <a:r>
              <a:rPr lang="es-ES" b="1" i="1" dirty="0" smtClean="0"/>
              <a:t> </a:t>
            </a:r>
            <a:r>
              <a:rPr lang="es-ES" dirty="0" smtClean="0"/>
              <a:t>Encuentra los divisores de 60</a:t>
            </a:r>
          </a:p>
          <a:p>
            <a:pPr algn="ctr">
              <a:buNone/>
            </a:pPr>
            <a:r>
              <a:rPr lang="es-ES" dirty="0" smtClean="0"/>
              <a:t>60 = 1 · 60</a:t>
            </a:r>
          </a:p>
          <a:p>
            <a:pPr algn="ctr">
              <a:buNone/>
            </a:pPr>
            <a:r>
              <a:rPr lang="es-ES" dirty="0" smtClean="0"/>
              <a:t>60 = 2 · ...</a:t>
            </a:r>
          </a:p>
          <a:p>
            <a:pPr algn="ctr">
              <a:buNone/>
            </a:pPr>
            <a:r>
              <a:rPr lang="es-ES" dirty="0" smtClean="0"/>
              <a:t>60 = 3 · ...</a:t>
            </a:r>
          </a:p>
          <a:p>
            <a:pPr algn="ctr">
              <a:buNone/>
            </a:pPr>
            <a:r>
              <a:rPr lang="es-ES" dirty="0" smtClean="0"/>
              <a:t>60 = 4 · ...</a:t>
            </a:r>
          </a:p>
          <a:p>
            <a:pPr algn="ctr">
              <a:buNone/>
            </a:pPr>
            <a:r>
              <a:rPr lang="es-ES" dirty="0" smtClean="0"/>
              <a:t>60 = 5 · ...</a:t>
            </a:r>
          </a:p>
          <a:p>
            <a:pPr algn="ctr">
              <a:buNone/>
            </a:pPr>
            <a:r>
              <a:rPr lang="es-ES" dirty="0" smtClean="0"/>
              <a:t>60 = 6 · ...</a:t>
            </a:r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TODOS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u="sng" dirty="0" smtClean="0"/>
              <a:t>Ejercicio:</a:t>
            </a:r>
            <a:r>
              <a:rPr lang="es-ES" b="1" i="1" dirty="0" smtClean="0"/>
              <a:t> </a:t>
            </a:r>
            <a:r>
              <a:rPr lang="es-ES" dirty="0" smtClean="0"/>
              <a:t>Encuentra los divisores de 60</a:t>
            </a:r>
          </a:p>
          <a:p>
            <a:pPr algn="ctr">
              <a:buNone/>
            </a:pPr>
            <a:r>
              <a:rPr lang="es-ES" dirty="0" smtClean="0"/>
              <a:t>60 = 1 · 60</a:t>
            </a:r>
          </a:p>
          <a:p>
            <a:pPr algn="ctr">
              <a:buNone/>
            </a:pPr>
            <a:r>
              <a:rPr lang="es-ES" dirty="0" smtClean="0"/>
              <a:t>60 = 2 · </a:t>
            </a:r>
            <a:r>
              <a:rPr lang="es-ES" dirty="0" smtClean="0">
                <a:solidFill>
                  <a:srgbClr val="FF0000"/>
                </a:solidFill>
              </a:rPr>
              <a:t>30</a:t>
            </a:r>
          </a:p>
          <a:p>
            <a:pPr algn="ctr">
              <a:buNone/>
            </a:pPr>
            <a:r>
              <a:rPr lang="es-ES" dirty="0" smtClean="0"/>
              <a:t>60 = 3 · </a:t>
            </a:r>
            <a:r>
              <a:rPr lang="es-ES" dirty="0" smtClean="0">
                <a:solidFill>
                  <a:srgbClr val="FF0000"/>
                </a:solidFill>
              </a:rPr>
              <a:t>20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60 = 4 · </a:t>
            </a:r>
            <a:r>
              <a:rPr lang="es-ES" dirty="0" smtClean="0">
                <a:solidFill>
                  <a:srgbClr val="FF0000"/>
                </a:solidFill>
              </a:rPr>
              <a:t>15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60 = 5 · </a:t>
            </a:r>
            <a:r>
              <a:rPr lang="es-ES" dirty="0" smtClean="0">
                <a:solidFill>
                  <a:srgbClr val="FF0000"/>
                </a:solidFill>
              </a:rPr>
              <a:t>12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60 = 6 · </a:t>
            </a:r>
            <a:r>
              <a:rPr lang="es-ES" dirty="0" smtClean="0">
                <a:solidFill>
                  <a:srgbClr val="FF0000"/>
                </a:solidFill>
              </a:rPr>
              <a:t>10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de 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u="sng" dirty="0" smtClean="0"/>
              <a:t>Ejercicio:</a:t>
            </a:r>
            <a:r>
              <a:rPr lang="es-ES" b="1" i="1" dirty="0" smtClean="0"/>
              <a:t> </a:t>
            </a:r>
            <a:r>
              <a:rPr lang="es-ES" dirty="0" smtClean="0"/>
              <a:t>Encuentra los divisores de 100.</a:t>
            </a:r>
          </a:p>
          <a:p>
            <a:pPr algn="ctr">
              <a:buNone/>
            </a:pPr>
            <a:r>
              <a:rPr lang="es-ES" dirty="0" smtClean="0"/>
              <a:t>  100 = 1 · 100</a:t>
            </a:r>
          </a:p>
          <a:p>
            <a:pPr algn="ctr">
              <a:buNone/>
            </a:pPr>
            <a:r>
              <a:rPr lang="es-ES" dirty="0" smtClean="0"/>
              <a:t>100 = 2 · </a:t>
            </a:r>
            <a:r>
              <a:rPr lang="es-ES" dirty="0" smtClean="0">
                <a:solidFill>
                  <a:srgbClr val="FF0000"/>
                </a:solidFill>
              </a:rPr>
              <a:t>…</a:t>
            </a:r>
          </a:p>
          <a:p>
            <a:pPr algn="ctr">
              <a:buNone/>
            </a:pPr>
            <a:r>
              <a:rPr lang="es-ES" dirty="0" smtClean="0"/>
              <a:t>100 = 4 · </a:t>
            </a:r>
            <a:r>
              <a:rPr lang="es-ES" dirty="0" smtClean="0">
                <a:solidFill>
                  <a:srgbClr val="FF0000"/>
                </a:solidFill>
              </a:rPr>
              <a:t>…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100 = 5 · </a:t>
            </a:r>
            <a:r>
              <a:rPr lang="es-ES" dirty="0" smtClean="0">
                <a:solidFill>
                  <a:srgbClr val="FF0000"/>
                </a:solidFill>
              </a:rPr>
              <a:t>…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  100 = 10 · </a:t>
            </a:r>
            <a:r>
              <a:rPr lang="es-ES" dirty="0" smtClean="0">
                <a:solidFill>
                  <a:srgbClr val="FF0000"/>
                </a:solidFill>
              </a:rPr>
              <a:t>…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de 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u="sng" dirty="0" smtClean="0"/>
              <a:t>Ejercicio:</a:t>
            </a:r>
            <a:r>
              <a:rPr lang="es-ES" b="1" i="1" dirty="0" smtClean="0"/>
              <a:t> </a:t>
            </a:r>
            <a:r>
              <a:rPr lang="es-ES" dirty="0" smtClean="0"/>
              <a:t>Encuentra los divisores de 100.</a:t>
            </a:r>
          </a:p>
          <a:p>
            <a:pPr algn="ctr">
              <a:buNone/>
            </a:pPr>
            <a:r>
              <a:rPr lang="es-ES" dirty="0" smtClean="0"/>
              <a:t>  100 = 1 · 100</a:t>
            </a:r>
          </a:p>
          <a:p>
            <a:pPr algn="ctr">
              <a:buNone/>
            </a:pPr>
            <a:r>
              <a:rPr lang="es-ES" dirty="0" smtClean="0"/>
              <a:t>100 = 2 · </a:t>
            </a:r>
            <a:r>
              <a:rPr lang="es-ES" dirty="0" smtClean="0">
                <a:solidFill>
                  <a:srgbClr val="FF0000"/>
                </a:solidFill>
              </a:rPr>
              <a:t>50</a:t>
            </a:r>
          </a:p>
          <a:p>
            <a:pPr algn="ctr">
              <a:buNone/>
            </a:pPr>
            <a:r>
              <a:rPr lang="es-ES" dirty="0" smtClean="0"/>
              <a:t>100 = 4 · </a:t>
            </a:r>
            <a:r>
              <a:rPr lang="es-ES" dirty="0" smtClean="0">
                <a:solidFill>
                  <a:srgbClr val="FF0000"/>
                </a:solidFill>
              </a:rPr>
              <a:t>25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100 = 5 · </a:t>
            </a:r>
            <a:r>
              <a:rPr lang="es-ES" dirty="0" smtClean="0">
                <a:solidFill>
                  <a:srgbClr val="FF0000"/>
                </a:solidFill>
              </a:rPr>
              <a:t>20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  100 = 10 · </a:t>
            </a:r>
            <a:r>
              <a:rPr lang="es-ES" dirty="0" smtClean="0">
                <a:solidFill>
                  <a:srgbClr val="FF0000"/>
                </a:solidFill>
              </a:rPr>
              <a:t>10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de  los DIVISORES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e</a:t>
            </a:r>
            <a:r>
              <a:rPr kumimoji="0" lang="es-E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un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NÚMERO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es-ES" dirty="0" smtClean="0"/>
              <a:t>Encuentra todas las formas posibles de hacer </a:t>
            </a:r>
            <a:r>
              <a:rPr lang="es-ES" b="1" dirty="0" smtClean="0"/>
              <a:t>equipos iguales </a:t>
            </a:r>
            <a:r>
              <a:rPr lang="es-ES" dirty="0" smtClean="0"/>
              <a:t>en una clase de </a:t>
            </a:r>
            <a:r>
              <a:rPr lang="es-ES" b="1" dirty="0" smtClean="0"/>
              <a:t>60 alumnos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323528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¿PARA  QUÉ  SIRVE  CONOCER  LOS DIVISORES  DE  UN  NÚMERO?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5" name="4 Imagen" descr="cartoon-red-haired-white-boy-getting-a-sore-head-from-math-by-ron-leishman-557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1475656" cy="152391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323528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¿PARA  QUÉ  SIRVE  CONOCER  LOS DIVISORES  DE  UN  NÚMERO?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5" name="4 Imagen" descr="cartoon-red-haired-white-boy-getting-a-sore-head-from-math-by-ron-leishman-557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1475656" cy="1523914"/>
          </a:xfrm>
          <a:prstGeom prst="rect">
            <a:avLst/>
          </a:prstGeom>
        </p:spPr>
      </p:pic>
      <p:sp>
        <p:nvSpPr>
          <p:cNvPr id="29" name="28 Rectángulo"/>
          <p:cNvSpPr/>
          <p:nvPr/>
        </p:nvSpPr>
        <p:spPr>
          <a:xfrm>
            <a:off x="755576" y="4293096"/>
            <a:ext cx="2376264" cy="2308324"/>
          </a:xfrm>
          <a:prstGeom prst="rect">
            <a:avLst/>
          </a:prstGeom>
          <a:solidFill>
            <a:srgbClr val="FFEE8B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1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60</a:t>
            </a: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2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30</a:t>
            </a: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3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20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4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15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5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12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6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10</a:t>
            </a:r>
            <a:endParaRPr lang="es-ES" sz="2400" dirty="0" smtClean="0">
              <a:latin typeface="AR CENA" pitchFamily="2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55576" y="3390091"/>
            <a:ext cx="2376264" cy="830997"/>
          </a:xfrm>
          <a:prstGeom prst="rect">
            <a:avLst/>
          </a:prstGeo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Recuerda los divisores de 60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123728" y="1600201"/>
            <a:ext cx="6563072" cy="14805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Encuentra todas las formas posibles de hacer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equipos iguales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una clase de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 alumnos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323528" y="260648"/>
            <a:ext cx="8280920" cy="1080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¿PARA  QUÉ  SIRVE  CONOCER  LOS DIVISORES  DE  UN  NÚMERO?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5" name="4 Imagen" descr="cartoon-red-haired-white-boy-getting-a-sore-head-from-math-by-ron-leishman-557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1475656" cy="1523914"/>
          </a:xfrm>
          <a:prstGeom prst="rect">
            <a:avLst/>
          </a:prstGeom>
        </p:spPr>
      </p:pic>
      <p:sp>
        <p:nvSpPr>
          <p:cNvPr id="29" name="28 Rectángulo"/>
          <p:cNvSpPr/>
          <p:nvPr/>
        </p:nvSpPr>
        <p:spPr>
          <a:xfrm>
            <a:off x="755576" y="4293096"/>
            <a:ext cx="2376264" cy="2308324"/>
          </a:xfrm>
          <a:prstGeom prst="rect">
            <a:avLst/>
          </a:prstGeom>
          <a:solidFill>
            <a:srgbClr val="FFEE8B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1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60</a:t>
            </a: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2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30</a:t>
            </a: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3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20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4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15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5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12</a:t>
            </a:r>
            <a:endParaRPr lang="es-ES" sz="2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60 = 6 ·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10</a:t>
            </a:r>
            <a:endParaRPr lang="es-ES" sz="2400" dirty="0" smtClean="0">
              <a:latin typeface="AR CENA" pitchFamily="2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755576" y="3390091"/>
            <a:ext cx="2376264" cy="830997"/>
          </a:xfrm>
          <a:prstGeom prst="rect">
            <a:avLst/>
          </a:prstGeo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2400" dirty="0" smtClean="0">
                <a:latin typeface="AR CENA" pitchFamily="2" charset="0"/>
              </a:rPr>
              <a:t>Recuerda los divisores de 60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516216" y="4149080"/>
            <a:ext cx="2448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60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1</a:t>
            </a:r>
            <a:endParaRPr lang="es-ES" sz="2400" dirty="0" smtClean="0">
              <a:solidFill>
                <a:srgbClr val="FF0000"/>
              </a:solidFill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30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2</a:t>
            </a:r>
            <a:endParaRPr lang="es-ES" sz="2400" dirty="0" smtClean="0">
              <a:solidFill>
                <a:srgbClr val="FF0000"/>
              </a:solidFill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20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3</a:t>
            </a:r>
            <a:endParaRPr lang="es-ES" sz="2400" dirty="0" smtClean="0"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15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4</a:t>
            </a:r>
            <a:endParaRPr lang="es-ES" sz="2400" dirty="0" smtClean="0"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12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5</a:t>
            </a:r>
            <a:endParaRPr lang="es-ES" sz="2400" dirty="0" smtClean="0">
              <a:solidFill>
                <a:srgbClr val="FF0000"/>
              </a:solidFill>
              <a:latin typeface="AR CENA" pitchFamily="2" charset="0"/>
            </a:endParaRPr>
          </a:p>
          <a:p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10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6</a:t>
            </a:r>
            <a:endParaRPr lang="es-ES" sz="2400" dirty="0" smtClean="0">
              <a:latin typeface="AR CENA" pitchFamily="2" charset="0"/>
            </a:endParaRPr>
          </a:p>
        </p:txBody>
      </p:sp>
      <p:sp>
        <p:nvSpPr>
          <p:cNvPr id="10" name="9 Flecha curvada hacia abajo"/>
          <p:cNvSpPr/>
          <p:nvPr/>
        </p:nvSpPr>
        <p:spPr>
          <a:xfrm>
            <a:off x="5580112" y="3645024"/>
            <a:ext cx="1440160" cy="504056"/>
          </a:xfrm>
          <a:prstGeom prst="curvedDownArrow">
            <a:avLst/>
          </a:prstGeom>
          <a:solidFill>
            <a:srgbClr val="FFEE8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abajo"/>
          <p:cNvSpPr/>
          <p:nvPr/>
        </p:nvSpPr>
        <p:spPr>
          <a:xfrm flipH="1">
            <a:off x="5076056" y="3645024"/>
            <a:ext cx="1448544" cy="504056"/>
          </a:xfrm>
          <a:prstGeom prst="curvedDownArrow">
            <a:avLst/>
          </a:prstGeom>
          <a:solidFill>
            <a:srgbClr val="FFEE8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123728" y="1600201"/>
            <a:ext cx="6563072" cy="14805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Encuentra todas las formas posibles de hacer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equipos iguales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una clase de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 alumnos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528392" y="4204130"/>
            <a:ext cx="2448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1</a:t>
            </a:r>
            <a:r>
              <a:rPr lang="es-ES" sz="2400" dirty="0" smtClean="0">
                <a:latin typeface="AR CENA" pitchFamily="2" charset="0"/>
              </a:rPr>
              <a:t>  equipo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60</a:t>
            </a:r>
          </a:p>
          <a:p>
            <a:pPr>
              <a:buNone/>
            </a:pP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2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30</a:t>
            </a:r>
          </a:p>
          <a:p>
            <a:pPr>
              <a:buNone/>
            </a:pP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3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20</a:t>
            </a:r>
            <a:endParaRPr lang="es-ES" sz="2400" dirty="0" smtClean="0"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4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15</a:t>
            </a:r>
            <a:endParaRPr lang="es-ES" sz="2400" dirty="0" smtClean="0">
              <a:latin typeface="AR CENA" pitchFamily="2" charset="0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5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12 </a:t>
            </a:r>
          </a:p>
          <a:p>
            <a:r>
              <a:rPr lang="es-ES" sz="2400" dirty="0" smtClean="0">
                <a:solidFill>
                  <a:srgbClr val="639828"/>
                </a:solidFill>
                <a:latin typeface="AR CENA" pitchFamily="2" charset="0"/>
              </a:rPr>
              <a:t>6</a:t>
            </a:r>
            <a:r>
              <a:rPr lang="es-ES" sz="2400" dirty="0" smtClean="0">
                <a:latin typeface="AR CENA" pitchFamily="2" charset="0"/>
              </a:rPr>
              <a:t> equipos de </a:t>
            </a:r>
            <a:r>
              <a:rPr lang="es-ES" sz="2400" dirty="0" smtClean="0">
                <a:solidFill>
                  <a:srgbClr val="FF0000"/>
                </a:solidFill>
                <a:latin typeface="AR CENA" pitchFamily="2" charset="0"/>
              </a:rPr>
              <a:t>10 </a:t>
            </a:r>
            <a:endParaRPr lang="es-ES" sz="2400" dirty="0" smtClean="0">
              <a:latin typeface="AR CEN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589240"/>
            <a:ext cx="32403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72289" y="3545950"/>
            <a:ext cx="2339871" cy="3108543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s-ES" sz="2800" dirty="0" smtClean="0"/>
              <a:t>60 = 1 · 60</a:t>
            </a:r>
          </a:p>
          <a:p>
            <a:pPr marL="0" algn="ctr">
              <a:buNone/>
            </a:pPr>
            <a:r>
              <a:rPr lang="es-ES" sz="2800" dirty="0" smtClean="0"/>
              <a:t>60 = 2 · </a:t>
            </a:r>
            <a:r>
              <a:rPr lang="es-ES" sz="2800" dirty="0" smtClean="0">
                <a:solidFill>
                  <a:schemeClr val="bg1"/>
                </a:solidFill>
              </a:rPr>
              <a:t>30</a:t>
            </a:r>
          </a:p>
          <a:p>
            <a:pPr marL="0" algn="ctr">
              <a:buNone/>
            </a:pPr>
            <a:r>
              <a:rPr lang="es-ES" sz="2800" dirty="0" smtClean="0"/>
              <a:t>60 = </a:t>
            </a:r>
            <a:r>
              <a:rPr lang="es-ES" sz="2800" dirty="0" smtClean="0">
                <a:solidFill>
                  <a:schemeClr val="bg1"/>
                </a:solidFill>
              </a:rPr>
              <a:t>3 · 20</a:t>
            </a:r>
          </a:p>
          <a:p>
            <a:pPr marL="0" algn="ctr">
              <a:buNone/>
            </a:pPr>
            <a:r>
              <a:rPr lang="es-ES" sz="2800" dirty="0" smtClean="0"/>
              <a:t>60 = </a:t>
            </a:r>
            <a:r>
              <a:rPr lang="es-ES" sz="2800" dirty="0" smtClean="0">
                <a:solidFill>
                  <a:schemeClr val="bg1"/>
                </a:solidFill>
              </a:rPr>
              <a:t>4 · 15</a:t>
            </a:r>
          </a:p>
          <a:p>
            <a:pPr marL="0" algn="ctr">
              <a:buNone/>
            </a:pPr>
            <a:r>
              <a:rPr lang="es-ES" sz="2800" dirty="0" smtClean="0"/>
              <a:t>60 = </a:t>
            </a:r>
            <a:r>
              <a:rPr lang="es-ES" sz="2800" dirty="0" smtClean="0">
                <a:solidFill>
                  <a:schemeClr val="bg1"/>
                </a:solidFill>
              </a:rPr>
              <a:t>5 · 12</a:t>
            </a:r>
          </a:p>
          <a:p>
            <a:pPr marL="0" algn="ctr">
              <a:buNone/>
            </a:pPr>
            <a:r>
              <a:rPr lang="es-ES" sz="2800" dirty="0" smtClean="0"/>
              <a:t>60 = </a:t>
            </a:r>
            <a:r>
              <a:rPr lang="es-ES" sz="2800" dirty="0" smtClean="0">
                <a:solidFill>
                  <a:schemeClr val="bg1"/>
                </a:solidFill>
              </a:rPr>
              <a:t>6 · </a:t>
            </a:r>
            <a:r>
              <a:rPr lang="es-ES" sz="2800" dirty="0" smtClean="0">
                <a:solidFill>
                  <a:schemeClr val="bg1"/>
                </a:solidFill>
              </a:rPr>
              <a:t>10</a:t>
            </a:r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300192" y="3597526"/>
            <a:ext cx="2448272" cy="305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 ·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2 ·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· 25</a:t>
            </a:r>
            <a:endParaRPr lang="es-ES" sz="2800" dirty="0" smtClean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· 20</a:t>
            </a:r>
            <a:endParaRPr lang="es-ES" sz="2800" dirty="0" smtClean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· 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5589240"/>
            <a:ext cx="32403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63888" y="3039342"/>
            <a:ext cx="2448272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60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56176" y="3035234"/>
            <a:ext cx="2520280" cy="461665"/>
          </a:xfrm>
          <a:prstGeom prst="rect">
            <a:avLst/>
          </a:prstGeom>
          <a:solidFill>
            <a:srgbClr val="CC00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100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CRITERIOS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 </a:t>
            </a:r>
            <a:r>
              <a:rPr kumimoji="0" lang="es-E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DE</a:t>
            </a:r>
            <a:r>
              <a:rPr kumimoji="0" lang="es-E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</a:t>
            </a:r>
            <a:r>
              <a:rPr kumimoji="0" lang="es-ES" sz="40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roadway" pitchFamily="82" charset="0"/>
                <a:ea typeface="+mj-ea"/>
                <a:cs typeface="+mj-cs"/>
              </a:rPr>
              <a:t> DIVISIBILIDAD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1772816"/>
            <a:ext cx="864096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2564904"/>
            <a:ext cx="864096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611560" y="3388217"/>
            <a:ext cx="864096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11560" y="4941168"/>
            <a:ext cx="864096" cy="720080"/>
          </a:xfrm>
          <a:prstGeom prst="rect">
            <a:avLst/>
          </a:prstGeom>
          <a:solidFill>
            <a:srgbClr val="FFD243"/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611560" y="5733256"/>
            <a:ext cx="864096" cy="7200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  <a:alpha val="73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  <a:alpha val="73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1547664" y="1844824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err="1" smtClean="0">
                <a:solidFill>
                  <a:srgbClr val="2B812B"/>
                </a:solidFill>
              </a:rPr>
              <a:t>si</a:t>
            </a:r>
            <a:r>
              <a:rPr lang="en-US" sz="3400" smtClean="0">
                <a:solidFill>
                  <a:srgbClr val="2B812B"/>
                </a:solidFill>
              </a:rPr>
              <a:t> la última </a:t>
            </a:r>
            <a:r>
              <a:rPr lang="en-US" sz="3400" dirty="0" err="1" smtClean="0">
                <a:solidFill>
                  <a:srgbClr val="2B812B"/>
                </a:solidFill>
              </a:rPr>
              <a:t>cifra</a:t>
            </a:r>
            <a:r>
              <a:rPr lang="en-US" sz="3400" dirty="0" smtClean="0">
                <a:solidFill>
                  <a:srgbClr val="2B812B"/>
                </a:solidFill>
              </a:rPr>
              <a:t> </a:t>
            </a:r>
            <a:r>
              <a:rPr lang="en-US" sz="3400" dirty="0" err="1" smtClean="0">
                <a:solidFill>
                  <a:srgbClr val="2B812B"/>
                </a:solidFill>
              </a:rPr>
              <a:t>es</a:t>
            </a:r>
            <a:r>
              <a:rPr lang="en-US" sz="3400" dirty="0" smtClean="0">
                <a:solidFill>
                  <a:srgbClr val="2B812B"/>
                </a:solidFill>
              </a:rPr>
              <a:t> par (0, 2, 4, 6, 8)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1547664" y="2636912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dirty="0" err="1" smtClean="0">
                <a:solidFill>
                  <a:srgbClr val="FF6600"/>
                </a:solidFill>
              </a:rPr>
              <a:t>si</a:t>
            </a:r>
            <a:r>
              <a:rPr lang="en-US" sz="3400" dirty="0" smtClean="0">
                <a:solidFill>
                  <a:srgbClr val="FF6600"/>
                </a:solidFill>
              </a:rPr>
              <a:t> la </a:t>
            </a:r>
            <a:r>
              <a:rPr lang="en-US" sz="3400" dirty="0" err="1" smtClean="0">
                <a:solidFill>
                  <a:srgbClr val="FF6600"/>
                </a:solidFill>
              </a:rPr>
              <a:t>suma</a:t>
            </a:r>
            <a:r>
              <a:rPr lang="en-US" sz="3400" dirty="0" smtClean="0">
                <a:solidFill>
                  <a:srgbClr val="FF6600"/>
                </a:solidFill>
              </a:rPr>
              <a:t> de </a:t>
            </a:r>
            <a:r>
              <a:rPr lang="en-US" sz="3400" dirty="0" err="1" smtClean="0">
                <a:solidFill>
                  <a:srgbClr val="FF6600"/>
                </a:solidFill>
              </a:rPr>
              <a:t>sus</a:t>
            </a:r>
            <a:r>
              <a:rPr lang="en-US" sz="3400" dirty="0" smtClean="0">
                <a:solidFill>
                  <a:srgbClr val="FF6600"/>
                </a:solidFill>
              </a:rPr>
              <a:t> </a:t>
            </a:r>
            <a:r>
              <a:rPr lang="en-US" sz="3400" dirty="0" err="1" smtClean="0">
                <a:solidFill>
                  <a:srgbClr val="FF6600"/>
                </a:solidFill>
              </a:rPr>
              <a:t>cifras</a:t>
            </a:r>
            <a:r>
              <a:rPr lang="en-US" sz="3400" dirty="0" smtClean="0">
                <a:solidFill>
                  <a:srgbClr val="FF6600"/>
                </a:solidFill>
              </a:rPr>
              <a:t> </a:t>
            </a:r>
            <a:r>
              <a:rPr lang="en-US" sz="3400" dirty="0" err="1" smtClean="0">
                <a:solidFill>
                  <a:srgbClr val="FF6600"/>
                </a:solidFill>
              </a:rPr>
              <a:t>es</a:t>
            </a:r>
            <a:r>
              <a:rPr lang="en-US" sz="3400" dirty="0" smtClean="0">
                <a:solidFill>
                  <a:srgbClr val="FF6600"/>
                </a:solidFill>
              </a:rPr>
              <a:t> </a:t>
            </a:r>
            <a:r>
              <a:rPr lang="en-US" sz="3400" dirty="0" smtClean="0">
                <a:solidFill>
                  <a:srgbClr val="FF6600"/>
                </a:solidFill>
              </a:rPr>
              <a:t>3,6 ó 9</a:t>
            </a:r>
            <a:endParaRPr lang="en-US" sz="3400" dirty="0" smtClean="0">
              <a:solidFill>
                <a:srgbClr val="FF66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1547664" y="3429000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dirty="0" err="1" smtClean="0">
                <a:solidFill>
                  <a:srgbClr val="CC0066"/>
                </a:solidFill>
              </a:rPr>
              <a:t>si</a:t>
            </a:r>
            <a:r>
              <a:rPr lang="en-US" sz="3400" dirty="0" smtClean="0">
                <a:solidFill>
                  <a:srgbClr val="CC0066"/>
                </a:solidFill>
              </a:rPr>
              <a:t> la </a:t>
            </a:r>
            <a:r>
              <a:rPr lang="en-US" sz="3400" dirty="0" err="1" smtClean="0">
                <a:solidFill>
                  <a:srgbClr val="CC0066"/>
                </a:solidFill>
              </a:rPr>
              <a:t>última</a:t>
            </a:r>
            <a:r>
              <a:rPr lang="en-US" sz="3400" dirty="0" smtClean="0">
                <a:solidFill>
                  <a:srgbClr val="CC0066"/>
                </a:solidFill>
              </a:rPr>
              <a:t> </a:t>
            </a:r>
            <a:r>
              <a:rPr lang="en-US" sz="3400" dirty="0" err="1" smtClean="0">
                <a:solidFill>
                  <a:srgbClr val="CC0066"/>
                </a:solidFill>
              </a:rPr>
              <a:t>cifra</a:t>
            </a:r>
            <a:r>
              <a:rPr lang="en-US" sz="3400" dirty="0" smtClean="0">
                <a:solidFill>
                  <a:srgbClr val="CC0066"/>
                </a:solidFill>
              </a:rPr>
              <a:t> </a:t>
            </a:r>
            <a:r>
              <a:rPr lang="en-US" sz="3400" dirty="0" err="1" smtClean="0">
                <a:solidFill>
                  <a:srgbClr val="CC0066"/>
                </a:solidFill>
              </a:rPr>
              <a:t>es</a:t>
            </a:r>
            <a:r>
              <a:rPr lang="en-US" sz="3400" dirty="0" smtClean="0">
                <a:solidFill>
                  <a:srgbClr val="CC0066"/>
                </a:solidFill>
              </a:rPr>
              <a:t> 0 ó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1619672" y="5805264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err="1" smtClean="0"/>
              <a:t>si</a:t>
            </a:r>
            <a:r>
              <a:rPr lang="en-US" sz="3400" smtClean="0"/>
              <a:t> la última </a:t>
            </a:r>
            <a:r>
              <a:rPr lang="en-US" sz="3400" dirty="0" err="1" smtClean="0"/>
              <a:t>cifra</a:t>
            </a:r>
            <a:r>
              <a:rPr lang="en-US" sz="3400" dirty="0" smtClean="0"/>
              <a:t> </a:t>
            </a:r>
            <a:r>
              <a:rPr lang="en-US" sz="3400" dirty="0" err="1" smtClean="0"/>
              <a:t>es</a:t>
            </a:r>
            <a:r>
              <a:rPr lang="en-US" sz="3400" dirty="0" smtClean="0"/>
              <a:t>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1619672" y="5013176"/>
            <a:ext cx="6480720" cy="5760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400" dirty="0" err="1" smtClean="0">
                <a:solidFill>
                  <a:srgbClr val="CC6600"/>
                </a:solidFill>
              </a:rPr>
              <a:t>si</a:t>
            </a:r>
            <a:r>
              <a:rPr lang="en-US" sz="3400" dirty="0" smtClean="0">
                <a:solidFill>
                  <a:srgbClr val="CC6600"/>
                </a:solidFill>
              </a:rPr>
              <a:t> la </a:t>
            </a:r>
            <a:r>
              <a:rPr lang="en-US" sz="3400" dirty="0" err="1" smtClean="0">
                <a:solidFill>
                  <a:srgbClr val="CC6600"/>
                </a:solidFill>
              </a:rPr>
              <a:t>suma</a:t>
            </a:r>
            <a:r>
              <a:rPr lang="en-US" sz="3400" dirty="0" smtClean="0">
                <a:solidFill>
                  <a:srgbClr val="CC6600"/>
                </a:solidFill>
              </a:rPr>
              <a:t> de </a:t>
            </a:r>
            <a:r>
              <a:rPr lang="en-US" sz="3400" dirty="0" err="1" smtClean="0">
                <a:solidFill>
                  <a:srgbClr val="CC6600"/>
                </a:solidFill>
              </a:rPr>
              <a:t>sus</a:t>
            </a:r>
            <a:r>
              <a:rPr lang="en-US" sz="3400" dirty="0" smtClean="0">
                <a:solidFill>
                  <a:srgbClr val="CC6600"/>
                </a:solidFill>
              </a:rPr>
              <a:t> </a:t>
            </a:r>
            <a:r>
              <a:rPr lang="en-US" sz="3400" dirty="0" err="1" smtClean="0">
                <a:solidFill>
                  <a:srgbClr val="CC6600"/>
                </a:solidFill>
              </a:rPr>
              <a:t>cifras</a:t>
            </a:r>
            <a:r>
              <a:rPr lang="en-US" sz="3400" dirty="0" smtClean="0">
                <a:solidFill>
                  <a:srgbClr val="CC6600"/>
                </a:solidFill>
              </a:rPr>
              <a:t> </a:t>
            </a:r>
            <a:r>
              <a:rPr lang="en-US" sz="3400" dirty="0" err="1" smtClean="0">
                <a:solidFill>
                  <a:srgbClr val="CC6600"/>
                </a:solidFill>
              </a:rPr>
              <a:t>es</a:t>
            </a:r>
            <a:r>
              <a:rPr lang="en-US" sz="3400" dirty="0" smtClean="0">
                <a:solidFill>
                  <a:srgbClr val="CC6600"/>
                </a:solidFill>
              </a:rPr>
              <a:t> </a:t>
            </a:r>
            <a:r>
              <a:rPr lang="en-US" sz="3400" dirty="0" smtClean="0">
                <a:solidFill>
                  <a:srgbClr val="CC6600"/>
                </a:solidFill>
              </a:rPr>
              <a:t>9</a:t>
            </a:r>
            <a:endParaRPr lang="en-US" sz="3400" dirty="0" smtClean="0">
              <a:solidFill>
                <a:srgbClr val="CC66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19 Imagen" descr="t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516216" y="4452618"/>
            <a:ext cx="2099550" cy="209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72289" y="3545950"/>
            <a:ext cx="2339871" cy="3699474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s-ES" sz="2800" dirty="0" smtClean="0"/>
              <a:t>60 = 1 · 60</a:t>
            </a:r>
          </a:p>
          <a:p>
            <a:pPr marL="0" algn="ctr">
              <a:buNone/>
            </a:pPr>
            <a:r>
              <a:rPr lang="es-ES" sz="2800" dirty="0" smtClean="0"/>
              <a:t>60 = 2 · 30</a:t>
            </a:r>
          </a:p>
          <a:p>
            <a:pPr marL="0" algn="ctr">
              <a:buNone/>
            </a:pPr>
            <a:r>
              <a:rPr lang="es-ES" sz="2800" dirty="0" smtClean="0"/>
              <a:t>60 = 3 · 20</a:t>
            </a:r>
          </a:p>
          <a:p>
            <a:pPr marL="0" algn="ctr">
              <a:buNone/>
            </a:pPr>
            <a:r>
              <a:rPr lang="es-ES" sz="2800" dirty="0" smtClean="0"/>
              <a:t>60 = 4 · 15</a:t>
            </a:r>
          </a:p>
          <a:p>
            <a:pPr marL="0" algn="ctr">
              <a:buNone/>
            </a:pPr>
            <a:r>
              <a:rPr lang="es-ES" sz="2800" dirty="0" smtClean="0"/>
              <a:t>60 = 5 · 12</a:t>
            </a:r>
          </a:p>
          <a:p>
            <a:pPr marL="0" algn="ctr">
              <a:buNone/>
            </a:pPr>
            <a:r>
              <a:rPr lang="es-ES" sz="2800" dirty="0" smtClean="0"/>
              <a:t>60 = 6 · 10</a:t>
            </a:r>
          </a:p>
          <a:p>
            <a:endParaRPr lang="es-E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228184" y="3501008"/>
            <a:ext cx="244827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 ·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2 · 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4 · 25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5 · 20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10 · 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5589240"/>
            <a:ext cx="32403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2 CuadroTexto"/>
          <p:cNvSpPr txBox="1"/>
          <p:nvPr/>
        </p:nvSpPr>
        <p:spPr>
          <a:xfrm>
            <a:off x="3563888" y="3039342"/>
            <a:ext cx="2448272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60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16" name="13 CuadroTexto"/>
          <p:cNvSpPr txBox="1"/>
          <p:nvPr/>
        </p:nvSpPr>
        <p:spPr>
          <a:xfrm>
            <a:off x="6156176" y="3035234"/>
            <a:ext cx="2520280" cy="461665"/>
          </a:xfrm>
          <a:prstGeom prst="rect">
            <a:avLst/>
          </a:prstGeom>
          <a:solidFill>
            <a:srgbClr val="CC00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100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72289" y="3545950"/>
            <a:ext cx="2339871" cy="3699474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s-ES" sz="2800" dirty="0" smtClean="0"/>
              <a:t>60 = 1 · 60</a:t>
            </a:r>
          </a:p>
          <a:p>
            <a:pPr marL="0" algn="ctr">
              <a:buNone/>
            </a:pPr>
            <a:r>
              <a:rPr lang="es-ES" sz="2800" dirty="0" smtClean="0"/>
              <a:t>60 = 2 · 30</a:t>
            </a:r>
          </a:p>
          <a:p>
            <a:pPr marL="0" algn="ctr">
              <a:buNone/>
            </a:pPr>
            <a:r>
              <a:rPr lang="es-ES" sz="2800" dirty="0" smtClean="0"/>
              <a:t>60 = 3 · 20</a:t>
            </a:r>
          </a:p>
          <a:p>
            <a:pPr marL="0" algn="ctr">
              <a:buNone/>
            </a:pPr>
            <a:r>
              <a:rPr lang="es-ES" sz="2800" dirty="0" smtClean="0"/>
              <a:t>60 = 4 · 15</a:t>
            </a:r>
          </a:p>
          <a:p>
            <a:pPr marL="0" algn="ctr">
              <a:buNone/>
            </a:pPr>
            <a:r>
              <a:rPr lang="es-ES" sz="2800" dirty="0" smtClean="0"/>
              <a:t>60 = 5 · 12</a:t>
            </a:r>
          </a:p>
          <a:p>
            <a:pPr marL="0" algn="ctr">
              <a:buNone/>
            </a:pPr>
            <a:r>
              <a:rPr lang="es-ES" sz="2800" dirty="0" smtClean="0"/>
              <a:t>60 = 6 · 10</a:t>
            </a:r>
          </a:p>
          <a:p>
            <a:endParaRPr lang="es-E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228184" y="3501008"/>
            <a:ext cx="244827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 ·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2 · 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4 · 25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5 · 20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10 · 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5589240"/>
            <a:ext cx="32403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4005064"/>
            <a:ext cx="2736304" cy="15696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 CENA" pitchFamily="2" charset="0"/>
              </a:rPr>
              <a:t>Divisores comunes de 60 y 100</a:t>
            </a:r>
            <a:endParaRPr lang="es-ES" sz="3200" dirty="0">
              <a:latin typeface="AR CENA" pitchFamily="2" charset="0"/>
            </a:endParaRPr>
          </a:p>
        </p:txBody>
      </p:sp>
      <p:sp>
        <p:nvSpPr>
          <p:cNvPr id="16" name="12 CuadroTexto"/>
          <p:cNvSpPr txBox="1"/>
          <p:nvPr/>
        </p:nvSpPr>
        <p:spPr>
          <a:xfrm>
            <a:off x="3563888" y="3039342"/>
            <a:ext cx="2448272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60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17" name="13 CuadroTexto"/>
          <p:cNvSpPr txBox="1"/>
          <p:nvPr/>
        </p:nvSpPr>
        <p:spPr>
          <a:xfrm>
            <a:off x="6156176" y="3035234"/>
            <a:ext cx="2520280" cy="461665"/>
          </a:xfrm>
          <a:prstGeom prst="rect">
            <a:avLst/>
          </a:prstGeom>
          <a:solidFill>
            <a:srgbClr val="CC00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100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Elipse"/>
          <p:cNvSpPr/>
          <p:nvPr/>
        </p:nvSpPr>
        <p:spPr>
          <a:xfrm>
            <a:off x="7164288" y="5589240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220072" y="6165304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72289" y="3545950"/>
            <a:ext cx="2339871" cy="3699474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s-ES" sz="2800" dirty="0" smtClean="0"/>
              <a:t>60 = 1 · 60</a:t>
            </a:r>
          </a:p>
          <a:p>
            <a:pPr marL="0" algn="ctr">
              <a:buNone/>
            </a:pPr>
            <a:r>
              <a:rPr lang="es-ES" sz="2800" dirty="0" smtClean="0"/>
              <a:t>60 = 2 · 30</a:t>
            </a:r>
          </a:p>
          <a:p>
            <a:pPr marL="0" algn="ctr">
              <a:buNone/>
            </a:pPr>
            <a:r>
              <a:rPr lang="es-ES" sz="2800" dirty="0" smtClean="0"/>
              <a:t>60 = 3 · 20</a:t>
            </a:r>
          </a:p>
          <a:p>
            <a:pPr marL="0" algn="ctr">
              <a:buNone/>
            </a:pPr>
            <a:r>
              <a:rPr lang="es-ES" sz="2800" dirty="0" smtClean="0"/>
              <a:t>60 = 4 · 15</a:t>
            </a:r>
          </a:p>
          <a:p>
            <a:pPr marL="0" algn="ctr">
              <a:buNone/>
            </a:pPr>
            <a:r>
              <a:rPr lang="es-ES" sz="2800" dirty="0" smtClean="0"/>
              <a:t>60 = 5 · 12</a:t>
            </a:r>
          </a:p>
          <a:p>
            <a:pPr marL="0" algn="ctr">
              <a:buNone/>
            </a:pPr>
            <a:r>
              <a:rPr lang="es-ES" sz="2800" dirty="0" smtClean="0"/>
              <a:t>60 = 6 · 10</a:t>
            </a:r>
          </a:p>
          <a:p>
            <a:endParaRPr lang="es-E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228184" y="3501008"/>
            <a:ext cx="244827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 ·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2 · 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4 · 25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5 · 20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10 · 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5589240"/>
            <a:ext cx="32403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644008" y="4077072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7092280" y="4077072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644008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7092280" y="4581128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4644008" y="5589240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7092280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5148064" y="4581128"/>
            <a:ext cx="432048" cy="432048"/>
          </a:xfrm>
          <a:prstGeom prst="ellipse">
            <a:avLst/>
          </a:prstGeom>
          <a:solidFill>
            <a:srgbClr val="D9D9D9">
              <a:alpha val="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7596336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12 CuadroTexto"/>
          <p:cNvSpPr txBox="1"/>
          <p:nvPr/>
        </p:nvSpPr>
        <p:spPr>
          <a:xfrm>
            <a:off x="3563888" y="3039342"/>
            <a:ext cx="2448272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60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27" name="13 CuadroTexto"/>
          <p:cNvSpPr txBox="1"/>
          <p:nvPr/>
        </p:nvSpPr>
        <p:spPr>
          <a:xfrm>
            <a:off x="6156176" y="3035234"/>
            <a:ext cx="2520280" cy="461665"/>
          </a:xfrm>
          <a:prstGeom prst="rect">
            <a:avLst/>
          </a:prstGeom>
          <a:solidFill>
            <a:srgbClr val="CC00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100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28" name="14 CuadroTexto"/>
          <p:cNvSpPr txBox="1"/>
          <p:nvPr/>
        </p:nvSpPr>
        <p:spPr>
          <a:xfrm>
            <a:off x="611560" y="4005064"/>
            <a:ext cx="2736304" cy="15696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 CENA" pitchFamily="2" charset="0"/>
              </a:rPr>
              <a:t>Divisores comunes de 60 y 100</a:t>
            </a:r>
            <a:endParaRPr lang="es-ES" sz="32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Elipse"/>
          <p:cNvSpPr/>
          <p:nvPr/>
        </p:nvSpPr>
        <p:spPr>
          <a:xfrm>
            <a:off x="7164288" y="5589240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220072" y="6165304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MÁXIMO   COMÚN   DIVISOR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72289" y="3545950"/>
            <a:ext cx="2339871" cy="3699474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s-ES" sz="2800" dirty="0" smtClean="0"/>
              <a:t>60 = 1 · 60</a:t>
            </a:r>
          </a:p>
          <a:p>
            <a:pPr marL="0" algn="ctr">
              <a:buNone/>
            </a:pPr>
            <a:r>
              <a:rPr lang="es-ES" sz="2800" dirty="0" smtClean="0"/>
              <a:t>60 = 2 · 30</a:t>
            </a:r>
          </a:p>
          <a:p>
            <a:pPr marL="0" algn="ctr">
              <a:buNone/>
            </a:pPr>
            <a:r>
              <a:rPr lang="es-ES" sz="2800" dirty="0" smtClean="0"/>
              <a:t>60 = 3 · </a:t>
            </a:r>
            <a:r>
              <a:rPr lang="es-ES" sz="2800" b="1" dirty="0" smtClean="0">
                <a:solidFill>
                  <a:srgbClr val="C00000"/>
                </a:solidFill>
              </a:rPr>
              <a:t>20</a:t>
            </a:r>
          </a:p>
          <a:p>
            <a:pPr marL="0" algn="ctr">
              <a:buNone/>
            </a:pPr>
            <a:r>
              <a:rPr lang="es-ES" sz="2800" dirty="0" smtClean="0"/>
              <a:t>60 = 4 · 15</a:t>
            </a:r>
          </a:p>
          <a:p>
            <a:pPr marL="0" algn="ctr">
              <a:buNone/>
            </a:pPr>
            <a:r>
              <a:rPr lang="es-ES" sz="2800" dirty="0" smtClean="0"/>
              <a:t>60 = 5 · 12</a:t>
            </a:r>
          </a:p>
          <a:p>
            <a:pPr marL="0" algn="ctr">
              <a:buNone/>
            </a:pPr>
            <a:r>
              <a:rPr lang="es-ES" sz="2800" dirty="0" smtClean="0"/>
              <a:t>60 = 6 · 10</a:t>
            </a:r>
          </a:p>
          <a:p>
            <a:endParaRPr lang="es-ES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6228184" y="3501008"/>
            <a:ext cx="244827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 ·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2 · 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4 · 25</a:t>
            </a:r>
            <a:endParaRPr lang="es-E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5 · 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endParaRPr lang="es-ES" sz="2800" b="1" dirty="0" smtClean="0">
              <a:solidFill>
                <a:srgbClr val="C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100 = 10 · 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483768" y="1412776"/>
            <a:ext cx="6192688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+mj-lt"/>
              </a:rPr>
              <a:t>Al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mayor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de los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divisores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 que tienen 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en común </a:t>
            </a:r>
            <a:r>
              <a:rPr lang="es-ES" sz="2400" dirty="0" smtClean="0">
                <a:solidFill>
                  <a:schemeClr val="tx1"/>
                </a:solidFill>
                <a:latin typeface="+mj-lt"/>
              </a:rPr>
              <a:t>varios números se le llama su </a:t>
            </a: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“</a:t>
            </a:r>
            <a:r>
              <a:rPr lang="es-ES" sz="3200" b="1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ritannic Bold" pitchFamily="34" charset="0"/>
              </a:rPr>
              <a:t>máximo común divisor</a:t>
            </a:r>
            <a:r>
              <a:rPr lang="es-ES" sz="2400" b="1" dirty="0" smtClean="0">
                <a:solidFill>
                  <a:schemeClr val="tx1"/>
                </a:solidFill>
                <a:latin typeface="Segoe Print" pitchFamily="2" charset="0"/>
              </a:rPr>
              <a:t>” </a:t>
            </a:r>
            <a:endParaRPr lang="es-ES" sz="24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1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47440" cy="1675433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5589240"/>
            <a:ext cx="3672408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  <a:effectLst>
            <a:outerShdw dist="71842" dir="2700000" algn="ctr" rotWithShape="0">
              <a:srgbClr val="C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CENA" pitchFamily="2" charset="0"/>
                <a:ea typeface="Times New Roman" pitchFamily="18" charset="0"/>
                <a:cs typeface="Arial" pitchFamily="34" charset="0"/>
              </a:rPr>
              <a:t>M.C.D. (60, 100 ) = </a:t>
            </a:r>
            <a:r>
              <a:rPr lang="en-US" sz="3200" b="1" dirty="0" smtClean="0">
                <a:solidFill>
                  <a:srgbClr val="FF0000"/>
                </a:solidFill>
                <a:latin typeface="AR CENA" pitchFamily="2" charset="0"/>
                <a:ea typeface="Times New Roman" pitchFamily="18" charset="0"/>
                <a:cs typeface="Arial" pitchFamily="34" charset="0"/>
              </a:rPr>
              <a:t>20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644008" y="4077072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7092280" y="4077072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644008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7092280" y="4581128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4644008" y="5589240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7092280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5148064" y="4581128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7596336" y="5085184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14 CuadroTexto"/>
          <p:cNvSpPr txBox="1"/>
          <p:nvPr/>
        </p:nvSpPr>
        <p:spPr>
          <a:xfrm>
            <a:off x="611560" y="4005064"/>
            <a:ext cx="2736304" cy="15696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 CENA" pitchFamily="2" charset="0"/>
              </a:rPr>
              <a:t>Divisores comunes de 60 y 100</a:t>
            </a:r>
            <a:endParaRPr lang="es-ES" sz="3200" dirty="0">
              <a:latin typeface="AR CENA" pitchFamily="2" charset="0"/>
            </a:endParaRPr>
          </a:p>
        </p:txBody>
      </p:sp>
      <p:sp>
        <p:nvSpPr>
          <p:cNvPr id="27" name="12 CuadroTexto"/>
          <p:cNvSpPr txBox="1"/>
          <p:nvPr/>
        </p:nvSpPr>
        <p:spPr>
          <a:xfrm>
            <a:off x="3563888" y="3039342"/>
            <a:ext cx="2448272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60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28" name="13 CuadroTexto"/>
          <p:cNvSpPr txBox="1"/>
          <p:nvPr/>
        </p:nvSpPr>
        <p:spPr>
          <a:xfrm>
            <a:off x="6156176" y="3035234"/>
            <a:ext cx="2520280" cy="461665"/>
          </a:xfrm>
          <a:prstGeom prst="rect">
            <a:avLst/>
          </a:prstGeom>
          <a:solidFill>
            <a:srgbClr val="CC00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 CENA" pitchFamily="2" charset="0"/>
              </a:rPr>
              <a:t>Divisores de 100</a:t>
            </a:r>
            <a:endParaRPr lang="es-ES" sz="2400" dirty="0">
              <a:solidFill>
                <a:schemeClr val="bg1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563891" y="442958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563891" y="442958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979486" y="3946009"/>
            <a:ext cx="268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 = 2</a:t>
            </a:r>
            <a:r>
              <a:rPr lang="es-ES" sz="3200" baseline="30000" dirty="0"/>
              <a:t>3 </a:t>
            </a:r>
            <a:r>
              <a:rPr lang="es-ES" sz="3200" dirty="0"/>
              <a:t>· 3 · 1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3360998" y="2656264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2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68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70618" y="442957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3360998" y="2656264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26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70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4" y="2564908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360998" y="2656264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60996" y="346244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3995936" y="3551640"/>
            <a:ext cx="0" cy="22708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70618" y="442957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60996" y="3946010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004388" y="3462444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3891" y="491314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012838" y="394601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004388" y="442957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12838" y="488423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016866" y="533742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231343" y="3946009"/>
            <a:ext cx="313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 = 2</a:t>
            </a:r>
            <a:r>
              <a:rPr lang="es-ES" sz="3200" baseline="30000" dirty="0"/>
              <a:t>2 </a:t>
            </a:r>
            <a:r>
              <a:rPr lang="es-ES" sz="3200" dirty="0"/>
              <a:t>· 3 · 7 · 1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  <p:sp>
        <p:nvSpPr>
          <p:cNvPr id="25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21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3590" y="2636916"/>
            <a:ext cx="638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2699792" y="2726392"/>
            <a:ext cx="51896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  <a:r>
              <a:rPr lang="es-ES" sz="3200" dirty="0" smtClean="0"/>
              <a:t>2</a:t>
            </a:r>
            <a:r>
              <a:rPr lang="es-ES" sz="3200" baseline="30000" dirty="0" smtClean="0"/>
              <a:t>2 </a:t>
            </a:r>
            <a:r>
              <a:rPr lang="es-ES" sz="3200" dirty="0"/>
              <a:t>· 3 </a:t>
            </a:r>
            <a:r>
              <a:rPr lang="es-ES" sz="3200" dirty="0" smtClean="0"/>
              <a:t>· </a:t>
            </a:r>
            <a:r>
              <a:rPr lang="es-ES" sz="3200" dirty="0"/>
              <a:t>1 = </a:t>
            </a:r>
            <a:r>
              <a:rPr lang="es-ES" sz="3200" dirty="0" smtClean="0"/>
              <a:t>12</a:t>
            </a:r>
            <a:endParaRPr lang="es-ES" sz="3200" dirty="0"/>
          </a:p>
          <a:p>
            <a:r>
              <a:rPr lang="es-ES" sz="3200" dirty="0"/>
              <a:t>                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3563891" y="4650981"/>
            <a:ext cx="313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 = 2</a:t>
            </a:r>
            <a:r>
              <a:rPr lang="es-ES" sz="3200" baseline="30000" dirty="0"/>
              <a:t>2 </a:t>
            </a:r>
            <a:r>
              <a:rPr lang="es-ES" sz="3200" dirty="0"/>
              <a:t>· 3 · 7 · 1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563890" y="3891142"/>
            <a:ext cx="268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 = 2</a:t>
            </a:r>
            <a:r>
              <a:rPr lang="es-ES" sz="3200" baseline="30000" dirty="0"/>
              <a:t>3 </a:t>
            </a:r>
            <a:r>
              <a:rPr lang="es-ES" sz="3200" dirty="0"/>
              <a:t>· 3 · 1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7" y="3821008"/>
            <a:ext cx="2756100" cy="2846231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7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81666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uadroTexto 14"/>
          <p:cNvSpPr txBox="1"/>
          <p:nvPr/>
        </p:nvSpPr>
        <p:spPr>
          <a:xfrm>
            <a:off x="4616323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5260887" y="3254624"/>
            <a:ext cx="47504" cy="2478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4" y="41381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22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8" y="31497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721316" y="463368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7</a:t>
            </a:r>
            <a:endParaRPr lang="es-ES" sz="32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364347" y="36332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8" y="41168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3</a:t>
            </a:r>
            <a:endParaRPr lang="es-ES" sz="32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923932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6" y="41381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31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6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3923932" y="37010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4721014" y="51480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126524" y="5139576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5366819" y="462175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3294509" y="2451925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37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34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35696" y="1672642"/>
            <a:ext cx="6768752" cy="1384995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800" dirty="0" smtClean="0"/>
              <a:t>Los </a:t>
            </a:r>
            <a:r>
              <a:rPr lang="es-ES" sz="2800" b="1" dirty="0" smtClean="0">
                <a:solidFill>
                  <a:srgbClr val="C00000"/>
                </a:solidFill>
              </a:rPr>
              <a:t>DIVISORES</a:t>
            </a:r>
            <a:r>
              <a:rPr lang="es-ES" sz="2800" b="1" dirty="0" smtClean="0"/>
              <a:t> </a:t>
            </a:r>
            <a:r>
              <a:rPr lang="es-ES" sz="2800" dirty="0" smtClean="0"/>
              <a:t>o</a:t>
            </a:r>
            <a:r>
              <a:rPr lang="es-ES" sz="2800" b="1" dirty="0" smtClean="0"/>
              <a:t> FACTORES </a:t>
            </a:r>
            <a:r>
              <a:rPr lang="es-ES" sz="2800" dirty="0" smtClean="0"/>
              <a:t>de un número son los números por los que se puede dividir exactamente (el resto de la división es 0).</a:t>
            </a:r>
          </a:p>
        </p:txBody>
      </p:sp>
      <p:pic>
        <p:nvPicPr>
          <p:cNvPr id="6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747440" cy="1675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81666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uadroTexto 14"/>
          <p:cNvSpPr txBox="1"/>
          <p:nvPr/>
        </p:nvSpPr>
        <p:spPr>
          <a:xfrm>
            <a:off x="4616323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5308391" y="3254624"/>
            <a:ext cx="0" cy="287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4" y="41381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22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8" y="31497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750207" y="462175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364347" y="36332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8" y="41168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3</a:t>
            </a:r>
            <a:endParaRPr lang="es-ES" sz="32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923932" y="31710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6" y="41381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31" y="36546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5" y="462175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3923932" y="37010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355898" y="46217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</a:t>
            </a:r>
            <a:endParaRPr lang="es-ES" sz="32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132091" y="512610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721014" y="51480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3942005" y="4700678"/>
            <a:ext cx="2061644" cy="1248601"/>
          </a:xfrm>
          <a:prstGeom prst="roundRect">
            <a:avLst/>
          </a:prstGeom>
          <a:noFill/>
          <a:ln w="57150">
            <a:solidFill>
              <a:srgbClr val="639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05" y="3243478"/>
            <a:ext cx="1745461" cy="317076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176827" y="4466226"/>
            <a:ext cx="173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Algerian" panose="04020705040A02060702" pitchFamily="82" charset="0"/>
              </a:rPr>
              <a:t>FIN</a:t>
            </a:r>
          </a:p>
        </p:txBody>
      </p:sp>
      <p:sp>
        <p:nvSpPr>
          <p:cNvPr id="8" name="Cheurón 7"/>
          <p:cNvSpPr/>
          <p:nvPr/>
        </p:nvSpPr>
        <p:spPr>
          <a:xfrm rot="19915559">
            <a:off x="5703122" y="5136144"/>
            <a:ext cx="1025999" cy="604091"/>
          </a:xfrm>
          <a:prstGeom prst="chevron">
            <a:avLst/>
          </a:prstGeom>
          <a:solidFill>
            <a:srgbClr val="639828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  <p:sp>
        <p:nvSpPr>
          <p:cNvPr id="32" name="Rectángulo 31"/>
          <p:cNvSpPr/>
          <p:nvPr/>
        </p:nvSpPr>
        <p:spPr>
          <a:xfrm>
            <a:off x="3294509" y="2451925"/>
            <a:ext cx="3067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M.C.D. </a:t>
            </a:r>
            <a:r>
              <a:rPr lang="es-ES" sz="3200" dirty="0"/>
              <a:t>(24, 84) = </a:t>
            </a:r>
          </a:p>
        </p:txBody>
      </p:sp>
      <p:sp>
        <p:nvSpPr>
          <p:cNvPr id="38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89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423234"/>
            <a:ext cx="5184576" cy="646331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FACTORIZACIÓN </a:t>
            </a:r>
            <a:endParaRPr lang="es-ES" sz="3600" dirty="0">
              <a:latin typeface="Britannic Bold" pitchFamily="34" charset="0"/>
            </a:endParaRPr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996" y="2273882"/>
            <a:ext cx="60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840231" y="2479328"/>
            <a:ext cx="528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/>
              <a:t>M</a:t>
            </a:r>
            <a:r>
              <a:rPr lang="es-ES" sz="3200" dirty="0" smtClean="0"/>
              <a:t>.C.D. </a:t>
            </a:r>
            <a:r>
              <a:rPr lang="es-ES" sz="3200" dirty="0"/>
              <a:t>(24, 84) = </a:t>
            </a:r>
            <a:r>
              <a:rPr lang="es-ES" sz="3200" dirty="0" smtClean="0"/>
              <a:t>2</a:t>
            </a:r>
            <a:r>
              <a:rPr lang="es-ES" sz="3200" baseline="30000" dirty="0" smtClean="0"/>
              <a:t>2 </a:t>
            </a:r>
            <a:r>
              <a:rPr lang="es-ES" sz="3200" dirty="0"/>
              <a:t>· 3 </a:t>
            </a:r>
            <a:r>
              <a:rPr lang="es-ES" sz="3200" dirty="0" smtClean="0"/>
              <a:t>· </a:t>
            </a:r>
            <a:r>
              <a:rPr lang="es-ES" sz="3200" dirty="0"/>
              <a:t>1 = </a:t>
            </a:r>
            <a:r>
              <a:rPr lang="es-ES" sz="3200" dirty="0" smtClean="0"/>
              <a:t>12 </a:t>
            </a:r>
            <a:endParaRPr lang="es-ES" sz="3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616319" y="34241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84</a:t>
            </a:r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5260883" y="3507724"/>
            <a:ext cx="47504" cy="24562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4625940" y="439128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616318" y="39077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42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55894" y="340280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750687" y="4874193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7</a:t>
            </a:r>
            <a:endParaRPr lang="es-ES" sz="32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364343" y="3886371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355894" y="436993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3</a:t>
            </a:r>
            <a:endParaRPr lang="es-ES" sz="32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923928" y="342414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4126822" y="439128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923927" y="3907717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126822" y="48748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3923928" y="3954108"/>
            <a:ext cx="19228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355894" y="4874855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</a:t>
            </a:r>
            <a:endParaRPr lang="es-ES" sz="32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132087" y="5379202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</a:t>
            </a:r>
            <a:endParaRPr lang="es-ES" sz="3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721010" y="5401119"/>
            <a:ext cx="6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</a:t>
            </a:r>
          </a:p>
        </p:txBody>
      </p:sp>
      <p:sp>
        <p:nvSpPr>
          <p:cNvPr id="32" name="Elipse 31"/>
          <p:cNvSpPr/>
          <p:nvPr/>
        </p:nvSpPr>
        <p:spPr>
          <a:xfrm>
            <a:off x="5234428" y="3288481"/>
            <a:ext cx="734311" cy="2481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" name="Flecha curvada hacia arriba 1"/>
          <p:cNvSpPr/>
          <p:nvPr/>
        </p:nvSpPr>
        <p:spPr>
          <a:xfrm rot="18061895">
            <a:off x="5885739" y="3926045"/>
            <a:ext cx="1991568" cy="890459"/>
          </a:xfrm>
          <a:prstGeom prst="curvedUpArrow">
            <a:avLst>
              <a:gd name="adj1" fmla="val 25000"/>
              <a:gd name="adj2" fmla="val 50000"/>
              <a:gd name="adj3" fmla="val 2294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104" y="4116839"/>
            <a:ext cx="2328850" cy="2405009"/>
          </a:xfrm>
          <a:prstGeom prst="rect">
            <a:avLst/>
          </a:prstGeom>
        </p:spPr>
      </p:pic>
      <p:sp>
        <p:nvSpPr>
          <p:cNvPr id="36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64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3848" y="1284653"/>
            <a:ext cx="5184576" cy="2082582"/>
          </a:xfrm>
          <a:prstGeom prst="star7">
            <a:avLst>
              <a:gd name="adj" fmla="val 35739"/>
              <a:gd name="hf" fmla="val 102572"/>
              <a:gd name="vf" fmla="val 105210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600" dirty="0">
                <a:latin typeface="Britannic Bold" pitchFamily="34" charset="0"/>
              </a:rPr>
              <a:t>¡AHORA HAZLO TÚ! </a:t>
            </a:r>
            <a:endParaRPr lang="es-ES" sz="3600" dirty="0">
              <a:latin typeface="Britannic Bold" pitchFamily="34" charset="0"/>
            </a:endParaRPr>
          </a:p>
        </p:txBody>
      </p:sp>
      <p:sp>
        <p:nvSpPr>
          <p:cNvPr id="10" name="11 Rectángulo"/>
          <p:cNvSpPr/>
          <p:nvPr/>
        </p:nvSpPr>
        <p:spPr>
          <a:xfrm>
            <a:off x="549499" y="3660251"/>
            <a:ext cx="79595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600" b="1" dirty="0"/>
              <a:t>a)</a:t>
            </a:r>
            <a:r>
              <a:rPr lang="es-ES" sz="2600" dirty="0"/>
              <a:t> </a:t>
            </a:r>
            <a:r>
              <a:rPr lang="es-ES" sz="2600" dirty="0" smtClean="0"/>
              <a:t>M.C.D. </a:t>
            </a:r>
            <a:r>
              <a:rPr lang="es-ES" sz="2600" dirty="0"/>
              <a:t>(2, 16) =  	          		</a:t>
            </a:r>
            <a:r>
              <a:rPr lang="es-ES" sz="2600" b="1" dirty="0"/>
              <a:t>b)</a:t>
            </a:r>
            <a:r>
              <a:rPr lang="es-ES" sz="2600" dirty="0"/>
              <a:t> M.C.D. </a:t>
            </a:r>
            <a:r>
              <a:rPr lang="es-ES" sz="2600" dirty="0" smtClean="0"/>
              <a:t>(</a:t>
            </a:r>
            <a:r>
              <a:rPr lang="es-ES" sz="2600" dirty="0"/>
              <a:t>6, 10) =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c)</a:t>
            </a:r>
            <a:r>
              <a:rPr lang="es-ES" sz="2600" dirty="0"/>
              <a:t> M.C.D. </a:t>
            </a:r>
            <a:r>
              <a:rPr lang="es-ES" sz="2600" dirty="0" smtClean="0"/>
              <a:t>(</a:t>
            </a:r>
            <a:r>
              <a:rPr lang="es-ES" sz="2600" dirty="0"/>
              <a:t>9, 15)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dirty="0"/>
              <a:t>       	</a:t>
            </a:r>
            <a:r>
              <a:rPr lang="es-ES" sz="2600" b="1" dirty="0"/>
              <a:t>d)</a:t>
            </a:r>
            <a:r>
              <a:rPr lang="es-ES" sz="2600" dirty="0"/>
              <a:t> M.C.D. </a:t>
            </a:r>
            <a:r>
              <a:rPr lang="es-ES" sz="2600" dirty="0" smtClean="0"/>
              <a:t>(</a:t>
            </a:r>
            <a:r>
              <a:rPr lang="es-ES" sz="2600" dirty="0"/>
              <a:t>30, 40) =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e)</a:t>
            </a:r>
            <a:r>
              <a:rPr lang="es-ES" sz="2600" dirty="0"/>
              <a:t> M.C.D. </a:t>
            </a:r>
            <a:r>
              <a:rPr lang="es-ES" sz="2600" dirty="0" smtClean="0"/>
              <a:t>(</a:t>
            </a:r>
            <a:r>
              <a:rPr lang="es-ES" sz="2600" dirty="0"/>
              <a:t>6, 8)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dirty="0"/>
              <a:t>          	</a:t>
            </a:r>
            <a:r>
              <a:rPr lang="es-ES" sz="2600" b="1" dirty="0"/>
              <a:t>f</a:t>
            </a:r>
            <a:r>
              <a:rPr lang="es-ES" sz="2600" b="1" dirty="0" smtClean="0"/>
              <a:t>)</a:t>
            </a:r>
            <a:r>
              <a:rPr lang="es-ES" sz="2600" dirty="0" smtClean="0"/>
              <a:t>. </a:t>
            </a:r>
            <a:r>
              <a:rPr lang="es-ES" sz="2600" dirty="0"/>
              <a:t>M.C.D. (3, 9, 12) =   </a:t>
            </a:r>
            <a:endParaRPr lang="es-ES" sz="2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600" b="1" dirty="0"/>
              <a:t>g)</a:t>
            </a:r>
            <a:r>
              <a:rPr lang="es-ES" sz="2600" dirty="0"/>
              <a:t> M.C.D. (10, 25) =   </a:t>
            </a:r>
            <a:r>
              <a:rPr lang="es-ES" sz="2600" b="1" dirty="0">
                <a:solidFill>
                  <a:srgbClr val="C00000"/>
                </a:solidFill>
              </a:rPr>
              <a:t>		</a:t>
            </a:r>
            <a:r>
              <a:rPr lang="es-ES" sz="2600" b="1" dirty="0"/>
              <a:t>h)</a:t>
            </a:r>
            <a:r>
              <a:rPr lang="es-ES" sz="2600" dirty="0"/>
              <a:t> M.C.D.</a:t>
            </a:r>
            <a:r>
              <a:rPr lang="es-ES" sz="2600" dirty="0" smtClean="0"/>
              <a:t> </a:t>
            </a:r>
            <a:r>
              <a:rPr lang="es-ES" sz="2600" dirty="0"/>
              <a:t>(4, 5, 15) =  </a:t>
            </a:r>
            <a:endParaRPr lang="es-ES" sz="2600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8337" y="1586643"/>
            <a:ext cx="2376264" cy="2073608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51520" y="260648"/>
            <a:ext cx="8496944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CÁLCULO CON ALGORITMOS  </a:t>
            </a:r>
            <a:r>
              <a:rPr lang="es-ES" sz="20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DEL </a:t>
            </a:r>
            <a:r>
              <a:rPr lang="es-ES" sz="2800" dirty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M.C.D.</a:t>
            </a:r>
            <a:endParaRPr lang="es-ES" sz="2800" dirty="0">
              <a:solidFill>
                <a:schemeClr val="bg1"/>
              </a:solidFill>
              <a:latin typeface="Broadway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21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p:pic>
        <p:nvPicPr>
          <p:cNvPr id="6" name="2 Imagen" descr="teach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747440" cy="1675433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3671734"/>
            <a:ext cx="820891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Los </a:t>
            </a:r>
            <a:r>
              <a:rPr kumimoji="0" lang="es-E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divisores de 6</a:t>
            </a:r>
            <a:r>
              <a:rPr kumimoji="0" lang="es-E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son:   </a:t>
            </a:r>
            <a:r>
              <a:rPr kumimoji="0" lang="es-ES" sz="360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1,    2,    3,    6</a:t>
            </a:r>
            <a:endParaRPr kumimoji="0" lang="es-ES" sz="360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2 =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3 =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4 =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                      5 · 5 =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25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es-E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      etc.</a:t>
            </a:r>
            <a:endParaRPr kumimoji="0" lang="es-E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35696" y="1672642"/>
            <a:ext cx="6768752" cy="1384995"/>
          </a:xfrm>
          <a:prstGeom prst="rect">
            <a:avLst/>
          </a:prstGeom>
          <a:solidFill>
            <a:srgbClr val="FFF6BD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800" dirty="0" smtClean="0"/>
              <a:t>Los </a:t>
            </a:r>
            <a:r>
              <a:rPr lang="es-ES" sz="2800" b="1" dirty="0" smtClean="0">
                <a:solidFill>
                  <a:srgbClr val="C00000"/>
                </a:solidFill>
              </a:rPr>
              <a:t>DIVISORES</a:t>
            </a:r>
            <a:r>
              <a:rPr lang="es-ES" sz="2800" b="1" dirty="0" smtClean="0"/>
              <a:t> </a:t>
            </a:r>
            <a:r>
              <a:rPr lang="es-ES" sz="2800" dirty="0" smtClean="0"/>
              <a:t>o</a:t>
            </a:r>
            <a:r>
              <a:rPr lang="es-ES" sz="2800" b="1" dirty="0" smtClean="0"/>
              <a:t> FACTORES </a:t>
            </a:r>
            <a:r>
              <a:rPr lang="es-ES" sz="2800" dirty="0" smtClean="0"/>
              <a:t>de un número son los números por los que se puede dividir exactamente (el resto de la división es 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2411760" y="3645024"/>
            <a:ext cx="5832648" cy="129614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rtoon-smart-guy-figuring-a-math-equation-in-his-head-by-ron-leishman-55508 -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51520" y="1844824"/>
            <a:ext cx="1476001" cy="2269981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11560" y="1628800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s-ES" sz="3600" dirty="0" smtClean="0"/>
              <a:t>Los divisores de 12 son …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1835696" y="29249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</a:t>
            </a:r>
            <a:r>
              <a:rPr lang="es-ES" sz="4000" dirty="0" smtClean="0"/>
              <a:t> </a:t>
            </a:r>
            <a:r>
              <a:rPr lang="es-ES" sz="4800" dirty="0" smtClean="0"/>
              <a:t>1     2</a:t>
            </a:r>
            <a:r>
              <a:rPr lang="es-ES" sz="4800" dirty="0" smtClean="0">
                <a:solidFill>
                  <a:schemeClr val="bg1"/>
                </a:solidFill>
              </a:rPr>
              <a:t>·  </a:t>
            </a:r>
            <a:r>
              <a:rPr lang="es-ES" sz="4800" dirty="0" smtClean="0"/>
              <a:t> 3        4      6    12</a:t>
            </a:r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r>
              <a:rPr lang="es-ES" sz="4000" dirty="0" smtClean="0">
                <a:solidFill>
                  <a:schemeClr val="bg1"/>
                </a:solidFill>
              </a:rPr>
              <a:t>12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=</a:t>
            </a:r>
            <a:r>
              <a:rPr lang="es-ES" sz="4000" dirty="0" smtClean="0"/>
              <a:t> </a:t>
            </a:r>
            <a:r>
              <a:rPr lang="es-ES" sz="4000" dirty="0" smtClean="0">
                <a:solidFill>
                  <a:schemeClr val="bg1"/>
                </a:solidFill>
              </a:rPr>
              <a:t>·</a:t>
            </a:r>
            <a:endParaRPr lang="es-ES" sz="40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algn="just"/>
            <a:endParaRPr lang="es-ES" sz="3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2411760" y="3645024"/>
            <a:ext cx="5832648" cy="1296144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arriba"/>
          <p:cNvSpPr/>
          <p:nvPr/>
        </p:nvSpPr>
        <p:spPr>
          <a:xfrm>
            <a:off x="3347864" y="3645024"/>
            <a:ext cx="3744416" cy="864096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467544" y="260648"/>
            <a:ext cx="8280920" cy="8640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dirty="0" smtClean="0">
                <a:solidFill>
                  <a:schemeClr val="bg1"/>
                </a:solidFill>
                <a:latin typeface="Broadway" pitchFamily="82" charset="0"/>
                <a:ea typeface="+mj-ea"/>
                <a:cs typeface="+mj-cs"/>
              </a:rPr>
              <a:t>DIVISORES</a:t>
            </a: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1874</Words>
  <Application>Microsoft Office PowerPoint</Application>
  <PresentationFormat>Presentación en pantalla (4:3)</PresentationFormat>
  <Paragraphs>450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54" baseType="lpstr">
      <vt:lpstr>Algerian</vt:lpstr>
      <vt:lpstr>AR CENA</vt:lpstr>
      <vt:lpstr>Arial</vt:lpstr>
      <vt:lpstr>Arial Black</vt:lpstr>
      <vt:lpstr>Britannic Bold</vt:lpstr>
      <vt:lpstr>Broadway</vt:lpstr>
      <vt:lpstr>Calibri</vt:lpstr>
      <vt:lpstr>Comic Sans MS</vt:lpstr>
      <vt:lpstr>Ink Free</vt:lpstr>
      <vt:lpstr>Segoe Print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</dc:title>
  <dc:creator>Irene2</dc:creator>
  <cp:lastModifiedBy>Mª Belén Ávila Fuentes</cp:lastModifiedBy>
  <cp:revision>887</cp:revision>
  <dcterms:created xsi:type="dcterms:W3CDTF">2015-10-16T20:51:09Z</dcterms:created>
  <dcterms:modified xsi:type="dcterms:W3CDTF">2019-10-29T22:28:23Z</dcterms:modified>
</cp:coreProperties>
</file>