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67" r:id="rId3"/>
    <p:sldId id="729" r:id="rId4"/>
    <p:sldId id="451" r:id="rId5"/>
    <p:sldId id="452" r:id="rId6"/>
    <p:sldId id="453" r:id="rId7"/>
    <p:sldId id="454" r:id="rId8"/>
    <p:sldId id="465" r:id="rId9"/>
    <p:sldId id="466" r:id="rId10"/>
    <p:sldId id="681" r:id="rId11"/>
    <p:sldId id="682" r:id="rId12"/>
    <p:sldId id="445" r:id="rId13"/>
    <p:sldId id="444" r:id="rId14"/>
    <p:sldId id="661" r:id="rId15"/>
    <p:sldId id="662" r:id="rId16"/>
    <p:sldId id="663" r:id="rId17"/>
    <p:sldId id="665" r:id="rId18"/>
    <p:sldId id="701" r:id="rId19"/>
    <p:sldId id="666" r:id="rId20"/>
    <p:sldId id="668" r:id="rId21"/>
    <p:sldId id="669" r:id="rId22"/>
    <p:sldId id="670" r:id="rId23"/>
    <p:sldId id="689" r:id="rId24"/>
    <p:sldId id="690" r:id="rId25"/>
    <p:sldId id="675" r:id="rId26"/>
    <p:sldId id="677" r:id="rId27"/>
    <p:sldId id="678" r:id="rId28"/>
    <p:sldId id="679" r:id="rId29"/>
    <p:sldId id="702" r:id="rId30"/>
    <p:sldId id="683" r:id="rId31"/>
    <p:sldId id="684" r:id="rId32"/>
    <p:sldId id="685" r:id="rId33"/>
    <p:sldId id="686" r:id="rId34"/>
    <p:sldId id="687" r:id="rId35"/>
    <p:sldId id="688" r:id="rId36"/>
    <p:sldId id="448" r:id="rId37"/>
    <p:sldId id="449" r:id="rId38"/>
    <p:sldId id="559" r:id="rId39"/>
    <p:sldId id="539" r:id="rId40"/>
    <p:sldId id="603" r:id="rId41"/>
    <p:sldId id="541" r:id="rId42"/>
    <p:sldId id="538" r:id="rId43"/>
    <p:sldId id="540" r:id="rId44"/>
    <p:sldId id="703" r:id="rId45"/>
    <p:sldId id="705" r:id="rId46"/>
    <p:sldId id="706" r:id="rId47"/>
    <p:sldId id="728" r:id="rId48"/>
    <p:sldId id="707" r:id="rId49"/>
    <p:sldId id="708" r:id="rId50"/>
    <p:sldId id="709" r:id="rId51"/>
    <p:sldId id="710" r:id="rId52"/>
    <p:sldId id="711" r:id="rId53"/>
    <p:sldId id="712" r:id="rId54"/>
    <p:sldId id="713" r:id="rId55"/>
    <p:sldId id="714" r:id="rId56"/>
    <p:sldId id="715" r:id="rId57"/>
    <p:sldId id="716" r:id="rId58"/>
    <p:sldId id="717" r:id="rId59"/>
    <p:sldId id="719" r:id="rId60"/>
    <p:sldId id="720" r:id="rId61"/>
    <p:sldId id="721" r:id="rId62"/>
    <p:sldId id="722" r:id="rId63"/>
    <p:sldId id="723" r:id="rId64"/>
    <p:sldId id="724" r:id="rId65"/>
    <p:sldId id="725" r:id="rId66"/>
    <p:sldId id="726" r:id="rId67"/>
    <p:sldId id="727"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CC0066"/>
    <a:srgbClr val="FFEE8B"/>
    <a:srgbClr val="660066"/>
    <a:srgbClr val="639828"/>
    <a:srgbClr val="CCFF99"/>
    <a:srgbClr val="D9D9D9"/>
    <a:srgbClr val="AF423F"/>
    <a:srgbClr val="FF99FF"/>
    <a:srgbClr val="7CB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94624" autoAdjust="0"/>
  </p:normalViewPr>
  <p:slideViewPr>
    <p:cSldViewPr>
      <p:cViewPr>
        <p:scale>
          <a:sx n="69" d="100"/>
          <a:sy n="69"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9A40E-C83F-4E57-9262-6631D2FF5DB5}" type="datetimeFigureOut">
              <a:rPr lang="es-ES" smtClean="0"/>
              <a:pPr/>
              <a:t>29/10/2019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4DA3A-99E5-4A27-B2B8-10D55476A1FA}" type="slidenum">
              <a:rPr lang="es-ES" smtClean="0"/>
              <a:pPr/>
              <a:t>‹Nº›</a:t>
            </a:fld>
            <a:endParaRPr lang="es-ES"/>
          </a:p>
        </p:txBody>
      </p:sp>
    </p:spTree>
    <p:extLst>
      <p:ext uri="{BB962C8B-B14F-4D97-AF65-F5344CB8AC3E}">
        <p14:creationId xmlns:p14="http://schemas.microsoft.com/office/powerpoint/2010/main" val="331520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40462A-C6F0-4B17-9404-A150D7105573}" type="datetimeFigureOut">
              <a:rPr lang="es-ES" smtClean="0"/>
              <a:pPr/>
              <a:t>29/10/2019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EA7DF0-B4C4-43E1-B360-B4A8E3709EF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0462A-C6F0-4B17-9404-A150D7105573}" type="datetimeFigureOut">
              <a:rPr lang="es-ES" smtClean="0"/>
              <a:pPr/>
              <a:t>29/10/2019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A7DF0-B4C4-43E1-B360-B4A8E3709EF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http://paginas.matem.unam.mx/cprieto/images/matematicos/conjgoldbach.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http://paginas.matem.unam.mx/cprieto/images/matematicos/conjgoldbach.jp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http://paginas.matem.unam.mx/cprieto/images/matematicos/conjgoldbach.jp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971600" y="1124744"/>
            <a:ext cx="7560840" cy="1800200"/>
          </a:xfrm>
          <a:prstGeom prst="rect">
            <a:avLst/>
          </a:prstGeom>
          <a:solidFill>
            <a:schemeClr val="tx1"/>
          </a:solidFill>
          <a:ln w="9525">
            <a:noFill/>
            <a:miter lim="800000"/>
            <a:headEnd/>
            <a:tailEnd/>
          </a:ln>
          <a:effectLst>
            <a:glow rad="228600">
              <a:schemeClr val="accent3">
                <a:satMod val="175000"/>
                <a:alpha val="40000"/>
              </a:schemeClr>
            </a:glo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6600" smtClean="0">
                <a:solidFill>
                  <a:schemeClr val="bg1"/>
                </a:solidFill>
                <a:latin typeface="Broadway" pitchFamily="82" charset="0"/>
                <a:ea typeface="+mj-ea"/>
                <a:cs typeface="+mj-cs"/>
              </a:rPr>
              <a:t>DIVISIBILIDAD</a:t>
            </a:r>
            <a:endParaRPr kumimoji="0" lang="es-ES" sz="6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198657" name="Picture 1" descr="j0397526"/>
          <p:cNvPicPr>
            <a:picLocks noChangeAspect="1" noChangeArrowheads="1"/>
          </p:cNvPicPr>
          <p:nvPr/>
        </p:nvPicPr>
        <p:blipFill>
          <a:blip r:embed="rId2" cstate="print"/>
          <a:srcRect/>
          <a:stretch>
            <a:fillRect/>
          </a:stretch>
        </p:blipFill>
        <p:spPr bwMode="auto">
          <a:xfrm>
            <a:off x="2411760" y="3284984"/>
            <a:ext cx="3236693" cy="2880320"/>
          </a:xfrm>
          <a:prstGeom prst="rect">
            <a:avLst/>
          </a:prstGeom>
          <a:noFill/>
          <a:ln w="9525">
            <a:noFill/>
            <a:miter lim="800000"/>
            <a:headEnd/>
            <a:tailEnd/>
          </a:ln>
        </p:spPr>
      </p:pic>
      <p:sp>
        <p:nvSpPr>
          <p:cNvPr id="4" name="1 Título"/>
          <p:cNvSpPr txBox="1">
            <a:spLocks/>
          </p:cNvSpPr>
          <p:nvPr/>
        </p:nvSpPr>
        <p:spPr bwMode="auto">
          <a:xfrm rot="20822813">
            <a:off x="5844739" y="4532245"/>
            <a:ext cx="2874365"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s-ES" sz="4000" dirty="0" smtClean="0">
                <a:solidFill>
                  <a:schemeClr val="bg1"/>
                </a:solidFill>
                <a:latin typeface="Broadway" pitchFamily="82" charset="0"/>
                <a:ea typeface="+mj-ea"/>
                <a:cs typeface="+mj-cs"/>
              </a:rPr>
              <a:t>PRIMOS</a:t>
            </a:r>
            <a:endParaRPr lang="es-ES" sz="4000" dirty="0">
              <a:solidFill>
                <a:schemeClr val="bg1"/>
              </a:solidFill>
              <a:latin typeface="Broadway" pitchFamily="82"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5963040" y="2852936"/>
            <a:ext cx="2902049" cy="2996952"/>
          </a:xfrm>
          <a:prstGeom prst="rect">
            <a:avLst/>
          </a:prstGeom>
        </p:spPr>
      </p:pic>
      <p:sp>
        <p:nvSpPr>
          <p:cNvPr id="5"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¿Puedes juntar </a:t>
            </a:r>
            <a:r>
              <a:rPr lang="es-ES" sz="3600" b="1" dirty="0" smtClean="0">
                <a:solidFill>
                  <a:srgbClr val="0070C0"/>
                </a:solidFill>
              </a:rPr>
              <a:t>15 € </a:t>
            </a:r>
            <a:r>
              <a:rPr lang="es-ES" sz="3600" dirty="0" smtClean="0"/>
              <a:t>con monedas de </a:t>
            </a:r>
            <a:r>
              <a:rPr lang="es-ES" sz="3600" b="1" dirty="0" smtClean="0">
                <a:solidFill>
                  <a:srgbClr val="CC0066"/>
                </a:solidFill>
              </a:rPr>
              <a:t>0,50 €</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5963040" y="2852936"/>
            <a:ext cx="2902049" cy="2996952"/>
          </a:xfrm>
          <a:prstGeom prst="rect">
            <a:avLst/>
          </a:prstGeom>
        </p:spPr>
      </p:pic>
      <p:sp>
        <p:nvSpPr>
          <p:cNvPr id="4" name="2 Marcador de contenido"/>
          <p:cNvSpPr txBox="1">
            <a:spLocks/>
          </p:cNvSpPr>
          <p:nvPr/>
        </p:nvSpPr>
        <p:spPr>
          <a:xfrm>
            <a:off x="1979712" y="2564904"/>
            <a:ext cx="5400600" cy="792088"/>
          </a:xfrm>
          <a:prstGeom prst="rect">
            <a:avLst/>
          </a:prstGeom>
        </p:spPr>
        <p:txBody>
          <a:bodyPr vert="horz" lIns="91440" tIns="45720" rIns="91440" bIns="45720" rtlCol="0">
            <a:normAutofit/>
          </a:bodyPr>
          <a:lstStyle/>
          <a:p>
            <a:pPr algn="ctr"/>
            <a:r>
              <a:rPr lang="es-ES" sz="4400" b="1" dirty="0" smtClean="0">
                <a:solidFill>
                  <a:srgbClr val="0070C0"/>
                </a:solidFill>
              </a:rPr>
              <a:t>1500</a:t>
            </a:r>
            <a:r>
              <a:rPr lang="es-ES" sz="4400" dirty="0" smtClean="0"/>
              <a:t> : </a:t>
            </a:r>
            <a:r>
              <a:rPr lang="es-ES" sz="4400" b="1" dirty="0" smtClean="0">
                <a:solidFill>
                  <a:srgbClr val="CC0066"/>
                </a:solidFill>
              </a:rPr>
              <a:t>50</a:t>
            </a:r>
            <a:r>
              <a:rPr lang="es-ES" sz="4400" dirty="0" smtClean="0"/>
              <a:t> = </a:t>
            </a:r>
            <a:r>
              <a:rPr lang="es-ES" sz="4400" b="1" dirty="0" smtClean="0">
                <a:effectLst>
                  <a:outerShdw blurRad="50800" dist="228600" dir="7560000" algn="ctr" rotWithShape="0">
                    <a:schemeClr val="bg1">
                      <a:lumMod val="75000"/>
                    </a:schemeClr>
                  </a:outerShdw>
                </a:effectLst>
              </a:rPr>
              <a:t>3</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¿Puedes juntar </a:t>
            </a:r>
            <a:r>
              <a:rPr lang="es-ES" sz="3600" b="1" dirty="0" smtClean="0">
                <a:solidFill>
                  <a:srgbClr val="0070C0"/>
                </a:solidFill>
              </a:rPr>
              <a:t>15 € </a:t>
            </a:r>
            <a:r>
              <a:rPr lang="es-ES" sz="3600" dirty="0" smtClean="0"/>
              <a:t>con monedas de </a:t>
            </a:r>
            <a:r>
              <a:rPr lang="es-ES" sz="3600" b="1" dirty="0" smtClean="0">
                <a:solidFill>
                  <a:srgbClr val="CC0066"/>
                </a:solidFill>
              </a:rPr>
              <a:t>0,50 €</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txBox="1">
            <a:spLocks/>
          </p:cNvSpPr>
          <p:nvPr/>
        </p:nvSpPr>
        <p:spPr>
          <a:xfrm>
            <a:off x="2771800" y="548680"/>
            <a:ext cx="5040560" cy="1296144"/>
          </a:xfrm>
          <a:prstGeom prst="rect">
            <a:avLst/>
          </a:prstGeom>
          <a:solidFill>
            <a:schemeClr val="bg1">
              <a:lumMod val="95000"/>
            </a:schemeClr>
          </a:solidFill>
          <a:ln w="38100">
            <a:solidFill>
              <a:srgbClr val="C00000"/>
            </a:solidFill>
          </a:ln>
        </p:spPr>
        <p:txBody>
          <a:bodyPr vert="horz" lIns="91440" tIns="45720" rIns="91440" bIns="45720" rtlCol="0">
            <a:normAutofit fontScale="925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4700" b="1" noProof="0" dirty="0" smtClean="0">
                <a:solidFill>
                  <a:srgbClr val="C00000"/>
                </a:solidFill>
                <a:latin typeface="Calibri" pitchFamily="34" charset="0"/>
                <a:cs typeface="Arial" pitchFamily="34" charset="0"/>
              </a:rPr>
              <a:t>DIVISIONES EXACTAS</a:t>
            </a:r>
            <a:endParaRPr lang="en-US" sz="4700" b="1" dirty="0" smtClean="0">
              <a:solidFill>
                <a:srgbClr val="C00000"/>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10 Imagen" descr="cartoon-traffic-girl-construction-worker-stopping-by-ron-leishman-11737.jpg"/>
          <p:cNvPicPr>
            <a:picLocks noChangeAspect="1"/>
          </p:cNvPicPr>
          <p:nvPr/>
        </p:nvPicPr>
        <p:blipFill>
          <a:blip r:embed="rId2" cstate="print"/>
          <a:stretch>
            <a:fillRect/>
          </a:stretch>
        </p:blipFill>
        <p:spPr>
          <a:xfrm>
            <a:off x="251520" y="332656"/>
            <a:ext cx="2400273" cy="2478767"/>
          </a:xfrm>
          <a:prstGeom prst="rect">
            <a:avLst/>
          </a:prstGeom>
        </p:spPr>
      </p:pic>
      <p:sp>
        <p:nvSpPr>
          <p:cNvPr id="8" name="2 Marcador de contenido"/>
          <p:cNvSpPr txBox="1">
            <a:spLocks/>
          </p:cNvSpPr>
          <p:nvPr/>
        </p:nvSpPr>
        <p:spPr>
          <a:xfrm>
            <a:off x="3779912" y="2636912"/>
            <a:ext cx="4032448" cy="1584176"/>
          </a:xfrm>
          <a:prstGeom prst="rect">
            <a:avLst/>
          </a:prstGeom>
        </p:spPr>
        <p:txBody>
          <a:bodyPr/>
          <a:lstStyle/>
          <a:p>
            <a:pPr marL="914400" lvl="0" indent="-914400">
              <a:spcBef>
                <a:spcPct val="20000"/>
              </a:spcBef>
              <a:buAutoNum type="arabicPlain" startAt="30"/>
            </a:pPr>
            <a:r>
              <a:rPr kumimoji="0" lang="es-ES" sz="5400" b="1" i="0" u="none" strike="noStrike" kern="1200" cap="none" spc="0" normalizeH="0" baseline="0" noProof="0" dirty="0" smtClean="0">
                <a:ln>
                  <a:noFill/>
                </a:ln>
                <a:solidFill>
                  <a:schemeClr val="tx1"/>
                </a:solidFill>
                <a:effectLst/>
                <a:uLnTx/>
                <a:uFillTx/>
                <a:latin typeface="+mn-lt"/>
                <a:ea typeface="+mn-ea"/>
                <a:cs typeface="+mn-cs"/>
              </a:rPr>
              <a:t>     5</a:t>
            </a:r>
          </a:p>
          <a:p>
            <a:pPr marL="914400" lvl="0" indent="-914400">
              <a:spcBef>
                <a:spcPct val="20000"/>
              </a:spcBef>
            </a:pPr>
            <a:r>
              <a:rPr lang="es-ES" sz="5400" b="1" dirty="0" smtClean="0"/>
              <a:t>  0       6</a:t>
            </a:r>
            <a:endParaRPr kumimoji="0" lang="es-ES" sz="5400" b="1" i="0" u="none" strike="noStrike" kern="1200" cap="none" spc="0" normalizeH="0" baseline="0" noProof="0" dirty="0" smtClean="0">
              <a:ln>
                <a:noFill/>
              </a:ln>
              <a:solidFill>
                <a:schemeClr val="tx1"/>
              </a:solidFill>
              <a:effectLst/>
              <a:uLnTx/>
              <a:uFillTx/>
              <a:latin typeface="+mn-lt"/>
              <a:ea typeface="+mn-ea"/>
              <a:cs typeface="+mn-cs"/>
            </a:endParaRPr>
          </a:p>
          <a:p>
            <a:pPr marL="914400" lvl="0" indent="-914400">
              <a:spcBef>
                <a:spcPct val="20000"/>
              </a:spcBef>
              <a:buAutoNum type="arabicPlain" startAt="30"/>
            </a:pPr>
            <a:endParaRPr kumimoji="0" lang="es-ES" sz="54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cxnSp>
        <p:nvCxnSpPr>
          <p:cNvPr id="9" name="5 Conector recto"/>
          <p:cNvCxnSpPr/>
          <p:nvPr/>
        </p:nvCxnSpPr>
        <p:spPr>
          <a:xfrm>
            <a:off x="5220072" y="2564904"/>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6 Conector recto"/>
          <p:cNvCxnSpPr/>
          <p:nvPr/>
        </p:nvCxnSpPr>
        <p:spPr>
          <a:xfrm>
            <a:off x="5220072" y="3429000"/>
            <a:ext cx="1584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2 Marcador de contenido"/>
          <p:cNvSpPr txBox="1">
            <a:spLocks/>
          </p:cNvSpPr>
          <p:nvPr/>
        </p:nvSpPr>
        <p:spPr>
          <a:xfrm>
            <a:off x="2771800" y="4437112"/>
            <a:ext cx="3168352" cy="792088"/>
          </a:xfrm>
          <a:prstGeom prst="rect">
            <a:avLst/>
          </a:prstGeom>
          <a:noFill/>
          <a:ln w="38100">
            <a:solidFill>
              <a:schemeClr val="bg1"/>
            </a:solidFill>
          </a:ln>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dirty="0" smtClean="0">
                <a:solidFill>
                  <a:srgbClr val="C00000"/>
                </a:solidFill>
                <a:effectLst>
                  <a:outerShdw blurRad="50800" dist="50800" dir="5400000" algn="ctr" rotWithShape="0">
                    <a:schemeClr val="bg1">
                      <a:lumMod val="65000"/>
                    </a:schemeClr>
                  </a:outerShdw>
                </a:effectLst>
                <a:latin typeface="Calibri" pitchFamily="34" charset="0"/>
                <a:cs typeface="Arial" pitchFamily="34" charset="0"/>
              </a:rPr>
              <a:t>RESTO</a:t>
            </a:r>
            <a:endParaRPr lang="en-US" sz="3500" b="1" dirty="0" smtClean="0">
              <a:solidFill>
                <a:srgbClr val="C00000"/>
              </a:solidFill>
              <a:effectLst>
                <a:outerShdw blurRad="50800" dist="50800" dir="5400000" algn="ctr" rotWithShape="0">
                  <a:schemeClr val="bg1">
                    <a:lumMod val="65000"/>
                  </a:schemeClr>
                </a:outerShdw>
              </a:effectLst>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779912" y="2636912"/>
            <a:ext cx="4032448" cy="1584176"/>
          </a:xfrm>
          <a:prstGeom prst="rect">
            <a:avLst/>
          </a:prstGeom>
        </p:spPr>
        <p:txBody>
          <a:bodyPr/>
          <a:lstStyle/>
          <a:p>
            <a:pPr marL="914400" lvl="0" indent="-914400">
              <a:spcBef>
                <a:spcPct val="20000"/>
              </a:spcBef>
              <a:buAutoNum type="arabicPlain" startAt="30"/>
            </a:pPr>
            <a:r>
              <a:rPr kumimoji="0" lang="es-ES" sz="5400" b="1" i="0" u="none" strike="noStrike" kern="1200" cap="none" spc="0" normalizeH="0" baseline="0" noProof="0" dirty="0" smtClean="0">
                <a:ln>
                  <a:noFill/>
                </a:ln>
                <a:solidFill>
                  <a:schemeClr val="tx1"/>
                </a:solidFill>
                <a:effectLst/>
                <a:uLnTx/>
                <a:uFillTx/>
                <a:latin typeface="+mn-lt"/>
                <a:ea typeface="+mn-ea"/>
                <a:cs typeface="+mn-cs"/>
              </a:rPr>
              <a:t>     5</a:t>
            </a:r>
          </a:p>
          <a:p>
            <a:pPr marL="914400" lvl="0" indent="-914400">
              <a:spcBef>
                <a:spcPct val="20000"/>
              </a:spcBef>
            </a:pPr>
            <a:r>
              <a:rPr lang="es-ES" sz="5400" b="1" dirty="0" smtClean="0"/>
              <a:t>  0       6</a:t>
            </a:r>
            <a:endParaRPr kumimoji="0" lang="es-ES" sz="5400" b="1" i="0" u="none" strike="noStrike" kern="1200" cap="none" spc="0" normalizeH="0" baseline="0" noProof="0" dirty="0" smtClean="0">
              <a:ln>
                <a:noFill/>
              </a:ln>
              <a:solidFill>
                <a:schemeClr val="tx1"/>
              </a:solidFill>
              <a:effectLst/>
              <a:uLnTx/>
              <a:uFillTx/>
              <a:latin typeface="+mn-lt"/>
              <a:ea typeface="+mn-ea"/>
              <a:cs typeface="+mn-cs"/>
            </a:endParaRPr>
          </a:p>
          <a:p>
            <a:pPr marL="914400" lvl="0" indent="-914400">
              <a:spcBef>
                <a:spcPct val="20000"/>
              </a:spcBef>
              <a:buAutoNum type="arabicPlain" startAt="30"/>
            </a:pPr>
            <a:endParaRPr kumimoji="0" lang="es-ES" sz="54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cxnSp>
        <p:nvCxnSpPr>
          <p:cNvPr id="6" name="5 Conector recto"/>
          <p:cNvCxnSpPr/>
          <p:nvPr/>
        </p:nvCxnSpPr>
        <p:spPr>
          <a:xfrm>
            <a:off x="5220072" y="2564904"/>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5220072" y="3429000"/>
            <a:ext cx="1584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2 Marcador de contenido"/>
          <p:cNvSpPr txBox="1">
            <a:spLocks/>
          </p:cNvSpPr>
          <p:nvPr/>
        </p:nvSpPr>
        <p:spPr>
          <a:xfrm>
            <a:off x="2771800" y="548680"/>
            <a:ext cx="5040560" cy="1296144"/>
          </a:xfrm>
          <a:prstGeom prst="rect">
            <a:avLst/>
          </a:prstGeom>
          <a:solidFill>
            <a:schemeClr val="bg1">
              <a:lumMod val="95000"/>
            </a:schemeClr>
          </a:solidFill>
          <a:ln w="38100">
            <a:solidFill>
              <a:srgbClr val="C00000"/>
            </a:solidFill>
          </a:ln>
        </p:spPr>
        <p:txBody>
          <a:bodyPr vert="horz" lIns="91440" tIns="45720" rIns="91440" bIns="45720" rtlCol="0">
            <a:normAutofit fontScale="925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4700" b="1" noProof="0" dirty="0" smtClean="0">
                <a:solidFill>
                  <a:srgbClr val="C00000"/>
                </a:solidFill>
                <a:latin typeface="Calibri" pitchFamily="34" charset="0"/>
                <a:cs typeface="Arial" pitchFamily="34" charset="0"/>
              </a:rPr>
              <a:t>DIVISIONES EXACTAS</a:t>
            </a:r>
            <a:endParaRPr lang="en-US" sz="4700" b="1" dirty="0" smtClean="0">
              <a:solidFill>
                <a:srgbClr val="C00000"/>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10 Imagen" descr="cartoon-traffic-girl-construction-worker-stopping-by-ron-leishman-11737.jpg"/>
          <p:cNvPicPr>
            <a:picLocks noChangeAspect="1"/>
          </p:cNvPicPr>
          <p:nvPr/>
        </p:nvPicPr>
        <p:blipFill>
          <a:blip r:embed="rId2" cstate="print"/>
          <a:stretch>
            <a:fillRect/>
          </a:stretch>
        </p:blipFill>
        <p:spPr>
          <a:xfrm>
            <a:off x="251520" y="332656"/>
            <a:ext cx="2400273" cy="2478767"/>
          </a:xfrm>
          <a:prstGeom prst="rect">
            <a:avLst/>
          </a:prstGeom>
        </p:spPr>
      </p:pic>
      <p:sp>
        <p:nvSpPr>
          <p:cNvPr id="12" name="2 Marcador de contenido"/>
          <p:cNvSpPr txBox="1">
            <a:spLocks/>
          </p:cNvSpPr>
          <p:nvPr/>
        </p:nvSpPr>
        <p:spPr>
          <a:xfrm>
            <a:off x="1571673" y="2667407"/>
            <a:ext cx="2208239" cy="792088"/>
          </a:xfrm>
          <a:prstGeom prst="rect">
            <a:avLst/>
          </a:prstGeom>
          <a:noFill/>
          <a:ln w="38100">
            <a:solidFill>
              <a:schemeClr val="bg1"/>
            </a:solidFill>
          </a:ln>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dirty="0" err="1" smtClean="0">
                <a:solidFill>
                  <a:srgbClr val="0070C0"/>
                </a:solidFill>
                <a:latin typeface="Calibri" pitchFamily="34" charset="0"/>
                <a:cs typeface="Arial" pitchFamily="34" charset="0"/>
              </a:rPr>
              <a:t>Dividendo</a:t>
            </a:r>
            <a:endParaRPr lang="en-US" sz="3500" b="1" dirty="0" smtClean="0">
              <a:solidFill>
                <a:srgbClr val="0070C0"/>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940152" y="2564904"/>
            <a:ext cx="2016224" cy="792088"/>
          </a:xfrm>
          <a:prstGeom prst="rect">
            <a:avLst/>
          </a:prstGeom>
          <a:noFill/>
          <a:ln w="38100">
            <a:solidFill>
              <a:schemeClr val="bg1"/>
            </a:solidFill>
          </a:ln>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smtClean="0">
                <a:solidFill>
                  <a:srgbClr val="CC0066"/>
                </a:solidFill>
                <a:latin typeface="Calibri" pitchFamily="34" charset="0"/>
                <a:cs typeface="Arial" pitchFamily="34" charset="0"/>
              </a:rPr>
              <a:t>Divisor</a:t>
            </a:r>
            <a:endParaRPr lang="en-US" sz="3500" b="1" dirty="0" smtClean="0">
              <a:solidFill>
                <a:srgbClr val="CC0066"/>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6228184" y="3717032"/>
            <a:ext cx="1872208" cy="792088"/>
          </a:xfrm>
          <a:prstGeom prst="rect">
            <a:avLst/>
          </a:prstGeom>
          <a:noFill/>
          <a:ln w="38100">
            <a:solidFill>
              <a:schemeClr val="bg1"/>
            </a:solidFill>
          </a:ln>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dirty="0" err="1" smtClean="0">
                <a:solidFill>
                  <a:srgbClr val="2B812B"/>
                </a:solidFill>
                <a:latin typeface="Calibri" pitchFamily="34" charset="0"/>
                <a:cs typeface="Arial" pitchFamily="34" charset="0"/>
              </a:rPr>
              <a:t>Cociente</a:t>
            </a:r>
            <a:endParaRPr lang="en-US" sz="3500" b="1" dirty="0" smtClean="0">
              <a:solidFill>
                <a:srgbClr val="2B812B"/>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2 Marcador de contenido"/>
          <p:cNvSpPr txBox="1">
            <a:spLocks/>
          </p:cNvSpPr>
          <p:nvPr/>
        </p:nvSpPr>
        <p:spPr>
          <a:xfrm>
            <a:off x="2771800" y="4437112"/>
            <a:ext cx="3168352" cy="792088"/>
          </a:xfrm>
          <a:prstGeom prst="rect">
            <a:avLst/>
          </a:prstGeom>
          <a:noFill/>
          <a:ln w="38100">
            <a:solidFill>
              <a:schemeClr val="bg1"/>
            </a:solidFill>
          </a:ln>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dirty="0" smtClean="0">
                <a:solidFill>
                  <a:srgbClr val="C00000"/>
                </a:solidFill>
                <a:effectLst>
                  <a:outerShdw blurRad="50800" dist="50800" dir="5400000" algn="ctr" rotWithShape="0">
                    <a:schemeClr val="bg1">
                      <a:lumMod val="65000"/>
                    </a:schemeClr>
                  </a:outerShdw>
                </a:effectLst>
                <a:latin typeface="Calibri" pitchFamily="34" charset="0"/>
                <a:cs typeface="Arial" pitchFamily="34" charset="0"/>
              </a:rPr>
              <a:t>RESTO</a:t>
            </a:r>
            <a:endParaRPr lang="en-US" sz="3500" b="1" dirty="0" smtClean="0">
              <a:solidFill>
                <a:srgbClr val="C00000"/>
              </a:solidFill>
              <a:effectLst>
                <a:outerShdw blurRad="50800" dist="50800" dir="5400000" algn="ctr" rotWithShape="0">
                  <a:schemeClr val="bg1">
                    <a:lumMod val="65000"/>
                  </a:schemeClr>
                </a:outerShdw>
              </a:effectLst>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2049" name="Rectangle 1"/>
          <p:cNvSpPr>
            <a:spLocks noChangeArrowheads="1"/>
          </p:cNvSpPr>
          <p:nvPr/>
        </p:nvSpPr>
        <p:spPr bwMode="auto">
          <a:xfrm>
            <a:off x="1907704" y="1871247"/>
            <a:ext cx="6552728" cy="523220"/>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significa ...</a:t>
            </a:r>
          </a:p>
        </p:txBody>
      </p:sp>
      <p:pic>
        <p:nvPicPr>
          <p:cNvPr id="5" name="4 Imagen" descr="494941891.jpg"/>
          <p:cNvPicPr>
            <a:picLocks noChangeAspect="1"/>
          </p:cNvPicPr>
          <p:nvPr/>
        </p:nvPicPr>
        <p:blipFill>
          <a:blip r:embed="rId2" cstate="print"/>
          <a:stretch>
            <a:fillRect/>
          </a:stretch>
        </p:blipFill>
        <p:spPr>
          <a:xfrm>
            <a:off x="179512" y="1556792"/>
            <a:ext cx="1564313" cy="158293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2049" name="Rectangle 1"/>
          <p:cNvSpPr>
            <a:spLocks noChangeArrowheads="1"/>
          </p:cNvSpPr>
          <p:nvPr/>
        </p:nvSpPr>
        <p:spPr bwMode="auto">
          <a:xfrm>
            <a:off x="1907704" y="1871247"/>
            <a:ext cx="6552728" cy="523220"/>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significa un </a:t>
            </a:r>
            <a:r>
              <a:rPr lang="es-ES" sz="2800" b="1" dirty="0" smtClean="0"/>
              <a:t>REPARTO</a:t>
            </a:r>
            <a:r>
              <a:rPr lang="es-ES" sz="2800" dirty="0" smtClean="0"/>
              <a:t> </a:t>
            </a:r>
            <a:r>
              <a:rPr lang="es-ES" sz="2800" b="1" dirty="0" smtClean="0"/>
              <a:t>equitativo</a:t>
            </a:r>
            <a:r>
              <a:rPr lang="es-ES" sz="2800" dirty="0" smtClean="0"/>
              <a:t>.</a:t>
            </a:r>
          </a:p>
        </p:txBody>
      </p:sp>
      <p:pic>
        <p:nvPicPr>
          <p:cNvPr id="5" name="4 Imagen" descr="494941891.jpg"/>
          <p:cNvPicPr>
            <a:picLocks noChangeAspect="1"/>
          </p:cNvPicPr>
          <p:nvPr/>
        </p:nvPicPr>
        <p:blipFill>
          <a:blip r:embed="rId2" cstate="print"/>
          <a:stretch>
            <a:fillRect/>
          </a:stretch>
        </p:blipFill>
        <p:spPr>
          <a:xfrm>
            <a:off x="179512" y="1556792"/>
            <a:ext cx="1564313" cy="158293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Resultado de imagen de division significado matematico"/>
          <p:cNvPicPr>
            <a:picLocks noChangeAspect="1" noChangeArrowheads="1"/>
          </p:cNvPicPr>
          <p:nvPr/>
        </p:nvPicPr>
        <p:blipFill>
          <a:blip r:embed="rId2" cstate="print"/>
          <a:srcRect/>
          <a:stretch>
            <a:fillRect/>
          </a:stretch>
        </p:blipFill>
        <p:spPr bwMode="auto">
          <a:xfrm>
            <a:off x="1403648" y="1916832"/>
            <a:ext cx="2736304" cy="2990845"/>
          </a:xfrm>
          <a:prstGeom prst="rect">
            <a:avLst/>
          </a:prstGeom>
          <a:noFill/>
        </p:spPr>
      </p:pic>
      <p:sp>
        <p:nvSpPr>
          <p:cNvPr id="6"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7" name="6 CuadroTexto"/>
          <p:cNvSpPr txBox="1"/>
          <p:nvPr/>
        </p:nvSpPr>
        <p:spPr>
          <a:xfrm>
            <a:off x="920395" y="5070021"/>
            <a:ext cx="3672408" cy="523220"/>
          </a:xfrm>
          <a:prstGeom prst="rect">
            <a:avLst/>
          </a:prstGeom>
          <a:solidFill>
            <a:schemeClr val="bg1"/>
          </a:solidFill>
        </p:spPr>
        <p:txBody>
          <a:bodyPr wrap="square" rtlCol="0">
            <a:spAutoFit/>
          </a:bodyPr>
          <a:lstStyle/>
          <a:p>
            <a:pPr algn="ctr"/>
            <a:r>
              <a:rPr lang="es-ES" sz="2800" dirty="0" smtClean="0">
                <a:latin typeface="AR CENA" pitchFamily="2" charset="0"/>
              </a:rPr>
              <a:t>¿qué división se ha hecho?</a:t>
            </a:r>
            <a:endParaRPr lang="es-ES" sz="2800" dirty="0">
              <a:latin typeface="AR CENA" pitchFamily="2" charset="0"/>
            </a:endParaRPr>
          </a:p>
        </p:txBody>
      </p:sp>
      <p:sp>
        <p:nvSpPr>
          <p:cNvPr id="9" name="Rectángulo 8"/>
          <p:cNvSpPr/>
          <p:nvPr/>
        </p:nvSpPr>
        <p:spPr>
          <a:xfrm>
            <a:off x="2151348" y="4509120"/>
            <a:ext cx="1048308" cy="288032"/>
          </a:xfrm>
          <a:prstGeom prst="rect">
            <a:avLst/>
          </a:prstGeom>
          <a:solidFill>
            <a:srgbClr val="FFEE8B"/>
          </a:solidFill>
          <a:ln>
            <a:solidFill>
              <a:srgbClr val="FFE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de division significado matematico"/>
          <p:cNvPicPr>
            <a:picLocks noGrp="1" noChangeAspect="1" noChangeArrowheads="1"/>
          </p:cNvPicPr>
          <p:nvPr>
            <p:ph idx="1"/>
          </p:nvPr>
        </p:nvPicPr>
        <p:blipFill>
          <a:blip r:embed="rId3" cstate="print"/>
          <a:srcRect/>
          <a:stretch>
            <a:fillRect/>
          </a:stretch>
        </p:blipFill>
        <p:spPr bwMode="auto">
          <a:xfrm>
            <a:off x="5291336" y="1857783"/>
            <a:ext cx="2376264" cy="3219838"/>
          </a:xfrm>
          <a:prstGeom prst="rect">
            <a:avLst/>
          </a:prstGeom>
          <a:noFill/>
        </p:spPr>
      </p:pic>
      <p:sp>
        <p:nvSpPr>
          <p:cNvPr id="11" name="7 CuadroTexto"/>
          <p:cNvSpPr txBox="1"/>
          <p:nvPr/>
        </p:nvSpPr>
        <p:spPr>
          <a:xfrm>
            <a:off x="4608004" y="5146514"/>
            <a:ext cx="3672408" cy="523220"/>
          </a:xfrm>
          <a:prstGeom prst="rect">
            <a:avLst/>
          </a:prstGeom>
          <a:solidFill>
            <a:schemeClr val="bg1"/>
          </a:solidFill>
        </p:spPr>
        <p:txBody>
          <a:bodyPr wrap="square" rtlCol="0">
            <a:spAutoFit/>
          </a:bodyPr>
          <a:lstStyle/>
          <a:p>
            <a:pPr algn="ctr"/>
            <a:r>
              <a:rPr lang="es-ES" sz="2800" dirty="0" smtClean="0">
                <a:latin typeface="AR CENA" pitchFamily="2" charset="0"/>
              </a:rPr>
              <a:t>¿qué división se ha hecho?</a:t>
            </a:r>
            <a:endParaRPr lang="es-ES" sz="2800" dirty="0">
              <a:latin typeface="AR CENA"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division significado matematico"/>
          <p:cNvPicPr>
            <a:picLocks noGrp="1" noChangeAspect="1" noChangeArrowheads="1"/>
          </p:cNvPicPr>
          <p:nvPr>
            <p:ph idx="1"/>
          </p:nvPr>
        </p:nvPicPr>
        <p:blipFill>
          <a:blip r:embed="rId2" cstate="print"/>
          <a:srcRect/>
          <a:stretch>
            <a:fillRect/>
          </a:stretch>
        </p:blipFill>
        <p:spPr bwMode="auto">
          <a:xfrm>
            <a:off x="5291336" y="1857783"/>
            <a:ext cx="2376264" cy="3219838"/>
          </a:xfrm>
          <a:prstGeom prst="rect">
            <a:avLst/>
          </a:prstGeom>
          <a:noFill/>
        </p:spPr>
      </p:pic>
      <p:sp>
        <p:nvSpPr>
          <p:cNvPr id="6"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16" name="Picture 2" descr="Resultado de imagen de division significado matematico"/>
          <p:cNvPicPr>
            <a:picLocks noChangeAspect="1" noChangeArrowheads="1"/>
          </p:cNvPicPr>
          <p:nvPr/>
        </p:nvPicPr>
        <p:blipFill>
          <a:blip r:embed="rId3" cstate="print"/>
          <a:srcRect/>
          <a:stretch>
            <a:fillRect/>
          </a:stretch>
        </p:blipFill>
        <p:spPr bwMode="auto">
          <a:xfrm>
            <a:off x="1403648" y="1916832"/>
            <a:ext cx="2736304" cy="2990845"/>
          </a:xfrm>
          <a:prstGeom prst="rect">
            <a:avLst/>
          </a:prstGeom>
          <a:noFill/>
        </p:spPr>
      </p:pic>
      <p:sp>
        <p:nvSpPr>
          <p:cNvPr id="18" name="6 CuadroTexto"/>
          <p:cNvSpPr txBox="1"/>
          <p:nvPr/>
        </p:nvSpPr>
        <p:spPr>
          <a:xfrm>
            <a:off x="1497139" y="5239877"/>
            <a:ext cx="2540938" cy="646331"/>
          </a:xfrm>
          <a:prstGeom prst="rect">
            <a:avLst/>
          </a:prstGeom>
          <a:solidFill>
            <a:schemeClr val="bg1"/>
          </a:solidFill>
          <a:ln>
            <a:solidFill>
              <a:schemeClr val="tx1"/>
            </a:solidFill>
          </a:ln>
        </p:spPr>
        <p:txBody>
          <a:bodyPr wrap="square" rtlCol="0">
            <a:spAutoFit/>
          </a:bodyPr>
          <a:lstStyle/>
          <a:p>
            <a:pPr algn="ctr"/>
            <a:r>
              <a:rPr lang="es-ES" sz="3600" dirty="0" smtClean="0">
                <a:latin typeface="AR CENA" pitchFamily="2" charset="0"/>
              </a:rPr>
              <a:t>8 : 2 = 4</a:t>
            </a:r>
            <a:endParaRPr lang="es-ES" sz="3600" dirty="0">
              <a:latin typeface="AR CENA" pitchFamily="2" charset="0"/>
            </a:endParaRPr>
          </a:p>
        </p:txBody>
      </p:sp>
      <p:sp>
        <p:nvSpPr>
          <p:cNvPr id="19" name="8 CuadroTexto"/>
          <p:cNvSpPr txBox="1"/>
          <p:nvPr/>
        </p:nvSpPr>
        <p:spPr>
          <a:xfrm>
            <a:off x="2335560" y="1580948"/>
            <a:ext cx="864096" cy="523220"/>
          </a:xfrm>
          <a:prstGeom prst="rect">
            <a:avLst/>
          </a:prstGeom>
          <a:solidFill>
            <a:srgbClr val="FFC000"/>
          </a:solidFill>
        </p:spPr>
        <p:txBody>
          <a:bodyPr wrap="square" rtlCol="0">
            <a:spAutoFit/>
          </a:bodyPr>
          <a:lstStyle/>
          <a:p>
            <a:pPr algn="ctr"/>
            <a:r>
              <a:rPr lang="es-ES" sz="2800" dirty="0" smtClean="0">
                <a:latin typeface="AR CENA" pitchFamily="2" charset="0"/>
              </a:rPr>
              <a:t>8</a:t>
            </a:r>
            <a:endParaRPr lang="es-ES" sz="2800" dirty="0">
              <a:latin typeface="AR CENA" pitchFamily="2" charset="0"/>
            </a:endParaRPr>
          </a:p>
        </p:txBody>
      </p:sp>
      <p:sp>
        <p:nvSpPr>
          <p:cNvPr id="21" name="9 CuadroTexto"/>
          <p:cNvSpPr txBox="1"/>
          <p:nvPr/>
        </p:nvSpPr>
        <p:spPr>
          <a:xfrm>
            <a:off x="2483768" y="3193133"/>
            <a:ext cx="567680" cy="523220"/>
          </a:xfrm>
          <a:prstGeom prst="rect">
            <a:avLst/>
          </a:prstGeom>
          <a:solidFill>
            <a:schemeClr val="accent1">
              <a:lumMod val="40000"/>
              <a:lumOff val="60000"/>
            </a:schemeClr>
          </a:solidFill>
        </p:spPr>
        <p:txBody>
          <a:bodyPr wrap="square" rtlCol="0">
            <a:spAutoFit/>
          </a:bodyPr>
          <a:lstStyle/>
          <a:p>
            <a:pPr algn="ctr"/>
            <a:r>
              <a:rPr lang="es-ES" sz="2800" dirty="0" smtClean="0">
                <a:latin typeface="AR CENA" pitchFamily="2" charset="0"/>
              </a:rPr>
              <a:t>: 2</a:t>
            </a:r>
            <a:endParaRPr lang="es-ES" sz="2800" dirty="0">
              <a:latin typeface="AR CENA" pitchFamily="2" charset="0"/>
            </a:endParaRPr>
          </a:p>
        </p:txBody>
      </p:sp>
      <p:sp>
        <p:nvSpPr>
          <p:cNvPr id="22" name="Rectángulo 21"/>
          <p:cNvSpPr/>
          <p:nvPr/>
        </p:nvSpPr>
        <p:spPr>
          <a:xfrm>
            <a:off x="2151348" y="4509120"/>
            <a:ext cx="1048308" cy="288032"/>
          </a:xfrm>
          <a:prstGeom prst="rect">
            <a:avLst/>
          </a:prstGeom>
          <a:solidFill>
            <a:srgbClr val="FFEE8B"/>
          </a:solidFill>
          <a:ln>
            <a:solidFill>
              <a:srgbClr val="FFE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10 CuadroTexto"/>
          <p:cNvSpPr txBox="1"/>
          <p:nvPr/>
        </p:nvSpPr>
        <p:spPr>
          <a:xfrm>
            <a:off x="2113704" y="4322299"/>
            <a:ext cx="1446843" cy="523220"/>
          </a:xfrm>
          <a:prstGeom prst="rect">
            <a:avLst/>
          </a:prstGeom>
          <a:solidFill>
            <a:srgbClr val="FFC000"/>
          </a:solidFill>
        </p:spPr>
        <p:txBody>
          <a:bodyPr wrap="square" rtlCol="0">
            <a:spAutoFit/>
          </a:bodyPr>
          <a:lstStyle/>
          <a:p>
            <a:pPr algn="ctr"/>
            <a:r>
              <a:rPr lang="es-ES" sz="2800" dirty="0" smtClean="0">
                <a:latin typeface="AR CENA" pitchFamily="2" charset="0"/>
              </a:rPr>
              <a:t>= </a:t>
            </a:r>
            <a:r>
              <a:rPr lang="es-ES" sz="2800" dirty="0" smtClean="0">
                <a:latin typeface="AR CENA" pitchFamily="2" charset="0"/>
              </a:rPr>
              <a:t>4</a:t>
            </a:r>
            <a:endParaRPr lang="es-ES" sz="2800" dirty="0">
              <a:latin typeface="AR CENA" pitchFamily="2" charset="0"/>
            </a:endParaRPr>
          </a:p>
        </p:txBody>
      </p:sp>
      <p:sp>
        <p:nvSpPr>
          <p:cNvPr id="24" name="7 CuadroTexto"/>
          <p:cNvSpPr txBox="1"/>
          <p:nvPr/>
        </p:nvSpPr>
        <p:spPr>
          <a:xfrm>
            <a:off x="4608004" y="5146514"/>
            <a:ext cx="3672408" cy="523220"/>
          </a:xfrm>
          <a:prstGeom prst="rect">
            <a:avLst/>
          </a:prstGeom>
          <a:solidFill>
            <a:schemeClr val="bg1"/>
          </a:solidFill>
        </p:spPr>
        <p:txBody>
          <a:bodyPr wrap="square" rtlCol="0">
            <a:spAutoFit/>
          </a:bodyPr>
          <a:lstStyle/>
          <a:p>
            <a:pPr algn="ctr"/>
            <a:r>
              <a:rPr lang="es-ES" sz="2800" dirty="0" smtClean="0">
                <a:latin typeface="AR CENA" pitchFamily="2" charset="0"/>
              </a:rPr>
              <a:t>¿qué división se ha hecho?</a:t>
            </a:r>
            <a:endParaRPr lang="es-ES" sz="2800" dirty="0">
              <a:latin typeface="AR CENA"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division significado matematico"/>
          <p:cNvPicPr>
            <a:picLocks noGrp="1" noChangeAspect="1" noChangeArrowheads="1"/>
          </p:cNvPicPr>
          <p:nvPr>
            <p:ph idx="1"/>
          </p:nvPr>
        </p:nvPicPr>
        <p:blipFill>
          <a:blip r:embed="rId2" cstate="print"/>
          <a:srcRect/>
          <a:stretch>
            <a:fillRect/>
          </a:stretch>
        </p:blipFill>
        <p:spPr bwMode="auto">
          <a:xfrm>
            <a:off x="5291336" y="1857783"/>
            <a:ext cx="2376264" cy="3219838"/>
          </a:xfrm>
          <a:prstGeom prst="rect">
            <a:avLst/>
          </a:prstGeom>
          <a:noFill/>
        </p:spPr>
      </p:pic>
      <p:sp>
        <p:nvSpPr>
          <p:cNvPr id="6"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CuadroTexto"/>
          <p:cNvSpPr txBox="1"/>
          <p:nvPr/>
        </p:nvSpPr>
        <p:spPr>
          <a:xfrm>
            <a:off x="7307560" y="3369951"/>
            <a:ext cx="648072" cy="523220"/>
          </a:xfrm>
          <a:prstGeom prst="rect">
            <a:avLst/>
          </a:prstGeom>
          <a:solidFill>
            <a:srgbClr val="FF99FF"/>
          </a:solidFill>
        </p:spPr>
        <p:txBody>
          <a:bodyPr wrap="square" rtlCol="0">
            <a:spAutoFit/>
          </a:bodyPr>
          <a:lstStyle/>
          <a:p>
            <a:pPr algn="ctr"/>
            <a:r>
              <a:rPr lang="es-ES" sz="2800" dirty="0" smtClean="0">
                <a:latin typeface="AR CENA" pitchFamily="2" charset="0"/>
              </a:rPr>
              <a:t>: 4</a:t>
            </a:r>
            <a:endParaRPr lang="es-ES" sz="2800" dirty="0">
              <a:latin typeface="AR CENA" pitchFamily="2" charset="0"/>
            </a:endParaRPr>
          </a:p>
        </p:txBody>
      </p:sp>
      <p:sp>
        <p:nvSpPr>
          <p:cNvPr id="13" name="12 CuadroTexto"/>
          <p:cNvSpPr txBox="1"/>
          <p:nvPr/>
        </p:nvSpPr>
        <p:spPr>
          <a:xfrm>
            <a:off x="7747497" y="4317781"/>
            <a:ext cx="1008112" cy="523220"/>
          </a:xfrm>
          <a:prstGeom prst="rect">
            <a:avLst/>
          </a:prstGeom>
          <a:solidFill>
            <a:srgbClr val="FFC000"/>
          </a:solidFill>
        </p:spPr>
        <p:txBody>
          <a:bodyPr wrap="square" rtlCol="0">
            <a:spAutoFit/>
          </a:bodyPr>
          <a:lstStyle/>
          <a:p>
            <a:pPr algn="ctr"/>
            <a:r>
              <a:rPr lang="es-ES" sz="2800" dirty="0" smtClean="0">
                <a:latin typeface="AR CENA" pitchFamily="2" charset="0"/>
              </a:rPr>
              <a:t>= 5</a:t>
            </a:r>
            <a:endParaRPr lang="es-ES" sz="2800" dirty="0">
              <a:latin typeface="AR CENA" pitchFamily="2" charset="0"/>
            </a:endParaRPr>
          </a:p>
        </p:txBody>
      </p:sp>
      <p:sp>
        <p:nvSpPr>
          <p:cNvPr id="15" name="14 CuadroTexto"/>
          <p:cNvSpPr txBox="1"/>
          <p:nvPr/>
        </p:nvSpPr>
        <p:spPr>
          <a:xfrm>
            <a:off x="5435352" y="5270657"/>
            <a:ext cx="2088232" cy="646331"/>
          </a:xfrm>
          <a:prstGeom prst="rect">
            <a:avLst/>
          </a:prstGeom>
          <a:solidFill>
            <a:schemeClr val="bg1"/>
          </a:solidFill>
          <a:ln>
            <a:solidFill>
              <a:schemeClr val="tx1"/>
            </a:solidFill>
          </a:ln>
        </p:spPr>
        <p:txBody>
          <a:bodyPr wrap="square" rtlCol="0">
            <a:spAutoFit/>
          </a:bodyPr>
          <a:lstStyle/>
          <a:p>
            <a:pPr algn="ctr"/>
            <a:r>
              <a:rPr lang="es-ES" sz="3600" dirty="0" smtClean="0">
                <a:latin typeface="AR CENA" pitchFamily="2" charset="0"/>
              </a:rPr>
              <a:t>20 : 4 = 5</a:t>
            </a:r>
            <a:endParaRPr lang="es-ES" sz="3600" dirty="0">
              <a:latin typeface="AR CENA" pitchFamily="2" charset="0"/>
            </a:endParaRPr>
          </a:p>
        </p:txBody>
      </p:sp>
      <p:grpSp>
        <p:nvGrpSpPr>
          <p:cNvPr id="2" name="25 Grupo"/>
          <p:cNvGrpSpPr/>
          <p:nvPr/>
        </p:nvGrpSpPr>
        <p:grpSpPr>
          <a:xfrm>
            <a:off x="5173873" y="1785775"/>
            <a:ext cx="2208811" cy="2122290"/>
            <a:chOff x="5462649" y="1772816"/>
            <a:chExt cx="2208811" cy="2122290"/>
          </a:xfrm>
        </p:grpSpPr>
        <p:cxnSp>
          <p:nvCxnSpPr>
            <p:cNvPr id="17" name="16 Conector recto"/>
            <p:cNvCxnSpPr/>
            <p:nvPr/>
          </p:nvCxnSpPr>
          <p:spPr>
            <a:xfrm flipH="1">
              <a:off x="6626431" y="1772816"/>
              <a:ext cx="33802" cy="2122290"/>
            </a:xfrm>
            <a:prstGeom prst="line">
              <a:avLst/>
            </a:prstGeom>
            <a:ln w="28575">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5462649" y="2814452"/>
              <a:ext cx="2208811" cy="11875"/>
            </a:xfrm>
            <a:prstGeom prst="line">
              <a:avLst/>
            </a:prstGeom>
            <a:ln w="28575">
              <a:solidFill>
                <a:srgbClr val="CC0066"/>
              </a:solidFill>
            </a:ln>
          </p:spPr>
          <p:style>
            <a:lnRef idx="1">
              <a:schemeClr val="accent1"/>
            </a:lnRef>
            <a:fillRef idx="0">
              <a:schemeClr val="accent1"/>
            </a:fillRef>
            <a:effectRef idx="0">
              <a:schemeClr val="accent1"/>
            </a:effectRef>
            <a:fontRef idx="minor">
              <a:schemeClr val="tx1"/>
            </a:fontRef>
          </p:style>
        </p:cxnSp>
      </p:grpSp>
      <p:sp>
        <p:nvSpPr>
          <p:cNvPr id="12" name="11 CuadroTexto"/>
          <p:cNvSpPr txBox="1"/>
          <p:nvPr/>
        </p:nvSpPr>
        <p:spPr>
          <a:xfrm>
            <a:off x="5939408" y="2505855"/>
            <a:ext cx="864096" cy="523220"/>
          </a:xfrm>
          <a:prstGeom prst="rect">
            <a:avLst/>
          </a:prstGeom>
          <a:solidFill>
            <a:srgbClr val="FFC000"/>
          </a:solidFill>
        </p:spPr>
        <p:txBody>
          <a:bodyPr wrap="square" rtlCol="0">
            <a:spAutoFit/>
          </a:bodyPr>
          <a:lstStyle/>
          <a:p>
            <a:pPr algn="ctr"/>
            <a:r>
              <a:rPr lang="es-ES" sz="2800" dirty="0" smtClean="0">
                <a:latin typeface="AR CENA" pitchFamily="2" charset="0"/>
              </a:rPr>
              <a:t>20</a:t>
            </a:r>
            <a:endParaRPr lang="es-ES" sz="2800" dirty="0">
              <a:latin typeface="AR CENA" pitchFamily="2" charset="0"/>
            </a:endParaRPr>
          </a:p>
        </p:txBody>
      </p:sp>
      <p:pic>
        <p:nvPicPr>
          <p:cNvPr id="16" name="Picture 2" descr="Resultado de imagen de division significado matematico"/>
          <p:cNvPicPr>
            <a:picLocks noChangeAspect="1" noChangeArrowheads="1"/>
          </p:cNvPicPr>
          <p:nvPr/>
        </p:nvPicPr>
        <p:blipFill>
          <a:blip r:embed="rId3" cstate="print"/>
          <a:srcRect/>
          <a:stretch>
            <a:fillRect/>
          </a:stretch>
        </p:blipFill>
        <p:spPr bwMode="auto">
          <a:xfrm>
            <a:off x="1403648" y="1916832"/>
            <a:ext cx="2736304" cy="2990845"/>
          </a:xfrm>
          <a:prstGeom prst="rect">
            <a:avLst/>
          </a:prstGeom>
          <a:noFill/>
        </p:spPr>
      </p:pic>
      <p:sp>
        <p:nvSpPr>
          <p:cNvPr id="18" name="6 CuadroTexto"/>
          <p:cNvSpPr txBox="1"/>
          <p:nvPr/>
        </p:nvSpPr>
        <p:spPr>
          <a:xfrm>
            <a:off x="1497139" y="5239877"/>
            <a:ext cx="2540938" cy="646331"/>
          </a:xfrm>
          <a:prstGeom prst="rect">
            <a:avLst/>
          </a:prstGeom>
          <a:solidFill>
            <a:schemeClr val="bg1"/>
          </a:solidFill>
          <a:ln>
            <a:solidFill>
              <a:schemeClr val="tx1"/>
            </a:solidFill>
          </a:ln>
        </p:spPr>
        <p:txBody>
          <a:bodyPr wrap="square" rtlCol="0">
            <a:spAutoFit/>
          </a:bodyPr>
          <a:lstStyle/>
          <a:p>
            <a:pPr algn="ctr"/>
            <a:r>
              <a:rPr lang="es-ES" sz="3600" dirty="0" smtClean="0">
                <a:latin typeface="AR CENA" pitchFamily="2" charset="0"/>
              </a:rPr>
              <a:t>8 : 2 = 4</a:t>
            </a:r>
            <a:endParaRPr lang="es-ES" sz="3600" dirty="0">
              <a:latin typeface="AR CENA" pitchFamily="2" charset="0"/>
            </a:endParaRPr>
          </a:p>
        </p:txBody>
      </p:sp>
      <p:sp>
        <p:nvSpPr>
          <p:cNvPr id="19" name="8 CuadroTexto"/>
          <p:cNvSpPr txBox="1"/>
          <p:nvPr/>
        </p:nvSpPr>
        <p:spPr>
          <a:xfrm>
            <a:off x="2335560" y="1580948"/>
            <a:ext cx="864096" cy="523220"/>
          </a:xfrm>
          <a:prstGeom prst="rect">
            <a:avLst/>
          </a:prstGeom>
          <a:solidFill>
            <a:srgbClr val="FFC000"/>
          </a:solidFill>
        </p:spPr>
        <p:txBody>
          <a:bodyPr wrap="square" rtlCol="0">
            <a:spAutoFit/>
          </a:bodyPr>
          <a:lstStyle/>
          <a:p>
            <a:pPr algn="ctr"/>
            <a:r>
              <a:rPr lang="es-ES" sz="2800" dirty="0" smtClean="0">
                <a:latin typeface="AR CENA" pitchFamily="2" charset="0"/>
              </a:rPr>
              <a:t>8</a:t>
            </a:r>
            <a:endParaRPr lang="es-ES" sz="2800" dirty="0">
              <a:latin typeface="AR CENA" pitchFamily="2" charset="0"/>
            </a:endParaRPr>
          </a:p>
        </p:txBody>
      </p:sp>
      <p:sp>
        <p:nvSpPr>
          <p:cNvPr id="21" name="9 CuadroTexto"/>
          <p:cNvSpPr txBox="1"/>
          <p:nvPr/>
        </p:nvSpPr>
        <p:spPr>
          <a:xfrm>
            <a:off x="2483768" y="3193133"/>
            <a:ext cx="567680" cy="523220"/>
          </a:xfrm>
          <a:prstGeom prst="rect">
            <a:avLst/>
          </a:prstGeom>
          <a:solidFill>
            <a:schemeClr val="accent1">
              <a:lumMod val="40000"/>
              <a:lumOff val="60000"/>
            </a:schemeClr>
          </a:solidFill>
        </p:spPr>
        <p:txBody>
          <a:bodyPr wrap="square" rtlCol="0">
            <a:spAutoFit/>
          </a:bodyPr>
          <a:lstStyle/>
          <a:p>
            <a:pPr algn="ctr"/>
            <a:r>
              <a:rPr lang="es-ES" sz="2800" dirty="0" smtClean="0">
                <a:latin typeface="AR CENA" pitchFamily="2" charset="0"/>
              </a:rPr>
              <a:t>: 2</a:t>
            </a:r>
            <a:endParaRPr lang="es-ES" sz="2800" dirty="0">
              <a:latin typeface="AR CENA" pitchFamily="2" charset="0"/>
            </a:endParaRPr>
          </a:p>
        </p:txBody>
      </p:sp>
      <p:sp>
        <p:nvSpPr>
          <p:cNvPr id="22" name="Rectángulo 21"/>
          <p:cNvSpPr/>
          <p:nvPr/>
        </p:nvSpPr>
        <p:spPr>
          <a:xfrm>
            <a:off x="2151348" y="4509120"/>
            <a:ext cx="1048308" cy="288032"/>
          </a:xfrm>
          <a:prstGeom prst="rect">
            <a:avLst/>
          </a:prstGeom>
          <a:solidFill>
            <a:srgbClr val="FFEE8B"/>
          </a:solidFill>
          <a:ln>
            <a:solidFill>
              <a:srgbClr val="FFE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10 CuadroTexto"/>
          <p:cNvSpPr txBox="1"/>
          <p:nvPr/>
        </p:nvSpPr>
        <p:spPr>
          <a:xfrm>
            <a:off x="2113704" y="4322299"/>
            <a:ext cx="1446843" cy="523220"/>
          </a:xfrm>
          <a:prstGeom prst="rect">
            <a:avLst/>
          </a:prstGeom>
          <a:solidFill>
            <a:srgbClr val="FFC000"/>
          </a:solidFill>
        </p:spPr>
        <p:txBody>
          <a:bodyPr wrap="square" rtlCol="0">
            <a:spAutoFit/>
          </a:bodyPr>
          <a:lstStyle/>
          <a:p>
            <a:pPr algn="ctr"/>
            <a:r>
              <a:rPr lang="es-ES" sz="2800" dirty="0" smtClean="0">
                <a:latin typeface="AR CENA" pitchFamily="2" charset="0"/>
              </a:rPr>
              <a:t>= </a:t>
            </a:r>
            <a:r>
              <a:rPr lang="es-ES" sz="2800" dirty="0" smtClean="0">
                <a:latin typeface="AR CENA" pitchFamily="2" charset="0"/>
              </a:rPr>
              <a:t>4</a:t>
            </a:r>
            <a:endParaRPr lang="es-ES" sz="2800" dirty="0">
              <a:latin typeface="AR CENA" pitchFamily="2" charset="0"/>
            </a:endParaRPr>
          </a:p>
        </p:txBody>
      </p:sp>
    </p:spTree>
    <p:extLst>
      <p:ext uri="{BB962C8B-B14F-4D97-AF65-F5344CB8AC3E}">
        <p14:creationId xmlns:p14="http://schemas.microsoft.com/office/powerpoint/2010/main" val="209533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7" name="6 CuadroTexto"/>
          <p:cNvSpPr txBox="1"/>
          <p:nvPr/>
        </p:nvSpPr>
        <p:spPr>
          <a:xfrm>
            <a:off x="971600" y="3329584"/>
            <a:ext cx="2160240" cy="646331"/>
          </a:xfrm>
          <a:prstGeom prst="rect">
            <a:avLst/>
          </a:prstGeom>
          <a:solidFill>
            <a:schemeClr val="bg1"/>
          </a:solidFill>
          <a:ln>
            <a:solidFill>
              <a:schemeClr val="tx1"/>
            </a:solidFill>
          </a:ln>
        </p:spPr>
        <p:txBody>
          <a:bodyPr wrap="square" rtlCol="0">
            <a:spAutoFit/>
          </a:bodyPr>
          <a:lstStyle/>
          <a:p>
            <a:pPr algn="ctr"/>
            <a:r>
              <a:rPr lang="es-ES" sz="3600" dirty="0" smtClean="0">
                <a:latin typeface="AR CENA" pitchFamily="2" charset="0"/>
              </a:rPr>
              <a:t>18 : 2 = 9</a:t>
            </a:r>
            <a:endParaRPr lang="es-ES" sz="3600" dirty="0">
              <a:latin typeface="AR CENA" pitchFamily="2" charset="0"/>
            </a:endParaRPr>
          </a:p>
        </p:txBody>
      </p:sp>
      <p:sp>
        <p:nvSpPr>
          <p:cNvPr id="15" name="14 CuadroTexto"/>
          <p:cNvSpPr txBox="1"/>
          <p:nvPr/>
        </p:nvSpPr>
        <p:spPr>
          <a:xfrm>
            <a:off x="4067944" y="3329584"/>
            <a:ext cx="2088232" cy="646331"/>
          </a:xfrm>
          <a:prstGeom prst="rect">
            <a:avLst/>
          </a:prstGeom>
          <a:solidFill>
            <a:schemeClr val="bg1"/>
          </a:solidFill>
          <a:ln>
            <a:solidFill>
              <a:schemeClr val="tx1"/>
            </a:solidFill>
          </a:ln>
        </p:spPr>
        <p:txBody>
          <a:bodyPr wrap="square" rtlCol="0">
            <a:spAutoFit/>
          </a:bodyPr>
          <a:lstStyle/>
          <a:p>
            <a:pPr algn="ctr"/>
            <a:r>
              <a:rPr lang="es-ES" sz="3600" dirty="0" smtClean="0">
                <a:latin typeface="AR CENA" pitchFamily="2" charset="0"/>
              </a:rPr>
              <a:t>30 : 5 = 6</a:t>
            </a:r>
            <a:endParaRPr lang="es-ES" sz="3600" dirty="0">
              <a:latin typeface="AR CENA" pitchFamily="2" charset="0"/>
            </a:endParaRPr>
          </a:p>
        </p:txBody>
      </p:sp>
      <p:sp>
        <p:nvSpPr>
          <p:cNvPr id="18" name="2 Marcador de contenido"/>
          <p:cNvSpPr>
            <a:spLocks noGrp="1"/>
          </p:cNvSpPr>
          <p:nvPr>
            <p:ph idx="1"/>
          </p:nvPr>
        </p:nvSpPr>
        <p:spPr>
          <a:xfrm>
            <a:off x="457200" y="1628800"/>
            <a:ext cx="8075240" cy="1872208"/>
          </a:xfrm>
        </p:spPr>
        <p:txBody>
          <a:bodyPr wrap="square">
            <a:noAutofit/>
          </a:bodyPr>
          <a:lstStyle/>
          <a:p>
            <a:pPr marL="0" lvl="0" indent="-514350" algn="just">
              <a:spcBef>
                <a:spcPts val="0"/>
              </a:spcBef>
              <a:buNone/>
            </a:pPr>
            <a:r>
              <a:rPr lang="es-ES" dirty="0" smtClean="0"/>
              <a:t>Piensa situaciones que se correspondan con estas divisiones:</a:t>
            </a:r>
          </a:p>
          <a:p>
            <a:pPr marL="514350" indent="-514350" algn="just">
              <a:spcBef>
                <a:spcPts val="0"/>
              </a:spcBef>
              <a:buNone/>
            </a:pPr>
            <a:endParaRPr lang="es-ES" sz="2800" dirty="0"/>
          </a:p>
        </p:txBody>
      </p:sp>
      <p:sp>
        <p:nvSpPr>
          <p:cNvPr id="19" name="18 CuadroTexto"/>
          <p:cNvSpPr txBox="1"/>
          <p:nvPr/>
        </p:nvSpPr>
        <p:spPr>
          <a:xfrm>
            <a:off x="2478176" y="4752307"/>
            <a:ext cx="2448272" cy="646331"/>
          </a:xfrm>
          <a:prstGeom prst="rect">
            <a:avLst/>
          </a:prstGeom>
          <a:solidFill>
            <a:schemeClr val="bg1"/>
          </a:solidFill>
          <a:ln>
            <a:solidFill>
              <a:schemeClr val="tx1"/>
            </a:solidFill>
          </a:ln>
        </p:spPr>
        <p:txBody>
          <a:bodyPr wrap="square" rtlCol="0">
            <a:spAutoFit/>
          </a:bodyPr>
          <a:lstStyle/>
          <a:p>
            <a:pPr algn="ctr"/>
            <a:r>
              <a:rPr lang="es-ES" sz="3600" dirty="0" smtClean="0">
                <a:latin typeface="AR CENA" pitchFamily="2" charset="0"/>
              </a:rPr>
              <a:t>1 : 5 = 0,20</a:t>
            </a:r>
            <a:endParaRPr lang="es-ES" sz="3600" dirty="0">
              <a:latin typeface="AR CENA" pitchFamily="2"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89731" y="3475302"/>
            <a:ext cx="2158733" cy="31306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611560" y="908720"/>
            <a:ext cx="7920880" cy="2808312"/>
          </a:xfrm>
          <a:prstGeom prst="rect">
            <a:avLst/>
          </a:prstGeom>
        </p:spPr>
        <p:txBody>
          <a:bodyPr vert="horz" lIns="91440" tIns="45720" rIns="91440" bIns="45720" rtlCol="0">
            <a:normAutofit lnSpcReduction="10000"/>
          </a:bodyPr>
          <a:lstStyle/>
          <a:p>
            <a:pPr algn="ctr"/>
            <a:r>
              <a:rPr lang="es-ES" sz="6000" b="1" dirty="0" smtClean="0">
                <a:latin typeface="Britannic Bold" pitchFamily="34" charset="0"/>
              </a:rPr>
              <a:t>¡A PENSAR!</a:t>
            </a:r>
          </a:p>
          <a:p>
            <a:endParaRPr lang="es-ES" sz="4800" b="1" dirty="0" smtClean="0">
              <a:latin typeface="Britannic Bold" pitchFamily="34" charset="0"/>
            </a:endParaRPr>
          </a:p>
          <a:p>
            <a:pPr algn="just"/>
            <a:r>
              <a:rPr lang="es-ES" sz="3600" dirty="0" smtClean="0"/>
              <a:t>¿De qué formas es posible juntar </a:t>
            </a:r>
            <a:r>
              <a:rPr lang="es-ES" sz="5400" b="1" dirty="0" smtClean="0">
                <a:solidFill>
                  <a:srgbClr val="0070C0"/>
                </a:solidFill>
              </a:rPr>
              <a:t>10€</a:t>
            </a:r>
            <a:r>
              <a:rPr lang="es-ES" sz="3600" dirty="0" smtClean="0"/>
              <a:t> </a:t>
            </a:r>
            <a:r>
              <a:rPr lang="es-ES" sz="3600" dirty="0" smtClean="0"/>
              <a:t>solo con </a:t>
            </a:r>
            <a:r>
              <a:rPr lang="es-ES" sz="3600" b="1" dirty="0" smtClean="0"/>
              <a:t>monedas/billetes</a:t>
            </a:r>
            <a:r>
              <a:rPr lang="es-ES" sz="3600" b="1" dirty="0" smtClean="0">
                <a:solidFill>
                  <a:srgbClr val="0070C0"/>
                </a:solidFill>
              </a:rPr>
              <a:t> iguales</a:t>
            </a:r>
            <a:r>
              <a:rPr lang="es-ES" sz="36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2 Imagen" descr="cartoon-red-haired-white-boy-getting-a-sore-head-from-math-by-ron-leishman-55793.jpg"/>
          <p:cNvPicPr>
            <a:picLocks noChangeAspect="1"/>
          </p:cNvPicPr>
          <p:nvPr/>
        </p:nvPicPr>
        <p:blipFill>
          <a:blip r:embed="rId2" cstate="print"/>
          <a:stretch>
            <a:fillRect/>
          </a:stretch>
        </p:blipFill>
        <p:spPr>
          <a:xfrm>
            <a:off x="467544" y="260648"/>
            <a:ext cx="2091832" cy="21602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2049" name="Rectangle 1"/>
          <p:cNvSpPr>
            <a:spLocks noChangeArrowheads="1"/>
          </p:cNvSpPr>
          <p:nvPr/>
        </p:nvSpPr>
        <p:spPr bwMode="auto">
          <a:xfrm>
            <a:off x="1907704" y="1871247"/>
            <a:ext cx="6552728" cy="523220"/>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significa un </a:t>
            </a:r>
            <a:r>
              <a:rPr lang="es-ES" sz="2800" b="1" dirty="0" smtClean="0"/>
              <a:t>REPARTO</a:t>
            </a:r>
            <a:r>
              <a:rPr lang="es-ES" sz="2800" dirty="0" smtClean="0"/>
              <a:t> </a:t>
            </a:r>
            <a:r>
              <a:rPr lang="es-ES" sz="2800" b="1" dirty="0" smtClean="0"/>
              <a:t>equitativo</a:t>
            </a:r>
            <a:r>
              <a:rPr lang="es-ES" sz="2800" dirty="0" smtClean="0"/>
              <a:t>.</a:t>
            </a:r>
          </a:p>
        </p:txBody>
      </p:sp>
      <p:pic>
        <p:nvPicPr>
          <p:cNvPr id="5" name="4 Imagen" descr="494941891.jpg"/>
          <p:cNvPicPr>
            <a:picLocks noChangeAspect="1"/>
          </p:cNvPicPr>
          <p:nvPr/>
        </p:nvPicPr>
        <p:blipFill>
          <a:blip r:embed="rId2" cstate="print"/>
          <a:stretch>
            <a:fillRect/>
          </a:stretch>
        </p:blipFill>
        <p:spPr>
          <a:xfrm>
            <a:off x="179512" y="1556792"/>
            <a:ext cx="1564313" cy="1582936"/>
          </a:xfrm>
          <a:prstGeom prst="rect">
            <a:avLst/>
          </a:prstGeom>
        </p:spPr>
      </p:pic>
      <p:sp>
        <p:nvSpPr>
          <p:cNvPr id="7" name="Rectangle 1"/>
          <p:cNvSpPr>
            <a:spLocks noChangeArrowheads="1"/>
          </p:cNvSpPr>
          <p:nvPr/>
        </p:nvSpPr>
        <p:spPr bwMode="auto">
          <a:xfrm>
            <a:off x="1907704" y="2996371"/>
            <a:ext cx="6552728" cy="523220"/>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indica </a:t>
            </a:r>
            <a:r>
              <a:rPr lang="es-ES" sz="2800" b="1" dirty="0" smtClean="0"/>
              <a:t>…</a:t>
            </a:r>
            <a:endParaRPr lang="es-ES" sz="2800" dirty="0" smtClean="0"/>
          </a:p>
        </p:txBody>
      </p:sp>
      <p:grpSp>
        <p:nvGrpSpPr>
          <p:cNvPr id="2" name="59 Grupo"/>
          <p:cNvGrpSpPr/>
          <p:nvPr/>
        </p:nvGrpSpPr>
        <p:grpSpPr>
          <a:xfrm>
            <a:off x="5508104" y="4293096"/>
            <a:ext cx="288032" cy="1728192"/>
            <a:chOff x="2051720" y="4005064"/>
            <a:chExt cx="288032" cy="1728192"/>
          </a:xfrm>
        </p:grpSpPr>
        <p:grpSp>
          <p:nvGrpSpPr>
            <p:cNvPr id="3" name="49 Grupo"/>
            <p:cNvGrpSpPr/>
            <p:nvPr/>
          </p:nvGrpSpPr>
          <p:grpSpPr>
            <a:xfrm>
              <a:off x="2051720" y="4869160"/>
              <a:ext cx="288032" cy="864096"/>
              <a:chOff x="2051720" y="4869160"/>
              <a:chExt cx="288032" cy="864096"/>
            </a:xfrm>
            <a:solidFill>
              <a:srgbClr val="AD403D"/>
            </a:solidFill>
          </p:grpSpPr>
          <p:sp>
            <p:nvSpPr>
              <p:cNvPr id="13" name="12 Rectángulo"/>
              <p:cNvSpPr/>
              <p:nvPr/>
            </p:nvSpPr>
            <p:spPr>
              <a:xfrm>
                <a:off x="2051720" y="5445224"/>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051720" y="5157192"/>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051720" y="4869160"/>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50 Grupo"/>
            <p:cNvGrpSpPr/>
            <p:nvPr/>
          </p:nvGrpSpPr>
          <p:grpSpPr>
            <a:xfrm>
              <a:off x="2051720" y="4005064"/>
              <a:ext cx="288032" cy="864096"/>
              <a:chOff x="2051720" y="4005064"/>
              <a:chExt cx="288032" cy="864096"/>
            </a:xfrm>
            <a:solidFill>
              <a:schemeClr val="accent1">
                <a:lumMod val="40000"/>
                <a:lumOff val="60000"/>
              </a:schemeClr>
            </a:solidFill>
          </p:grpSpPr>
          <p:sp>
            <p:nvSpPr>
              <p:cNvPr id="10" name="9 Rectángulo"/>
              <p:cNvSpPr/>
              <p:nvPr/>
            </p:nvSpPr>
            <p:spPr>
              <a:xfrm>
                <a:off x="2051720"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2051720"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051720"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6" name="15 CuadroTexto"/>
          <p:cNvSpPr txBox="1"/>
          <p:nvPr/>
        </p:nvSpPr>
        <p:spPr>
          <a:xfrm>
            <a:off x="5580112" y="3862789"/>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17" name="16 CuadroTexto"/>
          <p:cNvSpPr txBox="1"/>
          <p:nvPr/>
        </p:nvSpPr>
        <p:spPr>
          <a:xfrm>
            <a:off x="5580112" y="4869160"/>
            <a:ext cx="792088" cy="646331"/>
          </a:xfrm>
          <a:prstGeom prst="rect">
            <a:avLst/>
          </a:prstGeom>
          <a:noFill/>
        </p:spPr>
        <p:txBody>
          <a:bodyPr wrap="square" rtlCol="0">
            <a:spAutoFit/>
          </a:bodyPr>
          <a:lstStyle/>
          <a:p>
            <a:pPr algn="ctr"/>
            <a:r>
              <a:rPr lang="es-ES" sz="3600" b="1" dirty="0" smtClean="0"/>
              <a:t>3</a:t>
            </a:r>
            <a:endParaRPr lang="es-ES" sz="3600" b="1" dirty="0"/>
          </a:p>
        </p:txBody>
      </p:sp>
      <p:sp>
        <p:nvSpPr>
          <p:cNvPr id="19" name="18 CuadroTexto"/>
          <p:cNvSpPr txBox="1"/>
          <p:nvPr/>
        </p:nvSpPr>
        <p:spPr>
          <a:xfrm>
            <a:off x="2771800" y="4653136"/>
            <a:ext cx="2016224" cy="769441"/>
          </a:xfrm>
          <a:prstGeom prst="rect">
            <a:avLst/>
          </a:prstGeom>
          <a:noFill/>
          <a:effectLst>
            <a:outerShdw blurRad="50800" dist="38100" dir="5400000" algn="t" rotWithShape="0">
              <a:srgbClr val="FFC000">
                <a:alpha val="40000"/>
              </a:srgbClr>
            </a:outerShdw>
          </a:effectLst>
        </p:spPr>
        <p:txBody>
          <a:bodyPr wrap="square" rtlCol="0">
            <a:spAutoFit/>
          </a:bodyPr>
          <a:lstStyle/>
          <a:p>
            <a:pPr algn="ctr"/>
            <a:r>
              <a:rPr lang="es-ES" sz="4400" b="1" dirty="0" smtClean="0"/>
              <a:t>6 : 3 = </a:t>
            </a:r>
            <a:r>
              <a:rPr lang="es-ES" sz="4400" b="1" dirty="0" smtClean="0">
                <a:solidFill>
                  <a:schemeClr val="accent1">
                    <a:lumMod val="50000"/>
                  </a:schemeClr>
                </a:solidFill>
              </a:rPr>
              <a:t>2</a:t>
            </a:r>
            <a:endParaRPr lang="es-ES" sz="4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2049" name="Rectangle 1"/>
          <p:cNvSpPr>
            <a:spLocks noChangeArrowheads="1"/>
          </p:cNvSpPr>
          <p:nvPr/>
        </p:nvSpPr>
        <p:spPr bwMode="auto">
          <a:xfrm>
            <a:off x="1907704" y="1871247"/>
            <a:ext cx="6552728" cy="523220"/>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significa un </a:t>
            </a:r>
            <a:r>
              <a:rPr lang="es-ES" sz="2800" b="1" dirty="0" smtClean="0"/>
              <a:t>REPARTO</a:t>
            </a:r>
            <a:r>
              <a:rPr lang="es-ES" sz="2800" dirty="0" smtClean="0"/>
              <a:t> </a:t>
            </a:r>
            <a:r>
              <a:rPr lang="es-ES" sz="2800" b="1" dirty="0" smtClean="0"/>
              <a:t>equitativo</a:t>
            </a:r>
            <a:r>
              <a:rPr lang="es-ES" sz="2800" dirty="0" smtClean="0"/>
              <a:t>.</a:t>
            </a:r>
          </a:p>
        </p:txBody>
      </p:sp>
      <p:pic>
        <p:nvPicPr>
          <p:cNvPr id="5" name="4 Imagen" descr="494941891.jpg"/>
          <p:cNvPicPr>
            <a:picLocks noChangeAspect="1"/>
          </p:cNvPicPr>
          <p:nvPr/>
        </p:nvPicPr>
        <p:blipFill>
          <a:blip r:embed="rId2" cstate="print"/>
          <a:stretch>
            <a:fillRect/>
          </a:stretch>
        </p:blipFill>
        <p:spPr>
          <a:xfrm>
            <a:off x="179512" y="1556792"/>
            <a:ext cx="1564313" cy="1582936"/>
          </a:xfrm>
          <a:prstGeom prst="rect">
            <a:avLst/>
          </a:prstGeom>
        </p:spPr>
      </p:pic>
      <p:sp>
        <p:nvSpPr>
          <p:cNvPr id="7" name="Rectangle 1"/>
          <p:cNvSpPr>
            <a:spLocks noChangeArrowheads="1"/>
          </p:cNvSpPr>
          <p:nvPr/>
        </p:nvSpPr>
        <p:spPr bwMode="auto">
          <a:xfrm>
            <a:off x="1907704" y="2996371"/>
            <a:ext cx="6552728" cy="523220"/>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indica </a:t>
            </a:r>
            <a:r>
              <a:rPr lang="es-ES" sz="2800" b="1" dirty="0" smtClean="0"/>
              <a:t>…</a:t>
            </a:r>
            <a:endParaRPr lang="es-ES" sz="2800" dirty="0" smtClean="0"/>
          </a:p>
        </p:txBody>
      </p:sp>
      <p:grpSp>
        <p:nvGrpSpPr>
          <p:cNvPr id="2" name="59 Grupo"/>
          <p:cNvGrpSpPr/>
          <p:nvPr/>
        </p:nvGrpSpPr>
        <p:grpSpPr>
          <a:xfrm>
            <a:off x="5580112" y="4293096"/>
            <a:ext cx="288032" cy="1728192"/>
            <a:chOff x="2051720" y="4005064"/>
            <a:chExt cx="288032" cy="1728192"/>
          </a:xfrm>
        </p:grpSpPr>
        <p:grpSp>
          <p:nvGrpSpPr>
            <p:cNvPr id="3" name="49 Grupo"/>
            <p:cNvGrpSpPr/>
            <p:nvPr/>
          </p:nvGrpSpPr>
          <p:grpSpPr>
            <a:xfrm>
              <a:off x="2051720" y="4869160"/>
              <a:ext cx="288032" cy="864096"/>
              <a:chOff x="2051720" y="4869160"/>
              <a:chExt cx="288032" cy="864096"/>
            </a:xfrm>
            <a:solidFill>
              <a:srgbClr val="AD403D"/>
            </a:solidFill>
          </p:grpSpPr>
          <p:sp>
            <p:nvSpPr>
              <p:cNvPr id="13" name="12 Rectángulo"/>
              <p:cNvSpPr/>
              <p:nvPr/>
            </p:nvSpPr>
            <p:spPr>
              <a:xfrm>
                <a:off x="2051720" y="5445224"/>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051720" y="5157192"/>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051720" y="4869160"/>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50 Grupo"/>
            <p:cNvGrpSpPr/>
            <p:nvPr/>
          </p:nvGrpSpPr>
          <p:grpSpPr>
            <a:xfrm>
              <a:off x="2051720" y="4005064"/>
              <a:ext cx="288032" cy="864096"/>
              <a:chOff x="2051720" y="4005064"/>
              <a:chExt cx="288032" cy="864096"/>
            </a:xfrm>
            <a:solidFill>
              <a:schemeClr val="accent1">
                <a:lumMod val="40000"/>
                <a:lumOff val="60000"/>
              </a:schemeClr>
            </a:solidFill>
          </p:grpSpPr>
          <p:sp>
            <p:nvSpPr>
              <p:cNvPr id="10" name="9 Rectángulo"/>
              <p:cNvSpPr/>
              <p:nvPr/>
            </p:nvSpPr>
            <p:spPr>
              <a:xfrm>
                <a:off x="2051720"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2051720"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051720"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6" name="15 CuadroTexto"/>
          <p:cNvSpPr txBox="1"/>
          <p:nvPr/>
        </p:nvSpPr>
        <p:spPr>
          <a:xfrm>
            <a:off x="5652120" y="3862789"/>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17" name="16 CuadroTexto"/>
          <p:cNvSpPr txBox="1"/>
          <p:nvPr/>
        </p:nvSpPr>
        <p:spPr>
          <a:xfrm>
            <a:off x="5652120" y="4869160"/>
            <a:ext cx="792088" cy="646331"/>
          </a:xfrm>
          <a:prstGeom prst="rect">
            <a:avLst/>
          </a:prstGeom>
          <a:noFill/>
        </p:spPr>
        <p:txBody>
          <a:bodyPr wrap="square" rtlCol="0">
            <a:spAutoFit/>
          </a:bodyPr>
          <a:lstStyle/>
          <a:p>
            <a:pPr algn="ctr"/>
            <a:r>
              <a:rPr lang="es-ES" sz="3600" b="1" dirty="0" smtClean="0"/>
              <a:t>3</a:t>
            </a:r>
            <a:endParaRPr lang="es-ES" sz="3600" b="1" dirty="0"/>
          </a:p>
        </p:txBody>
      </p:sp>
      <p:sp>
        <p:nvSpPr>
          <p:cNvPr id="18" name="17 CuadroTexto"/>
          <p:cNvSpPr txBox="1"/>
          <p:nvPr/>
        </p:nvSpPr>
        <p:spPr>
          <a:xfrm>
            <a:off x="2843808" y="4653136"/>
            <a:ext cx="2016224" cy="769441"/>
          </a:xfrm>
          <a:prstGeom prst="rect">
            <a:avLst/>
          </a:prstGeom>
          <a:noFill/>
          <a:effectLst>
            <a:outerShdw blurRad="50800" dist="38100" dir="5400000" algn="t" rotWithShape="0">
              <a:srgbClr val="FFC000">
                <a:alpha val="40000"/>
              </a:srgbClr>
            </a:outerShdw>
          </a:effectLst>
        </p:spPr>
        <p:txBody>
          <a:bodyPr wrap="square" rtlCol="0">
            <a:spAutoFit/>
          </a:bodyPr>
          <a:lstStyle/>
          <a:p>
            <a:pPr algn="ctr"/>
            <a:r>
              <a:rPr lang="es-ES" sz="4400" b="1" dirty="0" smtClean="0"/>
              <a:t>6 : 3 = </a:t>
            </a:r>
            <a:r>
              <a:rPr lang="es-ES" sz="4400" b="1" dirty="0" smtClean="0">
                <a:solidFill>
                  <a:schemeClr val="accent1">
                    <a:lumMod val="50000"/>
                  </a:schemeClr>
                </a:solidFill>
              </a:rPr>
              <a:t>2</a:t>
            </a:r>
            <a:endParaRPr lang="es-ES" sz="4400" b="1" dirty="0">
              <a:solidFill>
                <a:schemeClr val="accent1">
                  <a:lumMod val="50000"/>
                </a:schemeClr>
              </a:solidFill>
            </a:endParaRPr>
          </a:p>
        </p:txBody>
      </p:sp>
      <p:sp>
        <p:nvSpPr>
          <p:cNvPr id="19" name="18 Flecha curvada hacia abajo"/>
          <p:cNvSpPr/>
          <p:nvPr/>
        </p:nvSpPr>
        <p:spPr>
          <a:xfrm rot="16460781">
            <a:off x="4889529" y="5385720"/>
            <a:ext cx="792088"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19 Flecha curvada hacia abajo"/>
          <p:cNvSpPr/>
          <p:nvPr/>
        </p:nvSpPr>
        <p:spPr>
          <a:xfrm rot="16460781">
            <a:off x="4889528" y="4521624"/>
            <a:ext cx="792088"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600" noProof="0" dirty="0" smtClean="0">
                <a:solidFill>
                  <a:schemeClr val="bg1"/>
                </a:solidFill>
                <a:latin typeface="Broadway" pitchFamily="82" charset="0"/>
                <a:ea typeface="+mj-ea"/>
                <a:cs typeface="+mj-cs"/>
              </a:rPr>
              <a:t>SIGNIFICADO  </a:t>
            </a:r>
            <a:r>
              <a:rPr lang="es-ES" sz="3200" noProof="0" dirty="0" smtClean="0">
                <a:solidFill>
                  <a:schemeClr val="bg1"/>
                </a:solidFill>
                <a:latin typeface="Broadway" pitchFamily="82" charset="0"/>
                <a:ea typeface="+mj-ea"/>
                <a:cs typeface="+mj-cs"/>
              </a:rPr>
              <a:t>DE  LA  </a:t>
            </a:r>
            <a:r>
              <a:rPr lang="es-ES" sz="3600" noProof="0" dirty="0" smtClean="0">
                <a:solidFill>
                  <a:schemeClr val="bg1"/>
                </a:solidFill>
                <a:latin typeface="Broadway" pitchFamily="82" charset="0"/>
                <a:ea typeface="+mj-ea"/>
                <a:cs typeface="+mj-cs"/>
              </a:rPr>
              <a:t>DIVISIÓN</a:t>
            </a:r>
            <a:endParaRPr kumimoji="0" lang="es-ES" sz="36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2049" name="Rectangle 1"/>
          <p:cNvSpPr>
            <a:spLocks noChangeArrowheads="1"/>
          </p:cNvSpPr>
          <p:nvPr/>
        </p:nvSpPr>
        <p:spPr bwMode="auto">
          <a:xfrm>
            <a:off x="1907704" y="1871247"/>
            <a:ext cx="6552728" cy="523220"/>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significa un </a:t>
            </a:r>
            <a:r>
              <a:rPr lang="es-ES" sz="2800" b="1" dirty="0" smtClean="0"/>
              <a:t>REPARTO</a:t>
            </a:r>
            <a:r>
              <a:rPr lang="es-ES" sz="2800" dirty="0" smtClean="0"/>
              <a:t> </a:t>
            </a:r>
            <a:r>
              <a:rPr lang="es-ES" sz="2800" b="1" dirty="0" smtClean="0"/>
              <a:t>equitativo</a:t>
            </a:r>
            <a:r>
              <a:rPr lang="es-ES" sz="2800" dirty="0" smtClean="0"/>
              <a:t>.</a:t>
            </a:r>
          </a:p>
        </p:txBody>
      </p:sp>
      <p:pic>
        <p:nvPicPr>
          <p:cNvPr id="5" name="4 Imagen" descr="494941891.jpg"/>
          <p:cNvPicPr>
            <a:picLocks noChangeAspect="1"/>
          </p:cNvPicPr>
          <p:nvPr/>
        </p:nvPicPr>
        <p:blipFill>
          <a:blip r:embed="rId2" cstate="print"/>
          <a:stretch>
            <a:fillRect/>
          </a:stretch>
        </p:blipFill>
        <p:spPr>
          <a:xfrm>
            <a:off x="179512" y="1556792"/>
            <a:ext cx="1564313" cy="1582936"/>
          </a:xfrm>
          <a:prstGeom prst="rect">
            <a:avLst/>
          </a:prstGeom>
        </p:spPr>
      </p:pic>
      <p:sp>
        <p:nvSpPr>
          <p:cNvPr id="19" name="Rectangle 1"/>
          <p:cNvSpPr>
            <a:spLocks noChangeArrowheads="1"/>
          </p:cNvSpPr>
          <p:nvPr/>
        </p:nvSpPr>
        <p:spPr bwMode="auto">
          <a:xfrm>
            <a:off x="1907704" y="2780928"/>
            <a:ext cx="6552728" cy="954107"/>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La división indica </a:t>
            </a:r>
            <a:r>
              <a:rPr lang="es-ES" sz="2800" b="1" dirty="0" smtClean="0"/>
              <a:t>CUÁNTAS VECES CABE </a:t>
            </a:r>
            <a:r>
              <a:rPr lang="es-ES" sz="2800" dirty="0" smtClean="0"/>
              <a:t>una cantidad dentro de otra.</a:t>
            </a:r>
          </a:p>
        </p:txBody>
      </p:sp>
      <p:grpSp>
        <p:nvGrpSpPr>
          <p:cNvPr id="23" name="59 Grupo"/>
          <p:cNvGrpSpPr/>
          <p:nvPr/>
        </p:nvGrpSpPr>
        <p:grpSpPr>
          <a:xfrm>
            <a:off x="5580112" y="4293096"/>
            <a:ext cx="288032" cy="1728192"/>
            <a:chOff x="2051720" y="4005064"/>
            <a:chExt cx="288032" cy="1728192"/>
          </a:xfrm>
        </p:grpSpPr>
        <p:grpSp>
          <p:nvGrpSpPr>
            <p:cNvPr id="24" name="49 Grupo"/>
            <p:cNvGrpSpPr/>
            <p:nvPr/>
          </p:nvGrpSpPr>
          <p:grpSpPr>
            <a:xfrm>
              <a:off x="2051720" y="4869160"/>
              <a:ext cx="288032" cy="864096"/>
              <a:chOff x="2051720" y="4869160"/>
              <a:chExt cx="288032" cy="864096"/>
            </a:xfrm>
            <a:solidFill>
              <a:srgbClr val="AD403D"/>
            </a:solidFill>
          </p:grpSpPr>
          <p:sp>
            <p:nvSpPr>
              <p:cNvPr id="29" name="12 Rectángulo"/>
              <p:cNvSpPr/>
              <p:nvPr/>
            </p:nvSpPr>
            <p:spPr>
              <a:xfrm>
                <a:off x="2051720" y="5445224"/>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13 Rectángulo"/>
              <p:cNvSpPr/>
              <p:nvPr/>
            </p:nvSpPr>
            <p:spPr>
              <a:xfrm>
                <a:off x="2051720" y="5157192"/>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14 Rectángulo"/>
              <p:cNvSpPr/>
              <p:nvPr/>
            </p:nvSpPr>
            <p:spPr>
              <a:xfrm>
                <a:off x="2051720" y="4869160"/>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 name="50 Grupo"/>
            <p:cNvGrpSpPr/>
            <p:nvPr/>
          </p:nvGrpSpPr>
          <p:grpSpPr>
            <a:xfrm>
              <a:off x="2051720" y="4005064"/>
              <a:ext cx="288032" cy="864096"/>
              <a:chOff x="2051720" y="4005064"/>
              <a:chExt cx="288032" cy="864096"/>
            </a:xfrm>
            <a:solidFill>
              <a:schemeClr val="accent1">
                <a:lumMod val="40000"/>
                <a:lumOff val="60000"/>
              </a:schemeClr>
            </a:solidFill>
          </p:grpSpPr>
          <p:sp>
            <p:nvSpPr>
              <p:cNvPr id="26" name="9 Rectángulo"/>
              <p:cNvSpPr/>
              <p:nvPr/>
            </p:nvSpPr>
            <p:spPr>
              <a:xfrm>
                <a:off x="2051720"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10 Rectángulo"/>
              <p:cNvSpPr/>
              <p:nvPr/>
            </p:nvSpPr>
            <p:spPr>
              <a:xfrm>
                <a:off x="2051720"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11 Rectángulo"/>
              <p:cNvSpPr/>
              <p:nvPr/>
            </p:nvSpPr>
            <p:spPr>
              <a:xfrm>
                <a:off x="2051720"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15 CuadroTexto"/>
          <p:cNvSpPr txBox="1"/>
          <p:nvPr/>
        </p:nvSpPr>
        <p:spPr>
          <a:xfrm>
            <a:off x="5652120" y="3862789"/>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33" name="16 CuadroTexto"/>
          <p:cNvSpPr txBox="1"/>
          <p:nvPr/>
        </p:nvSpPr>
        <p:spPr>
          <a:xfrm>
            <a:off x="5652120" y="4869160"/>
            <a:ext cx="792088" cy="646331"/>
          </a:xfrm>
          <a:prstGeom prst="rect">
            <a:avLst/>
          </a:prstGeom>
          <a:noFill/>
        </p:spPr>
        <p:txBody>
          <a:bodyPr wrap="square" rtlCol="0">
            <a:spAutoFit/>
          </a:bodyPr>
          <a:lstStyle/>
          <a:p>
            <a:pPr algn="ctr"/>
            <a:r>
              <a:rPr lang="es-ES" sz="3600" b="1" dirty="0" smtClean="0"/>
              <a:t>3</a:t>
            </a:r>
            <a:endParaRPr lang="es-ES" sz="3600" b="1" dirty="0"/>
          </a:p>
        </p:txBody>
      </p:sp>
      <p:sp>
        <p:nvSpPr>
          <p:cNvPr id="34" name="17 CuadroTexto"/>
          <p:cNvSpPr txBox="1"/>
          <p:nvPr/>
        </p:nvSpPr>
        <p:spPr>
          <a:xfrm>
            <a:off x="2843808" y="4653136"/>
            <a:ext cx="2016224" cy="769441"/>
          </a:xfrm>
          <a:prstGeom prst="rect">
            <a:avLst/>
          </a:prstGeom>
          <a:noFill/>
          <a:effectLst>
            <a:outerShdw blurRad="50800" dist="38100" dir="5400000" algn="t" rotWithShape="0">
              <a:srgbClr val="FFC000">
                <a:alpha val="40000"/>
              </a:srgbClr>
            </a:outerShdw>
          </a:effectLst>
        </p:spPr>
        <p:txBody>
          <a:bodyPr wrap="square" rtlCol="0">
            <a:spAutoFit/>
          </a:bodyPr>
          <a:lstStyle/>
          <a:p>
            <a:pPr algn="ctr"/>
            <a:r>
              <a:rPr lang="es-ES" sz="4400" b="1" dirty="0" smtClean="0"/>
              <a:t>6 : 3 = </a:t>
            </a:r>
            <a:r>
              <a:rPr lang="es-ES" sz="4400" b="1" dirty="0" smtClean="0">
                <a:solidFill>
                  <a:schemeClr val="accent1">
                    <a:lumMod val="50000"/>
                  </a:schemeClr>
                </a:solidFill>
              </a:rPr>
              <a:t>2</a:t>
            </a:r>
            <a:endParaRPr lang="es-ES" sz="4400" b="1" dirty="0">
              <a:solidFill>
                <a:schemeClr val="accent1">
                  <a:lumMod val="50000"/>
                </a:schemeClr>
              </a:solidFill>
            </a:endParaRPr>
          </a:p>
        </p:txBody>
      </p:sp>
      <p:sp>
        <p:nvSpPr>
          <p:cNvPr id="35" name="18 Flecha curvada hacia abajo"/>
          <p:cNvSpPr/>
          <p:nvPr/>
        </p:nvSpPr>
        <p:spPr>
          <a:xfrm rot="16460781">
            <a:off x="4889529" y="5385720"/>
            <a:ext cx="792088"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6" name="19 Flecha curvada hacia abajo"/>
          <p:cNvSpPr/>
          <p:nvPr/>
        </p:nvSpPr>
        <p:spPr>
          <a:xfrm rot="16460781">
            <a:off x="4889528" y="4521624"/>
            <a:ext cx="792088"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Marcador de contenido"/>
          <p:cNvSpPr txBox="1">
            <a:spLocks/>
          </p:cNvSpPr>
          <p:nvPr/>
        </p:nvSpPr>
        <p:spPr>
          <a:xfrm>
            <a:off x="5868144" y="1412776"/>
            <a:ext cx="2520280" cy="1512168"/>
          </a:xfrm>
          <a:prstGeom prst="rect">
            <a:avLst/>
          </a:prstGeom>
          <a:solidFill>
            <a:schemeClr val="bg1">
              <a:lumMod val="95000"/>
            </a:schemeClr>
          </a:solidFill>
        </p:spPr>
        <p:txBody>
          <a:bodyPr/>
          <a:lstStyle/>
          <a:p>
            <a:pPr marL="342900" lvl="0" indent="-342900" algn="ctr">
              <a:spcBef>
                <a:spcPct val="20000"/>
              </a:spcBef>
            </a:pP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9"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000" b="0" i="0" u="none" strike="noStrike" kern="1200" cap="none" spc="0" normalizeH="0" baseline="0" noProof="0" smtClean="0">
                <a:ln>
                  <a:noFill/>
                </a:ln>
                <a:solidFill>
                  <a:schemeClr val="bg1"/>
                </a:solidFill>
                <a:effectLst/>
                <a:uLnTx/>
                <a:uFillTx/>
                <a:latin typeface="Broadway" pitchFamily="82" charset="0"/>
                <a:ea typeface="+mj-ea"/>
                <a:cs typeface="+mj-cs"/>
              </a:rPr>
              <a:t>RELACIÓN  DE </a:t>
            </a:r>
            <a:r>
              <a:rPr kumimoji="0" lang="es-ES" sz="4000" b="0" i="0" u="none" strike="noStrike" kern="1200" cap="none" spc="0" normalizeH="0" noProof="0" smtClean="0">
                <a:ln>
                  <a:noFill/>
                </a:ln>
                <a:solidFill>
                  <a:schemeClr val="bg1"/>
                </a:solidFill>
                <a:effectLst/>
                <a:uLnTx/>
                <a:uFillTx/>
                <a:latin typeface="Broadway" pitchFamily="82" charset="0"/>
                <a:ea typeface="+mj-ea"/>
                <a:cs typeface="+mj-cs"/>
              </a:rPr>
              <a:t> DIVISIBILIDAD</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4" name="2 Marcador de contenido"/>
          <p:cNvSpPr txBox="1">
            <a:spLocks/>
          </p:cNvSpPr>
          <p:nvPr/>
        </p:nvSpPr>
        <p:spPr>
          <a:xfrm>
            <a:off x="5940152" y="1412776"/>
            <a:ext cx="3203848" cy="1584176"/>
          </a:xfrm>
          <a:prstGeom prst="rect">
            <a:avLst/>
          </a:prstGeom>
        </p:spPr>
        <p:txBody>
          <a:bodyPr/>
          <a:lstStyle/>
          <a:p>
            <a:pPr marL="914400" lvl="0" indent="-914400">
              <a:spcBef>
                <a:spcPct val="20000"/>
              </a:spcBef>
              <a:buAutoNum type="arabicPlain" startAt="30"/>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5</a:t>
            </a:r>
          </a:p>
          <a:p>
            <a:pPr marL="914400" lvl="0" indent="-914400">
              <a:spcBef>
                <a:spcPct val="20000"/>
              </a:spcBef>
            </a:pPr>
            <a:r>
              <a:rPr lang="es-ES" sz="4400" b="1" dirty="0" smtClean="0"/>
              <a:t>  0      6</a:t>
            </a:r>
            <a:endParaRPr kumimoji="0" lang="es-ES" sz="4400" b="1" i="0" u="none" strike="noStrike" kern="1200" cap="none" spc="0" normalizeH="0" baseline="0" noProof="0" dirty="0" smtClean="0">
              <a:ln>
                <a:noFill/>
              </a:ln>
              <a:solidFill>
                <a:schemeClr val="tx1"/>
              </a:solidFill>
              <a:effectLst/>
              <a:uLnTx/>
              <a:uFillTx/>
              <a:latin typeface="+mn-lt"/>
              <a:ea typeface="+mn-ea"/>
              <a:cs typeface="+mn-cs"/>
            </a:endParaRPr>
          </a:p>
          <a:p>
            <a:pPr marL="1828800" lvl="2" indent="-914400">
              <a:spcBef>
                <a:spcPct val="20000"/>
              </a:spcBef>
              <a:buAutoNum type="arabicPlain" startAt="30"/>
            </a:pPr>
            <a:endParaRPr kumimoji="0" lang="es-ES" sz="54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cxnSp>
        <p:nvCxnSpPr>
          <p:cNvPr id="15" name="14 Conector recto"/>
          <p:cNvCxnSpPr/>
          <p:nvPr/>
        </p:nvCxnSpPr>
        <p:spPr>
          <a:xfrm>
            <a:off x="7236296" y="1484784"/>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236296" y="2204864"/>
            <a:ext cx="10801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12 Imagen" descr="cartoon-skinny-female-teacher-holding-a-book-and-chalk-by-ron-leishman-1275.jpg"/>
          <p:cNvPicPr>
            <a:picLocks noChangeAspect="1"/>
          </p:cNvPicPr>
          <p:nvPr/>
        </p:nvPicPr>
        <p:blipFill>
          <a:blip r:embed="rId2" cstate="print"/>
          <a:stretch>
            <a:fillRect/>
          </a:stretch>
        </p:blipFill>
        <p:spPr>
          <a:xfrm>
            <a:off x="0" y="1268760"/>
            <a:ext cx="1907704" cy="1970090"/>
          </a:xfrm>
          <a:prstGeom prst="rect">
            <a:avLst/>
          </a:prstGeom>
        </p:spPr>
      </p:pic>
      <p:sp>
        <p:nvSpPr>
          <p:cNvPr id="17" name="2 Marcador de contenido"/>
          <p:cNvSpPr txBox="1">
            <a:spLocks/>
          </p:cNvSpPr>
          <p:nvPr/>
        </p:nvSpPr>
        <p:spPr>
          <a:xfrm>
            <a:off x="1691680" y="1556792"/>
            <a:ext cx="3096344" cy="1656184"/>
          </a:xfrm>
          <a:prstGeom prst="rect">
            <a:avLst/>
          </a:prstGeom>
          <a:noFill/>
          <a:ln w="38100">
            <a:solidFill>
              <a:schemeClr val="bg1"/>
            </a:solidFill>
          </a:ln>
        </p:spPr>
        <p:txBody>
          <a:bodyPr vert="horz" wrap="none" lIns="91440" tIns="45720" rIns="91440" bIns="45720" rtlCol="0">
            <a:noAutofit/>
          </a:bodyPr>
          <a:lstStyle/>
          <a:p>
            <a:pPr marL="342900" marR="0" lvl="0" indent="-342900" algn="just" defTabSz="914400" rtl="0" eaLnBrk="1" fontAlgn="auto" latinLnBrk="0" hangingPunct="1">
              <a:lnSpc>
                <a:spcPct val="160000"/>
              </a:lnSpc>
              <a:spcBef>
                <a:spcPct val="20000"/>
              </a:spcBef>
              <a:spcAft>
                <a:spcPts val="0"/>
              </a:spcAft>
              <a:buClrTx/>
              <a:buSzTx/>
              <a:buFont typeface="Arial" pitchFamily="34" charset="0"/>
              <a:buNone/>
              <a:tabLst/>
              <a:defRPr/>
            </a:pPr>
            <a:r>
              <a:rPr lang="en-US" sz="3600" dirty="0" smtClean="0">
                <a:latin typeface="Calibri" pitchFamily="34" charset="0"/>
                <a:cs typeface="Arial" pitchFamily="34" charset="0"/>
              </a:rPr>
              <a:t>Se dice </a:t>
            </a:r>
            <a:r>
              <a:rPr lang="en-US" sz="3600" dirty="0" err="1" smtClean="0">
                <a:latin typeface="Calibri" pitchFamily="34" charset="0"/>
                <a:cs typeface="Arial" pitchFamily="34" charset="0"/>
              </a:rPr>
              <a:t>qué</a:t>
            </a:r>
            <a:r>
              <a:rPr lang="en-US" sz="3600" dirty="0" smtClean="0">
                <a:latin typeface="Calibri" pitchFamily="34" charset="0"/>
                <a:cs typeface="Arial" pitchFamily="34" charset="0"/>
              </a:rPr>
              <a:t> </a:t>
            </a:r>
            <a:r>
              <a:rPr lang="en-US" sz="3600" dirty="0" smtClean="0">
                <a:latin typeface="Calibri" pitchFamily="34" charset="0"/>
                <a:cs typeface="Arial" pitchFamily="34" charset="0"/>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2 Marcador de contenido"/>
          <p:cNvSpPr txBox="1">
            <a:spLocks/>
          </p:cNvSpPr>
          <p:nvPr/>
        </p:nvSpPr>
        <p:spPr>
          <a:xfrm>
            <a:off x="2411760" y="3212976"/>
            <a:ext cx="4032448" cy="1296144"/>
          </a:xfrm>
          <a:prstGeom prst="rect">
            <a:avLst/>
          </a:prstGeom>
          <a:noFill/>
          <a:ln w="38100">
            <a:solidFill>
              <a:schemeClr val="bg1"/>
            </a:solidFill>
          </a:ln>
        </p:spPr>
        <p:txBody>
          <a:bodyPr vert="horz" wrap="none" lIns="91440" tIns="45720" rIns="91440" bIns="45720" rtlCol="0">
            <a:normAutofit/>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err="1" smtClean="0">
                <a:solidFill>
                  <a:schemeClr val="tx1">
                    <a:lumMod val="85000"/>
                    <a:lumOff val="15000"/>
                  </a:schemeClr>
                </a:solidFill>
                <a:latin typeface="Calibri" pitchFamily="34" charset="0"/>
                <a:cs typeface="Arial" pitchFamily="34" charset="0"/>
              </a:rPr>
              <a:t>es</a:t>
            </a:r>
            <a:r>
              <a:rPr lang="en-US" sz="3500" b="1" noProof="0" smtClean="0">
                <a:solidFill>
                  <a:schemeClr val="tx1">
                    <a:lumMod val="85000"/>
                    <a:lumOff val="15000"/>
                  </a:schemeClr>
                </a:solidFill>
                <a:latin typeface="Calibri" pitchFamily="34" charset="0"/>
                <a:cs typeface="Arial" pitchFamily="34" charset="0"/>
              </a:rPr>
              <a:t> </a:t>
            </a:r>
            <a:r>
              <a:rPr lang="en-US" sz="3500" b="1" noProof="0" smtClean="0">
                <a:solidFill>
                  <a:srgbClr val="0070C0"/>
                </a:solidFill>
                <a:latin typeface="Calibri" pitchFamily="34" charset="0"/>
                <a:cs typeface="Arial" pitchFamily="34" charset="0"/>
              </a:rPr>
              <a:t>divisible </a:t>
            </a:r>
            <a:r>
              <a:rPr lang="en-US" sz="3500" b="1" noProof="0" dirty="0" err="1" smtClean="0">
                <a:solidFill>
                  <a:srgbClr val="0070C0"/>
                </a:solidFill>
                <a:latin typeface="Calibri" pitchFamily="34" charset="0"/>
                <a:cs typeface="Arial" pitchFamily="34" charset="0"/>
              </a:rPr>
              <a:t>por</a:t>
            </a:r>
            <a:endParaRPr lang="en-US" sz="5700" b="1" dirty="0" smtClean="0">
              <a:solidFill>
                <a:srgbClr val="0070C0"/>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2 Marcador de contenido"/>
          <p:cNvSpPr txBox="1">
            <a:spLocks/>
          </p:cNvSpPr>
          <p:nvPr/>
        </p:nvSpPr>
        <p:spPr>
          <a:xfrm>
            <a:off x="2411760" y="4293096"/>
            <a:ext cx="3816424" cy="93610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dirty="0" smtClean="0">
                <a:solidFill>
                  <a:srgbClr val="CC0066"/>
                </a:solidFill>
                <a:latin typeface="Calibri" pitchFamily="34" charset="0"/>
                <a:cs typeface="Arial" pitchFamily="34" charset="0"/>
              </a:rPr>
              <a:t>divide a</a:t>
            </a:r>
            <a:endParaRPr lang="en-US" sz="5700" b="1" dirty="0" smtClean="0">
              <a:solidFill>
                <a:srgbClr val="CC0066"/>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2 Marcador de contenido"/>
          <p:cNvSpPr txBox="1">
            <a:spLocks/>
          </p:cNvSpPr>
          <p:nvPr/>
        </p:nvSpPr>
        <p:spPr>
          <a:xfrm>
            <a:off x="1691680" y="3284984"/>
            <a:ext cx="1296144" cy="936104"/>
          </a:xfrm>
          <a:prstGeom prst="rect">
            <a:avLst/>
          </a:prstGeom>
          <a:solidFill>
            <a:schemeClr val="accent1">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rPr>
              <a:t>30</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28" name="2 Marcador de contenido"/>
          <p:cNvSpPr txBox="1">
            <a:spLocks/>
          </p:cNvSpPr>
          <p:nvPr/>
        </p:nvSpPr>
        <p:spPr>
          <a:xfrm>
            <a:off x="1691680" y="4365104"/>
            <a:ext cx="1296144" cy="936104"/>
          </a:xfrm>
          <a:prstGeom prst="rect">
            <a:avLst/>
          </a:prstGeom>
          <a:solidFill>
            <a:schemeClr val="accent2">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5</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29" name="2 Marcador de contenido"/>
          <p:cNvSpPr txBox="1">
            <a:spLocks/>
          </p:cNvSpPr>
          <p:nvPr/>
        </p:nvSpPr>
        <p:spPr>
          <a:xfrm>
            <a:off x="6012160" y="4365104"/>
            <a:ext cx="1296144" cy="936104"/>
          </a:xfrm>
          <a:prstGeom prst="rect">
            <a:avLst/>
          </a:prstGeom>
          <a:solidFill>
            <a:schemeClr val="accent1">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rPr>
              <a:t>30</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30" name="2 Marcador de contenido"/>
          <p:cNvSpPr txBox="1">
            <a:spLocks/>
          </p:cNvSpPr>
          <p:nvPr/>
        </p:nvSpPr>
        <p:spPr>
          <a:xfrm>
            <a:off x="6012160" y="3284984"/>
            <a:ext cx="1296144" cy="936104"/>
          </a:xfrm>
          <a:prstGeom prst="rect">
            <a:avLst/>
          </a:prstGeom>
          <a:solidFill>
            <a:schemeClr val="accent2">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5</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heckerboard(across)">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Marcador de contenido"/>
          <p:cNvSpPr txBox="1">
            <a:spLocks/>
          </p:cNvSpPr>
          <p:nvPr/>
        </p:nvSpPr>
        <p:spPr>
          <a:xfrm>
            <a:off x="5868144" y="1412776"/>
            <a:ext cx="2520280" cy="1512168"/>
          </a:xfrm>
          <a:prstGeom prst="rect">
            <a:avLst/>
          </a:prstGeom>
          <a:solidFill>
            <a:schemeClr val="bg1">
              <a:lumMod val="95000"/>
            </a:schemeClr>
          </a:solidFill>
        </p:spPr>
        <p:txBody>
          <a:bodyPr/>
          <a:lstStyle/>
          <a:p>
            <a:pPr marL="342900" lvl="0" indent="-342900" algn="ctr">
              <a:spcBef>
                <a:spcPct val="20000"/>
              </a:spcBef>
            </a:pP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9"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000" b="0" i="0" u="none" strike="noStrike" kern="1200" cap="none" spc="0" normalizeH="0" baseline="0" noProof="0" smtClean="0">
                <a:ln>
                  <a:noFill/>
                </a:ln>
                <a:solidFill>
                  <a:schemeClr val="bg1"/>
                </a:solidFill>
                <a:effectLst/>
                <a:uLnTx/>
                <a:uFillTx/>
                <a:latin typeface="Broadway" pitchFamily="82" charset="0"/>
                <a:ea typeface="+mj-ea"/>
                <a:cs typeface="+mj-cs"/>
              </a:rPr>
              <a:t>RELACIÓN  DE </a:t>
            </a:r>
            <a:r>
              <a:rPr kumimoji="0" lang="es-ES" sz="4000" b="0" i="0" u="none" strike="noStrike" kern="1200" cap="none" spc="0" normalizeH="0" noProof="0" smtClean="0">
                <a:ln>
                  <a:noFill/>
                </a:ln>
                <a:solidFill>
                  <a:schemeClr val="bg1"/>
                </a:solidFill>
                <a:effectLst/>
                <a:uLnTx/>
                <a:uFillTx/>
                <a:latin typeface="Broadway" pitchFamily="82" charset="0"/>
                <a:ea typeface="+mj-ea"/>
                <a:cs typeface="+mj-cs"/>
              </a:rPr>
              <a:t> DIVISIBILIDAD</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4" name="2 Marcador de contenido"/>
          <p:cNvSpPr txBox="1">
            <a:spLocks/>
          </p:cNvSpPr>
          <p:nvPr/>
        </p:nvSpPr>
        <p:spPr>
          <a:xfrm>
            <a:off x="5940152" y="1412776"/>
            <a:ext cx="3203848" cy="1584176"/>
          </a:xfrm>
          <a:prstGeom prst="rect">
            <a:avLst/>
          </a:prstGeom>
        </p:spPr>
        <p:txBody>
          <a:bodyPr/>
          <a:lstStyle/>
          <a:p>
            <a:pPr marL="914400" lvl="0" indent="-914400">
              <a:spcBef>
                <a:spcPct val="20000"/>
              </a:spcBef>
              <a:buAutoNum type="arabicPlain" startAt="30"/>
            </a:pPr>
            <a:r>
              <a:rPr kumimoji="0" lang="es-ES" sz="4400" b="1" i="0" u="none" strike="noStrike" kern="1200" cap="none" spc="0" normalizeH="0" baseline="0" noProof="0" dirty="0" smtClean="0">
                <a:ln>
                  <a:noFill/>
                </a:ln>
                <a:solidFill>
                  <a:schemeClr val="tx1"/>
                </a:solidFill>
                <a:effectLst/>
                <a:uLnTx/>
                <a:uFillTx/>
                <a:latin typeface="+mn-lt"/>
                <a:ea typeface="+mn-ea"/>
                <a:cs typeface="+mn-cs"/>
              </a:rPr>
              <a:t>    5</a:t>
            </a:r>
          </a:p>
          <a:p>
            <a:pPr marL="914400" lvl="0" indent="-914400">
              <a:spcBef>
                <a:spcPct val="20000"/>
              </a:spcBef>
            </a:pPr>
            <a:r>
              <a:rPr lang="es-ES" sz="4400" b="1" dirty="0" smtClean="0"/>
              <a:t>  0      6</a:t>
            </a:r>
            <a:endParaRPr kumimoji="0" lang="es-ES" sz="4400" b="1" i="0" u="none" strike="noStrike" kern="1200" cap="none" spc="0" normalizeH="0" baseline="0" noProof="0" dirty="0" smtClean="0">
              <a:ln>
                <a:noFill/>
              </a:ln>
              <a:solidFill>
                <a:schemeClr val="tx1"/>
              </a:solidFill>
              <a:effectLst/>
              <a:uLnTx/>
              <a:uFillTx/>
              <a:latin typeface="+mn-lt"/>
              <a:ea typeface="+mn-ea"/>
              <a:cs typeface="+mn-cs"/>
            </a:endParaRPr>
          </a:p>
          <a:p>
            <a:pPr marL="1828800" lvl="2" indent="-914400">
              <a:spcBef>
                <a:spcPct val="20000"/>
              </a:spcBef>
              <a:buAutoNum type="arabicPlain" startAt="30"/>
            </a:pPr>
            <a:endParaRPr kumimoji="0" lang="es-ES" sz="5400" b="0" i="0" u="none" strike="noStrike" kern="1200" cap="none" spc="0" normalizeH="0" baseline="0" noProof="0" dirty="0" smtClean="0">
              <a:ln>
                <a:noFill/>
              </a:ln>
              <a:solidFill>
                <a:schemeClr val="tx1"/>
              </a:solidFill>
              <a:effectLst>
                <a:outerShdw blurRad="50800" dist="50800" dir="5400000" algn="ctr" rotWithShape="0">
                  <a:srgbClr val="00B050">
                    <a:alpha val="73000"/>
                  </a:srgbClr>
                </a:outerShdw>
              </a:effectLst>
              <a:uLnTx/>
              <a:uFillTx/>
              <a:latin typeface="+mn-lt"/>
              <a:ea typeface="+mn-ea"/>
              <a:cs typeface="+mn-cs"/>
            </a:endParaRPr>
          </a:p>
        </p:txBody>
      </p:sp>
      <p:cxnSp>
        <p:nvCxnSpPr>
          <p:cNvPr id="15" name="14 Conector recto"/>
          <p:cNvCxnSpPr/>
          <p:nvPr/>
        </p:nvCxnSpPr>
        <p:spPr>
          <a:xfrm>
            <a:off x="7236296" y="1484784"/>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236296" y="2204864"/>
            <a:ext cx="10801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 Marcador de contenido"/>
          <p:cNvSpPr txBox="1">
            <a:spLocks/>
          </p:cNvSpPr>
          <p:nvPr/>
        </p:nvSpPr>
        <p:spPr>
          <a:xfrm>
            <a:off x="2411760" y="3212976"/>
            <a:ext cx="4032448" cy="1296144"/>
          </a:xfrm>
          <a:prstGeom prst="rect">
            <a:avLst/>
          </a:prstGeom>
          <a:noFill/>
          <a:ln w="38100">
            <a:solidFill>
              <a:schemeClr val="bg1"/>
            </a:solidFill>
          </a:ln>
        </p:spPr>
        <p:txBody>
          <a:bodyPr vert="horz" wrap="none" lIns="91440" tIns="45720" rIns="91440" bIns="45720" rtlCol="0">
            <a:normAutofit/>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noProof="0" err="1" smtClean="0">
                <a:solidFill>
                  <a:schemeClr val="tx1">
                    <a:lumMod val="85000"/>
                    <a:lumOff val="15000"/>
                  </a:schemeClr>
                </a:solidFill>
                <a:latin typeface="Calibri" pitchFamily="34" charset="0"/>
                <a:cs typeface="Arial" pitchFamily="34" charset="0"/>
              </a:rPr>
              <a:t>es</a:t>
            </a:r>
            <a:r>
              <a:rPr lang="en-US" sz="3500" b="1" noProof="0" smtClean="0">
                <a:solidFill>
                  <a:schemeClr val="tx1">
                    <a:lumMod val="85000"/>
                    <a:lumOff val="15000"/>
                  </a:schemeClr>
                </a:solidFill>
                <a:latin typeface="Calibri" pitchFamily="34" charset="0"/>
                <a:cs typeface="Arial" pitchFamily="34" charset="0"/>
              </a:rPr>
              <a:t> </a:t>
            </a:r>
            <a:r>
              <a:rPr lang="en-US" sz="3500" b="1" noProof="0" smtClean="0">
                <a:solidFill>
                  <a:srgbClr val="0070C0"/>
                </a:solidFill>
                <a:effectLst>
                  <a:outerShdw blurRad="50800" dist="50800" dir="5400000" algn="ctr" rotWithShape="0">
                    <a:schemeClr val="bg1">
                      <a:lumMod val="75000"/>
                    </a:schemeClr>
                  </a:outerShdw>
                </a:effectLst>
                <a:latin typeface="Calibri" pitchFamily="34" charset="0"/>
                <a:cs typeface="Arial" pitchFamily="34" charset="0"/>
              </a:rPr>
              <a:t>MÚLTIPLO</a:t>
            </a:r>
            <a:r>
              <a:rPr lang="en-US" sz="3500" b="1" noProof="0" smtClean="0">
                <a:solidFill>
                  <a:schemeClr val="tx1">
                    <a:lumMod val="85000"/>
                    <a:lumOff val="15000"/>
                  </a:schemeClr>
                </a:solidFill>
                <a:latin typeface="Calibri" pitchFamily="34" charset="0"/>
                <a:cs typeface="Arial" pitchFamily="34" charset="0"/>
              </a:rPr>
              <a:t> </a:t>
            </a:r>
            <a:r>
              <a:rPr lang="en-US" sz="3500" b="1" noProof="0" dirty="0" smtClean="0">
                <a:solidFill>
                  <a:schemeClr val="tx1">
                    <a:lumMod val="85000"/>
                    <a:lumOff val="15000"/>
                  </a:schemeClr>
                </a:solidFill>
                <a:latin typeface="Calibri" pitchFamily="34" charset="0"/>
                <a:cs typeface="Arial" pitchFamily="34" charset="0"/>
              </a:rPr>
              <a:t>de</a:t>
            </a:r>
            <a:endParaRPr lang="en-US" sz="5700" b="1" dirty="0" smtClean="0">
              <a:solidFill>
                <a:srgbClr val="CC0066"/>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2 Marcador de contenido"/>
          <p:cNvSpPr txBox="1">
            <a:spLocks/>
          </p:cNvSpPr>
          <p:nvPr/>
        </p:nvSpPr>
        <p:spPr>
          <a:xfrm>
            <a:off x="2411760" y="4293096"/>
            <a:ext cx="3816424" cy="93610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ctr" defTabSz="914400" rtl="0" eaLnBrk="1" fontAlgn="auto" latinLnBrk="0" hangingPunct="1">
              <a:lnSpc>
                <a:spcPct val="160000"/>
              </a:lnSpc>
              <a:spcBef>
                <a:spcPct val="20000"/>
              </a:spcBef>
              <a:spcAft>
                <a:spcPts val="0"/>
              </a:spcAft>
              <a:buClrTx/>
              <a:buSzTx/>
              <a:buFont typeface="Arial" pitchFamily="34" charset="0"/>
              <a:buNone/>
              <a:tabLst/>
              <a:defRPr/>
            </a:pPr>
            <a:r>
              <a:rPr lang="en-US" sz="3500" b="1" smtClean="0">
                <a:solidFill>
                  <a:schemeClr val="tx1">
                    <a:lumMod val="85000"/>
                    <a:lumOff val="15000"/>
                  </a:schemeClr>
                </a:solidFill>
                <a:latin typeface="Calibri" pitchFamily="34" charset="0"/>
                <a:cs typeface="Arial" pitchFamily="34" charset="0"/>
              </a:rPr>
              <a:t>e</a:t>
            </a:r>
            <a:r>
              <a:rPr lang="en-US" sz="3500" b="1" noProof="0" smtClean="0">
                <a:solidFill>
                  <a:schemeClr val="tx1">
                    <a:lumMod val="85000"/>
                    <a:lumOff val="15000"/>
                  </a:schemeClr>
                </a:solidFill>
                <a:latin typeface="Calibri" pitchFamily="34" charset="0"/>
                <a:cs typeface="Arial" pitchFamily="34" charset="0"/>
              </a:rPr>
              <a:t>s </a:t>
            </a:r>
            <a:r>
              <a:rPr lang="en-US" sz="3500" b="1" noProof="0" smtClean="0">
                <a:solidFill>
                  <a:srgbClr val="CC0066"/>
                </a:solidFill>
                <a:effectLst>
                  <a:outerShdw blurRad="50800" dist="50800" dir="5400000" algn="ctr" rotWithShape="0">
                    <a:schemeClr val="bg1">
                      <a:lumMod val="75000"/>
                    </a:schemeClr>
                  </a:outerShdw>
                </a:effectLst>
                <a:latin typeface="Calibri" pitchFamily="34" charset="0"/>
                <a:cs typeface="Arial" pitchFamily="34" charset="0"/>
              </a:rPr>
              <a:t>DIVISOR</a:t>
            </a:r>
            <a:r>
              <a:rPr lang="en-US" sz="3500" b="1" noProof="0" smtClean="0">
                <a:solidFill>
                  <a:schemeClr val="tx1">
                    <a:lumMod val="85000"/>
                    <a:lumOff val="15000"/>
                  </a:schemeClr>
                </a:solidFill>
                <a:latin typeface="Calibri" pitchFamily="34" charset="0"/>
                <a:cs typeface="Arial" pitchFamily="34" charset="0"/>
              </a:rPr>
              <a:t> </a:t>
            </a:r>
            <a:r>
              <a:rPr lang="en-US" sz="3500" b="1" noProof="0" dirty="0" smtClean="0">
                <a:solidFill>
                  <a:schemeClr val="tx1">
                    <a:lumMod val="85000"/>
                    <a:lumOff val="15000"/>
                  </a:schemeClr>
                </a:solidFill>
                <a:latin typeface="Calibri" pitchFamily="34" charset="0"/>
                <a:cs typeface="Arial" pitchFamily="34" charset="0"/>
              </a:rPr>
              <a:t>de</a:t>
            </a:r>
            <a:endParaRPr lang="en-US" sz="5700" b="1" dirty="0" smtClean="0">
              <a:solidFill>
                <a:srgbClr val="0070C0"/>
              </a:solidFill>
              <a:latin typeface="Calibri"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2 Marcador de contenido"/>
          <p:cNvSpPr txBox="1">
            <a:spLocks/>
          </p:cNvSpPr>
          <p:nvPr/>
        </p:nvSpPr>
        <p:spPr>
          <a:xfrm>
            <a:off x="1475656" y="3284984"/>
            <a:ext cx="1296144" cy="936104"/>
          </a:xfrm>
          <a:prstGeom prst="rect">
            <a:avLst/>
          </a:prstGeom>
          <a:solidFill>
            <a:schemeClr val="accent1">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rPr>
              <a:t>30</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24" name="2 Marcador de contenido"/>
          <p:cNvSpPr txBox="1">
            <a:spLocks/>
          </p:cNvSpPr>
          <p:nvPr/>
        </p:nvSpPr>
        <p:spPr>
          <a:xfrm>
            <a:off x="1475656" y="4365104"/>
            <a:ext cx="1296144" cy="936104"/>
          </a:xfrm>
          <a:prstGeom prst="rect">
            <a:avLst/>
          </a:prstGeom>
          <a:solidFill>
            <a:schemeClr val="accent2">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5</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25" name="2 Marcador de contenido"/>
          <p:cNvSpPr txBox="1">
            <a:spLocks/>
          </p:cNvSpPr>
          <p:nvPr/>
        </p:nvSpPr>
        <p:spPr>
          <a:xfrm>
            <a:off x="6012160" y="4365104"/>
            <a:ext cx="1296144" cy="936104"/>
          </a:xfrm>
          <a:prstGeom prst="rect">
            <a:avLst/>
          </a:prstGeom>
          <a:solidFill>
            <a:schemeClr val="accent1">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rPr>
              <a:t>30</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tx2">
                    <a:lumMod val="60000"/>
                    <a:lumOff val="40000"/>
                    <a:alpha val="73000"/>
                  </a:schemeClr>
                </a:outerShdw>
              </a:effectLst>
              <a:uLnTx/>
              <a:uFillTx/>
              <a:latin typeface="+mn-lt"/>
              <a:ea typeface="+mn-ea"/>
              <a:cs typeface="+mn-cs"/>
            </a:endParaRPr>
          </a:p>
        </p:txBody>
      </p:sp>
      <p:sp>
        <p:nvSpPr>
          <p:cNvPr id="26" name="2 Marcador de contenido"/>
          <p:cNvSpPr txBox="1">
            <a:spLocks/>
          </p:cNvSpPr>
          <p:nvPr/>
        </p:nvSpPr>
        <p:spPr>
          <a:xfrm>
            <a:off x="6012160" y="3284984"/>
            <a:ext cx="1296144" cy="936104"/>
          </a:xfrm>
          <a:prstGeom prst="rect">
            <a:avLst/>
          </a:prstGeom>
          <a:solidFill>
            <a:schemeClr val="accent2">
              <a:lumMod val="20000"/>
              <a:lumOff val="80000"/>
            </a:schemeClr>
          </a:solidFill>
        </p:spPr>
        <p:txBody>
          <a:bodyPr/>
          <a:lstStyle/>
          <a:p>
            <a:pPr marL="342900" lvl="0" indent="-342900" algn="ctr">
              <a:spcBef>
                <a:spcPct val="20000"/>
              </a:spcBef>
            </a:pPr>
            <a:r>
              <a:rPr kumimoji="0" lang="es-ES" sz="5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5</a:t>
            </a:r>
            <a:endParaRPr kumimoji="0" lang="es-ES" sz="5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pic>
        <p:nvPicPr>
          <p:cNvPr id="13" name="12 Imagen" descr="cartoon-skinny-female-teacher-holding-a-book-and-chalk-by-ron-leishman-1275.jpg"/>
          <p:cNvPicPr>
            <a:picLocks noChangeAspect="1"/>
          </p:cNvPicPr>
          <p:nvPr/>
        </p:nvPicPr>
        <p:blipFill>
          <a:blip r:embed="rId2" cstate="print"/>
          <a:stretch>
            <a:fillRect/>
          </a:stretch>
        </p:blipFill>
        <p:spPr>
          <a:xfrm>
            <a:off x="0" y="1268760"/>
            <a:ext cx="1907704" cy="1970090"/>
          </a:xfrm>
          <a:prstGeom prst="rect">
            <a:avLst/>
          </a:prstGeom>
        </p:spPr>
      </p:pic>
      <p:sp>
        <p:nvSpPr>
          <p:cNvPr id="17" name="2 Marcador de contenido"/>
          <p:cNvSpPr txBox="1">
            <a:spLocks/>
          </p:cNvSpPr>
          <p:nvPr/>
        </p:nvSpPr>
        <p:spPr>
          <a:xfrm>
            <a:off x="1691680" y="1556792"/>
            <a:ext cx="3096344" cy="1656184"/>
          </a:xfrm>
          <a:prstGeom prst="rect">
            <a:avLst/>
          </a:prstGeom>
          <a:noFill/>
          <a:ln w="38100">
            <a:solidFill>
              <a:schemeClr val="bg1"/>
            </a:solidFill>
          </a:ln>
        </p:spPr>
        <p:txBody>
          <a:bodyPr vert="horz" wrap="none" lIns="91440" tIns="45720" rIns="91440" bIns="45720" rtlCol="0">
            <a:noAutofit/>
          </a:bodyPr>
          <a:lstStyle/>
          <a:p>
            <a:pPr marL="342900" marR="0" lvl="0" indent="-342900" algn="just" defTabSz="914400" rtl="0" eaLnBrk="1" fontAlgn="auto" latinLnBrk="0" hangingPunct="1">
              <a:lnSpc>
                <a:spcPct val="160000"/>
              </a:lnSpc>
              <a:spcBef>
                <a:spcPct val="20000"/>
              </a:spcBef>
              <a:spcAft>
                <a:spcPts val="0"/>
              </a:spcAft>
              <a:buClrTx/>
              <a:buSzTx/>
              <a:buFont typeface="Arial" pitchFamily="34" charset="0"/>
              <a:buNone/>
              <a:tabLst/>
              <a:defRPr/>
            </a:pPr>
            <a:r>
              <a:rPr lang="en-US" sz="3600" dirty="0" smtClean="0">
                <a:latin typeface="Calibri" pitchFamily="34" charset="0"/>
                <a:cs typeface="Arial" pitchFamily="34" charset="0"/>
              </a:rPr>
              <a:t>Se dice </a:t>
            </a:r>
            <a:r>
              <a:rPr lang="en-US" sz="3600" dirty="0" err="1" smtClean="0">
                <a:latin typeface="Calibri" pitchFamily="34" charset="0"/>
                <a:cs typeface="Arial" pitchFamily="34" charset="0"/>
              </a:rPr>
              <a:t>que</a:t>
            </a:r>
            <a:r>
              <a:rPr lang="en-US" sz="3600" dirty="0" smtClean="0">
                <a:latin typeface="Calibri" pitchFamily="34" charset="0"/>
                <a:cs typeface="Arial" pitchFamily="34"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3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51520" y="404664"/>
            <a:ext cx="6408712" cy="576064"/>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dirty="0" smtClean="0">
                <a:solidFill>
                  <a:schemeClr val="bg1"/>
                </a:solidFill>
                <a:latin typeface="Broadway" pitchFamily="82" charset="0"/>
                <a:ea typeface="+mj-ea"/>
                <a:cs typeface="+mj-cs"/>
              </a:rPr>
              <a:t>MÚLTIPLOS   Y   DIVISORES</a:t>
            </a:r>
            <a:endParaRPr kumimoji="0" lang="es-ES" sz="32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grpSp>
        <p:nvGrpSpPr>
          <p:cNvPr id="2" name="17 Grupo"/>
          <p:cNvGrpSpPr/>
          <p:nvPr/>
        </p:nvGrpSpPr>
        <p:grpSpPr>
          <a:xfrm>
            <a:off x="5004048" y="4509120"/>
            <a:ext cx="288032" cy="1728192"/>
            <a:chOff x="4139952" y="4005064"/>
            <a:chExt cx="288032" cy="1728192"/>
          </a:xfrm>
          <a:solidFill>
            <a:schemeClr val="accent1">
              <a:lumMod val="60000"/>
              <a:lumOff val="40000"/>
            </a:schemeClr>
          </a:solidFill>
        </p:grpSpPr>
        <p:sp>
          <p:nvSpPr>
            <p:cNvPr id="5" name="4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3" name="82 CuadroTexto"/>
          <p:cNvSpPr txBox="1"/>
          <p:nvPr/>
        </p:nvSpPr>
        <p:spPr>
          <a:xfrm>
            <a:off x="4716016" y="3924345"/>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89" name="88 CuadroTexto"/>
          <p:cNvSpPr txBox="1"/>
          <p:nvPr/>
        </p:nvSpPr>
        <p:spPr>
          <a:xfrm>
            <a:off x="4355976" y="1412776"/>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639828"/>
                </a:solidFill>
              </a:rPr>
              <a:t>MÚLTIPLOS</a:t>
            </a:r>
            <a:endParaRPr lang="es-ES" sz="3600" b="1" dirty="0">
              <a:solidFill>
                <a:srgbClr val="639828"/>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51520" y="404664"/>
            <a:ext cx="6408712" cy="576064"/>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dirty="0" smtClean="0">
                <a:solidFill>
                  <a:schemeClr val="bg1"/>
                </a:solidFill>
                <a:latin typeface="Broadway" pitchFamily="82" charset="0"/>
                <a:ea typeface="+mj-ea"/>
                <a:cs typeface="+mj-cs"/>
              </a:rPr>
              <a:t>MÚLTIPLOS   Y   DIVISORES</a:t>
            </a:r>
            <a:endParaRPr kumimoji="0" lang="es-ES" sz="32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grpSp>
        <p:nvGrpSpPr>
          <p:cNvPr id="2" name="17 Grupo"/>
          <p:cNvGrpSpPr/>
          <p:nvPr/>
        </p:nvGrpSpPr>
        <p:grpSpPr>
          <a:xfrm>
            <a:off x="5004048" y="4509120"/>
            <a:ext cx="288032" cy="1728192"/>
            <a:chOff x="4139952" y="4005064"/>
            <a:chExt cx="288032" cy="1728192"/>
          </a:xfrm>
          <a:solidFill>
            <a:schemeClr val="accent1">
              <a:lumMod val="60000"/>
              <a:lumOff val="40000"/>
            </a:schemeClr>
          </a:solidFill>
        </p:grpSpPr>
        <p:sp>
          <p:nvSpPr>
            <p:cNvPr id="5" name="4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18 Grupo"/>
          <p:cNvGrpSpPr/>
          <p:nvPr/>
        </p:nvGrpSpPr>
        <p:grpSpPr>
          <a:xfrm>
            <a:off x="6084168" y="4509120"/>
            <a:ext cx="288032" cy="1728192"/>
            <a:chOff x="4139952" y="4005064"/>
            <a:chExt cx="288032" cy="1728192"/>
          </a:xfrm>
          <a:solidFill>
            <a:schemeClr val="accent1">
              <a:lumMod val="60000"/>
              <a:lumOff val="40000"/>
            </a:schemeClr>
          </a:solidFill>
        </p:grpSpPr>
        <p:sp>
          <p:nvSpPr>
            <p:cNvPr id="20" name="19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25 Grupo"/>
          <p:cNvGrpSpPr/>
          <p:nvPr/>
        </p:nvGrpSpPr>
        <p:grpSpPr>
          <a:xfrm>
            <a:off x="6084168" y="2780928"/>
            <a:ext cx="288032" cy="1728192"/>
            <a:chOff x="4139952" y="4005064"/>
            <a:chExt cx="288032" cy="1728192"/>
          </a:xfrm>
          <a:solidFill>
            <a:srgbClr val="92D050"/>
          </a:solidFill>
        </p:grpSpPr>
        <p:sp>
          <p:nvSpPr>
            <p:cNvPr id="27" name="2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61 Grupo"/>
          <p:cNvGrpSpPr/>
          <p:nvPr/>
        </p:nvGrpSpPr>
        <p:grpSpPr>
          <a:xfrm>
            <a:off x="7092280" y="4509120"/>
            <a:ext cx="288032" cy="1728192"/>
            <a:chOff x="4139952" y="4005064"/>
            <a:chExt cx="288032" cy="1728192"/>
          </a:xfrm>
          <a:solidFill>
            <a:schemeClr val="accent1">
              <a:lumMod val="60000"/>
              <a:lumOff val="40000"/>
            </a:schemeClr>
          </a:solidFill>
        </p:grpSpPr>
        <p:sp>
          <p:nvSpPr>
            <p:cNvPr id="63" name="62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 name="68 Grupo"/>
          <p:cNvGrpSpPr/>
          <p:nvPr/>
        </p:nvGrpSpPr>
        <p:grpSpPr>
          <a:xfrm>
            <a:off x="7092280" y="1052736"/>
            <a:ext cx="288032" cy="1728192"/>
            <a:chOff x="4139952" y="4005064"/>
            <a:chExt cx="288032" cy="1728192"/>
          </a:xfrm>
          <a:solidFill>
            <a:srgbClr val="639828"/>
          </a:solidFill>
        </p:grpSpPr>
        <p:sp>
          <p:nvSpPr>
            <p:cNvPr id="70" name="69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74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75 Grupo"/>
          <p:cNvGrpSpPr/>
          <p:nvPr/>
        </p:nvGrpSpPr>
        <p:grpSpPr>
          <a:xfrm>
            <a:off x="7092280" y="2780928"/>
            <a:ext cx="288032" cy="1728192"/>
            <a:chOff x="4139952" y="4005064"/>
            <a:chExt cx="288032" cy="1728192"/>
          </a:xfrm>
          <a:solidFill>
            <a:srgbClr val="92D050"/>
          </a:solidFill>
        </p:grpSpPr>
        <p:sp>
          <p:nvSpPr>
            <p:cNvPr id="77" name="7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7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3" name="82 CuadroTexto"/>
          <p:cNvSpPr txBox="1"/>
          <p:nvPr/>
        </p:nvSpPr>
        <p:spPr>
          <a:xfrm>
            <a:off x="4716016" y="3924345"/>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84" name="83 CuadroTexto"/>
          <p:cNvSpPr txBox="1"/>
          <p:nvPr/>
        </p:nvSpPr>
        <p:spPr>
          <a:xfrm>
            <a:off x="5796136" y="2204864"/>
            <a:ext cx="792088" cy="646331"/>
          </a:xfrm>
          <a:prstGeom prst="rect">
            <a:avLst/>
          </a:prstGeom>
          <a:noFill/>
        </p:spPr>
        <p:txBody>
          <a:bodyPr wrap="square" rtlCol="0">
            <a:spAutoFit/>
          </a:bodyPr>
          <a:lstStyle/>
          <a:p>
            <a:pPr algn="ctr"/>
            <a:r>
              <a:rPr lang="es-ES" sz="3600" b="1" dirty="0" smtClean="0"/>
              <a:t>12</a:t>
            </a:r>
            <a:endParaRPr lang="es-ES" sz="3600" b="1" dirty="0"/>
          </a:p>
        </p:txBody>
      </p:sp>
      <p:sp>
        <p:nvSpPr>
          <p:cNvPr id="85" name="84 CuadroTexto"/>
          <p:cNvSpPr txBox="1"/>
          <p:nvPr/>
        </p:nvSpPr>
        <p:spPr>
          <a:xfrm>
            <a:off x="6804248" y="476672"/>
            <a:ext cx="792088" cy="646331"/>
          </a:xfrm>
          <a:prstGeom prst="rect">
            <a:avLst/>
          </a:prstGeom>
          <a:noFill/>
        </p:spPr>
        <p:txBody>
          <a:bodyPr wrap="square" rtlCol="0">
            <a:spAutoFit/>
          </a:bodyPr>
          <a:lstStyle/>
          <a:p>
            <a:pPr algn="ctr"/>
            <a:r>
              <a:rPr lang="es-ES" sz="3600" b="1" dirty="0" smtClean="0"/>
              <a:t>18</a:t>
            </a:r>
            <a:endParaRPr lang="es-ES" sz="3600" b="1" dirty="0"/>
          </a:p>
        </p:txBody>
      </p:sp>
      <p:sp>
        <p:nvSpPr>
          <p:cNvPr id="89" name="88 CuadroTexto"/>
          <p:cNvSpPr txBox="1"/>
          <p:nvPr/>
        </p:nvSpPr>
        <p:spPr>
          <a:xfrm>
            <a:off x="4355976" y="1412776"/>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639828"/>
                </a:solidFill>
              </a:rPr>
              <a:t>MÚLTIPLOS</a:t>
            </a:r>
            <a:endParaRPr lang="es-ES" sz="3600" b="1" dirty="0">
              <a:solidFill>
                <a:srgbClr val="639828"/>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51520" y="404664"/>
            <a:ext cx="6408712" cy="576064"/>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dirty="0" smtClean="0">
                <a:solidFill>
                  <a:schemeClr val="bg1"/>
                </a:solidFill>
                <a:latin typeface="Broadway" pitchFamily="82" charset="0"/>
                <a:ea typeface="+mj-ea"/>
                <a:cs typeface="+mj-cs"/>
              </a:rPr>
              <a:t>MÚLTIPLOS   Y   DIVISORES</a:t>
            </a:r>
            <a:endParaRPr kumimoji="0" lang="es-ES" sz="32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grpSp>
        <p:nvGrpSpPr>
          <p:cNvPr id="2" name="17 Grupo"/>
          <p:cNvGrpSpPr/>
          <p:nvPr/>
        </p:nvGrpSpPr>
        <p:grpSpPr>
          <a:xfrm>
            <a:off x="5004048" y="4509120"/>
            <a:ext cx="288032" cy="1728192"/>
            <a:chOff x="4139952" y="4005064"/>
            <a:chExt cx="288032" cy="1728192"/>
          </a:xfrm>
          <a:solidFill>
            <a:schemeClr val="accent1">
              <a:lumMod val="60000"/>
              <a:lumOff val="40000"/>
            </a:schemeClr>
          </a:solidFill>
        </p:grpSpPr>
        <p:sp>
          <p:nvSpPr>
            <p:cNvPr id="5" name="4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18 Grupo"/>
          <p:cNvGrpSpPr/>
          <p:nvPr/>
        </p:nvGrpSpPr>
        <p:grpSpPr>
          <a:xfrm>
            <a:off x="6084168" y="4509120"/>
            <a:ext cx="288032" cy="1728192"/>
            <a:chOff x="4139952" y="4005064"/>
            <a:chExt cx="288032" cy="1728192"/>
          </a:xfrm>
          <a:solidFill>
            <a:schemeClr val="accent1">
              <a:lumMod val="60000"/>
              <a:lumOff val="40000"/>
            </a:schemeClr>
          </a:solidFill>
        </p:grpSpPr>
        <p:sp>
          <p:nvSpPr>
            <p:cNvPr id="20" name="19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25 Grupo"/>
          <p:cNvGrpSpPr/>
          <p:nvPr/>
        </p:nvGrpSpPr>
        <p:grpSpPr>
          <a:xfrm>
            <a:off x="6084168" y="2780928"/>
            <a:ext cx="288032" cy="1728192"/>
            <a:chOff x="4139952" y="4005064"/>
            <a:chExt cx="288032" cy="1728192"/>
          </a:xfrm>
          <a:solidFill>
            <a:srgbClr val="92D050"/>
          </a:solidFill>
        </p:grpSpPr>
        <p:sp>
          <p:nvSpPr>
            <p:cNvPr id="27" name="2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61 Grupo"/>
          <p:cNvGrpSpPr/>
          <p:nvPr/>
        </p:nvGrpSpPr>
        <p:grpSpPr>
          <a:xfrm>
            <a:off x="7092280" y="4509120"/>
            <a:ext cx="288032" cy="1728192"/>
            <a:chOff x="4139952" y="4005064"/>
            <a:chExt cx="288032" cy="1728192"/>
          </a:xfrm>
          <a:solidFill>
            <a:schemeClr val="accent1">
              <a:lumMod val="60000"/>
              <a:lumOff val="40000"/>
            </a:schemeClr>
          </a:solidFill>
        </p:grpSpPr>
        <p:sp>
          <p:nvSpPr>
            <p:cNvPr id="63" name="62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 name="68 Grupo"/>
          <p:cNvGrpSpPr/>
          <p:nvPr/>
        </p:nvGrpSpPr>
        <p:grpSpPr>
          <a:xfrm>
            <a:off x="7092280" y="1052736"/>
            <a:ext cx="288032" cy="1728192"/>
            <a:chOff x="4139952" y="4005064"/>
            <a:chExt cx="288032" cy="1728192"/>
          </a:xfrm>
          <a:solidFill>
            <a:srgbClr val="639828"/>
          </a:solidFill>
        </p:grpSpPr>
        <p:sp>
          <p:nvSpPr>
            <p:cNvPr id="70" name="69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74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75 Grupo"/>
          <p:cNvGrpSpPr/>
          <p:nvPr/>
        </p:nvGrpSpPr>
        <p:grpSpPr>
          <a:xfrm>
            <a:off x="7092280" y="2780928"/>
            <a:ext cx="288032" cy="1728192"/>
            <a:chOff x="4139952" y="4005064"/>
            <a:chExt cx="288032" cy="1728192"/>
          </a:xfrm>
          <a:solidFill>
            <a:srgbClr val="92D050"/>
          </a:solidFill>
        </p:grpSpPr>
        <p:sp>
          <p:nvSpPr>
            <p:cNvPr id="77" name="7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7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3" name="82 CuadroTexto"/>
          <p:cNvSpPr txBox="1"/>
          <p:nvPr/>
        </p:nvSpPr>
        <p:spPr>
          <a:xfrm>
            <a:off x="4716016" y="3924345"/>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84" name="83 CuadroTexto"/>
          <p:cNvSpPr txBox="1"/>
          <p:nvPr/>
        </p:nvSpPr>
        <p:spPr>
          <a:xfrm>
            <a:off x="5796136" y="2204864"/>
            <a:ext cx="792088" cy="646331"/>
          </a:xfrm>
          <a:prstGeom prst="rect">
            <a:avLst/>
          </a:prstGeom>
          <a:noFill/>
        </p:spPr>
        <p:txBody>
          <a:bodyPr wrap="square" rtlCol="0">
            <a:spAutoFit/>
          </a:bodyPr>
          <a:lstStyle/>
          <a:p>
            <a:pPr algn="ctr"/>
            <a:r>
              <a:rPr lang="es-ES" sz="3600" b="1" dirty="0" smtClean="0"/>
              <a:t>12</a:t>
            </a:r>
            <a:endParaRPr lang="es-ES" sz="3600" b="1" dirty="0"/>
          </a:p>
        </p:txBody>
      </p:sp>
      <p:sp>
        <p:nvSpPr>
          <p:cNvPr id="85" name="84 CuadroTexto"/>
          <p:cNvSpPr txBox="1"/>
          <p:nvPr/>
        </p:nvSpPr>
        <p:spPr>
          <a:xfrm>
            <a:off x="6804248" y="476672"/>
            <a:ext cx="792088" cy="646331"/>
          </a:xfrm>
          <a:prstGeom prst="rect">
            <a:avLst/>
          </a:prstGeom>
          <a:noFill/>
        </p:spPr>
        <p:txBody>
          <a:bodyPr wrap="square" rtlCol="0">
            <a:spAutoFit/>
          </a:bodyPr>
          <a:lstStyle/>
          <a:p>
            <a:pPr algn="ctr"/>
            <a:r>
              <a:rPr lang="es-ES" sz="3600" b="1" dirty="0" smtClean="0"/>
              <a:t>18</a:t>
            </a:r>
            <a:endParaRPr lang="es-ES" sz="3600" b="1" dirty="0"/>
          </a:p>
        </p:txBody>
      </p:sp>
      <p:sp>
        <p:nvSpPr>
          <p:cNvPr id="89" name="88 CuadroTexto"/>
          <p:cNvSpPr txBox="1"/>
          <p:nvPr/>
        </p:nvSpPr>
        <p:spPr>
          <a:xfrm>
            <a:off x="4355976" y="1412776"/>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639828"/>
                </a:solidFill>
              </a:rPr>
              <a:t>MÚLTIPLOS</a:t>
            </a:r>
            <a:endParaRPr lang="es-ES" sz="3600" b="1" dirty="0">
              <a:solidFill>
                <a:srgbClr val="639828"/>
              </a:solidFill>
            </a:endParaRPr>
          </a:p>
        </p:txBody>
      </p:sp>
      <p:sp>
        <p:nvSpPr>
          <p:cNvPr id="90" name="89 CuadroTexto"/>
          <p:cNvSpPr txBox="1"/>
          <p:nvPr/>
        </p:nvSpPr>
        <p:spPr>
          <a:xfrm>
            <a:off x="1403648" y="3717032"/>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C00000"/>
                </a:solidFill>
              </a:rPr>
              <a:t>DIVISORES</a:t>
            </a:r>
            <a:endParaRPr lang="es-ES" sz="3600"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51520" y="404664"/>
            <a:ext cx="6408712" cy="576064"/>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dirty="0" smtClean="0">
                <a:solidFill>
                  <a:schemeClr val="bg1"/>
                </a:solidFill>
                <a:latin typeface="Broadway" pitchFamily="82" charset="0"/>
                <a:ea typeface="+mj-ea"/>
                <a:cs typeface="+mj-cs"/>
              </a:rPr>
              <a:t>MÚLTIPLOS   Y   DIVISORES</a:t>
            </a:r>
            <a:endParaRPr kumimoji="0" lang="es-ES" sz="32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grpSp>
        <p:nvGrpSpPr>
          <p:cNvPr id="2" name="17 Grupo"/>
          <p:cNvGrpSpPr/>
          <p:nvPr/>
        </p:nvGrpSpPr>
        <p:grpSpPr>
          <a:xfrm>
            <a:off x="5004048" y="4509120"/>
            <a:ext cx="288032" cy="1728192"/>
            <a:chOff x="4139952" y="4005064"/>
            <a:chExt cx="288032" cy="1728192"/>
          </a:xfrm>
          <a:solidFill>
            <a:schemeClr val="accent1">
              <a:lumMod val="60000"/>
              <a:lumOff val="40000"/>
            </a:schemeClr>
          </a:solidFill>
        </p:grpSpPr>
        <p:sp>
          <p:nvSpPr>
            <p:cNvPr id="5" name="4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18 Grupo"/>
          <p:cNvGrpSpPr/>
          <p:nvPr/>
        </p:nvGrpSpPr>
        <p:grpSpPr>
          <a:xfrm>
            <a:off x="6084168" y="4509120"/>
            <a:ext cx="288032" cy="1728192"/>
            <a:chOff x="4139952" y="4005064"/>
            <a:chExt cx="288032" cy="1728192"/>
          </a:xfrm>
          <a:solidFill>
            <a:schemeClr val="accent1">
              <a:lumMod val="60000"/>
              <a:lumOff val="40000"/>
            </a:schemeClr>
          </a:solidFill>
        </p:grpSpPr>
        <p:sp>
          <p:nvSpPr>
            <p:cNvPr id="20" name="19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25 Grupo"/>
          <p:cNvGrpSpPr/>
          <p:nvPr/>
        </p:nvGrpSpPr>
        <p:grpSpPr>
          <a:xfrm>
            <a:off x="6084168" y="2780928"/>
            <a:ext cx="288032" cy="1728192"/>
            <a:chOff x="4139952" y="4005064"/>
            <a:chExt cx="288032" cy="1728192"/>
          </a:xfrm>
          <a:solidFill>
            <a:srgbClr val="92D050"/>
          </a:solidFill>
        </p:grpSpPr>
        <p:sp>
          <p:nvSpPr>
            <p:cNvPr id="27" name="2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58 Grupo"/>
          <p:cNvGrpSpPr/>
          <p:nvPr/>
        </p:nvGrpSpPr>
        <p:grpSpPr>
          <a:xfrm>
            <a:off x="1691680" y="4509120"/>
            <a:ext cx="288032" cy="1728192"/>
            <a:chOff x="3059832" y="4005064"/>
            <a:chExt cx="288032" cy="1728192"/>
          </a:xfrm>
        </p:grpSpPr>
        <p:grpSp>
          <p:nvGrpSpPr>
            <p:cNvPr id="8" name="46 Grupo"/>
            <p:cNvGrpSpPr/>
            <p:nvPr/>
          </p:nvGrpSpPr>
          <p:grpSpPr>
            <a:xfrm>
              <a:off x="3059832" y="5157192"/>
              <a:ext cx="288032" cy="576064"/>
              <a:chOff x="3059832" y="5157192"/>
              <a:chExt cx="288032" cy="576064"/>
            </a:xfrm>
            <a:solidFill>
              <a:schemeClr val="accent2">
                <a:lumMod val="60000"/>
                <a:lumOff val="40000"/>
              </a:schemeClr>
            </a:solidFill>
          </p:grpSpPr>
          <p:sp>
            <p:nvSpPr>
              <p:cNvPr id="34" name="33 Rectángulo"/>
              <p:cNvSpPr/>
              <p:nvPr/>
            </p:nvSpPr>
            <p:spPr>
              <a:xfrm>
                <a:off x="3059832" y="5445224"/>
                <a:ext cx="288032" cy="288032"/>
              </a:xfrm>
              <a:prstGeom prst="rect">
                <a:avLst/>
              </a:prstGeom>
              <a:solidFill>
                <a:srgbClr val="AF4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3059832" y="5157192"/>
                <a:ext cx="288032" cy="288032"/>
              </a:xfrm>
              <a:prstGeom prst="rect">
                <a:avLst/>
              </a:prstGeom>
              <a:solidFill>
                <a:srgbClr val="AF4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47 Grupo"/>
            <p:cNvGrpSpPr/>
            <p:nvPr/>
          </p:nvGrpSpPr>
          <p:grpSpPr>
            <a:xfrm>
              <a:off x="3059832" y="4581128"/>
              <a:ext cx="288032" cy="576064"/>
              <a:chOff x="3059832" y="4581128"/>
              <a:chExt cx="288032" cy="576064"/>
            </a:xfrm>
            <a:solidFill>
              <a:schemeClr val="accent1">
                <a:lumMod val="40000"/>
                <a:lumOff val="60000"/>
              </a:schemeClr>
            </a:solidFill>
          </p:grpSpPr>
          <p:sp>
            <p:nvSpPr>
              <p:cNvPr id="36" name="35 Rectángulo"/>
              <p:cNvSpPr/>
              <p:nvPr/>
            </p:nvSpPr>
            <p:spPr>
              <a:xfrm>
                <a:off x="3059832" y="4869160"/>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Rectángulo"/>
              <p:cNvSpPr/>
              <p:nvPr/>
            </p:nvSpPr>
            <p:spPr>
              <a:xfrm>
                <a:off x="3059832"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48 Grupo"/>
            <p:cNvGrpSpPr/>
            <p:nvPr/>
          </p:nvGrpSpPr>
          <p:grpSpPr>
            <a:xfrm>
              <a:off x="3059832" y="4005064"/>
              <a:ext cx="288032" cy="576064"/>
              <a:chOff x="3059832" y="4005064"/>
              <a:chExt cx="288032" cy="576064"/>
            </a:xfrm>
            <a:solidFill>
              <a:schemeClr val="accent1">
                <a:lumMod val="40000"/>
                <a:lumOff val="60000"/>
              </a:schemeClr>
            </a:solidFill>
          </p:grpSpPr>
          <p:sp>
            <p:nvSpPr>
              <p:cNvPr id="38" name="37 Rectángulo"/>
              <p:cNvSpPr/>
              <p:nvPr/>
            </p:nvSpPr>
            <p:spPr>
              <a:xfrm>
                <a:off x="3059832"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Rectángulo"/>
              <p:cNvSpPr/>
              <p:nvPr/>
            </p:nvSpPr>
            <p:spPr>
              <a:xfrm>
                <a:off x="3059832"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1" name="59 Grupo"/>
          <p:cNvGrpSpPr/>
          <p:nvPr/>
        </p:nvGrpSpPr>
        <p:grpSpPr>
          <a:xfrm>
            <a:off x="2771800" y="4509120"/>
            <a:ext cx="288032" cy="1728192"/>
            <a:chOff x="2051720" y="4005064"/>
            <a:chExt cx="288032" cy="1728192"/>
          </a:xfrm>
        </p:grpSpPr>
        <p:grpSp>
          <p:nvGrpSpPr>
            <p:cNvPr id="12" name="49 Grupo"/>
            <p:cNvGrpSpPr/>
            <p:nvPr/>
          </p:nvGrpSpPr>
          <p:grpSpPr>
            <a:xfrm>
              <a:off x="2051720" y="4869160"/>
              <a:ext cx="288032" cy="864096"/>
              <a:chOff x="2051720" y="4869160"/>
              <a:chExt cx="288032" cy="864096"/>
            </a:xfrm>
            <a:solidFill>
              <a:srgbClr val="AD403D"/>
            </a:solidFill>
          </p:grpSpPr>
          <p:sp>
            <p:nvSpPr>
              <p:cNvPr id="41" name="40 Rectángulo"/>
              <p:cNvSpPr/>
              <p:nvPr/>
            </p:nvSpPr>
            <p:spPr>
              <a:xfrm>
                <a:off x="2051720" y="5445224"/>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Rectángulo"/>
              <p:cNvSpPr/>
              <p:nvPr/>
            </p:nvSpPr>
            <p:spPr>
              <a:xfrm>
                <a:off x="2051720" y="5157192"/>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Rectángulo"/>
              <p:cNvSpPr/>
              <p:nvPr/>
            </p:nvSpPr>
            <p:spPr>
              <a:xfrm>
                <a:off x="2051720" y="4869160"/>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8" name="50 Grupo"/>
            <p:cNvGrpSpPr/>
            <p:nvPr/>
          </p:nvGrpSpPr>
          <p:grpSpPr>
            <a:xfrm>
              <a:off x="2051720" y="4005064"/>
              <a:ext cx="288032" cy="864096"/>
              <a:chOff x="2051720" y="4005064"/>
              <a:chExt cx="288032" cy="864096"/>
            </a:xfrm>
            <a:solidFill>
              <a:schemeClr val="accent1">
                <a:lumMod val="40000"/>
                <a:lumOff val="60000"/>
              </a:schemeClr>
            </a:solidFill>
          </p:grpSpPr>
          <p:sp>
            <p:nvSpPr>
              <p:cNvPr id="44" name="43 Rectángulo"/>
              <p:cNvSpPr/>
              <p:nvPr/>
            </p:nvSpPr>
            <p:spPr>
              <a:xfrm>
                <a:off x="2051720"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Rectángulo"/>
              <p:cNvSpPr/>
              <p:nvPr/>
            </p:nvSpPr>
            <p:spPr>
              <a:xfrm>
                <a:off x="2051720"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Rectángulo"/>
              <p:cNvSpPr/>
              <p:nvPr/>
            </p:nvSpPr>
            <p:spPr>
              <a:xfrm>
                <a:off x="2051720"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9" name="60 Grupo"/>
          <p:cNvGrpSpPr/>
          <p:nvPr/>
        </p:nvGrpSpPr>
        <p:grpSpPr>
          <a:xfrm>
            <a:off x="683568" y="4509120"/>
            <a:ext cx="288032" cy="1728192"/>
            <a:chOff x="1259632" y="4005064"/>
            <a:chExt cx="288032" cy="1728192"/>
          </a:xfrm>
        </p:grpSpPr>
        <p:sp>
          <p:nvSpPr>
            <p:cNvPr id="53" name="52 Rectángulo"/>
            <p:cNvSpPr/>
            <p:nvPr/>
          </p:nvSpPr>
          <p:spPr>
            <a:xfrm>
              <a:off x="1259632" y="5445224"/>
              <a:ext cx="288032" cy="28803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Rectángulo"/>
            <p:cNvSpPr/>
            <p:nvPr/>
          </p:nvSpPr>
          <p:spPr>
            <a:xfrm>
              <a:off x="1259632" y="5157192"/>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Rectángulo"/>
            <p:cNvSpPr/>
            <p:nvPr/>
          </p:nvSpPr>
          <p:spPr>
            <a:xfrm>
              <a:off x="1259632" y="4869160"/>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Rectángulo"/>
            <p:cNvSpPr/>
            <p:nvPr/>
          </p:nvSpPr>
          <p:spPr>
            <a:xfrm>
              <a:off x="1259632"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Rectángulo"/>
            <p:cNvSpPr/>
            <p:nvPr/>
          </p:nvSpPr>
          <p:spPr>
            <a:xfrm>
              <a:off x="1259632"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p:cNvSpPr/>
            <p:nvPr/>
          </p:nvSpPr>
          <p:spPr>
            <a:xfrm>
              <a:off x="1259632"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61 Grupo"/>
          <p:cNvGrpSpPr/>
          <p:nvPr/>
        </p:nvGrpSpPr>
        <p:grpSpPr>
          <a:xfrm>
            <a:off x="7092280" y="4509120"/>
            <a:ext cx="288032" cy="1728192"/>
            <a:chOff x="4139952" y="4005064"/>
            <a:chExt cx="288032" cy="1728192"/>
          </a:xfrm>
          <a:solidFill>
            <a:schemeClr val="accent1">
              <a:lumMod val="60000"/>
              <a:lumOff val="40000"/>
            </a:schemeClr>
          </a:solidFill>
        </p:grpSpPr>
        <p:sp>
          <p:nvSpPr>
            <p:cNvPr id="63" name="62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68 Grupo"/>
          <p:cNvGrpSpPr/>
          <p:nvPr/>
        </p:nvGrpSpPr>
        <p:grpSpPr>
          <a:xfrm>
            <a:off x="7092280" y="1052736"/>
            <a:ext cx="288032" cy="1728192"/>
            <a:chOff x="4139952" y="4005064"/>
            <a:chExt cx="288032" cy="1728192"/>
          </a:xfrm>
          <a:solidFill>
            <a:srgbClr val="639828"/>
          </a:solidFill>
        </p:grpSpPr>
        <p:sp>
          <p:nvSpPr>
            <p:cNvPr id="70" name="69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74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0" name="75 Grupo"/>
          <p:cNvGrpSpPr/>
          <p:nvPr/>
        </p:nvGrpSpPr>
        <p:grpSpPr>
          <a:xfrm>
            <a:off x="7092280" y="2780928"/>
            <a:ext cx="288032" cy="1728192"/>
            <a:chOff x="4139952" y="4005064"/>
            <a:chExt cx="288032" cy="1728192"/>
          </a:xfrm>
          <a:solidFill>
            <a:srgbClr val="92D050"/>
          </a:solidFill>
        </p:grpSpPr>
        <p:sp>
          <p:nvSpPr>
            <p:cNvPr id="77" name="7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7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3" name="82 CuadroTexto"/>
          <p:cNvSpPr txBox="1"/>
          <p:nvPr/>
        </p:nvSpPr>
        <p:spPr>
          <a:xfrm>
            <a:off x="4716016" y="3924345"/>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84" name="83 CuadroTexto"/>
          <p:cNvSpPr txBox="1"/>
          <p:nvPr/>
        </p:nvSpPr>
        <p:spPr>
          <a:xfrm>
            <a:off x="5796136" y="2204864"/>
            <a:ext cx="792088" cy="646331"/>
          </a:xfrm>
          <a:prstGeom prst="rect">
            <a:avLst/>
          </a:prstGeom>
          <a:noFill/>
        </p:spPr>
        <p:txBody>
          <a:bodyPr wrap="square" rtlCol="0">
            <a:spAutoFit/>
          </a:bodyPr>
          <a:lstStyle/>
          <a:p>
            <a:pPr algn="ctr"/>
            <a:r>
              <a:rPr lang="es-ES" sz="3600" b="1" dirty="0" smtClean="0"/>
              <a:t>12</a:t>
            </a:r>
            <a:endParaRPr lang="es-ES" sz="3600" b="1" dirty="0"/>
          </a:p>
        </p:txBody>
      </p:sp>
      <p:sp>
        <p:nvSpPr>
          <p:cNvPr id="85" name="84 CuadroTexto"/>
          <p:cNvSpPr txBox="1"/>
          <p:nvPr/>
        </p:nvSpPr>
        <p:spPr>
          <a:xfrm>
            <a:off x="6804248" y="476672"/>
            <a:ext cx="792088" cy="646331"/>
          </a:xfrm>
          <a:prstGeom prst="rect">
            <a:avLst/>
          </a:prstGeom>
          <a:noFill/>
        </p:spPr>
        <p:txBody>
          <a:bodyPr wrap="square" rtlCol="0">
            <a:spAutoFit/>
          </a:bodyPr>
          <a:lstStyle/>
          <a:p>
            <a:pPr algn="ctr"/>
            <a:r>
              <a:rPr lang="es-ES" sz="3600" b="1" dirty="0" smtClean="0"/>
              <a:t>18</a:t>
            </a:r>
            <a:endParaRPr lang="es-ES" sz="3600" b="1" dirty="0"/>
          </a:p>
        </p:txBody>
      </p:sp>
      <p:sp>
        <p:nvSpPr>
          <p:cNvPr id="86" name="85 CuadroTexto"/>
          <p:cNvSpPr txBox="1"/>
          <p:nvPr/>
        </p:nvSpPr>
        <p:spPr>
          <a:xfrm>
            <a:off x="2843808" y="5085184"/>
            <a:ext cx="792088" cy="646331"/>
          </a:xfrm>
          <a:prstGeom prst="rect">
            <a:avLst/>
          </a:prstGeom>
          <a:noFill/>
        </p:spPr>
        <p:txBody>
          <a:bodyPr wrap="square" rtlCol="0">
            <a:spAutoFit/>
          </a:bodyPr>
          <a:lstStyle/>
          <a:p>
            <a:pPr algn="ctr"/>
            <a:r>
              <a:rPr lang="es-ES" sz="3600" b="1" dirty="0" smtClean="0"/>
              <a:t>3</a:t>
            </a:r>
            <a:endParaRPr lang="es-ES" sz="3600" b="1" dirty="0"/>
          </a:p>
        </p:txBody>
      </p:sp>
      <p:sp>
        <p:nvSpPr>
          <p:cNvPr id="87" name="86 CuadroTexto"/>
          <p:cNvSpPr txBox="1"/>
          <p:nvPr/>
        </p:nvSpPr>
        <p:spPr>
          <a:xfrm>
            <a:off x="1763688" y="5229200"/>
            <a:ext cx="792088" cy="646331"/>
          </a:xfrm>
          <a:prstGeom prst="rect">
            <a:avLst/>
          </a:prstGeom>
          <a:noFill/>
        </p:spPr>
        <p:txBody>
          <a:bodyPr wrap="square" rtlCol="0">
            <a:spAutoFit/>
          </a:bodyPr>
          <a:lstStyle/>
          <a:p>
            <a:pPr algn="ctr"/>
            <a:r>
              <a:rPr lang="es-ES" sz="3600" b="1" dirty="0" smtClean="0"/>
              <a:t>2</a:t>
            </a:r>
            <a:endParaRPr lang="es-ES" sz="3600" b="1" dirty="0"/>
          </a:p>
        </p:txBody>
      </p:sp>
      <p:sp>
        <p:nvSpPr>
          <p:cNvPr id="88" name="87 CuadroTexto"/>
          <p:cNvSpPr txBox="1"/>
          <p:nvPr/>
        </p:nvSpPr>
        <p:spPr>
          <a:xfrm>
            <a:off x="755576" y="5517232"/>
            <a:ext cx="792088" cy="646331"/>
          </a:xfrm>
          <a:prstGeom prst="rect">
            <a:avLst/>
          </a:prstGeom>
          <a:noFill/>
        </p:spPr>
        <p:txBody>
          <a:bodyPr wrap="square" rtlCol="0">
            <a:spAutoFit/>
          </a:bodyPr>
          <a:lstStyle/>
          <a:p>
            <a:pPr algn="ctr"/>
            <a:r>
              <a:rPr lang="es-ES" sz="3600" b="1" dirty="0" smtClean="0"/>
              <a:t>1</a:t>
            </a:r>
            <a:endParaRPr lang="es-ES" sz="3600" b="1" dirty="0"/>
          </a:p>
        </p:txBody>
      </p:sp>
      <p:sp>
        <p:nvSpPr>
          <p:cNvPr id="89" name="88 CuadroTexto"/>
          <p:cNvSpPr txBox="1"/>
          <p:nvPr/>
        </p:nvSpPr>
        <p:spPr>
          <a:xfrm>
            <a:off x="4355976" y="1412776"/>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639828"/>
                </a:solidFill>
              </a:rPr>
              <a:t>MÚLTIPLOS</a:t>
            </a:r>
            <a:endParaRPr lang="es-ES" sz="3600" b="1" dirty="0">
              <a:solidFill>
                <a:srgbClr val="639828"/>
              </a:solidFill>
            </a:endParaRPr>
          </a:p>
        </p:txBody>
      </p:sp>
      <p:sp>
        <p:nvSpPr>
          <p:cNvPr id="90" name="89 CuadroTexto"/>
          <p:cNvSpPr txBox="1"/>
          <p:nvPr/>
        </p:nvSpPr>
        <p:spPr>
          <a:xfrm>
            <a:off x="1403648" y="3717032"/>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C00000"/>
                </a:solidFill>
              </a:rPr>
              <a:t>DIVISORES</a:t>
            </a:r>
            <a:endParaRPr lang="es-ES" sz="3600" b="1" dirty="0">
              <a:solidFill>
                <a:srgbClr val="C00000"/>
              </a:solidFill>
            </a:endParaRPr>
          </a:p>
        </p:txBody>
      </p:sp>
      <p:grpSp>
        <p:nvGrpSpPr>
          <p:cNvPr id="47" name="59 Grupo"/>
          <p:cNvGrpSpPr/>
          <p:nvPr/>
        </p:nvGrpSpPr>
        <p:grpSpPr>
          <a:xfrm>
            <a:off x="3779912" y="4509120"/>
            <a:ext cx="288032" cy="1728192"/>
            <a:chOff x="2051720" y="4005064"/>
            <a:chExt cx="288032" cy="1728192"/>
          </a:xfrm>
        </p:grpSpPr>
        <p:grpSp>
          <p:nvGrpSpPr>
            <p:cNvPr id="48" name="49 Grupo"/>
            <p:cNvGrpSpPr/>
            <p:nvPr/>
          </p:nvGrpSpPr>
          <p:grpSpPr>
            <a:xfrm>
              <a:off x="2051720" y="4869160"/>
              <a:ext cx="288032" cy="864096"/>
              <a:chOff x="2051720" y="4869160"/>
              <a:chExt cx="288032" cy="864096"/>
            </a:xfrm>
            <a:solidFill>
              <a:srgbClr val="AD403D"/>
            </a:solidFill>
          </p:grpSpPr>
          <p:sp>
            <p:nvSpPr>
              <p:cNvPr id="97" name="96 Rectángulo"/>
              <p:cNvSpPr/>
              <p:nvPr/>
            </p:nvSpPr>
            <p:spPr>
              <a:xfrm>
                <a:off x="2051720" y="5445224"/>
                <a:ext cx="288032"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Rectángulo"/>
              <p:cNvSpPr/>
              <p:nvPr/>
            </p:nvSpPr>
            <p:spPr>
              <a:xfrm>
                <a:off x="2051720" y="5157192"/>
                <a:ext cx="288032"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98 Rectángulo"/>
              <p:cNvSpPr/>
              <p:nvPr/>
            </p:nvSpPr>
            <p:spPr>
              <a:xfrm>
                <a:off x="2051720" y="4869160"/>
                <a:ext cx="288032"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9" name="50 Grupo"/>
            <p:cNvGrpSpPr/>
            <p:nvPr/>
          </p:nvGrpSpPr>
          <p:grpSpPr>
            <a:xfrm>
              <a:off x="2051720" y="4005064"/>
              <a:ext cx="288032" cy="864096"/>
              <a:chOff x="2051720" y="4005064"/>
              <a:chExt cx="288032" cy="864096"/>
            </a:xfrm>
            <a:solidFill>
              <a:schemeClr val="accent1">
                <a:lumMod val="40000"/>
                <a:lumOff val="60000"/>
              </a:schemeClr>
            </a:solidFill>
          </p:grpSpPr>
          <p:sp>
            <p:nvSpPr>
              <p:cNvPr id="94" name="93 Rectángulo"/>
              <p:cNvSpPr/>
              <p:nvPr/>
            </p:nvSpPr>
            <p:spPr>
              <a:xfrm>
                <a:off x="2051720" y="4581128"/>
                <a:ext cx="288032" cy="288032"/>
              </a:xfrm>
              <a:prstGeom prst="rect">
                <a:avLst/>
              </a:prstGeom>
              <a:solidFill>
                <a:schemeClr val="accent2">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94 Rectángulo"/>
              <p:cNvSpPr/>
              <p:nvPr/>
            </p:nvSpPr>
            <p:spPr>
              <a:xfrm>
                <a:off x="2051720" y="4293096"/>
                <a:ext cx="288032" cy="288032"/>
              </a:xfrm>
              <a:prstGeom prst="rect">
                <a:avLst/>
              </a:prstGeom>
              <a:solidFill>
                <a:schemeClr val="accent2">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95 Rectángulo"/>
              <p:cNvSpPr/>
              <p:nvPr/>
            </p:nvSpPr>
            <p:spPr>
              <a:xfrm>
                <a:off x="2051720" y="4005064"/>
                <a:ext cx="288032" cy="288032"/>
              </a:xfrm>
              <a:prstGeom prst="rect">
                <a:avLst/>
              </a:prstGeom>
              <a:solidFill>
                <a:schemeClr val="accent2">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00" name="99 CuadroTexto"/>
          <p:cNvSpPr txBox="1"/>
          <p:nvPr/>
        </p:nvSpPr>
        <p:spPr>
          <a:xfrm>
            <a:off x="3851920" y="4149080"/>
            <a:ext cx="792088" cy="646331"/>
          </a:xfrm>
          <a:prstGeom prst="rect">
            <a:avLst/>
          </a:prstGeom>
          <a:noFill/>
        </p:spPr>
        <p:txBody>
          <a:bodyPr wrap="square" rtlCol="0">
            <a:spAutoFit/>
          </a:bodyPr>
          <a:lstStyle/>
          <a:p>
            <a:pPr algn="ctr"/>
            <a:r>
              <a:rPr lang="es-ES" sz="3600" b="1" dirty="0" smtClean="0"/>
              <a:t>6</a:t>
            </a:r>
            <a:endParaRPr lang="es-ES"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n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960" y="2687796"/>
            <a:ext cx="1481305" cy="1626424"/>
          </a:xfrm>
          <a:prstGeom prst="rect">
            <a:avLst/>
          </a:prstGeom>
        </p:spPr>
      </p:pic>
      <p:sp>
        <p:nvSpPr>
          <p:cNvPr id="4" name="1 Título"/>
          <p:cNvSpPr txBox="1">
            <a:spLocks/>
          </p:cNvSpPr>
          <p:nvPr/>
        </p:nvSpPr>
        <p:spPr bwMode="auto">
          <a:xfrm>
            <a:off x="251520" y="404664"/>
            <a:ext cx="6408712" cy="576064"/>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dirty="0" smtClean="0">
                <a:solidFill>
                  <a:schemeClr val="bg1"/>
                </a:solidFill>
                <a:latin typeface="Broadway" pitchFamily="82" charset="0"/>
                <a:ea typeface="+mj-ea"/>
                <a:cs typeface="+mj-cs"/>
              </a:rPr>
              <a:t>MÚLTIPLOS   Y   DIVISORES</a:t>
            </a:r>
            <a:endParaRPr kumimoji="0" lang="es-ES" sz="32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grpSp>
        <p:nvGrpSpPr>
          <p:cNvPr id="2" name="17 Grupo"/>
          <p:cNvGrpSpPr/>
          <p:nvPr/>
        </p:nvGrpSpPr>
        <p:grpSpPr>
          <a:xfrm>
            <a:off x="5004048" y="4509120"/>
            <a:ext cx="288032" cy="1728192"/>
            <a:chOff x="4139952" y="4005064"/>
            <a:chExt cx="288032" cy="1728192"/>
          </a:xfrm>
          <a:solidFill>
            <a:schemeClr val="accent1">
              <a:lumMod val="60000"/>
              <a:lumOff val="40000"/>
            </a:schemeClr>
          </a:solidFill>
        </p:grpSpPr>
        <p:sp>
          <p:nvSpPr>
            <p:cNvPr id="5" name="4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18 Grupo"/>
          <p:cNvGrpSpPr/>
          <p:nvPr/>
        </p:nvGrpSpPr>
        <p:grpSpPr>
          <a:xfrm>
            <a:off x="6084168" y="4509120"/>
            <a:ext cx="288032" cy="1728192"/>
            <a:chOff x="4139952" y="4005064"/>
            <a:chExt cx="288032" cy="1728192"/>
          </a:xfrm>
          <a:solidFill>
            <a:schemeClr val="accent1">
              <a:lumMod val="60000"/>
              <a:lumOff val="40000"/>
            </a:schemeClr>
          </a:solidFill>
        </p:grpSpPr>
        <p:sp>
          <p:nvSpPr>
            <p:cNvPr id="20" name="19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25 Grupo"/>
          <p:cNvGrpSpPr/>
          <p:nvPr/>
        </p:nvGrpSpPr>
        <p:grpSpPr>
          <a:xfrm>
            <a:off x="6084168" y="2780928"/>
            <a:ext cx="288032" cy="1728192"/>
            <a:chOff x="4139952" y="4005064"/>
            <a:chExt cx="288032" cy="1728192"/>
          </a:xfrm>
          <a:solidFill>
            <a:srgbClr val="92D050"/>
          </a:solidFill>
        </p:grpSpPr>
        <p:sp>
          <p:nvSpPr>
            <p:cNvPr id="27" name="2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58 Grupo"/>
          <p:cNvGrpSpPr/>
          <p:nvPr/>
        </p:nvGrpSpPr>
        <p:grpSpPr>
          <a:xfrm>
            <a:off x="1691680" y="4509120"/>
            <a:ext cx="288032" cy="1728192"/>
            <a:chOff x="3059832" y="4005064"/>
            <a:chExt cx="288032" cy="1728192"/>
          </a:xfrm>
        </p:grpSpPr>
        <p:grpSp>
          <p:nvGrpSpPr>
            <p:cNvPr id="8" name="46 Grupo"/>
            <p:cNvGrpSpPr/>
            <p:nvPr/>
          </p:nvGrpSpPr>
          <p:grpSpPr>
            <a:xfrm>
              <a:off x="3059832" y="5157192"/>
              <a:ext cx="288032" cy="576064"/>
              <a:chOff x="3059832" y="5157192"/>
              <a:chExt cx="288032" cy="576064"/>
            </a:xfrm>
            <a:solidFill>
              <a:schemeClr val="accent2">
                <a:lumMod val="60000"/>
                <a:lumOff val="40000"/>
              </a:schemeClr>
            </a:solidFill>
          </p:grpSpPr>
          <p:sp>
            <p:nvSpPr>
              <p:cNvPr id="34" name="33 Rectángulo"/>
              <p:cNvSpPr/>
              <p:nvPr/>
            </p:nvSpPr>
            <p:spPr>
              <a:xfrm>
                <a:off x="3059832" y="5445224"/>
                <a:ext cx="288032" cy="288032"/>
              </a:xfrm>
              <a:prstGeom prst="rect">
                <a:avLst/>
              </a:prstGeom>
              <a:solidFill>
                <a:srgbClr val="AF4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3059832" y="5157192"/>
                <a:ext cx="288032" cy="288032"/>
              </a:xfrm>
              <a:prstGeom prst="rect">
                <a:avLst/>
              </a:prstGeom>
              <a:solidFill>
                <a:srgbClr val="AF4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47 Grupo"/>
            <p:cNvGrpSpPr/>
            <p:nvPr/>
          </p:nvGrpSpPr>
          <p:grpSpPr>
            <a:xfrm>
              <a:off x="3059832" y="4581128"/>
              <a:ext cx="288032" cy="576064"/>
              <a:chOff x="3059832" y="4581128"/>
              <a:chExt cx="288032" cy="576064"/>
            </a:xfrm>
            <a:solidFill>
              <a:schemeClr val="accent1">
                <a:lumMod val="40000"/>
                <a:lumOff val="60000"/>
              </a:schemeClr>
            </a:solidFill>
          </p:grpSpPr>
          <p:sp>
            <p:nvSpPr>
              <p:cNvPr id="36" name="35 Rectángulo"/>
              <p:cNvSpPr/>
              <p:nvPr/>
            </p:nvSpPr>
            <p:spPr>
              <a:xfrm>
                <a:off x="3059832" y="4869160"/>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Rectángulo"/>
              <p:cNvSpPr/>
              <p:nvPr/>
            </p:nvSpPr>
            <p:spPr>
              <a:xfrm>
                <a:off x="3059832"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 name="48 Grupo"/>
            <p:cNvGrpSpPr/>
            <p:nvPr/>
          </p:nvGrpSpPr>
          <p:grpSpPr>
            <a:xfrm>
              <a:off x="3059832" y="4005064"/>
              <a:ext cx="288032" cy="576064"/>
              <a:chOff x="3059832" y="4005064"/>
              <a:chExt cx="288032" cy="576064"/>
            </a:xfrm>
            <a:solidFill>
              <a:schemeClr val="accent1">
                <a:lumMod val="40000"/>
                <a:lumOff val="60000"/>
              </a:schemeClr>
            </a:solidFill>
          </p:grpSpPr>
          <p:sp>
            <p:nvSpPr>
              <p:cNvPr id="38" name="37 Rectángulo"/>
              <p:cNvSpPr/>
              <p:nvPr/>
            </p:nvSpPr>
            <p:spPr>
              <a:xfrm>
                <a:off x="3059832"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Rectángulo"/>
              <p:cNvSpPr/>
              <p:nvPr/>
            </p:nvSpPr>
            <p:spPr>
              <a:xfrm>
                <a:off x="3059832"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1" name="59 Grupo"/>
          <p:cNvGrpSpPr/>
          <p:nvPr/>
        </p:nvGrpSpPr>
        <p:grpSpPr>
          <a:xfrm>
            <a:off x="2771800" y="4509120"/>
            <a:ext cx="288032" cy="1728192"/>
            <a:chOff x="2051720" y="4005064"/>
            <a:chExt cx="288032" cy="1728192"/>
          </a:xfrm>
        </p:grpSpPr>
        <p:grpSp>
          <p:nvGrpSpPr>
            <p:cNvPr id="12" name="49 Grupo"/>
            <p:cNvGrpSpPr/>
            <p:nvPr/>
          </p:nvGrpSpPr>
          <p:grpSpPr>
            <a:xfrm>
              <a:off x="2051720" y="4869160"/>
              <a:ext cx="288032" cy="864096"/>
              <a:chOff x="2051720" y="4869160"/>
              <a:chExt cx="288032" cy="864096"/>
            </a:xfrm>
            <a:solidFill>
              <a:srgbClr val="AD403D"/>
            </a:solidFill>
          </p:grpSpPr>
          <p:sp>
            <p:nvSpPr>
              <p:cNvPr id="41" name="40 Rectángulo"/>
              <p:cNvSpPr/>
              <p:nvPr/>
            </p:nvSpPr>
            <p:spPr>
              <a:xfrm>
                <a:off x="2051720" y="5445224"/>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Rectángulo"/>
              <p:cNvSpPr/>
              <p:nvPr/>
            </p:nvSpPr>
            <p:spPr>
              <a:xfrm>
                <a:off x="2051720" y="5157192"/>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Rectángulo"/>
              <p:cNvSpPr/>
              <p:nvPr/>
            </p:nvSpPr>
            <p:spPr>
              <a:xfrm>
                <a:off x="2051720" y="4869160"/>
                <a:ext cx="288032" cy="2880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8" name="50 Grupo"/>
            <p:cNvGrpSpPr/>
            <p:nvPr/>
          </p:nvGrpSpPr>
          <p:grpSpPr>
            <a:xfrm>
              <a:off x="2051720" y="4005064"/>
              <a:ext cx="288032" cy="864096"/>
              <a:chOff x="2051720" y="4005064"/>
              <a:chExt cx="288032" cy="864096"/>
            </a:xfrm>
            <a:solidFill>
              <a:schemeClr val="accent1">
                <a:lumMod val="40000"/>
                <a:lumOff val="60000"/>
              </a:schemeClr>
            </a:solidFill>
          </p:grpSpPr>
          <p:sp>
            <p:nvSpPr>
              <p:cNvPr id="44" name="43 Rectángulo"/>
              <p:cNvSpPr/>
              <p:nvPr/>
            </p:nvSpPr>
            <p:spPr>
              <a:xfrm>
                <a:off x="2051720"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Rectángulo"/>
              <p:cNvSpPr/>
              <p:nvPr/>
            </p:nvSpPr>
            <p:spPr>
              <a:xfrm>
                <a:off x="2051720"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Rectángulo"/>
              <p:cNvSpPr/>
              <p:nvPr/>
            </p:nvSpPr>
            <p:spPr>
              <a:xfrm>
                <a:off x="2051720"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9" name="60 Grupo"/>
          <p:cNvGrpSpPr/>
          <p:nvPr/>
        </p:nvGrpSpPr>
        <p:grpSpPr>
          <a:xfrm>
            <a:off x="683568" y="4509120"/>
            <a:ext cx="288032" cy="1728192"/>
            <a:chOff x="1259632" y="4005064"/>
            <a:chExt cx="288032" cy="1728192"/>
          </a:xfrm>
        </p:grpSpPr>
        <p:sp>
          <p:nvSpPr>
            <p:cNvPr id="53" name="52 Rectángulo"/>
            <p:cNvSpPr/>
            <p:nvPr/>
          </p:nvSpPr>
          <p:spPr>
            <a:xfrm>
              <a:off x="1259632" y="5445224"/>
              <a:ext cx="288032" cy="28803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Rectángulo"/>
            <p:cNvSpPr/>
            <p:nvPr/>
          </p:nvSpPr>
          <p:spPr>
            <a:xfrm>
              <a:off x="1259632" y="5157192"/>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Rectángulo"/>
            <p:cNvSpPr/>
            <p:nvPr/>
          </p:nvSpPr>
          <p:spPr>
            <a:xfrm>
              <a:off x="1259632" y="4869160"/>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Rectángulo"/>
            <p:cNvSpPr/>
            <p:nvPr/>
          </p:nvSpPr>
          <p:spPr>
            <a:xfrm>
              <a:off x="1259632" y="4581128"/>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Rectángulo"/>
            <p:cNvSpPr/>
            <p:nvPr/>
          </p:nvSpPr>
          <p:spPr>
            <a:xfrm>
              <a:off x="1259632" y="4293096"/>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p:cNvSpPr/>
            <p:nvPr/>
          </p:nvSpPr>
          <p:spPr>
            <a:xfrm>
              <a:off x="1259632" y="4005064"/>
              <a:ext cx="288032" cy="288032"/>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61 Grupo"/>
          <p:cNvGrpSpPr/>
          <p:nvPr/>
        </p:nvGrpSpPr>
        <p:grpSpPr>
          <a:xfrm>
            <a:off x="7092280" y="4509120"/>
            <a:ext cx="288032" cy="1728192"/>
            <a:chOff x="4139952" y="4005064"/>
            <a:chExt cx="288032" cy="1728192"/>
          </a:xfrm>
          <a:solidFill>
            <a:schemeClr val="accent1">
              <a:lumMod val="60000"/>
              <a:lumOff val="40000"/>
            </a:schemeClr>
          </a:solidFill>
        </p:grpSpPr>
        <p:sp>
          <p:nvSpPr>
            <p:cNvPr id="63" name="62 Rectángulo"/>
            <p:cNvSpPr/>
            <p:nvPr/>
          </p:nvSpPr>
          <p:spPr>
            <a:xfrm>
              <a:off x="4139952" y="544522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Rectángulo"/>
            <p:cNvSpPr/>
            <p:nvPr/>
          </p:nvSpPr>
          <p:spPr>
            <a:xfrm>
              <a:off x="4139952" y="5157192"/>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Rectángulo"/>
            <p:cNvSpPr/>
            <p:nvPr/>
          </p:nvSpPr>
          <p:spPr>
            <a:xfrm>
              <a:off x="4139952" y="4869160"/>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Rectángulo"/>
            <p:cNvSpPr/>
            <p:nvPr/>
          </p:nvSpPr>
          <p:spPr>
            <a:xfrm>
              <a:off x="4139952" y="4581128"/>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Rectángulo"/>
            <p:cNvSpPr/>
            <p:nvPr/>
          </p:nvSpPr>
          <p:spPr>
            <a:xfrm>
              <a:off x="4139952" y="4293096"/>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Rectángulo"/>
            <p:cNvSpPr/>
            <p:nvPr/>
          </p:nvSpPr>
          <p:spPr>
            <a:xfrm>
              <a:off x="4139952" y="4005064"/>
              <a:ext cx="288032"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68 Grupo"/>
          <p:cNvGrpSpPr/>
          <p:nvPr/>
        </p:nvGrpSpPr>
        <p:grpSpPr>
          <a:xfrm>
            <a:off x="7092280" y="1052736"/>
            <a:ext cx="288032" cy="1728192"/>
            <a:chOff x="4139952" y="4005064"/>
            <a:chExt cx="288032" cy="1728192"/>
          </a:xfrm>
          <a:solidFill>
            <a:srgbClr val="639828"/>
          </a:solidFill>
        </p:grpSpPr>
        <p:sp>
          <p:nvSpPr>
            <p:cNvPr id="70" name="69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74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0" name="75 Grupo"/>
          <p:cNvGrpSpPr/>
          <p:nvPr/>
        </p:nvGrpSpPr>
        <p:grpSpPr>
          <a:xfrm>
            <a:off x="7092280" y="2780928"/>
            <a:ext cx="288032" cy="1728192"/>
            <a:chOff x="4139952" y="4005064"/>
            <a:chExt cx="288032" cy="1728192"/>
          </a:xfrm>
          <a:solidFill>
            <a:srgbClr val="92D050"/>
          </a:solidFill>
        </p:grpSpPr>
        <p:sp>
          <p:nvSpPr>
            <p:cNvPr id="77" name="76 Rectángulo"/>
            <p:cNvSpPr/>
            <p:nvPr/>
          </p:nvSpPr>
          <p:spPr>
            <a:xfrm>
              <a:off x="4139952" y="544522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77 Rectángulo"/>
            <p:cNvSpPr/>
            <p:nvPr/>
          </p:nvSpPr>
          <p:spPr>
            <a:xfrm>
              <a:off x="4139952" y="5157192"/>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Rectángulo"/>
            <p:cNvSpPr/>
            <p:nvPr/>
          </p:nvSpPr>
          <p:spPr>
            <a:xfrm>
              <a:off x="4139952" y="4869160"/>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Rectángulo"/>
            <p:cNvSpPr/>
            <p:nvPr/>
          </p:nvSpPr>
          <p:spPr>
            <a:xfrm>
              <a:off x="4139952" y="4581128"/>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Rectángulo"/>
            <p:cNvSpPr/>
            <p:nvPr/>
          </p:nvSpPr>
          <p:spPr>
            <a:xfrm>
              <a:off x="4139952" y="4293096"/>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Rectángulo"/>
            <p:cNvSpPr/>
            <p:nvPr/>
          </p:nvSpPr>
          <p:spPr>
            <a:xfrm>
              <a:off x="4139952" y="4005064"/>
              <a:ext cx="288032" cy="288032"/>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3" name="82 CuadroTexto"/>
          <p:cNvSpPr txBox="1"/>
          <p:nvPr/>
        </p:nvSpPr>
        <p:spPr>
          <a:xfrm>
            <a:off x="4716016" y="3924345"/>
            <a:ext cx="792088" cy="646331"/>
          </a:xfrm>
          <a:prstGeom prst="rect">
            <a:avLst/>
          </a:prstGeom>
          <a:noFill/>
        </p:spPr>
        <p:txBody>
          <a:bodyPr wrap="square" rtlCol="0">
            <a:spAutoFit/>
          </a:bodyPr>
          <a:lstStyle/>
          <a:p>
            <a:pPr algn="ctr"/>
            <a:r>
              <a:rPr lang="es-ES" sz="3600" b="1" dirty="0" smtClean="0"/>
              <a:t>6</a:t>
            </a:r>
            <a:endParaRPr lang="es-ES" sz="3600" b="1" dirty="0"/>
          </a:p>
        </p:txBody>
      </p:sp>
      <p:sp>
        <p:nvSpPr>
          <p:cNvPr id="84" name="83 CuadroTexto"/>
          <p:cNvSpPr txBox="1"/>
          <p:nvPr/>
        </p:nvSpPr>
        <p:spPr>
          <a:xfrm>
            <a:off x="5796136" y="2204864"/>
            <a:ext cx="792088" cy="646331"/>
          </a:xfrm>
          <a:prstGeom prst="rect">
            <a:avLst/>
          </a:prstGeom>
          <a:noFill/>
        </p:spPr>
        <p:txBody>
          <a:bodyPr wrap="square" rtlCol="0">
            <a:spAutoFit/>
          </a:bodyPr>
          <a:lstStyle/>
          <a:p>
            <a:pPr algn="ctr"/>
            <a:r>
              <a:rPr lang="es-ES" sz="3600" b="1" dirty="0" smtClean="0"/>
              <a:t>12</a:t>
            </a:r>
            <a:endParaRPr lang="es-ES" sz="3600" b="1" dirty="0"/>
          </a:p>
        </p:txBody>
      </p:sp>
      <p:sp>
        <p:nvSpPr>
          <p:cNvPr id="85" name="84 CuadroTexto"/>
          <p:cNvSpPr txBox="1"/>
          <p:nvPr/>
        </p:nvSpPr>
        <p:spPr>
          <a:xfrm>
            <a:off x="6804248" y="476672"/>
            <a:ext cx="792088" cy="646331"/>
          </a:xfrm>
          <a:prstGeom prst="rect">
            <a:avLst/>
          </a:prstGeom>
          <a:noFill/>
        </p:spPr>
        <p:txBody>
          <a:bodyPr wrap="square" rtlCol="0">
            <a:spAutoFit/>
          </a:bodyPr>
          <a:lstStyle/>
          <a:p>
            <a:pPr algn="ctr"/>
            <a:r>
              <a:rPr lang="es-ES" sz="3600" b="1" dirty="0" smtClean="0"/>
              <a:t>18</a:t>
            </a:r>
            <a:endParaRPr lang="es-ES" sz="3600" b="1" dirty="0"/>
          </a:p>
        </p:txBody>
      </p:sp>
      <p:sp>
        <p:nvSpPr>
          <p:cNvPr id="86" name="85 CuadroTexto"/>
          <p:cNvSpPr txBox="1"/>
          <p:nvPr/>
        </p:nvSpPr>
        <p:spPr>
          <a:xfrm>
            <a:off x="2843808" y="5085184"/>
            <a:ext cx="792088" cy="646331"/>
          </a:xfrm>
          <a:prstGeom prst="rect">
            <a:avLst/>
          </a:prstGeom>
          <a:noFill/>
        </p:spPr>
        <p:txBody>
          <a:bodyPr wrap="square" rtlCol="0">
            <a:spAutoFit/>
          </a:bodyPr>
          <a:lstStyle/>
          <a:p>
            <a:pPr algn="ctr"/>
            <a:r>
              <a:rPr lang="es-ES" sz="3600" b="1" dirty="0" smtClean="0"/>
              <a:t>3</a:t>
            </a:r>
            <a:endParaRPr lang="es-ES" sz="3600" b="1" dirty="0"/>
          </a:p>
        </p:txBody>
      </p:sp>
      <p:sp>
        <p:nvSpPr>
          <p:cNvPr id="87" name="86 CuadroTexto"/>
          <p:cNvSpPr txBox="1"/>
          <p:nvPr/>
        </p:nvSpPr>
        <p:spPr>
          <a:xfrm>
            <a:off x="1763688" y="5229200"/>
            <a:ext cx="792088" cy="646331"/>
          </a:xfrm>
          <a:prstGeom prst="rect">
            <a:avLst/>
          </a:prstGeom>
          <a:noFill/>
        </p:spPr>
        <p:txBody>
          <a:bodyPr wrap="square" rtlCol="0">
            <a:spAutoFit/>
          </a:bodyPr>
          <a:lstStyle/>
          <a:p>
            <a:pPr algn="ctr"/>
            <a:r>
              <a:rPr lang="es-ES" sz="3600" b="1" dirty="0" smtClean="0"/>
              <a:t>2</a:t>
            </a:r>
            <a:endParaRPr lang="es-ES" sz="3600" b="1" dirty="0"/>
          </a:p>
        </p:txBody>
      </p:sp>
      <p:sp>
        <p:nvSpPr>
          <p:cNvPr id="88" name="87 CuadroTexto"/>
          <p:cNvSpPr txBox="1"/>
          <p:nvPr/>
        </p:nvSpPr>
        <p:spPr>
          <a:xfrm>
            <a:off x="755576" y="5517232"/>
            <a:ext cx="792088" cy="646331"/>
          </a:xfrm>
          <a:prstGeom prst="rect">
            <a:avLst/>
          </a:prstGeom>
          <a:noFill/>
        </p:spPr>
        <p:txBody>
          <a:bodyPr wrap="square" rtlCol="0">
            <a:spAutoFit/>
          </a:bodyPr>
          <a:lstStyle/>
          <a:p>
            <a:pPr algn="ctr"/>
            <a:r>
              <a:rPr lang="es-ES" sz="3600" b="1" dirty="0" smtClean="0"/>
              <a:t>1</a:t>
            </a:r>
            <a:endParaRPr lang="es-ES" sz="3600" b="1" dirty="0"/>
          </a:p>
        </p:txBody>
      </p:sp>
      <p:sp>
        <p:nvSpPr>
          <p:cNvPr id="89" name="88 CuadroTexto"/>
          <p:cNvSpPr txBox="1"/>
          <p:nvPr/>
        </p:nvSpPr>
        <p:spPr>
          <a:xfrm>
            <a:off x="4355976" y="1412776"/>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639828"/>
                </a:solidFill>
              </a:rPr>
              <a:t>MÚLTIPLOS</a:t>
            </a:r>
            <a:endParaRPr lang="es-ES" sz="3600" b="1" dirty="0">
              <a:solidFill>
                <a:srgbClr val="639828"/>
              </a:solidFill>
            </a:endParaRPr>
          </a:p>
        </p:txBody>
      </p:sp>
      <p:sp>
        <p:nvSpPr>
          <p:cNvPr id="90" name="89 CuadroTexto"/>
          <p:cNvSpPr txBox="1"/>
          <p:nvPr/>
        </p:nvSpPr>
        <p:spPr>
          <a:xfrm>
            <a:off x="1403648" y="3717032"/>
            <a:ext cx="2664296" cy="646331"/>
          </a:xfrm>
          <a:prstGeom prst="rect">
            <a:avLst/>
          </a:prstGeom>
          <a:noFill/>
          <a:effectLst>
            <a:outerShdw blurRad="50800" dist="50800" dir="5400000" algn="ctr" rotWithShape="0">
              <a:schemeClr val="accent1">
                <a:lumMod val="40000"/>
                <a:lumOff val="60000"/>
              </a:schemeClr>
            </a:outerShdw>
          </a:effectLst>
        </p:spPr>
        <p:txBody>
          <a:bodyPr wrap="square" rtlCol="0">
            <a:spAutoFit/>
          </a:bodyPr>
          <a:lstStyle/>
          <a:p>
            <a:pPr algn="ctr"/>
            <a:r>
              <a:rPr lang="es-ES" sz="3600" b="1" dirty="0" smtClean="0">
                <a:solidFill>
                  <a:srgbClr val="C00000"/>
                </a:solidFill>
              </a:rPr>
              <a:t>DIVISORES</a:t>
            </a:r>
            <a:endParaRPr lang="es-ES" sz="3600" b="1" dirty="0">
              <a:solidFill>
                <a:srgbClr val="C00000"/>
              </a:solidFill>
            </a:endParaRPr>
          </a:p>
        </p:txBody>
      </p:sp>
      <p:grpSp>
        <p:nvGrpSpPr>
          <p:cNvPr id="47" name="59 Grupo"/>
          <p:cNvGrpSpPr/>
          <p:nvPr/>
        </p:nvGrpSpPr>
        <p:grpSpPr>
          <a:xfrm>
            <a:off x="3779912" y="4509120"/>
            <a:ext cx="288032" cy="1728192"/>
            <a:chOff x="2051720" y="4005064"/>
            <a:chExt cx="288032" cy="1728192"/>
          </a:xfrm>
        </p:grpSpPr>
        <p:grpSp>
          <p:nvGrpSpPr>
            <p:cNvPr id="48" name="49 Grupo"/>
            <p:cNvGrpSpPr/>
            <p:nvPr/>
          </p:nvGrpSpPr>
          <p:grpSpPr>
            <a:xfrm>
              <a:off x="2051720" y="4869160"/>
              <a:ext cx="288032" cy="864096"/>
              <a:chOff x="2051720" y="4869160"/>
              <a:chExt cx="288032" cy="864096"/>
            </a:xfrm>
            <a:solidFill>
              <a:srgbClr val="AD403D"/>
            </a:solidFill>
          </p:grpSpPr>
          <p:sp>
            <p:nvSpPr>
              <p:cNvPr id="97" name="96 Rectángulo"/>
              <p:cNvSpPr/>
              <p:nvPr/>
            </p:nvSpPr>
            <p:spPr>
              <a:xfrm>
                <a:off x="2051720" y="5445224"/>
                <a:ext cx="288032"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Rectángulo"/>
              <p:cNvSpPr/>
              <p:nvPr/>
            </p:nvSpPr>
            <p:spPr>
              <a:xfrm>
                <a:off x="2051720" y="5157192"/>
                <a:ext cx="288032"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98 Rectángulo"/>
              <p:cNvSpPr/>
              <p:nvPr/>
            </p:nvSpPr>
            <p:spPr>
              <a:xfrm>
                <a:off x="2051720" y="4869160"/>
                <a:ext cx="288032"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9" name="50 Grupo"/>
            <p:cNvGrpSpPr/>
            <p:nvPr/>
          </p:nvGrpSpPr>
          <p:grpSpPr>
            <a:xfrm>
              <a:off x="2051720" y="4005064"/>
              <a:ext cx="288032" cy="864096"/>
              <a:chOff x="2051720" y="4005064"/>
              <a:chExt cx="288032" cy="864096"/>
            </a:xfrm>
            <a:solidFill>
              <a:schemeClr val="accent1">
                <a:lumMod val="40000"/>
                <a:lumOff val="60000"/>
              </a:schemeClr>
            </a:solidFill>
          </p:grpSpPr>
          <p:sp>
            <p:nvSpPr>
              <p:cNvPr id="94" name="93 Rectángulo"/>
              <p:cNvSpPr/>
              <p:nvPr/>
            </p:nvSpPr>
            <p:spPr>
              <a:xfrm>
                <a:off x="2051720" y="4581128"/>
                <a:ext cx="288032" cy="288032"/>
              </a:xfrm>
              <a:prstGeom prst="rect">
                <a:avLst/>
              </a:prstGeom>
              <a:solidFill>
                <a:schemeClr val="accent2">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94 Rectángulo"/>
              <p:cNvSpPr/>
              <p:nvPr/>
            </p:nvSpPr>
            <p:spPr>
              <a:xfrm>
                <a:off x="2051720" y="4293096"/>
                <a:ext cx="288032" cy="288032"/>
              </a:xfrm>
              <a:prstGeom prst="rect">
                <a:avLst/>
              </a:prstGeom>
              <a:solidFill>
                <a:schemeClr val="accent2">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95 Rectángulo"/>
              <p:cNvSpPr/>
              <p:nvPr/>
            </p:nvSpPr>
            <p:spPr>
              <a:xfrm>
                <a:off x="2051720" y="4005064"/>
                <a:ext cx="288032" cy="288032"/>
              </a:xfrm>
              <a:prstGeom prst="rect">
                <a:avLst/>
              </a:prstGeom>
              <a:solidFill>
                <a:schemeClr val="accent2">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00" name="99 CuadroTexto"/>
          <p:cNvSpPr txBox="1"/>
          <p:nvPr/>
        </p:nvSpPr>
        <p:spPr>
          <a:xfrm>
            <a:off x="3851920" y="4149080"/>
            <a:ext cx="792088" cy="646331"/>
          </a:xfrm>
          <a:prstGeom prst="rect">
            <a:avLst/>
          </a:prstGeom>
          <a:noFill/>
        </p:spPr>
        <p:txBody>
          <a:bodyPr wrap="square" rtlCol="0">
            <a:spAutoFit/>
          </a:bodyPr>
          <a:lstStyle/>
          <a:p>
            <a:pPr algn="ctr"/>
            <a:r>
              <a:rPr lang="es-ES" sz="3600" b="1" dirty="0" smtClean="0"/>
              <a:t>6</a:t>
            </a:r>
            <a:endParaRPr lang="es-ES" sz="3600" b="1" dirty="0"/>
          </a:p>
        </p:txBody>
      </p:sp>
      <p:pic>
        <p:nvPicPr>
          <p:cNvPr id="50" name="Imagen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328" y="1247341"/>
            <a:ext cx="1463459" cy="2335307"/>
          </a:xfrm>
          <a:prstGeom prst="rect">
            <a:avLst/>
          </a:prstGeom>
        </p:spPr>
      </p:pic>
      <p:sp>
        <p:nvSpPr>
          <p:cNvPr id="51" name="CuadroTexto 50"/>
          <p:cNvSpPr txBox="1"/>
          <p:nvPr/>
        </p:nvSpPr>
        <p:spPr>
          <a:xfrm>
            <a:off x="7457870" y="686236"/>
            <a:ext cx="1686130" cy="400110"/>
          </a:xfrm>
          <a:prstGeom prst="rect">
            <a:avLst/>
          </a:prstGeom>
          <a:noFill/>
        </p:spPr>
        <p:txBody>
          <a:bodyPr wrap="square" rtlCol="0">
            <a:spAutoFit/>
          </a:bodyPr>
          <a:lstStyle/>
          <a:p>
            <a:r>
              <a:rPr lang="es-ES" sz="2000" b="1" dirty="0" smtClean="0"/>
              <a:t>… y SIGUEN...</a:t>
            </a:r>
            <a:endParaRPr lang="es-ES" sz="2000" b="1" dirty="0"/>
          </a:p>
        </p:txBody>
      </p:sp>
      <p:sp>
        <p:nvSpPr>
          <p:cNvPr id="93" name="CuadroTexto 92"/>
          <p:cNvSpPr txBox="1"/>
          <p:nvPr/>
        </p:nvSpPr>
        <p:spPr>
          <a:xfrm>
            <a:off x="1680775" y="3244044"/>
            <a:ext cx="2326065" cy="400110"/>
          </a:xfrm>
          <a:prstGeom prst="rect">
            <a:avLst/>
          </a:prstGeom>
          <a:noFill/>
        </p:spPr>
        <p:txBody>
          <a:bodyPr wrap="square" rtlCol="0">
            <a:spAutoFit/>
          </a:bodyPr>
          <a:lstStyle/>
          <a:p>
            <a:r>
              <a:rPr lang="es-ES" sz="2000" b="1" dirty="0" smtClean="0"/>
              <a:t>… y NO HAY MÁS...</a:t>
            </a:r>
            <a:endParaRPr lang="es-ES" sz="2000" b="1" dirty="0"/>
          </a:p>
        </p:txBody>
      </p:sp>
    </p:spTree>
    <p:extLst>
      <p:ext uri="{BB962C8B-B14F-4D97-AF65-F5344CB8AC3E}">
        <p14:creationId xmlns:p14="http://schemas.microsoft.com/office/powerpoint/2010/main" val="3692653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971600" y="980728"/>
          <a:ext cx="7632848" cy="5151120"/>
        </p:xfrm>
        <a:graphic>
          <a:graphicData uri="http://schemas.openxmlformats.org/drawingml/2006/table">
            <a:tbl>
              <a:tblPr firstRow="1" bandRow="1">
                <a:tableStyleId>{5C22544A-7EE6-4342-B048-85BDC9FD1C3A}</a:tableStyleId>
              </a:tblPr>
              <a:tblGrid>
                <a:gridCol w="1800200"/>
                <a:gridCol w="2016224"/>
                <a:gridCol w="481685"/>
                <a:gridCol w="3334739"/>
              </a:tblGrid>
              <a:tr h="370840">
                <a:tc>
                  <a:txBody>
                    <a:bodyPr/>
                    <a:lstStyle/>
                    <a:p>
                      <a:pPr algn="ctr"/>
                      <a:r>
                        <a:rPr lang="es-ES" sz="2800" dirty="0" smtClean="0"/>
                        <a:t>moneda</a:t>
                      </a:r>
                      <a:endParaRPr lang="es-ES" sz="2800" dirty="0"/>
                    </a:p>
                  </a:txBody>
                  <a:tcPr>
                    <a:solidFill>
                      <a:schemeClr val="accent2">
                        <a:lumMod val="75000"/>
                      </a:schemeClr>
                    </a:solidFill>
                  </a:tcPr>
                </a:tc>
                <a:tc>
                  <a:txBody>
                    <a:bodyPr/>
                    <a:lstStyle/>
                    <a:p>
                      <a:pPr algn="ctr"/>
                      <a:r>
                        <a:rPr lang="es-ES" sz="2800" dirty="0" smtClean="0"/>
                        <a:t>Nº monedas</a:t>
                      </a:r>
                      <a:endParaRPr lang="es-ES" sz="2800" dirty="0"/>
                    </a:p>
                  </a:txBody>
                  <a:tcPr>
                    <a:solidFill>
                      <a:schemeClr val="tx1">
                        <a:lumMod val="65000"/>
                        <a:lumOff val="35000"/>
                      </a:schemeClr>
                    </a:solidFill>
                  </a:tcPr>
                </a:tc>
                <a:tc gridSpan="2">
                  <a:txBody>
                    <a:bodyPr/>
                    <a:lstStyle/>
                    <a:p>
                      <a:pPr algn="ctr"/>
                      <a:r>
                        <a:rPr lang="es-ES" sz="2800" smtClean="0">
                          <a:solidFill>
                            <a:schemeClr val="tx1"/>
                          </a:solidFill>
                        </a:rPr>
                        <a:t>TOTAL</a:t>
                      </a:r>
                      <a:endParaRPr lang="es-ES" sz="2800" dirty="0">
                        <a:solidFill>
                          <a:schemeClr val="tx1"/>
                        </a:solidFill>
                      </a:endParaRPr>
                    </a:p>
                  </a:txBody>
                  <a:tcPr>
                    <a:solidFill>
                      <a:schemeClr val="bg1"/>
                    </a:solidFill>
                  </a:tcPr>
                </a:tc>
                <a:tc hMerge="1">
                  <a:txBody>
                    <a:bodyPr/>
                    <a:lstStyle/>
                    <a:p>
                      <a:pPr algn="ctr"/>
                      <a:endParaRPr lang="es-ES" sz="2800" dirty="0"/>
                    </a:p>
                  </a:txBody>
                  <a:tcPr/>
                </a:tc>
              </a:tr>
              <a:tr h="370840">
                <a:tc>
                  <a:txBody>
                    <a:bodyPr/>
                    <a:lstStyle/>
                    <a:p>
                      <a:pPr marL="0" algn="l" defTabSz="914400" rtl="0" eaLnBrk="1" latinLnBrk="0" hangingPunct="1"/>
                      <a:r>
                        <a:rPr lang="es-ES" sz="3200" b="1" kern="1200" dirty="0" smtClean="0">
                          <a:solidFill>
                            <a:srgbClr val="CC0066"/>
                          </a:solidFill>
                          <a:latin typeface="+mn-lt"/>
                          <a:ea typeface="+mn-ea"/>
                          <a:cs typeface="+mn-cs"/>
                        </a:rPr>
                        <a:t>2</a:t>
                      </a:r>
                      <a:r>
                        <a:rPr lang="es-ES" sz="3200" b="1" kern="1200" dirty="0" smtClean="0">
                          <a:solidFill>
                            <a:schemeClr val="dk1"/>
                          </a:solidFill>
                          <a:latin typeface="+mn-lt"/>
                          <a:ea typeface="+mn-ea"/>
                          <a:cs typeface="+mn-cs"/>
                        </a:rPr>
                        <a:t>€</a:t>
                      </a:r>
                    </a:p>
                  </a:txBody>
                  <a:tcPr>
                    <a:solidFill>
                      <a:schemeClr val="bg1">
                        <a:lumMod val="9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5</a:t>
                      </a:r>
                    </a:p>
                  </a:txBody>
                  <a:tcPr>
                    <a:solidFill>
                      <a:schemeClr val="bg1">
                        <a:lumMod val="9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95000"/>
                      </a:schemeClr>
                    </a:solidFill>
                  </a:tcPr>
                </a:tc>
                <a:tc>
                  <a:txBody>
                    <a:bodyPr/>
                    <a:lstStyle/>
                    <a:p>
                      <a:r>
                        <a:rPr lang="es-ES" sz="2400" dirty="0" smtClean="0">
                          <a:latin typeface="+mj-lt"/>
                        </a:rPr>
                        <a:t>10 €</a:t>
                      </a:r>
                      <a:endParaRPr lang="es-ES" sz="2400" dirty="0">
                        <a:latin typeface="+mj-lt"/>
                      </a:endParaRPr>
                    </a:p>
                  </a:txBody>
                  <a:tcPr>
                    <a:solidFill>
                      <a:schemeClr val="bg1">
                        <a:lumMod val="95000"/>
                      </a:schemeClr>
                    </a:solidFill>
                  </a:tcPr>
                </a:tc>
              </a:tr>
              <a:tr h="370840">
                <a:tc>
                  <a:txBody>
                    <a:bodyPr/>
                    <a:lstStyle/>
                    <a:p>
                      <a:r>
                        <a:rPr lang="es-ES" sz="3200" b="1" kern="1200" dirty="0" smtClean="0">
                          <a:solidFill>
                            <a:srgbClr val="CC0066"/>
                          </a:solidFill>
                          <a:latin typeface="+mn-lt"/>
                          <a:ea typeface="+mn-ea"/>
                          <a:cs typeface="+mn-cs"/>
                        </a:rPr>
                        <a:t>1</a:t>
                      </a:r>
                      <a:r>
                        <a:rPr lang="es-ES" sz="3200" b="1" kern="1200" dirty="0" smtClean="0">
                          <a:solidFill>
                            <a:schemeClr val="dk1"/>
                          </a:solidFill>
                          <a:latin typeface="+mn-lt"/>
                          <a:ea typeface="+mn-ea"/>
                          <a:cs typeface="+mn-cs"/>
                        </a:rPr>
                        <a:t>€</a:t>
                      </a:r>
                    </a:p>
                  </a:txBody>
                  <a:tcPr>
                    <a:solidFill>
                      <a:schemeClr val="bg1">
                        <a:lumMod val="8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10</a:t>
                      </a:r>
                    </a:p>
                  </a:txBody>
                  <a:tcPr>
                    <a:solidFill>
                      <a:schemeClr val="bg1">
                        <a:lumMod val="8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85000"/>
                      </a:schemeClr>
                    </a:solidFill>
                  </a:tcPr>
                </a:tc>
                <a:tc>
                  <a:txBody>
                    <a:bodyPr/>
                    <a:lstStyle/>
                    <a:p>
                      <a:r>
                        <a:rPr lang="es-ES" sz="2400" dirty="0" smtClean="0">
                          <a:latin typeface="+mj-lt"/>
                        </a:rPr>
                        <a:t>10 €</a:t>
                      </a:r>
                      <a:endParaRPr lang="es-ES" sz="2400" dirty="0">
                        <a:latin typeface="+mj-lt"/>
                      </a:endParaRPr>
                    </a:p>
                  </a:txBody>
                  <a:tcPr>
                    <a:solidFill>
                      <a:schemeClr val="bg1">
                        <a:lumMod val="85000"/>
                      </a:schemeClr>
                    </a:solidFill>
                  </a:tcPr>
                </a:tc>
              </a:tr>
              <a:tr h="370840">
                <a:tc>
                  <a:txBody>
                    <a:bodyPr/>
                    <a:lstStyle/>
                    <a:p>
                      <a:r>
                        <a:rPr lang="es-ES" sz="3200" b="1" dirty="0" smtClean="0">
                          <a:solidFill>
                            <a:srgbClr val="CC0066"/>
                          </a:solidFill>
                        </a:rPr>
                        <a:t>50</a:t>
                      </a:r>
                      <a:r>
                        <a:rPr lang="es-ES" sz="2800" dirty="0" smtClean="0"/>
                        <a:t> cents</a:t>
                      </a:r>
                      <a:endParaRPr lang="es-ES" sz="2800" dirty="0"/>
                    </a:p>
                  </a:txBody>
                  <a:tcPr>
                    <a:solidFill>
                      <a:schemeClr val="bg1">
                        <a:lumMod val="9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20</a:t>
                      </a:r>
                    </a:p>
                  </a:txBody>
                  <a:tcPr>
                    <a:solidFill>
                      <a:schemeClr val="bg1">
                        <a:lumMod val="9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95000"/>
                      </a:schemeClr>
                    </a:solidFill>
                  </a:tcPr>
                </a:tc>
                <a:tc>
                  <a:txBody>
                    <a:bodyPr/>
                    <a:lstStyle/>
                    <a:p>
                      <a:r>
                        <a:rPr lang="es-ES" sz="2400" dirty="0" smtClean="0">
                          <a:latin typeface="+mj-lt"/>
                        </a:rPr>
                        <a:t>1.000 cents = 10 €</a:t>
                      </a:r>
                      <a:endParaRPr lang="es-ES" sz="2400" dirty="0">
                        <a:latin typeface="+mj-lt"/>
                      </a:endParaRPr>
                    </a:p>
                  </a:txBody>
                  <a:tcPr>
                    <a:solidFill>
                      <a:schemeClr val="bg1">
                        <a:lumMod val="95000"/>
                      </a:schemeClr>
                    </a:solidFill>
                  </a:tcPr>
                </a:tc>
              </a:tr>
              <a:tr h="370840">
                <a:tc>
                  <a:txBody>
                    <a:bodyPr/>
                    <a:lstStyle/>
                    <a:p>
                      <a:r>
                        <a:rPr lang="es-ES" sz="3200" b="1" kern="1200" dirty="0" smtClean="0">
                          <a:solidFill>
                            <a:srgbClr val="CC0066"/>
                          </a:solidFill>
                          <a:latin typeface="+mn-lt"/>
                          <a:ea typeface="+mn-ea"/>
                          <a:cs typeface="+mn-cs"/>
                        </a:rPr>
                        <a:t>20</a:t>
                      </a:r>
                      <a:r>
                        <a:rPr lang="es-ES" sz="2800" dirty="0" smtClean="0"/>
                        <a:t> cents</a:t>
                      </a:r>
                      <a:endParaRPr lang="es-ES" sz="2800" dirty="0"/>
                    </a:p>
                  </a:txBody>
                  <a:tcPr>
                    <a:solidFill>
                      <a:schemeClr val="bg1">
                        <a:lumMod val="8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50</a:t>
                      </a:r>
                    </a:p>
                  </a:txBody>
                  <a:tcPr>
                    <a:solidFill>
                      <a:schemeClr val="bg1">
                        <a:lumMod val="8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85000"/>
                      </a:schemeClr>
                    </a:solidFill>
                  </a:tcPr>
                </a:tc>
                <a:tc>
                  <a:txBody>
                    <a:bodyPr/>
                    <a:lstStyle/>
                    <a:p>
                      <a:r>
                        <a:rPr lang="es-ES" sz="2400" dirty="0" smtClean="0">
                          <a:latin typeface="+mj-lt"/>
                        </a:rPr>
                        <a:t>1.000 cents = 10 €</a:t>
                      </a:r>
                      <a:endParaRPr lang="es-ES" sz="2400" dirty="0">
                        <a:latin typeface="+mj-lt"/>
                      </a:endParaRPr>
                    </a:p>
                  </a:txBody>
                  <a:tcPr>
                    <a:solidFill>
                      <a:schemeClr val="bg1">
                        <a:lumMod val="85000"/>
                      </a:schemeClr>
                    </a:solidFill>
                  </a:tcPr>
                </a:tc>
              </a:tr>
              <a:tr h="370840">
                <a:tc>
                  <a:txBody>
                    <a:bodyPr/>
                    <a:lstStyle/>
                    <a:p>
                      <a:r>
                        <a:rPr lang="es-ES" sz="3200" b="1" kern="1200" dirty="0" smtClean="0">
                          <a:solidFill>
                            <a:srgbClr val="CC0066"/>
                          </a:solidFill>
                          <a:latin typeface="+mn-lt"/>
                          <a:ea typeface="+mn-ea"/>
                          <a:cs typeface="+mn-cs"/>
                        </a:rPr>
                        <a:t>10</a:t>
                      </a:r>
                      <a:r>
                        <a:rPr lang="es-ES" sz="2800" dirty="0" smtClean="0"/>
                        <a:t> cents</a:t>
                      </a:r>
                      <a:endParaRPr lang="es-ES" sz="2800" dirty="0"/>
                    </a:p>
                  </a:txBody>
                  <a:tcPr>
                    <a:solidFill>
                      <a:schemeClr val="bg1">
                        <a:lumMod val="9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100</a:t>
                      </a:r>
                    </a:p>
                  </a:txBody>
                  <a:tcPr>
                    <a:solidFill>
                      <a:schemeClr val="bg1">
                        <a:lumMod val="9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95000"/>
                      </a:schemeClr>
                    </a:solidFill>
                  </a:tcPr>
                </a:tc>
                <a:tc>
                  <a:txBody>
                    <a:bodyPr/>
                    <a:lstStyle/>
                    <a:p>
                      <a:r>
                        <a:rPr lang="es-ES" sz="2400" dirty="0" smtClean="0">
                          <a:latin typeface="+mj-lt"/>
                        </a:rPr>
                        <a:t>1.000 cents = 10 €</a:t>
                      </a:r>
                      <a:endParaRPr lang="es-ES" sz="2400" dirty="0">
                        <a:latin typeface="+mj-lt"/>
                      </a:endParaRPr>
                    </a:p>
                  </a:txBody>
                  <a:tcPr>
                    <a:solidFill>
                      <a:schemeClr val="bg1">
                        <a:lumMod val="95000"/>
                      </a:schemeClr>
                    </a:solidFill>
                  </a:tcPr>
                </a:tc>
              </a:tr>
              <a:tr h="370840">
                <a:tc>
                  <a:txBody>
                    <a:bodyPr/>
                    <a:lstStyle/>
                    <a:p>
                      <a:r>
                        <a:rPr lang="es-ES" sz="3200" b="1" kern="1200" dirty="0" smtClean="0">
                          <a:solidFill>
                            <a:srgbClr val="CC0066"/>
                          </a:solidFill>
                          <a:latin typeface="+mn-lt"/>
                          <a:ea typeface="+mn-ea"/>
                          <a:cs typeface="+mn-cs"/>
                        </a:rPr>
                        <a:t>5</a:t>
                      </a:r>
                      <a:r>
                        <a:rPr lang="es-ES" sz="2800" dirty="0" smtClean="0"/>
                        <a:t> cents</a:t>
                      </a:r>
                      <a:endParaRPr lang="es-ES" sz="2800" dirty="0"/>
                    </a:p>
                  </a:txBody>
                  <a:tcPr>
                    <a:solidFill>
                      <a:schemeClr val="bg1">
                        <a:lumMod val="8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200</a:t>
                      </a:r>
                    </a:p>
                  </a:txBody>
                  <a:tcPr>
                    <a:solidFill>
                      <a:schemeClr val="bg1">
                        <a:lumMod val="8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85000"/>
                      </a:schemeClr>
                    </a:solidFill>
                  </a:tcPr>
                </a:tc>
                <a:tc>
                  <a:txBody>
                    <a:bodyPr/>
                    <a:lstStyle/>
                    <a:p>
                      <a:r>
                        <a:rPr lang="es-ES" sz="2400" dirty="0" smtClean="0">
                          <a:latin typeface="+mj-lt"/>
                        </a:rPr>
                        <a:t>1.000 cents = 10 €</a:t>
                      </a:r>
                      <a:endParaRPr lang="es-ES" sz="2400" dirty="0">
                        <a:latin typeface="+mj-lt"/>
                      </a:endParaRPr>
                    </a:p>
                  </a:txBody>
                  <a:tcPr>
                    <a:solidFill>
                      <a:schemeClr val="bg1">
                        <a:lumMod val="85000"/>
                      </a:schemeClr>
                    </a:solidFill>
                  </a:tcPr>
                </a:tc>
              </a:tr>
              <a:tr h="370840">
                <a:tc>
                  <a:txBody>
                    <a:bodyPr/>
                    <a:lstStyle/>
                    <a:p>
                      <a:r>
                        <a:rPr lang="es-ES" sz="3200" b="1" kern="1200" dirty="0" smtClean="0">
                          <a:solidFill>
                            <a:srgbClr val="CC0066"/>
                          </a:solidFill>
                          <a:latin typeface="+mn-lt"/>
                          <a:ea typeface="+mn-ea"/>
                          <a:cs typeface="+mn-cs"/>
                        </a:rPr>
                        <a:t>2</a:t>
                      </a:r>
                      <a:r>
                        <a:rPr lang="es-ES" sz="2800" dirty="0" smtClean="0"/>
                        <a:t> cents</a:t>
                      </a:r>
                      <a:endParaRPr lang="es-ES" sz="2800" dirty="0"/>
                    </a:p>
                  </a:txBody>
                  <a:tcPr>
                    <a:solidFill>
                      <a:schemeClr val="bg1">
                        <a:lumMod val="9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500</a:t>
                      </a:r>
                    </a:p>
                  </a:txBody>
                  <a:tcPr>
                    <a:solidFill>
                      <a:schemeClr val="bg1">
                        <a:lumMod val="9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95000"/>
                      </a:schemeClr>
                    </a:solidFill>
                  </a:tcPr>
                </a:tc>
                <a:tc>
                  <a:txBody>
                    <a:bodyPr/>
                    <a:lstStyle/>
                    <a:p>
                      <a:r>
                        <a:rPr lang="es-ES" sz="2400" dirty="0" smtClean="0">
                          <a:latin typeface="+mj-lt"/>
                        </a:rPr>
                        <a:t>1.000 cents = 10 €</a:t>
                      </a:r>
                      <a:endParaRPr lang="es-ES" sz="2400" dirty="0">
                        <a:latin typeface="+mj-lt"/>
                      </a:endParaRPr>
                    </a:p>
                  </a:txBody>
                  <a:tcPr>
                    <a:solidFill>
                      <a:schemeClr val="bg1">
                        <a:lumMod val="95000"/>
                      </a:schemeClr>
                    </a:solidFill>
                  </a:tcPr>
                </a:tc>
              </a:tr>
              <a:tr h="370840">
                <a:tc>
                  <a:txBody>
                    <a:bodyPr/>
                    <a:lstStyle/>
                    <a:p>
                      <a:r>
                        <a:rPr lang="es-ES" sz="3200" b="1" kern="1200" dirty="0" smtClean="0">
                          <a:solidFill>
                            <a:srgbClr val="CC0066"/>
                          </a:solidFill>
                          <a:latin typeface="+mn-lt"/>
                          <a:ea typeface="+mn-ea"/>
                          <a:cs typeface="+mn-cs"/>
                        </a:rPr>
                        <a:t>1</a:t>
                      </a:r>
                      <a:r>
                        <a:rPr lang="es-ES" sz="2800" baseline="0" dirty="0" smtClean="0"/>
                        <a:t> cents</a:t>
                      </a:r>
                      <a:endParaRPr lang="es-ES" sz="2800" dirty="0"/>
                    </a:p>
                  </a:txBody>
                  <a:tcPr>
                    <a:solidFill>
                      <a:schemeClr val="bg1">
                        <a:lumMod val="85000"/>
                      </a:schemeClr>
                    </a:solidFill>
                  </a:tcPr>
                </a:tc>
                <a:tc>
                  <a:txBody>
                    <a:bodyPr/>
                    <a:lstStyle/>
                    <a:p>
                      <a:pPr marL="0" algn="ctr" defTabSz="914400" rtl="0" eaLnBrk="1" latinLnBrk="0" hangingPunct="1"/>
                      <a:r>
                        <a:rPr lang="es-ES" sz="2800" i="0" kern="1200" dirty="0" smtClean="0">
                          <a:solidFill>
                            <a:schemeClr val="dk1"/>
                          </a:solidFill>
                          <a:latin typeface="AR CENA" pitchFamily="2" charset="0"/>
                          <a:ea typeface="+mn-ea"/>
                          <a:cs typeface="+mn-cs"/>
                        </a:rPr>
                        <a:t>1.000</a:t>
                      </a:r>
                    </a:p>
                  </a:txBody>
                  <a:tcPr>
                    <a:solidFill>
                      <a:schemeClr val="bg1">
                        <a:lumMod val="85000"/>
                      </a:schemeClr>
                    </a:solidFill>
                  </a:tcPr>
                </a:tc>
                <a:tc>
                  <a:txBody>
                    <a:bodyPr/>
                    <a:lstStyle/>
                    <a:p>
                      <a:pPr marL="0" algn="ctr" defTabSz="914400" rtl="0" eaLnBrk="1" latinLnBrk="0" hangingPunct="1"/>
                      <a:r>
                        <a:rPr lang="es-ES" sz="2800" i="0" kern="1200" dirty="0" smtClean="0">
                          <a:solidFill>
                            <a:srgbClr val="FF0000"/>
                          </a:solidFill>
                          <a:latin typeface="AR CENA" pitchFamily="2" charset="0"/>
                          <a:ea typeface="+mn-ea"/>
                          <a:cs typeface="+mn-cs"/>
                        </a:rPr>
                        <a:t>=</a:t>
                      </a:r>
                    </a:p>
                  </a:txBody>
                  <a:tcPr>
                    <a:solidFill>
                      <a:schemeClr val="bg1">
                        <a:lumMod val="85000"/>
                      </a:schemeClr>
                    </a:solidFill>
                  </a:tcPr>
                </a:tc>
                <a:tc>
                  <a:txBody>
                    <a:bodyPr/>
                    <a:lstStyle/>
                    <a:p>
                      <a:r>
                        <a:rPr lang="es-ES" sz="2400" dirty="0" smtClean="0">
                          <a:latin typeface="+mj-lt"/>
                        </a:rPr>
                        <a:t>1.000 cents = 10 €</a:t>
                      </a:r>
                      <a:endParaRPr lang="es-ES" sz="2400" dirty="0">
                        <a:latin typeface="+mj-lt"/>
                      </a:endParaRPr>
                    </a:p>
                  </a:txBody>
                  <a:tcPr>
                    <a:solidFill>
                      <a:schemeClr val="bg1">
                        <a:lumMod val="85000"/>
                      </a:schemeClr>
                    </a:solidFill>
                  </a:tcPr>
                </a:tc>
              </a:tr>
            </a:tbl>
          </a:graphicData>
        </a:graphic>
      </p:graphicFrame>
      <p:sp>
        <p:nvSpPr>
          <p:cNvPr id="5" name="4 CuadroTexto"/>
          <p:cNvSpPr txBox="1"/>
          <p:nvPr/>
        </p:nvSpPr>
        <p:spPr>
          <a:xfrm>
            <a:off x="2627784" y="1556792"/>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
        <p:nvSpPr>
          <p:cNvPr id="6" name="5 CuadroTexto"/>
          <p:cNvSpPr txBox="1"/>
          <p:nvPr/>
        </p:nvSpPr>
        <p:spPr>
          <a:xfrm>
            <a:off x="2627784" y="2132856"/>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
        <p:nvSpPr>
          <p:cNvPr id="7" name="6 CuadroTexto"/>
          <p:cNvSpPr txBox="1"/>
          <p:nvPr/>
        </p:nvSpPr>
        <p:spPr>
          <a:xfrm>
            <a:off x="2627784" y="2708920"/>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
        <p:nvSpPr>
          <p:cNvPr id="8" name="7 CuadroTexto"/>
          <p:cNvSpPr txBox="1"/>
          <p:nvPr/>
        </p:nvSpPr>
        <p:spPr>
          <a:xfrm>
            <a:off x="2627784" y="3327375"/>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
        <p:nvSpPr>
          <p:cNvPr id="9" name="8 CuadroTexto"/>
          <p:cNvSpPr txBox="1"/>
          <p:nvPr/>
        </p:nvSpPr>
        <p:spPr>
          <a:xfrm>
            <a:off x="2627784" y="3933056"/>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
        <p:nvSpPr>
          <p:cNvPr id="10" name="9 CuadroTexto"/>
          <p:cNvSpPr txBox="1"/>
          <p:nvPr/>
        </p:nvSpPr>
        <p:spPr>
          <a:xfrm>
            <a:off x="2627784" y="4437112"/>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
        <p:nvSpPr>
          <p:cNvPr id="11" name="10 CuadroTexto"/>
          <p:cNvSpPr txBox="1"/>
          <p:nvPr/>
        </p:nvSpPr>
        <p:spPr>
          <a:xfrm>
            <a:off x="2627784" y="5013176"/>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
        <p:nvSpPr>
          <p:cNvPr id="12" name="11 CuadroTexto"/>
          <p:cNvSpPr txBox="1"/>
          <p:nvPr/>
        </p:nvSpPr>
        <p:spPr>
          <a:xfrm>
            <a:off x="2627784" y="5631631"/>
            <a:ext cx="432048" cy="461665"/>
          </a:xfrm>
          <a:prstGeom prst="rect">
            <a:avLst/>
          </a:prstGeom>
          <a:noFill/>
        </p:spPr>
        <p:txBody>
          <a:bodyPr wrap="square" rtlCol="0">
            <a:spAutoFit/>
          </a:bodyPr>
          <a:lstStyle/>
          <a:p>
            <a:r>
              <a:rPr lang="es-ES" sz="2400" b="1" dirty="0" smtClean="0">
                <a:solidFill>
                  <a:srgbClr val="FF0000"/>
                </a:solidFill>
              </a:rPr>
              <a:t>x</a:t>
            </a:r>
            <a:endParaRPr lang="es-ES" sz="2400" b="1" dirty="0">
              <a:solidFill>
                <a:srgbClr val="FF0000"/>
              </a:solidFill>
            </a:endParaRPr>
          </a:p>
        </p:txBody>
      </p:sp>
    </p:spTree>
    <p:extLst>
      <p:ext uri="{BB962C8B-B14F-4D97-AF65-F5344CB8AC3E}">
        <p14:creationId xmlns:p14="http://schemas.microsoft.com/office/powerpoint/2010/main" val="152689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323528" y="548680"/>
            <a:ext cx="8579296" cy="5577483"/>
          </a:xfrm>
          <a:prstGeom prst="rect">
            <a:avLst/>
          </a:prstGeom>
          <a:noFill/>
        </p:spPr>
        <p:txBody>
          <a:bodyPr wrap="square" rtlCol="0">
            <a:noAutofit/>
          </a:bodyPr>
          <a:lstStyle/>
          <a:p>
            <a:pPr>
              <a:buNone/>
            </a:pPr>
            <a:r>
              <a:rPr lang="es-ES" sz="3200" b="1" i="1" u="sng" dirty="0" smtClean="0"/>
              <a:t>Ejercicio:</a:t>
            </a:r>
            <a:r>
              <a:rPr lang="es-ES" sz="3200" b="1" i="1" dirty="0" smtClean="0"/>
              <a:t> </a:t>
            </a:r>
          </a:p>
          <a:p>
            <a:pPr>
              <a:buNone/>
            </a:pPr>
            <a:r>
              <a:rPr lang="es-ES" sz="3000" smtClean="0"/>
              <a:t>¿Cuáles son </a:t>
            </a:r>
            <a:r>
              <a:rPr lang="es-ES" sz="3000" b="1" smtClean="0">
                <a:solidFill>
                  <a:srgbClr val="0070C0"/>
                </a:solidFill>
              </a:rPr>
              <a:t>múltiplos </a:t>
            </a:r>
            <a:r>
              <a:rPr lang="es-ES" sz="3000" b="1" dirty="0" smtClean="0">
                <a:solidFill>
                  <a:srgbClr val="0070C0"/>
                </a:solidFill>
              </a:rPr>
              <a:t>de 12 </a:t>
            </a:r>
            <a:r>
              <a:rPr lang="es-ES" sz="3000" smtClean="0"/>
              <a:t>y cuáles </a:t>
            </a:r>
            <a:r>
              <a:rPr lang="es-ES" sz="3000" b="1" dirty="0" smtClean="0">
                <a:solidFill>
                  <a:srgbClr val="CC0066"/>
                </a:solidFill>
              </a:rPr>
              <a:t>divisores de 12</a:t>
            </a:r>
            <a:r>
              <a:rPr lang="es-ES" sz="3000" dirty="0" smtClean="0"/>
              <a:t>?</a:t>
            </a:r>
          </a:p>
          <a:p>
            <a:pPr>
              <a:buNone/>
            </a:pPr>
            <a:endParaRPr lang="es-ES" sz="3000" b="1" dirty="0" smtClean="0"/>
          </a:p>
          <a:p>
            <a:pPr>
              <a:buNone/>
            </a:pPr>
            <a:r>
              <a:rPr lang="es-ES" sz="3000" b="1" dirty="0" smtClean="0"/>
              <a:t>       </a:t>
            </a:r>
            <a:r>
              <a:rPr lang="es-ES" sz="3600" b="1" dirty="0" smtClean="0">
                <a:effectLst>
                  <a:outerShdw blurRad="50800" dist="50800" dir="5400000" algn="ctr" rotWithShape="0">
                    <a:schemeClr val="bg1">
                      <a:lumMod val="65000"/>
                    </a:schemeClr>
                  </a:outerShdw>
                </a:effectLst>
                <a:latin typeface="Segoe Print" pitchFamily="2" charset="0"/>
              </a:rPr>
              <a:t>3      48     4       24       36 </a:t>
            </a:r>
          </a:p>
          <a:p>
            <a:pPr marL="514350" indent="-514350" algn="ctr">
              <a:buNone/>
            </a:pPr>
            <a:endParaRPr lang="es-ES" sz="3600" b="1" dirty="0" smtClean="0">
              <a:effectLst>
                <a:outerShdw blurRad="50800" dist="50800" dir="5400000" algn="ctr" rotWithShape="0">
                  <a:schemeClr val="bg1">
                    <a:lumMod val="65000"/>
                  </a:schemeClr>
                </a:outerShdw>
              </a:effectLst>
              <a:latin typeface="Segoe Print" pitchFamily="2" charset="0"/>
            </a:endParaRPr>
          </a:p>
          <a:p>
            <a:pPr marL="514350" indent="-514350" algn="ctr">
              <a:buNone/>
            </a:pPr>
            <a:r>
              <a:rPr lang="es-ES" sz="3600" b="1" dirty="0" smtClean="0">
                <a:effectLst>
                  <a:outerShdw blurRad="50800" dist="50800" dir="5400000" algn="ctr" rotWithShape="0">
                    <a:schemeClr val="bg1">
                      <a:lumMod val="65000"/>
                    </a:schemeClr>
                  </a:outerShdw>
                </a:effectLst>
                <a:latin typeface="Segoe Print" pitchFamily="2" charset="0"/>
              </a:rPr>
              <a:t>60     2     12      1      120     6               </a:t>
            </a:r>
          </a:p>
          <a:p>
            <a:pPr marL="514350" indent="-514350">
              <a:buNone/>
            </a:pPr>
            <a:endParaRPr lang="es-ES" sz="3000" b="1" i="1" u="sng" dirty="0"/>
          </a:p>
        </p:txBody>
      </p:sp>
      <p:pic>
        <p:nvPicPr>
          <p:cNvPr id="5" name="4 Imagen" descr="cartoon-questioning-and-thinking-red-haired-white-lady-by-ron-leishman-56797.jpg"/>
          <p:cNvPicPr>
            <a:picLocks noChangeAspect="1"/>
          </p:cNvPicPr>
          <p:nvPr/>
        </p:nvPicPr>
        <p:blipFill>
          <a:blip r:embed="rId2" cstate="print"/>
          <a:stretch>
            <a:fillRect/>
          </a:stretch>
        </p:blipFill>
        <p:spPr>
          <a:xfrm>
            <a:off x="3131840" y="4144281"/>
            <a:ext cx="2627784" cy="271371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323528" y="548680"/>
            <a:ext cx="8579296" cy="5577483"/>
          </a:xfrm>
          <a:prstGeom prst="rect">
            <a:avLst/>
          </a:prstGeom>
          <a:noFill/>
        </p:spPr>
        <p:txBody>
          <a:bodyPr wrap="square" rtlCol="0">
            <a:noAutofit/>
          </a:bodyPr>
          <a:lstStyle/>
          <a:p>
            <a:pPr>
              <a:buNone/>
            </a:pPr>
            <a:r>
              <a:rPr lang="es-ES" sz="3200" b="1" i="1" u="sng" dirty="0" smtClean="0"/>
              <a:t>Ejercicio:</a:t>
            </a:r>
            <a:r>
              <a:rPr lang="es-ES" sz="3200" b="1" i="1" dirty="0" smtClean="0"/>
              <a:t> </a:t>
            </a:r>
          </a:p>
          <a:p>
            <a:pPr>
              <a:buNone/>
            </a:pPr>
            <a:r>
              <a:rPr lang="es-ES" sz="3000" dirty="0" smtClean="0"/>
              <a:t>¿Cuáles son </a:t>
            </a:r>
            <a:r>
              <a:rPr lang="es-ES" sz="3000" b="1" dirty="0" smtClean="0">
                <a:solidFill>
                  <a:srgbClr val="0070C0"/>
                </a:solidFill>
              </a:rPr>
              <a:t>múltiplos de 12 </a:t>
            </a:r>
            <a:r>
              <a:rPr lang="es-ES" sz="3000" dirty="0" smtClean="0"/>
              <a:t>y cuáles </a:t>
            </a:r>
            <a:r>
              <a:rPr lang="es-ES" sz="3000" b="1" dirty="0" smtClean="0">
                <a:solidFill>
                  <a:srgbClr val="CC0066"/>
                </a:solidFill>
              </a:rPr>
              <a:t>divisores de 12</a:t>
            </a:r>
            <a:r>
              <a:rPr lang="es-ES" sz="3000" dirty="0" smtClean="0"/>
              <a:t>?</a:t>
            </a:r>
          </a:p>
          <a:p>
            <a:pPr>
              <a:buNone/>
            </a:pPr>
            <a:endParaRPr lang="es-ES" sz="3000" b="1" dirty="0" smtClean="0"/>
          </a:p>
          <a:p>
            <a:pPr>
              <a:buNone/>
            </a:pPr>
            <a:r>
              <a:rPr lang="es-ES" sz="3000" b="1" dirty="0" smtClean="0"/>
              <a:t>       </a:t>
            </a:r>
            <a:r>
              <a:rPr lang="es-ES" sz="3600" b="1" dirty="0" smtClean="0">
                <a:solidFill>
                  <a:srgbClr val="CC0066"/>
                </a:solidFill>
                <a:effectLst>
                  <a:outerShdw blurRad="50800" dist="50800" dir="5400000" algn="ctr" rotWithShape="0">
                    <a:schemeClr val="bg1">
                      <a:lumMod val="65000"/>
                    </a:schemeClr>
                  </a:outerShdw>
                </a:effectLst>
                <a:latin typeface="Segoe Print" pitchFamily="2" charset="0"/>
              </a:rPr>
              <a:t>3</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00B0F0"/>
                </a:solidFill>
                <a:effectLst>
                  <a:outerShdw blurRad="50800" dist="50800" dir="5400000" algn="ctr" rotWithShape="0">
                    <a:schemeClr val="bg1">
                      <a:lumMod val="65000"/>
                    </a:schemeClr>
                  </a:outerShdw>
                </a:effectLst>
                <a:latin typeface="Segoe Print" pitchFamily="2" charset="0"/>
              </a:rPr>
              <a:t>48 </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CC0066"/>
                </a:solidFill>
                <a:effectLst>
                  <a:outerShdw blurRad="50800" dist="50800" dir="5400000" algn="ctr" rotWithShape="0">
                    <a:schemeClr val="bg1">
                      <a:lumMod val="65000"/>
                    </a:schemeClr>
                  </a:outerShdw>
                </a:effectLst>
                <a:latin typeface="Segoe Print" pitchFamily="2" charset="0"/>
              </a:rPr>
              <a:t>4 </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00B0F0"/>
                </a:solidFill>
                <a:effectLst>
                  <a:outerShdw blurRad="50800" dist="50800" dir="5400000" algn="ctr" rotWithShape="0">
                    <a:schemeClr val="bg1">
                      <a:lumMod val="65000"/>
                    </a:schemeClr>
                  </a:outerShdw>
                </a:effectLst>
                <a:latin typeface="Segoe Print" pitchFamily="2" charset="0"/>
              </a:rPr>
              <a:t>24       36 </a:t>
            </a:r>
          </a:p>
          <a:p>
            <a:pPr marL="514350" indent="-514350" algn="ctr">
              <a:buNone/>
            </a:pPr>
            <a:endParaRPr lang="es-ES" sz="3600" b="1" dirty="0" smtClean="0">
              <a:effectLst>
                <a:outerShdw blurRad="50800" dist="50800" dir="5400000" algn="ctr" rotWithShape="0">
                  <a:schemeClr val="bg1">
                    <a:lumMod val="65000"/>
                  </a:schemeClr>
                </a:outerShdw>
              </a:effectLst>
              <a:latin typeface="Segoe Print" pitchFamily="2" charset="0"/>
            </a:endParaRPr>
          </a:p>
          <a:p>
            <a:pPr marL="514350" indent="-514350" algn="ctr">
              <a:buNone/>
            </a:pPr>
            <a:r>
              <a:rPr lang="es-ES" sz="3600" b="1" dirty="0" smtClean="0">
                <a:solidFill>
                  <a:srgbClr val="00B0F0"/>
                </a:solidFill>
                <a:effectLst>
                  <a:outerShdw blurRad="50800" dist="50800" dir="5400000" algn="ctr" rotWithShape="0">
                    <a:schemeClr val="bg1">
                      <a:lumMod val="65000"/>
                    </a:schemeClr>
                  </a:outerShdw>
                </a:effectLst>
                <a:latin typeface="Segoe Print" pitchFamily="2" charset="0"/>
              </a:rPr>
              <a:t>60</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CC0066"/>
                </a:solidFill>
                <a:effectLst>
                  <a:outerShdw blurRad="50800" dist="50800" dir="5400000" algn="ctr" rotWithShape="0">
                    <a:schemeClr val="bg1">
                      <a:lumMod val="65000"/>
                    </a:schemeClr>
                  </a:outerShdw>
                </a:effectLst>
                <a:latin typeface="Segoe Print" pitchFamily="2" charset="0"/>
              </a:rPr>
              <a:t>2</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9900FF"/>
                </a:solidFill>
                <a:effectLst>
                  <a:outerShdw blurRad="50800" dist="50800" dir="5400000" algn="ctr" rotWithShape="0">
                    <a:schemeClr val="bg1">
                      <a:lumMod val="65000"/>
                    </a:schemeClr>
                  </a:outerShdw>
                </a:effectLst>
                <a:latin typeface="Segoe Print" pitchFamily="2" charset="0"/>
              </a:rPr>
              <a:t>12</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CC0066"/>
                </a:solidFill>
                <a:effectLst>
                  <a:outerShdw blurRad="50800" dist="50800" dir="5400000" algn="ctr" rotWithShape="0">
                    <a:schemeClr val="bg1">
                      <a:lumMod val="65000"/>
                    </a:schemeClr>
                  </a:outerShdw>
                </a:effectLst>
                <a:latin typeface="Segoe Print" pitchFamily="2" charset="0"/>
              </a:rPr>
              <a:t>1</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00B0F0"/>
                </a:solidFill>
                <a:effectLst>
                  <a:outerShdw blurRad="50800" dist="50800" dir="5400000" algn="ctr" rotWithShape="0">
                    <a:schemeClr val="bg1">
                      <a:lumMod val="65000"/>
                    </a:schemeClr>
                  </a:outerShdw>
                </a:effectLst>
                <a:latin typeface="Segoe Print" pitchFamily="2" charset="0"/>
              </a:rPr>
              <a:t>120</a:t>
            </a:r>
            <a:r>
              <a:rPr lang="es-ES" sz="3600" b="1" dirty="0" smtClean="0">
                <a:effectLst>
                  <a:outerShdw blurRad="50800" dist="50800" dir="5400000" algn="ctr" rotWithShape="0">
                    <a:schemeClr val="bg1">
                      <a:lumMod val="65000"/>
                    </a:schemeClr>
                  </a:outerShdw>
                </a:effectLst>
                <a:latin typeface="Segoe Print" pitchFamily="2" charset="0"/>
              </a:rPr>
              <a:t>     </a:t>
            </a:r>
            <a:r>
              <a:rPr lang="es-ES" sz="3600" b="1" dirty="0" smtClean="0">
                <a:solidFill>
                  <a:srgbClr val="CC0066"/>
                </a:solidFill>
                <a:effectLst>
                  <a:outerShdw blurRad="50800" dist="50800" dir="5400000" algn="ctr" rotWithShape="0">
                    <a:schemeClr val="bg1">
                      <a:lumMod val="65000"/>
                    </a:schemeClr>
                  </a:outerShdw>
                </a:effectLst>
                <a:latin typeface="Segoe Print" pitchFamily="2" charset="0"/>
              </a:rPr>
              <a:t>6</a:t>
            </a:r>
            <a:r>
              <a:rPr lang="es-ES" sz="3600" b="1" dirty="0" smtClean="0">
                <a:effectLst>
                  <a:outerShdw blurRad="50800" dist="50800" dir="5400000" algn="ctr" rotWithShape="0">
                    <a:schemeClr val="bg1">
                      <a:lumMod val="65000"/>
                    </a:schemeClr>
                  </a:outerShdw>
                </a:effectLst>
                <a:latin typeface="Segoe Print" pitchFamily="2" charset="0"/>
              </a:rPr>
              <a:t>               </a:t>
            </a:r>
          </a:p>
          <a:p>
            <a:pPr marL="514350" indent="-514350">
              <a:buNone/>
            </a:pPr>
            <a:endParaRPr lang="es-ES" sz="3000" b="1" i="1" u="sng" dirty="0"/>
          </a:p>
        </p:txBody>
      </p:sp>
      <p:pic>
        <p:nvPicPr>
          <p:cNvPr id="6" name="5 Imagen" descr="cartoon-victorious-white-businesswoman-cheering-by-ron-leishman-57078.jpg"/>
          <p:cNvPicPr>
            <a:picLocks noChangeAspect="1"/>
          </p:cNvPicPr>
          <p:nvPr/>
        </p:nvPicPr>
        <p:blipFill>
          <a:blip r:embed="rId2" cstate="print"/>
          <a:stretch>
            <a:fillRect/>
          </a:stretch>
        </p:blipFill>
        <p:spPr>
          <a:xfrm>
            <a:off x="2760792" y="4519114"/>
            <a:ext cx="2232248" cy="2305248"/>
          </a:xfrm>
          <a:prstGeom prst="rect">
            <a:avLst/>
          </a:prstGeom>
        </p:spPr>
      </p:pic>
      <p:sp>
        <p:nvSpPr>
          <p:cNvPr id="2" name="Elipse 1"/>
          <p:cNvSpPr/>
          <p:nvPr/>
        </p:nvSpPr>
        <p:spPr>
          <a:xfrm>
            <a:off x="3059832" y="3429000"/>
            <a:ext cx="115212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arriba 2"/>
          <p:cNvSpPr/>
          <p:nvPr/>
        </p:nvSpPr>
        <p:spPr>
          <a:xfrm rot="18469480">
            <a:off x="4638805" y="3939418"/>
            <a:ext cx="609876" cy="176896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rriba 6"/>
          <p:cNvSpPr/>
          <p:nvPr/>
        </p:nvSpPr>
        <p:spPr>
          <a:xfrm rot="3032791">
            <a:off x="2008563" y="3895046"/>
            <a:ext cx="609876" cy="1847752"/>
          </a:xfrm>
          <a:prstGeom prst="upArrow">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5364088" y="5466558"/>
            <a:ext cx="1782860" cy="400110"/>
          </a:xfrm>
          <a:prstGeom prst="rect">
            <a:avLst/>
          </a:prstGeom>
        </p:spPr>
        <p:txBody>
          <a:bodyPr wrap="none">
            <a:spAutoFit/>
          </a:bodyPr>
          <a:lstStyle/>
          <a:p>
            <a:r>
              <a:rPr lang="es-ES" sz="2000" b="1" dirty="0" smtClean="0">
                <a:solidFill>
                  <a:srgbClr val="0070C0"/>
                </a:solidFill>
              </a:rPr>
              <a:t>múltiplo </a:t>
            </a:r>
            <a:r>
              <a:rPr lang="es-ES" sz="2000" b="1" dirty="0">
                <a:solidFill>
                  <a:srgbClr val="0070C0"/>
                </a:solidFill>
              </a:rPr>
              <a:t>de 12 </a:t>
            </a:r>
            <a:endParaRPr lang="es-ES" sz="2000" dirty="0"/>
          </a:p>
        </p:txBody>
      </p:sp>
      <p:sp>
        <p:nvSpPr>
          <p:cNvPr id="8" name="Rectángulo 7"/>
          <p:cNvSpPr/>
          <p:nvPr/>
        </p:nvSpPr>
        <p:spPr>
          <a:xfrm>
            <a:off x="758208" y="5519093"/>
            <a:ext cx="1544012" cy="400110"/>
          </a:xfrm>
          <a:prstGeom prst="rect">
            <a:avLst/>
          </a:prstGeom>
        </p:spPr>
        <p:txBody>
          <a:bodyPr wrap="none">
            <a:spAutoFit/>
          </a:bodyPr>
          <a:lstStyle/>
          <a:p>
            <a:r>
              <a:rPr lang="es-ES" sz="2000" b="1" dirty="0" smtClean="0">
                <a:solidFill>
                  <a:srgbClr val="CC0066"/>
                </a:solidFill>
              </a:rPr>
              <a:t>divisor </a:t>
            </a:r>
            <a:r>
              <a:rPr lang="es-ES" sz="2000" b="1" dirty="0">
                <a:solidFill>
                  <a:srgbClr val="CC0066"/>
                </a:solidFill>
              </a:rPr>
              <a:t>de 12</a:t>
            </a:r>
            <a:endParaRPr lang="es-E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5963040" y="2852936"/>
            <a:ext cx="2902049" cy="2996952"/>
          </a:xfrm>
          <a:prstGeom prst="rect">
            <a:avLst/>
          </a:prstGeom>
        </p:spPr>
      </p:pic>
      <p:sp>
        <p:nvSpPr>
          <p:cNvPr id="5" name="2 Marcador de contenido"/>
          <p:cNvSpPr txBox="1">
            <a:spLocks/>
          </p:cNvSpPr>
          <p:nvPr/>
        </p:nvSpPr>
        <p:spPr>
          <a:xfrm>
            <a:off x="827584" y="836712"/>
            <a:ext cx="7920880" cy="864096"/>
          </a:xfrm>
          <a:prstGeom prst="rect">
            <a:avLst/>
          </a:prstGeom>
          <a:solidFill>
            <a:srgbClr val="00B050"/>
          </a:solidFill>
        </p:spPr>
        <p:txBody>
          <a:bodyPr vert="horz" lIns="91440" tIns="45720" rIns="91440" bIns="45720" rtlCol="0">
            <a:normAutofit lnSpcReduction="10000"/>
          </a:bodyPr>
          <a:lstStyle/>
          <a:p>
            <a:pPr algn="ctr"/>
            <a:r>
              <a:rPr lang="es-ES" sz="3900" dirty="0" smtClean="0">
                <a:solidFill>
                  <a:schemeClr val="bg1"/>
                </a:solidFill>
              </a:rPr>
              <a:t>¿ </a:t>
            </a:r>
            <a:r>
              <a:rPr lang="es-ES" sz="4300" b="1" dirty="0" smtClean="0">
                <a:solidFill>
                  <a:schemeClr val="bg1"/>
                </a:solidFill>
              </a:rPr>
              <a:t>QUÉ PASA AL DIVIDIR POR </a:t>
            </a:r>
            <a:r>
              <a:rPr lang="es-ES" sz="5400" b="1" dirty="0" smtClean="0">
                <a:solidFill>
                  <a:schemeClr val="bg1"/>
                </a:solidFill>
              </a:rPr>
              <a:t>0 </a:t>
            </a:r>
            <a:r>
              <a:rPr lang="es-ES" sz="3900" dirty="0" smtClean="0">
                <a:solidFill>
                  <a:schemeClr val="bg1"/>
                </a:solidFill>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6241951" y="2852936"/>
            <a:ext cx="2902049" cy="2996952"/>
          </a:xfrm>
          <a:prstGeom prst="rect">
            <a:avLst/>
          </a:prstGeom>
        </p:spPr>
      </p:pic>
      <p:sp>
        <p:nvSpPr>
          <p:cNvPr id="6" name="2 Marcador de contenido"/>
          <p:cNvSpPr txBox="1">
            <a:spLocks/>
          </p:cNvSpPr>
          <p:nvPr/>
        </p:nvSpPr>
        <p:spPr>
          <a:xfrm>
            <a:off x="683568" y="2060848"/>
            <a:ext cx="5472608" cy="2808312"/>
          </a:xfrm>
          <a:prstGeom prst="rect">
            <a:avLst/>
          </a:prstGeom>
        </p:spPr>
        <p:txBody>
          <a:bodyPr vert="horz" lIns="91440" tIns="45720" rIns="91440" bIns="45720" rtlCol="0">
            <a:normAutofit fontScale="85000" lnSpcReduction="10000"/>
          </a:bodyPr>
          <a:lstStyle/>
          <a:p>
            <a:pPr algn="ctr"/>
            <a:r>
              <a:rPr lang="es-ES" sz="4300" b="1" dirty="0" smtClean="0">
                <a:latin typeface="AR CENA" pitchFamily="2" charset="0"/>
              </a:rPr>
              <a:t>6 : 0 </a:t>
            </a:r>
            <a:r>
              <a:rPr lang="es-ES" sz="4300" dirty="0" smtClean="0">
                <a:latin typeface="AR CENA" pitchFamily="2" charset="0"/>
              </a:rPr>
              <a:t>quiere decir</a:t>
            </a:r>
          </a:p>
          <a:p>
            <a:pPr algn="ctr"/>
            <a:r>
              <a:rPr lang="es-ES" sz="3900" dirty="0" smtClean="0">
                <a:latin typeface="AR CENA" pitchFamily="2" charset="0"/>
              </a:rPr>
              <a:t>  </a:t>
            </a:r>
          </a:p>
          <a:p>
            <a:pPr algn="ctr"/>
            <a:r>
              <a:rPr lang="es-ES" sz="3900" dirty="0" smtClean="0">
                <a:solidFill>
                  <a:schemeClr val="bg2">
                    <a:lumMod val="25000"/>
                  </a:schemeClr>
                </a:solidFill>
                <a:latin typeface="AR CENA" pitchFamily="2" charset="0"/>
              </a:rPr>
              <a:t>“repartir 6 entre 0 personas”</a:t>
            </a:r>
          </a:p>
          <a:p>
            <a:pPr algn="ctr"/>
            <a:endParaRPr lang="es-ES" sz="3900" dirty="0" smtClean="0">
              <a:latin typeface="AR CENA" pitchFamily="2" charset="0"/>
            </a:endParaRPr>
          </a:p>
          <a:p>
            <a:pPr algn="ctr"/>
            <a:r>
              <a:rPr lang="es-ES" sz="3900" dirty="0" smtClean="0">
                <a:solidFill>
                  <a:schemeClr val="tx1">
                    <a:lumMod val="85000"/>
                    <a:lumOff val="15000"/>
                  </a:schemeClr>
                </a:solidFill>
                <a:latin typeface="AR CENA" pitchFamily="2" charset="0"/>
              </a:rPr>
              <a:t>“cuántas veces cabe 0 en 6”</a:t>
            </a:r>
          </a:p>
          <a:p>
            <a:pPr algn="ctr"/>
            <a:endParaRPr lang="es-ES" sz="3900" dirty="0" smtClean="0">
              <a:latin typeface="AR CENA" pitchFamily="2"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Marcador de contenido"/>
          <p:cNvSpPr txBox="1">
            <a:spLocks/>
          </p:cNvSpPr>
          <p:nvPr/>
        </p:nvSpPr>
        <p:spPr>
          <a:xfrm>
            <a:off x="827584" y="836712"/>
            <a:ext cx="7920880" cy="864096"/>
          </a:xfrm>
          <a:prstGeom prst="rect">
            <a:avLst/>
          </a:prstGeom>
          <a:solidFill>
            <a:srgbClr val="00B050"/>
          </a:solidFill>
        </p:spPr>
        <p:txBody>
          <a:bodyPr vert="horz" lIns="91440" tIns="45720" rIns="91440" bIns="45720" rtlCol="0">
            <a:normAutofit lnSpcReduction="10000"/>
          </a:bodyPr>
          <a:lstStyle/>
          <a:p>
            <a:pPr algn="ctr"/>
            <a:r>
              <a:rPr lang="es-ES" sz="3900" dirty="0" smtClean="0">
                <a:solidFill>
                  <a:schemeClr val="bg1"/>
                </a:solidFill>
              </a:rPr>
              <a:t>¿ </a:t>
            </a:r>
            <a:r>
              <a:rPr lang="es-ES" sz="4300" b="1" dirty="0" smtClean="0">
                <a:solidFill>
                  <a:schemeClr val="bg1"/>
                </a:solidFill>
              </a:rPr>
              <a:t>QUÉ PASA AL DIVIDIR POR </a:t>
            </a:r>
            <a:r>
              <a:rPr lang="es-ES" sz="5400" b="1" dirty="0" smtClean="0">
                <a:solidFill>
                  <a:schemeClr val="bg1"/>
                </a:solidFill>
              </a:rPr>
              <a:t>0 </a:t>
            </a:r>
            <a:r>
              <a:rPr lang="es-ES" sz="3900" dirty="0" smtClean="0">
                <a:solidFill>
                  <a:schemeClr val="bg1"/>
                </a:solidFill>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6241951" y="2852936"/>
            <a:ext cx="2902049" cy="2996952"/>
          </a:xfrm>
          <a:prstGeom prst="rect">
            <a:avLst/>
          </a:prstGeom>
        </p:spPr>
      </p:pic>
      <p:sp>
        <p:nvSpPr>
          <p:cNvPr id="6" name="2 Marcador de contenido"/>
          <p:cNvSpPr txBox="1">
            <a:spLocks/>
          </p:cNvSpPr>
          <p:nvPr/>
        </p:nvSpPr>
        <p:spPr>
          <a:xfrm>
            <a:off x="683568" y="2060848"/>
            <a:ext cx="5472608" cy="1296144"/>
          </a:xfrm>
          <a:prstGeom prst="rect">
            <a:avLst/>
          </a:prstGeom>
        </p:spPr>
        <p:txBody>
          <a:bodyPr vert="horz" lIns="91440" tIns="45720" rIns="91440" bIns="45720" rtlCol="0">
            <a:normAutofit fontScale="85000" lnSpcReduction="10000"/>
          </a:bodyPr>
          <a:lstStyle/>
          <a:p>
            <a:pPr algn="ctr"/>
            <a:r>
              <a:rPr lang="es-ES" sz="3900" b="1" dirty="0" smtClean="0">
                <a:latin typeface="AR CENA" pitchFamily="2" charset="0"/>
              </a:rPr>
              <a:t>6 : 0 </a:t>
            </a:r>
            <a:r>
              <a:rPr lang="es-ES" sz="3900" dirty="0" smtClean="0">
                <a:latin typeface="AR CENA" pitchFamily="2" charset="0"/>
              </a:rPr>
              <a:t>quiere decir : </a:t>
            </a:r>
          </a:p>
          <a:p>
            <a:pPr algn="ctr"/>
            <a:r>
              <a:rPr lang="es-ES" sz="3900" dirty="0" smtClean="0">
                <a:latin typeface="AR CENA" pitchFamily="2" charset="0"/>
              </a:rPr>
              <a:t>“repartir 6 entre 0 personas”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611560" y="3501008"/>
            <a:ext cx="5688632" cy="1368152"/>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rmAutofit fontScale="92500"/>
          </a:bodyPr>
          <a:lstStyle/>
          <a:p>
            <a:pPr algn="ctr">
              <a:lnSpc>
                <a:spcPct val="120000"/>
              </a:lnSpc>
            </a:pPr>
            <a:r>
              <a:rPr lang="es-ES" sz="3300" dirty="0" smtClean="0"/>
              <a:t>Si no hay personas entre quienes repartir, no hay reparto que hacer.</a:t>
            </a: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Marcador de contenido"/>
          <p:cNvSpPr txBox="1">
            <a:spLocks/>
          </p:cNvSpPr>
          <p:nvPr/>
        </p:nvSpPr>
        <p:spPr>
          <a:xfrm>
            <a:off x="827584" y="836712"/>
            <a:ext cx="7920880" cy="864096"/>
          </a:xfrm>
          <a:prstGeom prst="rect">
            <a:avLst/>
          </a:prstGeom>
          <a:solidFill>
            <a:srgbClr val="00B050"/>
          </a:solidFill>
        </p:spPr>
        <p:txBody>
          <a:bodyPr vert="horz" lIns="91440" tIns="45720" rIns="91440" bIns="45720" rtlCol="0">
            <a:normAutofit lnSpcReduction="10000"/>
          </a:bodyPr>
          <a:lstStyle/>
          <a:p>
            <a:pPr algn="ctr"/>
            <a:r>
              <a:rPr lang="es-ES" sz="3900" dirty="0" smtClean="0">
                <a:solidFill>
                  <a:schemeClr val="bg1"/>
                </a:solidFill>
              </a:rPr>
              <a:t>¿ </a:t>
            </a:r>
            <a:r>
              <a:rPr lang="es-ES" sz="4300" b="1" dirty="0" smtClean="0">
                <a:solidFill>
                  <a:schemeClr val="bg1"/>
                </a:solidFill>
              </a:rPr>
              <a:t>QUÉ PASA AL DIVIDIR POR </a:t>
            </a:r>
            <a:r>
              <a:rPr lang="es-ES" sz="5400" b="1" dirty="0" smtClean="0">
                <a:solidFill>
                  <a:schemeClr val="bg1"/>
                </a:solidFill>
              </a:rPr>
              <a:t>0 </a:t>
            </a:r>
            <a:r>
              <a:rPr lang="es-ES" sz="3900" dirty="0" smtClean="0">
                <a:solidFill>
                  <a:schemeClr val="bg1"/>
                </a:solidFill>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6241951" y="2852936"/>
            <a:ext cx="2902049" cy="2996952"/>
          </a:xfrm>
          <a:prstGeom prst="rect">
            <a:avLst/>
          </a:prstGeom>
        </p:spPr>
      </p:pic>
      <p:sp>
        <p:nvSpPr>
          <p:cNvPr id="4" name="2 Marcador de contenido"/>
          <p:cNvSpPr txBox="1">
            <a:spLocks/>
          </p:cNvSpPr>
          <p:nvPr/>
        </p:nvSpPr>
        <p:spPr>
          <a:xfrm>
            <a:off x="611560" y="5301208"/>
            <a:ext cx="5688632" cy="576064"/>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vert="horz" lIns="91440" tIns="45720" rIns="91440" bIns="45720" rtlCol="0">
            <a:normAutofit lnSpcReduction="10000"/>
          </a:bodyPr>
          <a:lstStyle/>
          <a:p>
            <a:pPr algn="ctr"/>
            <a:r>
              <a:rPr lang="es-ES" sz="3500" b="1" dirty="0" smtClean="0">
                <a:solidFill>
                  <a:srgbClr val="FF0000"/>
                </a:solidFill>
              </a:rPr>
              <a:t>No</a:t>
            </a:r>
            <a:r>
              <a:rPr lang="es-ES" sz="3500" dirty="0" smtClean="0">
                <a:solidFill>
                  <a:srgbClr val="FF0000"/>
                </a:solidFill>
              </a:rPr>
              <a:t> tiene sentido dividir por 0.</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683568" y="2060848"/>
            <a:ext cx="5472608" cy="1296144"/>
          </a:xfrm>
          <a:prstGeom prst="rect">
            <a:avLst/>
          </a:prstGeom>
        </p:spPr>
        <p:txBody>
          <a:bodyPr vert="horz" lIns="91440" tIns="45720" rIns="91440" bIns="45720" rtlCol="0">
            <a:normAutofit fontScale="85000" lnSpcReduction="10000"/>
          </a:bodyPr>
          <a:lstStyle/>
          <a:p>
            <a:pPr algn="ctr"/>
            <a:r>
              <a:rPr lang="es-ES" sz="3900" b="1" dirty="0" smtClean="0">
                <a:latin typeface="AR CENA" pitchFamily="2" charset="0"/>
              </a:rPr>
              <a:t>6 : 0 </a:t>
            </a:r>
            <a:r>
              <a:rPr lang="es-ES" sz="3900" dirty="0" smtClean="0">
                <a:latin typeface="AR CENA" pitchFamily="2" charset="0"/>
              </a:rPr>
              <a:t>quiere decir : </a:t>
            </a:r>
          </a:p>
          <a:p>
            <a:pPr algn="ctr"/>
            <a:r>
              <a:rPr lang="es-ES" sz="3900" dirty="0" smtClean="0">
                <a:latin typeface="AR CENA" pitchFamily="2" charset="0"/>
              </a:rPr>
              <a:t>“repartir 6 entre 0 personas”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611560" y="3501008"/>
            <a:ext cx="5688632" cy="1368152"/>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rmAutofit fontScale="92500"/>
          </a:bodyPr>
          <a:lstStyle/>
          <a:p>
            <a:pPr algn="ctr">
              <a:lnSpc>
                <a:spcPct val="120000"/>
              </a:lnSpc>
            </a:pPr>
            <a:r>
              <a:rPr lang="es-ES" sz="3300" dirty="0" smtClean="0"/>
              <a:t>Si no hay personas entre quienes repartir, no hay reparto que hacer.</a:t>
            </a: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Marcador de contenido"/>
          <p:cNvSpPr txBox="1">
            <a:spLocks/>
          </p:cNvSpPr>
          <p:nvPr/>
        </p:nvSpPr>
        <p:spPr>
          <a:xfrm>
            <a:off x="827584" y="836712"/>
            <a:ext cx="7920880" cy="864096"/>
          </a:xfrm>
          <a:prstGeom prst="rect">
            <a:avLst/>
          </a:prstGeom>
          <a:solidFill>
            <a:srgbClr val="00B050"/>
          </a:solidFill>
        </p:spPr>
        <p:txBody>
          <a:bodyPr vert="horz" lIns="91440" tIns="45720" rIns="91440" bIns="45720" rtlCol="0">
            <a:normAutofit lnSpcReduction="10000"/>
          </a:bodyPr>
          <a:lstStyle/>
          <a:p>
            <a:pPr algn="ctr"/>
            <a:r>
              <a:rPr lang="es-ES" sz="3900" dirty="0" smtClean="0">
                <a:solidFill>
                  <a:schemeClr val="bg1"/>
                </a:solidFill>
              </a:rPr>
              <a:t>¿ </a:t>
            </a:r>
            <a:r>
              <a:rPr lang="es-ES" sz="4300" b="1" dirty="0" smtClean="0">
                <a:solidFill>
                  <a:schemeClr val="bg1"/>
                </a:solidFill>
              </a:rPr>
              <a:t>QUÉ PASA AL DIVIDIR POR </a:t>
            </a:r>
            <a:r>
              <a:rPr lang="es-ES" sz="5400" b="1" dirty="0" smtClean="0">
                <a:solidFill>
                  <a:schemeClr val="bg1"/>
                </a:solidFill>
              </a:rPr>
              <a:t>0 </a:t>
            </a:r>
            <a:r>
              <a:rPr lang="es-ES" sz="3900" dirty="0" smtClean="0">
                <a:solidFill>
                  <a:schemeClr val="bg1"/>
                </a:solidFill>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teacher.jpg"/>
          <p:cNvPicPr>
            <a:picLocks noChangeAspect="1"/>
          </p:cNvPicPr>
          <p:nvPr/>
        </p:nvPicPr>
        <p:blipFill>
          <a:blip r:embed="rId2" cstate="print"/>
          <a:stretch>
            <a:fillRect/>
          </a:stretch>
        </p:blipFill>
        <p:spPr>
          <a:xfrm flipH="1">
            <a:off x="6516216" y="4452618"/>
            <a:ext cx="2099550" cy="2099550"/>
          </a:xfrm>
          <a:prstGeom prst="rect">
            <a:avLst/>
          </a:prstGeom>
        </p:spPr>
      </p:pic>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CRITERIOS</a:t>
            </a:r>
            <a:r>
              <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rPr>
              <a:t>  </a:t>
            </a:r>
            <a:r>
              <a:rPr kumimoji="0" lang="es-ES" sz="2800" b="0" i="0" u="none" strike="noStrike" kern="1200" cap="none" spc="0" normalizeH="0" baseline="0" noProof="0" smtClean="0">
                <a:ln>
                  <a:noFill/>
                </a:ln>
                <a:solidFill>
                  <a:schemeClr val="bg1"/>
                </a:solidFill>
                <a:effectLst/>
                <a:uLnTx/>
                <a:uFillTx/>
                <a:latin typeface="Broadway" pitchFamily="82" charset="0"/>
                <a:ea typeface="+mj-ea"/>
                <a:cs typeface="+mj-cs"/>
              </a:rPr>
              <a:t>DE</a:t>
            </a:r>
            <a:r>
              <a:rPr kumimoji="0" lang="es-ES" sz="4000" b="0" i="0" u="none" strike="noStrike" kern="1200" cap="none" spc="0" normalizeH="0" baseline="0" noProof="0" smtClean="0">
                <a:ln>
                  <a:noFill/>
                </a:ln>
                <a:solidFill>
                  <a:schemeClr val="bg1"/>
                </a:solidFill>
                <a:effectLst/>
                <a:uLnTx/>
                <a:uFillTx/>
                <a:latin typeface="Broadway" pitchFamily="82" charset="0"/>
                <a:ea typeface="+mj-ea"/>
                <a:cs typeface="+mj-cs"/>
              </a:rPr>
              <a:t> </a:t>
            </a:r>
            <a:r>
              <a:rPr kumimoji="0" lang="es-ES" sz="4000" b="0" i="0" u="none" strike="noStrike" kern="1200" cap="none" spc="0" normalizeH="0" noProof="0" smtClean="0">
                <a:ln>
                  <a:noFill/>
                </a:ln>
                <a:solidFill>
                  <a:schemeClr val="bg1"/>
                </a:solidFill>
                <a:effectLst/>
                <a:uLnTx/>
                <a:uFillTx/>
                <a:latin typeface="Broadway" pitchFamily="82" charset="0"/>
                <a:ea typeface="+mj-ea"/>
                <a:cs typeface="+mj-cs"/>
              </a:rPr>
              <a:t> DIVISIBILIDAD</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5" name="2 Marcador de contenido"/>
          <p:cNvSpPr txBox="1">
            <a:spLocks/>
          </p:cNvSpPr>
          <p:nvPr/>
        </p:nvSpPr>
        <p:spPr>
          <a:xfrm>
            <a:off x="611560" y="1772816"/>
            <a:ext cx="864096" cy="720080"/>
          </a:xfrm>
          <a:prstGeom prst="rect">
            <a:avLst/>
          </a:prstGeom>
          <a:solidFill>
            <a:schemeClr val="accent3">
              <a:lumMod val="40000"/>
              <a:lumOff val="60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2</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6" name="2 Marcador de contenido"/>
          <p:cNvSpPr txBox="1">
            <a:spLocks/>
          </p:cNvSpPr>
          <p:nvPr/>
        </p:nvSpPr>
        <p:spPr>
          <a:xfrm>
            <a:off x="611560" y="2564904"/>
            <a:ext cx="864096" cy="720080"/>
          </a:xfrm>
          <a:prstGeom prst="rect">
            <a:avLst/>
          </a:prstGeom>
          <a:solidFill>
            <a:schemeClr val="accent6">
              <a:lumMod val="60000"/>
              <a:lumOff val="40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3</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8" name="2 Marcador de contenido"/>
          <p:cNvSpPr txBox="1">
            <a:spLocks/>
          </p:cNvSpPr>
          <p:nvPr/>
        </p:nvSpPr>
        <p:spPr>
          <a:xfrm>
            <a:off x="611560" y="3356992"/>
            <a:ext cx="864096" cy="720080"/>
          </a:xfrm>
          <a:prstGeom prst="rect">
            <a:avLst/>
          </a:prstGeom>
          <a:solidFill>
            <a:schemeClr val="accent2">
              <a:lumMod val="60000"/>
              <a:lumOff val="40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5</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9" name="2 Marcador de contenido"/>
          <p:cNvSpPr txBox="1">
            <a:spLocks/>
          </p:cNvSpPr>
          <p:nvPr/>
        </p:nvSpPr>
        <p:spPr>
          <a:xfrm>
            <a:off x="611560" y="4941168"/>
            <a:ext cx="864096" cy="720080"/>
          </a:xfrm>
          <a:prstGeom prst="rect">
            <a:avLst/>
          </a:prstGeom>
          <a:solidFill>
            <a:srgbClr val="FFD243"/>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9</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12" name="2 Marcador de contenido"/>
          <p:cNvSpPr txBox="1">
            <a:spLocks/>
          </p:cNvSpPr>
          <p:nvPr/>
        </p:nvSpPr>
        <p:spPr>
          <a:xfrm>
            <a:off x="611560" y="5733256"/>
            <a:ext cx="864096" cy="720080"/>
          </a:xfrm>
          <a:prstGeom prst="rect">
            <a:avLst/>
          </a:prstGeom>
          <a:solidFill>
            <a:schemeClr val="bg2">
              <a:lumMod val="75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10</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17" name="2 Marcador de contenido"/>
          <p:cNvSpPr txBox="1">
            <a:spLocks/>
          </p:cNvSpPr>
          <p:nvPr/>
        </p:nvSpPr>
        <p:spPr>
          <a:xfrm>
            <a:off x="2267744" y="1995926"/>
            <a:ext cx="6480720" cy="57606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400" dirty="0" smtClean="0"/>
              <a:t>Un </a:t>
            </a:r>
            <a:r>
              <a:rPr lang="en-US" sz="3400" dirty="0" err="1" smtClean="0"/>
              <a:t>número</a:t>
            </a:r>
            <a:r>
              <a:rPr lang="en-US" sz="3400" dirty="0" smtClean="0"/>
              <a:t> </a:t>
            </a:r>
            <a:r>
              <a:rPr lang="en-US" sz="3400" dirty="0" err="1" smtClean="0"/>
              <a:t>es</a:t>
            </a:r>
            <a:r>
              <a:rPr lang="en-US" sz="3400" dirty="0" smtClean="0"/>
              <a:t> divisible </a:t>
            </a:r>
            <a:r>
              <a:rPr lang="en-US" sz="3400" dirty="0" err="1" smtClean="0"/>
              <a:t>por</a:t>
            </a:r>
            <a:r>
              <a:rPr lang="en-US" sz="34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2 Marcador de contenido"/>
          <p:cNvSpPr txBox="1">
            <a:spLocks/>
          </p:cNvSpPr>
          <p:nvPr/>
        </p:nvSpPr>
        <p:spPr>
          <a:xfrm>
            <a:off x="2267744" y="2981446"/>
            <a:ext cx="5112568" cy="1471172"/>
          </a:xfrm>
          <a:prstGeom prst="rect">
            <a:avLst/>
          </a:prstGeom>
          <a:noFill/>
          <a:ln w="38100">
            <a:solidFill>
              <a:schemeClr val="accent1">
                <a:lumMod val="75000"/>
              </a:schemeClr>
            </a:solidFill>
          </a:ln>
        </p:spPr>
        <p:txBody>
          <a:bodyPr vert="horz" wrap="square" lIns="91440" tIns="45720" rIns="91440" bIns="45720" rtlCol="0">
            <a:sp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err="1">
                <a:latin typeface="Ink Free" panose="03080402000500000000" pitchFamily="66" charset="0"/>
              </a:rPr>
              <a:t>E</a:t>
            </a:r>
            <a:r>
              <a:rPr lang="en-US" sz="2800" dirty="0" err="1" smtClean="0">
                <a:latin typeface="Ink Free" panose="03080402000500000000" pitchFamily="66" charset="0"/>
              </a:rPr>
              <a:t>s</a:t>
            </a:r>
            <a:r>
              <a:rPr lang="en-US" sz="2800" dirty="0" smtClean="0">
                <a:latin typeface="Ink Free" panose="03080402000500000000" pitchFamily="66" charset="0"/>
              </a:rPr>
              <a:t> </a:t>
            </a:r>
            <a:r>
              <a:rPr lang="en-US" sz="2800" dirty="0" err="1" smtClean="0">
                <a:latin typeface="Ink Free" panose="03080402000500000000" pitchFamily="66" charset="0"/>
              </a:rPr>
              <a:t>decir</a:t>
            </a:r>
            <a:r>
              <a:rPr lang="en-US" sz="2800" dirty="0" smtClean="0">
                <a:latin typeface="Ink Free" panose="03080402000500000000" pitchFamily="66" charset="0"/>
              </a:rPr>
              <a:t>, </a:t>
            </a:r>
            <a:r>
              <a:rPr lang="en-US" sz="2800" dirty="0" err="1" smtClean="0">
                <a:latin typeface="Ink Free" panose="03080402000500000000" pitchFamily="66" charset="0"/>
              </a:rPr>
              <a:t>es</a:t>
            </a:r>
            <a:r>
              <a:rPr lang="en-US" sz="2800" dirty="0" smtClean="0">
                <a:latin typeface="Ink Free" panose="03080402000500000000" pitchFamily="66" charset="0"/>
              </a:rPr>
              <a:t> </a:t>
            </a:r>
            <a:r>
              <a:rPr lang="en-US" sz="2800" dirty="0" err="1" smtClean="0">
                <a:latin typeface="Ink Free" panose="03080402000500000000" pitchFamily="66" charset="0"/>
              </a:rPr>
              <a:t>posible</a:t>
            </a:r>
            <a:r>
              <a:rPr lang="en-US" sz="2800" dirty="0" smtClean="0">
                <a:latin typeface="Ink Free" panose="03080402000500000000" pitchFamily="66" charset="0"/>
              </a:rPr>
              <a:t> </a:t>
            </a:r>
            <a:r>
              <a:rPr lang="en-US" sz="2800" b="1" dirty="0" err="1" smtClean="0">
                <a:latin typeface="Ink Free" panose="03080402000500000000" pitchFamily="66" charset="0"/>
              </a:rPr>
              <a:t>dividirlo</a:t>
            </a:r>
            <a:r>
              <a:rPr lang="en-US" sz="2800" b="1" dirty="0" smtClean="0">
                <a:latin typeface="Ink Free" panose="03080402000500000000" pitchFamily="66" charset="0"/>
              </a:rPr>
              <a:t> </a:t>
            </a:r>
            <a:r>
              <a:rPr lang="en-US" sz="2800" dirty="0" smtClean="0">
                <a:latin typeface="Ink Free" panose="03080402000500000000" pitchFamily="66" charset="0"/>
              </a:rPr>
              <a:t>de forma</a:t>
            </a:r>
            <a:r>
              <a:rPr lang="en-US" sz="2800" b="1" dirty="0" smtClean="0">
                <a:latin typeface="Ink Free" panose="03080402000500000000" pitchFamily="66" charset="0"/>
              </a:rPr>
              <a:t> </a:t>
            </a:r>
            <a:r>
              <a:rPr lang="en-US" sz="2800" b="1" dirty="0" smtClean="0">
                <a:latin typeface="Ink Free" panose="03080402000500000000" pitchFamily="66" charset="0"/>
              </a:rPr>
              <a:t>exacta </a:t>
            </a:r>
            <a:r>
              <a:rPr lang="en-US" sz="2800" b="1" dirty="0" err="1" smtClean="0">
                <a:latin typeface="Ink Free" panose="03080402000500000000" pitchFamily="66" charset="0"/>
              </a:rPr>
              <a:t>por</a:t>
            </a:r>
            <a:r>
              <a:rPr lang="en-US" sz="2800" b="1" dirty="0" smtClean="0">
                <a:latin typeface="Ink Free" panose="03080402000500000000" pitchFamily="66" charset="0"/>
              </a:rPr>
              <a:t> … </a:t>
            </a:r>
            <a:endParaRPr lang="en-US" sz="2800" b="1" dirty="0" smtClean="0">
              <a:latin typeface="Ink Free" panose="03080402000500000000" pitchFamily="66"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Ink Free" panose="03080402000500000000" pitchFamily="66" charset="0"/>
              </a:rPr>
              <a:t>(</a:t>
            </a:r>
            <a:r>
              <a:rPr lang="en-US" sz="2800" dirty="0" err="1" smtClean="0">
                <a:latin typeface="Ink Free" panose="03080402000500000000" pitchFamily="66" charset="0"/>
              </a:rPr>
              <a:t>resto</a:t>
            </a:r>
            <a:r>
              <a:rPr lang="en-US" sz="2800" dirty="0" smtClean="0">
                <a:latin typeface="Ink Free" panose="03080402000500000000" pitchFamily="66" charset="0"/>
              </a:rPr>
              <a:t> 0)</a:t>
            </a:r>
            <a:endParaRPr kumimoji="0" lang="es-ES" sz="3200" b="0" i="0" u="none" strike="noStrike" kern="1200" cap="none" spc="0" normalizeH="0" baseline="0" noProof="0" dirty="0">
              <a:ln>
                <a:noFill/>
              </a:ln>
              <a:solidFill>
                <a:schemeClr val="tx1"/>
              </a:solidFill>
              <a:effectLst/>
              <a:uLnTx/>
              <a:uFillTx/>
              <a:latin typeface="Ink Free" panose="030804020005000000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CRITERIOS</a:t>
            </a:r>
            <a:r>
              <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rPr>
              <a:t>  </a:t>
            </a:r>
            <a:r>
              <a:rPr kumimoji="0" lang="es-ES" sz="2800" b="0" i="0" u="none" strike="noStrike" kern="1200" cap="none" spc="0" normalizeH="0" baseline="0" noProof="0" smtClean="0">
                <a:ln>
                  <a:noFill/>
                </a:ln>
                <a:solidFill>
                  <a:schemeClr val="bg1"/>
                </a:solidFill>
                <a:effectLst/>
                <a:uLnTx/>
                <a:uFillTx/>
                <a:latin typeface="Broadway" pitchFamily="82" charset="0"/>
                <a:ea typeface="+mj-ea"/>
                <a:cs typeface="+mj-cs"/>
              </a:rPr>
              <a:t>DE</a:t>
            </a:r>
            <a:r>
              <a:rPr kumimoji="0" lang="es-ES" sz="4000" b="0" i="0" u="none" strike="noStrike" kern="1200" cap="none" spc="0" normalizeH="0" baseline="0" noProof="0" smtClean="0">
                <a:ln>
                  <a:noFill/>
                </a:ln>
                <a:solidFill>
                  <a:schemeClr val="bg1"/>
                </a:solidFill>
                <a:effectLst/>
                <a:uLnTx/>
                <a:uFillTx/>
                <a:latin typeface="Broadway" pitchFamily="82" charset="0"/>
                <a:ea typeface="+mj-ea"/>
                <a:cs typeface="+mj-cs"/>
              </a:rPr>
              <a:t> </a:t>
            </a:r>
            <a:r>
              <a:rPr kumimoji="0" lang="es-ES" sz="4000" b="0" i="0" u="none" strike="noStrike" kern="1200" cap="none" spc="0" normalizeH="0" noProof="0" smtClean="0">
                <a:ln>
                  <a:noFill/>
                </a:ln>
                <a:solidFill>
                  <a:schemeClr val="bg1"/>
                </a:solidFill>
                <a:effectLst/>
                <a:uLnTx/>
                <a:uFillTx/>
                <a:latin typeface="Broadway" pitchFamily="82" charset="0"/>
                <a:ea typeface="+mj-ea"/>
                <a:cs typeface="+mj-cs"/>
              </a:rPr>
              <a:t> DIVISIBILIDAD</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5" name="2 Marcador de contenido"/>
          <p:cNvSpPr txBox="1">
            <a:spLocks/>
          </p:cNvSpPr>
          <p:nvPr/>
        </p:nvSpPr>
        <p:spPr>
          <a:xfrm>
            <a:off x="611560" y="1772816"/>
            <a:ext cx="864096" cy="720080"/>
          </a:xfrm>
          <a:prstGeom prst="rect">
            <a:avLst/>
          </a:prstGeom>
          <a:solidFill>
            <a:schemeClr val="accent3">
              <a:lumMod val="40000"/>
              <a:lumOff val="60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2</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6" name="2 Marcador de contenido"/>
          <p:cNvSpPr txBox="1">
            <a:spLocks/>
          </p:cNvSpPr>
          <p:nvPr/>
        </p:nvSpPr>
        <p:spPr>
          <a:xfrm>
            <a:off x="611560" y="2564904"/>
            <a:ext cx="864096" cy="720080"/>
          </a:xfrm>
          <a:prstGeom prst="rect">
            <a:avLst/>
          </a:prstGeom>
          <a:solidFill>
            <a:schemeClr val="accent6">
              <a:lumMod val="60000"/>
              <a:lumOff val="40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3</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8" name="2 Marcador de contenido"/>
          <p:cNvSpPr txBox="1">
            <a:spLocks/>
          </p:cNvSpPr>
          <p:nvPr/>
        </p:nvSpPr>
        <p:spPr>
          <a:xfrm>
            <a:off x="611560" y="3388217"/>
            <a:ext cx="864096" cy="720080"/>
          </a:xfrm>
          <a:prstGeom prst="rect">
            <a:avLst/>
          </a:prstGeom>
          <a:solidFill>
            <a:schemeClr val="accent2">
              <a:lumMod val="60000"/>
              <a:lumOff val="40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5</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9" name="2 Marcador de contenido"/>
          <p:cNvSpPr txBox="1">
            <a:spLocks/>
          </p:cNvSpPr>
          <p:nvPr/>
        </p:nvSpPr>
        <p:spPr>
          <a:xfrm>
            <a:off x="611560" y="4941168"/>
            <a:ext cx="864096" cy="720080"/>
          </a:xfrm>
          <a:prstGeom prst="rect">
            <a:avLst/>
          </a:prstGeom>
          <a:solidFill>
            <a:srgbClr val="FFD243"/>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9</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12" name="2 Marcador de contenido"/>
          <p:cNvSpPr txBox="1">
            <a:spLocks/>
          </p:cNvSpPr>
          <p:nvPr/>
        </p:nvSpPr>
        <p:spPr>
          <a:xfrm>
            <a:off x="611560" y="5733256"/>
            <a:ext cx="864096" cy="720080"/>
          </a:xfrm>
          <a:prstGeom prst="rect">
            <a:avLst/>
          </a:prstGeom>
          <a:solidFill>
            <a:schemeClr val="bg2">
              <a:lumMod val="75000"/>
            </a:schemeClr>
          </a:solidFill>
        </p:spPr>
        <p:txBody>
          <a:bodyPr/>
          <a:lstStyle/>
          <a:p>
            <a:pPr marL="342900" lvl="0" indent="-342900" algn="ctr">
              <a:spcBef>
                <a:spcPct val="20000"/>
              </a:spcBef>
            </a:pPr>
            <a:r>
              <a:rPr kumimoji="0" lang="es-ES" sz="4400" b="1"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rPr>
              <a:t>10</a:t>
            </a:r>
            <a:endParaRPr kumimoji="0" lang="es-ES" sz="4400" b="0" i="0" u="none" strike="noStrike" kern="1200" cap="none" spc="0" normalizeH="0" baseline="0" noProof="0" dirty="0" smtClean="0">
              <a:ln>
                <a:noFill/>
              </a:ln>
              <a:solidFill>
                <a:schemeClr val="tx1"/>
              </a:solidFill>
              <a:effectLst>
                <a:outerShdw blurRad="50800" dist="50800" dir="5400000" algn="ctr" rotWithShape="0">
                  <a:schemeClr val="accent2">
                    <a:lumMod val="60000"/>
                    <a:lumOff val="40000"/>
                    <a:alpha val="73000"/>
                  </a:schemeClr>
                </a:outerShdw>
              </a:effectLst>
              <a:uLnTx/>
              <a:uFillTx/>
              <a:latin typeface="+mn-lt"/>
              <a:ea typeface="+mn-ea"/>
              <a:cs typeface="+mn-cs"/>
            </a:endParaRPr>
          </a:p>
        </p:txBody>
      </p:sp>
      <p:sp>
        <p:nvSpPr>
          <p:cNvPr id="13" name="2 Marcador de contenido"/>
          <p:cNvSpPr txBox="1">
            <a:spLocks/>
          </p:cNvSpPr>
          <p:nvPr/>
        </p:nvSpPr>
        <p:spPr>
          <a:xfrm>
            <a:off x="1547664" y="1844824"/>
            <a:ext cx="6480720" cy="57606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400" err="1" smtClean="0">
                <a:solidFill>
                  <a:srgbClr val="2B812B"/>
                </a:solidFill>
              </a:rPr>
              <a:t>si</a:t>
            </a:r>
            <a:r>
              <a:rPr lang="en-US" sz="3400" smtClean="0">
                <a:solidFill>
                  <a:srgbClr val="2B812B"/>
                </a:solidFill>
              </a:rPr>
              <a:t> la última </a:t>
            </a:r>
            <a:r>
              <a:rPr lang="en-US" sz="3400" dirty="0" err="1" smtClean="0">
                <a:solidFill>
                  <a:srgbClr val="2B812B"/>
                </a:solidFill>
              </a:rPr>
              <a:t>cifra</a:t>
            </a:r>
            <a:r>
              <a:rPr lang="en-US" sz="3400" dirty="0" smtClean="0">
                <a:solidFill>
                  <a:srgbClr val="2B812B"/>
                </a:solidFill>
              </a:rPr>
              <a:t> </a:t>
            </a:r>
            <a:r>
              <a:rPr lang="en-US" sz="3400" dirty="0" err="1" smtClean="0">
                <a:solidFill>
                  <a:srgbClr val="2B812B"/>
                </a:solidFill>
              </a:rPr>
              <a:t>es</a:t>
            </a:r>
            <a:r>
              <a:rPr lang="en-US" sz="3400" dirty="0" smtClean="0">
                <a:solidFill>
                  <a:srgbClr val="2B812B"/>
                </a:solidFill>
              </a:rPr>
              <a:t> par (0, 2, 4, 6, 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1547664" y="2636912"/>
            <a:ext cx="6480720" cy="57606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400" dirty="0" err="1" smtClean="0">
                <a:solidFill>
                  <a:srgbClr val="FF6600"/>
                </a:solidFill>
              </a:rPr>
              <a:t>si</a:t>
            </a:r>
            <a:r>
              <a:rPr lang="en-US" sz="3400" dirty="0" smtClean="0">
                <a:solidFill>
                  <a:srgbClr val="FF6600"/>
                </a:solidFill>
              </a:rPr>
              <a:t> la </a:t>
            </a:r>
            <a:r>
              <a:rPr lang="en-US" sz="3400" dirty="0" err="1" smtClean="0">
                <a:solidFill>
                  <a:srgbClr val="FF6600"/>
                </a:solidFill>
              </a:rPr>
              <a:t>suma</a:t>
            </a:r>
            <a:r>
              <a:rPr lang="en-US" sz="3400" dirty="0" smtClean="0">
                <a:solidFill>
                  <a:srgbClr val="FF6600"/>
                </a:solidFill>
              </a:rPr>
              <a:t> de </a:t>
            </a:r>
            <a:r>
              <a:rPr lang="en-US" sz="3400" dirty="0" err="1" smtClean="0">
                <a:solidFill>
                  <a:srgbClr val="FF6600"/>
                </a:solidFill>
              </a:rPr>
              <a:t>sus</a:t>
            </a:r>
            <a:r>
              <a:rPr lang="en-US" sz="3400" dirty="0" smtClean="0">
                <a:solidFill>
                  <a:srgbClr val="FF6600"/>
                </a:solidFill>
              </a:rPr>
              <a:t> </a:t>
            </a:r>
            <a:r>
              <a:rPr lang="en-US" sz="3400" dirty="0" err="1" smtClean="0">
                <a:solidFill>
                  <a:srgbClr val="FF6600"/>
                </a:solidFill>
              </a:rPr>
              <a:t>cifras</a:t>
            </a:r>
            <a:r>
              <a:rPr lang="en-US" sz="3400" dirty="0" smtClean="0">
                <a:solidFill>
                  <a:srgbClr val="FF6600"/>
                </a:solidFill>
              </a:rPr>
              <a:t> </a:t>
            </a:r>
            <a:r>
              <a:rPr lang="en-US" sz="3400" dirty="0" err="1" smtClean="0">
                <a:solidFill>
                  <a:srgbClr val="FF6600"/>
                </a:solidFill>
              </a:rPr>
              <a:t>es</a:t>
            </a:r>
            <a:r>
              <a:rPr lang="en-US" sz="3400" dirty="0" smtClean="0">
                <a:solidFill>
                  <a:srgbClr val="FF6600"/>
                </a:solidFill>
              </a:rPr>
              <a:t> </a:t>
            </a:r>
            <a:r>
              <a:rPr lang="en-US" sz="3400" dirty="0" smtClean="0">
                <a:solidFill>
                  <a:srgbClr val="FF6600"/>
                </a:solidFill>
              </a:rPr>
              <a:t>3,6 ó 9</a:t>
            </a:r>
            <a:endParaRPr lang="en-US" sz="3400" dirty="0" smtClean="0">
              <a:solidFill>
                <a:srgbClr val="FF66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2 Marcador de contenido"/>
          <p:cNvSpPr txBox="1">
            <a:spLocks/>
          </p:cNvSpPr>
          <p:nvPr/>
        </p:nvSpPr>
        <p:spPr>
          <a:xfrm>
            <a:off x="1547664" y="3429000"/>
            <a:ext cx="6480720" cy="57606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400" dirty="0" err="1" smtClean="0">
                <a:solidFill>
                  <a:srgbClr val="CC0066"/>
                </a:solidFill>
              </a:rPr>
              <a:t>si</a:t>
            </a:r>
            <a:r>
              <a:rPr lang="en-US" sz="3400" dirty="0" smtClean="0">
                <a:solidFill>
                  <a:srgbClr val="CC0066"/>
                </a:solidFill>
              </a:rPr>
              <a:t> la </a:t>
            </a:r>
            <a:r>
              <a:rPr lang="en-US" sz="3400" dirty="0" err="1" smtClean="0">
                <a:solidFill>
                  <a:srgbClr val="CC0066"/>
                </a:solidFill>
              </a:rPr>
              <a:t>última</a:t>
            </a:r>
            <a:r>
              <a:rPr lang="en-US" sz="3400" dirty="0" smtClean="0">
                <a:solidFill>
                  <a:srgbClr val="CC0066"/>
                </a:solidFill>
              </a:rPr>
              <a:t> </a:t>
            </a:r>
            <a:r>
              <a:rPr lang="en-US" sz="3400" dirty="0" err="1" smtClean="0">
                <a:solidFill>
                  <a:srgbClr val="CC0066"/>
                </a:solidFill>
              </a:rPr>
              <a:t>cifra</a:t>
            </a:r>
            <a:r>
              <a:rPr lang="en-US" sz="3400" dirty="0" smtClean="0">
                <a:solidFill>
                  <a:srgbClr val="CC0066"/>
                </a:solidFill>
              </a:rPr>
              <a:t> </a:t>
            </a:r>
            <a:r>
              <a:rPr lang="en-US" sz="3400" dirty="0" err="1" smtClean="0">
                <a:solidFill>
                  <a:srgbClr val="CC0066"/>
                </a:solidFill>
              </a:rPr>
              <a:t>es</a:t>
            </a:r>
            <a:r>
              <a:rPr lang="en-US" sz="3400" dirty="0" smtClean="0">
                <a:solidFill>
                  <a:srgbClr val="CC0066"/>
                </a:solidFill>
              </a:rPr>
              <a:t> 0 ó 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2 Marcador de contenido"/>
          <p:cNvSpPr txBox="1">
            <a:spLocks/>
          </p:cNvSpPr>
          <p:nvPr/>
        </p:nvSpPr>
        <p:spPr>
          <a:xfrm>
            <a:off x="1619672" y="5805264"/>
            <a:ext cx="6480720" cy="57606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400" err="1" smtClean="0"/>
              <a:t>si</a:t>
            </a:r>
            <a:r>
              <a:rPr lang="en-US" sz="3400" smtClean="0"/>
              <a:t> la última </a:t>
            </a:r>
            <a:r>
              <a:rPr lang="en-US" sz="3400" dirty="0" err="1" smtClean="0"/>
              <a:t>cifra</a:t>
            </a:r>
            <a:r>
              <a:rPr lang="en-US" sz="3400" dirty="0" smtClean="0"/>
              <a:t> </a:t>
            </a:r>
            <a:r>
              <a:rPr lang="en-US" sz="3400" dirty="0" err="1" smtClean="0"/>
              <a:t>es</a:t>
            </a:r>
            <a:r>
              <a:rPr lang="en-US" sz="3400" dirty="0" smtClean="0"/>
              <a:t> 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2 Marcador de contenido"/>
          <p:cNvSpPr txBox="1">
            <a:spLocks/>
          </p:cNvSpPr>
          <p:nvPr/>
        </p:nvSpPr>
        <p:spPr>
          <a:xfrm>
            <a:off x="1619672" y="5013176"/>
            <a:ext cx="6480720" cy="576064"/>
          </a:xfrm>
          <a:prstGeom prst="rect">
            <a:avLst/>
          </a:prstGeom>
          <a:noFill/>
          <a:ln w="38100">
            <a:solidFill>
              <a:schemeClr val="bg1"/>
            </a:solidFill>
          </a:ln>
        </p:spPr>
        <p:txBody>
          <a:bodyPr vert="horz" wrap="none"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400" dirty="0" err="1" smtClean="0">
                <a:solidFill>
                  <a:srgbClr val="CC6600"/>
                </a:solidFill>
              </a:rPr>
              <a:t>si</a:t>
            </a:r>
            <a:r>
              <a:rPr lang="en-US" sz="3400" dirty="0" smtClean="0">
                <a:solidFill>
                  <a:srgbClr val="CC6600"/>
                </a:solidFill>
              </a:rPr>
              <a:t> la </a:t>
            </a:r>
            <a:r>
              <a:rPr lang="en-US" sz="3400" dirty="0" err="1" smtClean="0">
                <a:solidFill>
                  <a:srgbClr val="CC6600"/>
                </a:solidFill>
              </a:rPr>
              <a:t>suma</a:t>
            </a:r>
            <a:r>
              <a:rPr lang="en-US" sz="3400" dirty="0" smtClean="0">
                <a:solidFill>
                  <a:srgbClr val="CC6600"/>
                </a:solidFill>
              </a:rPr>
              <a:t> de </a:t>
            </a:r>
            <a:r>
              <a:rPr lang="en-US" sz="3400" dirty="0" err="1" smtClean="0">
                <a:solidFill>
                  <a:srgbClr val="CC6600"/>
                </a:solidFill>
              </a:rPr>
              <a:t>sus</a:t>
            </a:r>
            <a:r>
              <a:rPr lang="en-US" sz="3400" dirty="0" smtClean="0">
                <a:solidFill>
                  <a:srgbClr val="CC6600"/>
                </a:solidFill>
              </a:rPr>
              <a:t> </a:t>
            </a:r>
            <a:r>
              <a:rPr lang="en-US" sz="3400" dirty="0" err="1" smtClean="0">
                <a:solidFill>
                  <a:srgbClr val="CC6600"/>
                </a:solidFill>
              </a:rPr>
              <a:t>cifras</a:t>
            </a:r>
            <a:r>
              <a:rPr lang="en-US" sz="3400" dirty="0" smtClean="0">
                <a:solidFill>
                  <a:srgbClr val="CC6600"/>
                </a:solidFill>
              </a:rPr>
              <a:t> </a:t>
            </a:r>
            <a:r>
              <a:rPr lang="en-US" sz="3400" dirty="0" err="1" smtClean="0">
                <a:solidFill>
                  <a:srgbClr val="CC6600"/>
                </a:solidFill>
              </a:rPr>
              <a:t>es</a:t>
            </a:r>
            <a:r>
              <a:rPr lang="en-US" sz="3400" dirty="0" smtClean="0">
                <a:solidFill>
                  <a:srgbClr val="CC6600"/>
                </a:solidFill>
              </a:rPr>
              <a:t> </a:t>
            </a:r>
            <a:r>
              <a:rPr lang="en-US" sz="3400" dirty="0" smtClean="0">
                <a:solidFill>
                  <a:srgbClr val="CC6600"/>
                </a:solidFill>
              </a:rPr>
              <a:t>9</a:t>
            </a:r>
            <a:endParaRPr lang="en-US" sz="3400" dirty="0" smtClean="0">
              <a:solidFill>
                <a:srgbClr val="CC66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19 Imagen" descr="teacher.jpg"/>
          <p:cNvPicPr>
            <a:picLocks noChangeAspect="1"/>
          </p:cNvPicPr>
          <p:nvPr/>
        </p:nvPicPr>
        <p:blipFill>
          <a:blip r:embed="rId2" cstate="print"/>
          <a:stretch>
            <a:fillRect/>
          </a:stretch>
        </p:blipFill>
        <p:spPr>
          <a:xfrm flipH="1">
            <a:off x="6516216" y="4452618"/>
            <a:ext cx="2099550" cy="209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DIVISORES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2049" name="Rectangle 1"/>
          <p:cNvSpPr>
            <a:spLocks noChangeArrowheads="1"/>
          </p:cNvSpPr>
          <p:nvPr/>
        </p:nvSpPr>
        <p:spPr bwMode="auto">
          <a:xfrm>
            <a:off x="1835696" y="1672642"/>
            <a:ext cx="6768752" cy="1384995"/>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Los </a:t>
            </a:r>
            <a:r>
              <a:rPr lang="es-ES" sz="2800" b="1" dirty="0" smtClean="0">
                <a:solidFill>
                  <a:srgbClr val="C00000"/>
                </a:solidFill>
              </a:rPr>
              <a:t>DIVISORES</a:t>
            </a:r>
            <a:r>
              <a:rPr lang="es-ES" sz="2800" b="1" dirty="0" smtClean="0"/>
              <a:t> </a:t>
            </a:r>
            <a:r>
              <a:rPr lang="es-ES" sz="2800" dirty="0" smtClean="0"/>
              <a:t>o</a:t>
            </a:r>
            <a:r>
              <a:rPr lang="es-ES" sz="2800" b="1" dirty="0" smtClean="0"/>
              <a:t> FACTORES </a:t>
            </a:r>
            <a:r>
              <a:rPr lang="es-ES" sz="2800" dirty="0" smtClean="0"/>
              <a:t>de un número son los números por los que se puede dividir exactamente (el resto de la división es 0).</a:t>
            </a:r>
          </a:p>
        </p:txBody>
      </p:sp>
      <p:pic>
        <p:nvPicPr>
          <p:cNvPr id="6" name="2 Imagen" descr="teacher.jpg"/>
          <p:cNvPicPr/>
          <p:nvPr/>
        </p:nvPicPr>
        <p:blipFill>
          <a:blip r:embed="rId2" cstate="print"/>
          <a:stretch>
            <a:fillRect/>
          </a:stretch>
        </p:blipFill>
        <p:spPr>
          <a:xfrm>
            <a:off x="179512" y="1412776"/>
            <a:ext cx="1747440" cy="167543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DIVISORES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6" name="2 Imagen" descr="teacher.jpg"/>
          <p:cNvPicPr/>
          <p:nvPr/>
        </p:nvPicPr>
        <p:blipFill>
          <a:blip r:embed="rId2" cstate="print"/>
          <a:stretch>
            <a:fillRect/>
          </a:stretch>
        </p:blipFill>
        <p:spPr>
          <a:xfrm>
            <a:off x="179512" y="1412776"/>
            <a:ext cx="1747440" cy="1675433"/>
          </a:xfrm>
          <a:prstGeom prst="rect">
            <a:avLst/>
          </a:prstGeom>
        </p:spPr>
      </p:pic>
      <p:sp>
        <p:nvSpPr>
          <p:cNvPr id="2050" name="Rectangle 2"/>
          <p:cNvSpPr>
            <a:spLocks noChangeArrowheads="1"/>
          </p:cNvSpPr>
          <p:nvPr/>
        </p:nvSpPr>
        <p:spPr bwMode="auto">
          <a:xfrm>
            <a:off x="539552" y="3733289"/>
            <a:ext cx="8208912"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Los </a:t>
            </a:r>
            <a:r>
              <a:rPr kumimoji="0" lang="es-ES" sz="2600" b="1"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divisores de 6</a:t>
            </a:r>
            <a:r>
              <a:rPr kumimoji="0" lang="es-ES" sz="2600" b="0"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 </a:t>
            </a: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son:   </a:t>
            </a:r>
            <a:r>
              <a:rPr kumimoji="0" lang="es-ES" sz="2800" i="0" u="none" strike="noStrike" cap="none" normalizeH="0" baseline="0" dirty="0" smtClean="0">
                <a:ln>
                  <a:noFill/>
                </a:ln>
                <a:solidFill>
                  <a:schemeClr val="bg1"/>
                </a:solidFill>
                <a:effectLst/>
                <a:latin typeface="Arial Black" pitchFamily="34" charset="0"/>
                <a:ea typeface="Times New Roman" pitchFamily="18" charset="0"/>
                <a:cs typeface="Arial" pitchFamily="34" charset="0"/>
              </a:rPr>
              <a:t>1,    2,    3,    6</a:t>
            </a:r>
            <a:endParaRPr kumimoji="0" lang="es-ES" sz="2800" i="0" u="none" strike="noStrike" cap="none" normalizeH="0" baseline="0" dirty="0" smtClean="0">
              <a:ln>
                <a:noFill/>
              </a:ln>
              <a:solidFill>
                <a:schemeClr val="bg1"/>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2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3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6 · 4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5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etc.</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p:txBody>
      </p:sp>
      <p:cxnSp>
        <p:nvCxnSpPr>
          <p:cNvPr id="9" name="8 Conector recto"/>
          <p:cNvCxnSpPr/>
          <p:nvPr/>
        </p:nvCxnSpPr>
        <p:spPr>
          <a:xfrm>
            <a:off x="2699792" y="4725144"/>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699792" y="5301208"/>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979712" y="4725144"/>
            <a:ext cx="864096" cy="707886"/>
          </a:xfrm>
          <a:prstGeom prst="rect">
            <a:avLst/>
          </a:prstGeom>
        </p:spPr>
        <p:txBody>
          <a:bodyPr wrap="square">
            <a:spAutoFit/>
          </a:bodyPr>
          <a:lstStyle/>
          <a:p>
            <a:r>
              <a:rPr lang="es-ES" b="1" dirty="0" smtClean="0"/>
              <a:t> </a:t>
            </a:r>
            <a:r>
              <a:rPr lang="es-ES" sz="4000" b="1" dirty="0" smtClean="0"/>
              <a:t>6</a:t>
            </a:r>
            <a:endParaRPr lang="es-ES" sz="4000" dirty="0"/>
          </a:p>
        </p:txBody>
      </p:sp>
      <p:sp>
        <p:nvSpPr>
          <p:cNvPr id="14" name="13 Rectángulo"/>
          <p:cNvSpPr/>
          <p:nvPr/>
        </p:nvSpPr>
        <p:spPr>
          <a:xfrm>
            <a:off x="2627784" y="4788441"/>
            <a:ext cx="1872208" cy="584775"/>
          </a:xfrm>
          <a:prstGeom prst="rect">
            <a:avLst/>
          </a:prstGeom>
        </p:spPr>
        <p:txBody>
          <a:bodyPr wrap="square">
            <a:spAutoFit/>
          </a:bodyPr>
          <a:lstStyle/>
          <a:p>
            <a:r>
              <a:rPr lang="es-ES" b="1" dirty="0" smtClean="0"/>
              <a:t> </a:t>
            </a:r>
            <a:r>
              <a:rPr lang="es-ES" sz="3200" b="1" i="1" dirty="0" smtClean="0">
                <a:solidFill>
                  <a:srgbClr val="FF0000"/>
                </a:solidFill>
              </a:rPr>
              <a:t>divisor</a:t>
            </a:r>
            <a:endParaRPr lang="es-ES" sz="3200" i="1" dirty="0">
              <a:solidFill>
                <a:srgbClr val="FF0000"/>
              </a:solidFill>
            </a:endParaRPr>
          </a:p>
        </p:txBody>
      </p:sp>
      <p:sp>
        <p:nvSpPr>
          <p:cNvPr id="15" name="14 Rectángulo"/>
          <p:cNvSpPr/>
          <p:nvPr/>
        </p:nvSpPr>
        <p:spPr>
          <a:xfrm>
            <a:off x="1979712" y="5373216"/>
            <a:ext cx="864096" cy="707886"/>
          </a:xfrm>
          <a:prstGeom prst="rect">
            <a:avLst/>
          </a:prstGeom>
        </p:spPr>
        <p:txBody>
          <a:bodyPr wrap="square">
            <a:spAutoFit/>
          </a:bodyPr>
          <a:lstStyle/>
          <a:p>
            <a:r>
              <a:rPr lang="es-ES" b="1" dirty="0" smtClean="0"/>
              <a:t> </a:t>
            </a:r>
            <a:r>
              <a:rPr lang="es-ES" sz="4000" b="1" dirty="0" smtClean="0"/>
              <a:t>0</a:t>
            </a:r>
            <a:endParaRPr lang="es-ES" sz="4000" dirty="0"/>
          </a:p>
        </p:txBody>
      </p:sp>
      <p:sp>
        <p:nvSpPr>
          <p:cNvPr id="16" name="15 Arco"/>
          <p:cNvSpPr/>
          <p:nvPr/>
        </p:nvSpPr>
        <p:spPr>
          <a:xfrm rot="7659909">
            <a:off x="1868312" y="5336988"/>
            <a:ext cx="648072" cy="764704"/>
          </a:xfrm>
          <a:prstGeom prst="arc">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Rectangle 1"/>
          <p:cNvSpPr>
            <a:spLocks noChangeArrowheads="1"/>
          </p:cNvSpPr>
          <p:nvPr/>
        </p:nvSpPr>
        <p:spPr bwMode="auto">
          <a:xfrm>
            <a:off x="1835696" y="1672642"/>
            <a:ext cx="6768752" cy="1384995"/>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Los </a:t>
            </a:r>
            <a:r>
              <a:rPr lang="es-ES" sz="2800" b="1" dirty="0" smtClean="0">
                <a:solidFill>
                  <a:srgbClr val="C00000"/>
                </a:solidFill>
              </a:rPr>
              <a:t>DIVISORES</a:t>
            </a:r>
            <a:r>
              <a:rPr lang="es-ES" sz="2800" b="1" dirty="0" smtClean="0"/>
              <a:t> </a:t>
            </a:r>
            <a:r>
              <a:rPr lang="es-ES" sz="2800" dirty="0" smtClean="0"/>
              <a:t>o</a:t>
            </a:r>
            <a:r>
              <a:rPr lang="es-ES" sz="2800" b="1" dirty="0" smtClean="0"/>
              <a:t> FACTORES </a:t>
            </a:r>
            <a:r>
              <a:rPr lang="es-ES" sz="2800" dirty="0" smtClean="0"/>
              <a:t>de un número son los números por los que se puede dividir exactamente (el resto de la división es 0).</a:t>
            </a:r>
          </a:p>
        </p:txBody>
      </p:sp>
      <p:sp>
        <p:nvSpPr>
          <p:cNvPr id="20" name="19 Rectángulo"/>
          <p:cNvSpPr/>
          <p:nvPr/>
        </p:nvSpPr>
        <p:spPr>
          <a:xfrm>
            <a:off x="2699792" y="5301208"/>
            <a:ext cx="1872208" cy="584775"/>
          </a:xfrm>
          <a:prstGeom prst="rect">
            <a:avLst/>
          </a:prstGeom>
        </p:spPr>
        <p:txBody>
          <a:bodyPr wrap="square">
            <a:spAutoFit/>
          </a:bodyPr>
          <a:lstStyle/>
          <a:p>
            <a:r>
              <a:rPr lang="es-ES" b="1" dirty="0" smtClean="0">
                <a:solidFill>
                  <a:srgbClr val="00B050"/>
                </a:solidFill>
              </a:rPr>
              <a:t> </a:t>
            </a:r>
            <a:r>
              <a:rPr lang="es-ES" sz="3200" b="1" i="1" dirty="0" smtClean="0">
                <a:solidFill>
                  <a:srgbClr val="00B050"/>
                </a:solidFill>
              </a:rPr>
              <a:t>cociente</a:t>
            </a:r>
            <a:endParaRPr lang="es-ES" sz="3200" i="1"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¿Cuántas monedas de </a:t>
            </a:r>
            <a:r>
              <a:rPr lang="es-ES" sz="3600" b="1" dirty="0" smtClean="0">
                <a:solidFill>
                  <a:srgbClr val="CC0066"/>
                </a:solidFill>
              </a:rPr>
              <a:t>50 cents </a:t>
            </a:r>
            <a:r>
              <a:rPr lang="es-ES" sz="3200" dirty="0" smtClean="0"/>
              <a:t>suman </a:t>
            </a:r>
            <a:r>
              <a:rPr lang="es-ES" sz="3600" b="1" dirty="0" smtClean="0">
                <a:solidFill>
                  <a:srgbClr val="0070C0"/>
                </a:solidFill>
              </a:rPr>
              <a:t>10 €</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2 Imagen" descr="cartoon-black-school-boy-writing-and-thinking-while-figuring-out-a-math-problem-by-ron-leishman-56779.jpg"/>
          <p:cNvPicPr>
            <a:picLocks noChangeAspect="1"/>
          </p:cNvPicPr>
          <p:nvPr/>
        </p:nvPicPr>
        <p:blipFill>
          <a:blip r:embed="rId2" cstate="print"/>
          <a:stretch>
            <a:fillRect/>
          </a:stretch>
        </p:blipFill>
        <p:spPr>
          <a:xfrm>
            <a:off x="5364088" y="3356992"/>
            <a:ext cx="3032383" cy="3131549"/>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DIVISORES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6" name="2 Imagen" descr="teacher.jpg"/>
          <p:cNvPicPr/>
          <p:nvPr/>
        </p:nvPicPr>
        <p:blipFill>
          <a:blip r:embed="rId2" cstate="print"/>
          <a:stretch>
            <a:fillRect/>
          </a:stretch>
        </p:blipFill>
        <p:spPr>
          <a:xfrm>
            <a:off x="179512" y="1412776"/>
            <a:ext cx="1747440" cy="1675433"/>
          </a:xfrm>
          <a:prstGeom prst="rect">
            <a:avLst/>
          </a:prstGeom>
        </p:spPr>
      </p:pic>
      <p:sp>
        <p:nvSpPr>
          <p:cNvPr id="2050" name="Rectangle 2"/>
          <p:cNvSpPr>
            <a:spLocks noChangeArrowheads="1"/>
          </p:cNvSpPr>
          <p:nvPr/>
        </p:nvSpPr>
        <p:spPr bwMode="auto">
          <a:xfrm>
            <a:off x="539552" y="3733289"/>
            <a:ext cx="8208912"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Los </a:t>
            </a:r>
            <a:r>
              <a:rPr kumimoji="0" lang="es-ES" sz="2600" b="1"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divisores de 6</a:t>
            </a:r>
            <a:r>
              <a:rPr kumimoji="0" lang="es-ES" sz="2600" b="0"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 </a:t>
            </a: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son:   </a:t>
            </a:r>
            <a:r>
              <a:rPr kumimoji="0" lang="es-ES" sz="2800" i="0" u="none" strike="noStrike" cap="none" normalizeH="0" baseline="0" dirty="0" smtClean="0">
                <a:ln>
                  <a:noFill/>
                </a:ln>
                <a:solidFill>
                  <a:schemeClr val="bg1"/>
                </a:solidFill>
                <a:effectLst/>
                <a:latin typeface="Arial Black" pitchFamily="34" charset="0"/>
                <a:ea typeface="Times New Roman" pitchFamily="18" charset="0"/>
                <a:cs typeface="Arial" pitchFamily="34" charset="0"/>
              </a:rPr>
              <a:t>1,    2,    3,    6</a:t>
            </a:r>
            <a:endParaRPr kumimoji="0" lang="es-ES" sz="2800" i="0" u="none" strike="noStrike" cap="none" normalizeH="0" baseline="0" dirty="0" smtClean="0">
              <a:ln>
                <a:noFill/>
              </a:ln>
              <a:solidFill>
                <a:schemeClr val="bg1"/>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2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3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6 · 4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5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etc.</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p:txBody>
      </p:sp>
      <p:cxnSp>
        <p:nvCxnSpPr>
          <p:cNvPr id="9" name="8 Conector recto"/>
          <p:cNvCxnSpPr/>
          <p:nvPr/>
        </p:nvCxnSpPr>
        <p:spPr>
          <a:xfrm>
            <a:off x="2699792" y="4725144"/>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699792" y="5301208"/>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979712" y="4725144"/>
            <a:ext cx="864096" cy="707886"/>
          </a:xfrm>
          <a:prstGeom prst="rect">
            <a:avLst/>
          </a:prstGeom>
        </p:spPr>
        <p:txBody>
          <a:bodyPr wrap="square">
            <a:spAutoFit/>
          </a:bodyPr>
          <a:lstStyle/>
          <a:p>
            <a:r>
              <a:rPr lang="es-ES" b="1" dirty="0" smtClean="0"/>
              <a:t> </a:t>
            </a:r>
            <a:r>
              <a:rPr lang="es-ES" sz="4000" b="1" dirty="0" smtClean="0"/>
              <a:t>6</a:t>
            </a:r>
            <a:endParaRPr lang="es-ES" sz="4000" dirty="0"/>
          </a:p>
        </p:txBody>
      </p:sp>
      <p:sp>
        <p:nvSpPr>
          <p:cNvPr id="14" name="13 Rectángulo"/>
          <p:cNvSpPr/>
          <p:nvPr/>
        </p:nvSpPr>
        <p:spPr>
          <a:xfrm>
            <a:off x="2627784" y="4788441"/>
            <a:ext cx="1872208" cy="584775"/>
          </a:xfrm>
          <a:prstGeom prst="rect">
            <a:avLst/>
          </a:prstGeom>
        </p:spPr>
        <p:txBody>
          <a:bodyPr wrap="square">
            <a:spAutoFit/>
          </a:bodyPr>
          <a:lstStyle/>
          <a:p>
            <a:r>
              <a:rPr lang="es-ES" b="1" dirty="0" smtClean="0"/>
              <a:t> </a:t>
            </a:r>
            <a:r>
              <a:rPr lang="es-ES" sz="3200" b="1" i="1" dirty="0" smtClean="0">
                <a:solidFill>
                  <a:srgbClr val="FF0000"/>
                </a:solidFill>
              </a:rPr>
              <a:t>divisor</a:t>
            </a:r>
            <a:endParaRPr lang="es-ES" sz="3200" i="1" dirty="0">
              <a:solidFill>
                <a:srgbClr val="FF0000"/>
              </a:solidFill>
            </a:endParaRPr>
          </a:p>
        </p:txBody>
      </p:sp>
      <p:sp>
        <p:nvSpPr>
          <p:cNvPr id="15" name="14 Rectángulo"/>
          <p:cNvSpPr/>
          <p:nvPr/>
        </p:nvSpPr>
        <p:spPr>
          <a:xfrm>
            <a:off x="1979712" y="5373216"/>
            <a:ext cx="864096" cy="707886"/>
          </a:xfrm>
          <a:prstGeom prst="rect">
            <a:avLst/>
          </a:prstGeom>
        </p:spPr>
        <p:txBody>
          <a:bodyPr wrap="square">
            <a:spAutoFit/>
          </a:bodyPr>
          <a:lstStyle/>
          <a:p>
            <a:r>
              <a:rPr lang="es-ES" b="1" dirty="0" smtClean="0"/>
              <a:t> </a:t>
            </a:r>
            <a:r>
              <a:rPr lang="es-ES" sz="4000" b="1" dirty="0" smtClean="0"/>
              <a:t>0</a:t>
            </a:r>
            <a:endParaRPr lang="es-ES" sz="4000" dirty="0"/>
          </a:p>
        </p:txBody>
      </p:sp>
      <p:sp>
        <p:nvSpPr>
          <p:cNvPr id="16" name="15 Arco"/>
          <p:cNvSpPr/>
          <p:nvPr/>
        </p:nvSpPr>
        <p:spPr>
          <a:xfrm rot="7659909">
            <a:off x="1868312" y="5336988"/>
            <a:ext cx="648072" cy="764704"/>
          </a:xfrm>
          <a:prstGeom prst="arc">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Rectangle 1"/>
          <p:cNvSpPr>
            <a:spLocks noChangeArrowheads="1"/>
          </p:cNvSpPr>
          <p:nvPr/>
        </p:nvSpPr>
        <p:spPr bwMode="auto">
          <a:xfrm>
            <a:off x="1835696" y="1672642"/>
            <a:ext cx="6768752" cy="1384995"/>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Los </a:t>
            </a:r>
            <a:r>
              <a:rPr lang="es-ES" sz="2800" b="1" dirty="0" smtClean="0">
                <a:solidFill>
                  <a:srgbClr val="C00000"/>
                </a:solidFill>
              </a:rPr>
              <a:t>DIVISORES</a:t>
            </a:r>
            <a:r>
              <a:rPr lang="es-ES" sz="2800" b="1" dirty="0" smtClean="0"/>
              <a:t> </a:t>
            </a:r>
            <a:r>
              <a:rPr lang="es-ES" sz="2800" dirty="0" smtClean="0"/>
              <a:t>o</a:t>
            </a:r>
            <a:r>
              <a:rPr lang="es-ES" sz="2800" b="1" dirty="0" smtClean="0"/>
              <a:t> FACTORES </a:t>
            </a:r>
            <a:r>
              <a:rPr lang="es-ES" sz="2800" dirty="0" smtClean="0"/>
              <a:t>de un número son los números por los que se puede dividir exactamente (el resto de la división es 0).</a:t>
            </a:r>
          </a:p>
        </p:txBody>
      </p:sp>
      <p:sp>
        <p:nvSpPr>
          <p:cNvPr id="13" name="12 Rectángulo"/>
          <p:cNvSpPr/>
          <p:nvPr/>
        </p:nvSpPr>
        <p:spPr>
          <a:xfrm>
            <a:off x="4572000" y="4221088"/>
            <a:ext cx="1872208" cy="646331"/>
          </a:xfrm>
          <a:prstGeom prst="rect">
            <a:avLst/>
          </a:prstGeom>
        </p:spPr>
        <p:txBody>
          <a:bodyPr wrap="square">
            <a:spAutoFit/>
          </a:bodyPr>
          <a:lstStyle/>
          <a:p>
            <a:r>
              <a:rPr lang="es-ES" b="1" dirty="0" smtClean="0"/>
              <a:t> </a:t>
            </a:r>
            <a:r>
              <a:rPr lang="es-ES" sz="3600" b="1" dirty="0" smtClean="0"/>
              <a:t>6  : </a:t>
            </a:r>
            <a:r>
              <a:rPr lang="es-ES" sz="3600" b="1" i="1" dirty="0" smtClean="0">
                <a:solidFill>
                  <a:srgbClr val="FF0000"/>
                </a:solidFill>
              </a:rPr>
              <a:t>2 </a:t>
            </a:r>
            <a:r>
              <a:rPr lang="es-ES" sz="3600" b="1" dirty="0" smtClean="0"/>
              <a:t>= </a:t>
            </a:r>
            <a:r>
              <a:rPr lang="es-ES" sz="3600" b="1" dirty="0" smtClean="0">
                <a:solidFill>
                  <a:srgbClr val="00B050"/>
                </a:solidFill>
              </a:rPr>
              <a:t>3</a:t>
            </a:r>
            <a:endParaRPr lang="es-ES" sz="3600" b="1" dirty="0">
              <a:solidFill>
                <a:srgbClr val="00B050"/>
              </a:solidFill>
            </a:endParaRPr>
          </a:p>
        </p:txBody>
      </p:sp>
      <p:sp>
        <p:nvSpPr>
          <p:cNvPr id="17" name="16 Rectángulo"/>
          <p:cNvSpPr/>
          <p:nvPr/>
        </p:nvSpPr>
        <p:spPr>
          <a:xfrm>
            <a:off x="6732240" y="4221088"/>
            <a:ext cx="1872208" cy="646331"/>
          </a:xfrm>
          <a:prstGeom prst="rect">
            <a:avLst/>
          </a:prstGeom>
        </p:spPr>
        <p:txBody>
          <a:bodyPr wrap="square">
            <a:spAutoFit/>
          </a:bodyPr>
          <a:lstStyle/>
          <a:p>
            <a:r>
              <a:rPr lang="es-ES" b="1" dirty="0" smtClean="0"/>
              <a:t> </a:t>
            </a:r>
            <a:r>
              <a:rPr lang="es-ES" sz="3600" b="1" dirty="0" smtClean="0"/>
              <a:t>6  : </a:t>
            </a:r>
            <a:r>
              <a:rPr lang="es-ES" sz="3600" b="1" i="1" dirty="0" smtClean="0">
                <a:solidFill>
                  <a:srgbClr val="FF0000"/>
                </a:solidFill>
              </a:rPr>
              <a:t>3 </a:t>
            </a:r>
            <a:r>
              <a:rPr lang="es-ES" sz="3600" b="1" dirty="0" smtClean="0"/>
              <a:t>= </a:t>
            </a:r>
            <a:r>
              <a:rPr lang="es-ES" sz="3600" b="1" dirty="0" smtClean="0">
                <a:solidFill>
                  <a:srgbClr val="00B050"/>
                </a:solidFill>
              </a:rPr>
              <a:t>2</a:t>
            </a:r>
            <a:endParaRPr lang="es-ES" sz="3600" b="1" dirty="0">
              <a:solidFill>
                <a:srgbClr val="00B050"/>
              </a:solidFill>
            </a:endParaRPr>
          </a:p>
        </p:txBody>
      </p:sp>
      <p:sp>
        <p:nvSpPr>
          <p:cNvPr id="20" name="19 Rectángulo"/>
          <p:cNvSpPr/>
          <p:nvPr/>
        </p:nvSpPr>
        <p:spPr>
          <a:xfrm>
            <a:off x="2699792" y="5301208"/>
            <a:ext cx="1872208" cy="584775"/>
          </a:xfrm>
          <a:prstGeom prst="rect">
            <a:avLst/>
          </a:prstGeom>
        </p:spPr>
        <p:txBody>
          <a:bodyPr wrap="square">
            <a:spAutoFit/>
          </a:bodyPr>
          <a:lstStyle/>
          <a:p>
            <a:r>
              <a:rPr lang="es-ES" b="1" dirty="0" smtClean="0">
                <a:solidFill>
                  <a:srgbClr val="00B050"/>
                </a:solidFill>
              </a:rPr>
              <a:t> </a:t>
            </a:r>
            <a:r>
              <a:rPr lang="es-ES" sz="3200" b="1" i="1" dirty="0" smtClean="0">
                <a:solidFill>
                  <a:srgbClr val="00B050"/>
                </a:solidFill>
              </a:rPr>
              <a:t>cociente</a:t>
            </a:r>
            <a:endParaRPr lang="es-ES" sz="3200" i="1" dirty="0">
              <a:solidFill>
                <a:srgbClr val="00B050"/>
              </a:solidFill>
            </a:endParaRPr>
          </a:p>
        </p:txBody>
      </p:sp>
      <p:sp>
        <p:nvSpPr>
          <p:cNvPr id="21" name="20 Flecha abajo"/>
          <p:cNvSpPr/>
          <p:nvPr/>
        </p:nvSpPr>
        <p:spPr>
          <a:xfrm>
            <a:off x="3059832" y="4437112"/>
            <a:ext cx="432048" cy="43204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abajo"/>
          <p:cNvSpPr/>
          <p:nvPr/>
        </p:nvSpPr>
        <p:spPr>
          <a:xfrm>
            <a:off x="5292080" y="3861048"/>
            <a:ext cx="432048" cy="43204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abajo"/>
          <p:cNvSpPr/>
          <p:nvPr/>
        </p:nvSpPr>
        <p:spPr>
          <a:xfrm>
            <a:off x="7452320" y="3861048"/>
            <a:ext cx="432048" cy="43204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abajo"/>
          <p:cNvSpPr/>
          <p:nvPr/>
        </p:nvSpPr>
        <p:spPr>
          <a:xfrm>
            <a:off x="5292080" y="5157192"/>
            <a:ext cx="432048" cy="43204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Flecha abajo"/>
          <p:cNvSpPr/>
          <p:nvPr/>
        </p:nvSpPr>
        <p:spPr>
          <a:xfrm>
            <a:off x="7524328" y="5157192"/>
            <a:ext cx="432048" cy="43204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4572000" y="5446965"/>
            <a:ext cx="1872208" cy="646331"/>
          </a:xfrm>
          <a:prstGeom prst="rect">
            <a:avLst/>
          </a:prstGeom>
        </p:spPr>
        <p:txBody>
          <a:bodyPr wrap="square">
            <a:spAutoFit/>
          </a:bodyPr>
          <a:lstStyle/>
          <a:p>
            <a:r>
              <a:rPr lang="es-ES" b="1" dirty="0" smtClean="0"/>
              <a:t> </a:t>
            </a:r>
            <a:r>
              <a:rPr lang="es-ES" sz="3600" b="1" dirty="0" smtClean="0"/>
              <a:t>6  : </a:t>
            </a:r>
            <a:r>
              <a:rPr lang="es-ES" sz="3600" b="1" i="1" dirty="0" smtClean="0">
                <a:solidFill>
                  <a:srgbClr val="FF0000"/>
                </a:solidFill>
              </a:rPr>
              <a:t>6 </a:t>
            </a:r>
            <a:r>
              <a:rPr lang="es-ES" sz="3600" b="1" dirty="0" smtClean="0"/>
              <a:t>= </a:t>
            </a:r>
            <a:r>
              <a:rPr lang="es-ES" sz="3600" b="1" dirty="0" smtClean="0">
                <a:solidFill>
                  <a:srgbClr val="00B050"/>
                </a:solidFill>
              </a:rPr>
              <a:t>1</a:t>
            </a:r>
            <a:endParaRPr lang="es-ES" sz="3600" b="1" dirty="0">
              <a:solidFill>
                <a:srgbClr val="00B050"/>
              </a:solidFill>
            </a:endParaRPr>
          </a:p>
        </p:txBody>
      </p:sp>
      <p:sp>
        <p:nvSpPr>
          <p:cNvPr id="27" name="26 Rectángulo"/>
          <p:cNvSpPr/>
          <p:nvPr/>
        </p:nvSpPr>
        <p:spPr>
          <a:xfrm>
            <a:off x="6804248" y="5446965"/>
            <a:ext cx="1872208" cy="646331"/>
          </a:xfrm>
          <a:prstGeom prst="rect">
            <a:avLst/>
          </a:prstGeom>
        </p:spPr>
        <p:txBody>
          <a:bodyPr wrap="square">
            <a:spAutoFit/>
          </a:bodyPr>
          <a:lstStyle/>
          <a:p>
            <a:r>
              <a:rPr lang="es-ES" b="1" dirty="0" smtClean="0"/>
              <a:t> </a:t>
            </a:r>
            <a:r>
              <a:rPr lang="es-ES" sz="3600" b="1" dirty="0" smtClean="0"/>
              <a:t>6  : </a:t>
            </a:r>
            <a:r>
              <a:rPr lang="es-ES" sz="3600" b="1" i="1" dirty="0" smtClean="0">
                <a:solidFill>
                  <a:srgbClr val="FF0000"/>
                </a:solidFill>
              </a:rPr>
              <a:t>1 </a:t>
            </a:r>
            <a:r>
              <a:rPr lang="es-ES" sz="3600" b="1" dirty="0" smtClean="0"/>
              <a:t>= </a:t>
            </a:r>
            <a:r>
              <a:rPr lang="es-ES" sz="3600" b="1" dirty="0" smtClean="0">
                <a:solidFill>
                  <a:srgbClr val="00B050"/>
                </a:solidFill>
              </a:rPr>
              <a:t>6</a:t>
            </a:r>
            <a:endParaRPr lang="es-ES" sz="3600" b="1" dirty="0">
              <a:solidFill>
                <a:srgbClr val="00B05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DIVISORES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6" name="2 Imagen" descr="teacher.jpg"/>
          <p:cNvPicPr/>
          <p:nvPr/>
        </p:nvPicPr>
        <p:blipFill>
          <a:blip r:embed="rId2" cstate="print"/>
          <a:stretch>
            <a:fillRect/>
          </a:stretch>
        </p:blipFill>
        <p:spPr>
          <a:xfrm>
            <a:off x="179512" y="1412776"/>
            <a:ext cx="1747440" cy="1675433"/>
          </a:xfrm>
          <a:prstGeom prst="rect">
            <a:avLst/>
          </a:prstGeom>
        </p:spPr>
      </p:pic>
      <p:sp>
        <p:nvSpPr>
          <p:cNvPr id="2050" name="Rectangle 2"/>
          <p:cNvSpPr>
            <a:spLocks noChangeArrowheads="1"/>
          </p:cNvSpPr>
          <p:nvPr/>
        </p:nvSpPr>
        <p:spPr bwMode="auto">
          <a:xfrm>
            <a:off x="539552" y="3671734"/>
            <a:ext cx="8208912"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Los </a:t>
            </a:r>
            <a:r>
              <a:rPr kumimoji="0" lang="es-ES" sz="2600" b="1"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divisores de 6</a:t>
            </a:r>
            <a:r>
              <a:rPr kumimoji="0" lang="es-ES" sz="2600" b="0"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 </a:t>
            </a: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son:   </a:t>
            </a:r>
            <a:r>
              <a:rPr kumimoji="0" lang="es-ES" sz="3600" i="0" u="none" strike="noStrike" cap="none" normalizeH="0" baseline="0" dirty="0" smtClean="0">
                <a:ln>
                  <a:noFill/>
                </a:ln>
                <a:solidFill>
                  <a:srgbClr val="FF6600"/>
                </a:solidFill>
                <a:effectLst/>
                <a:latin typeface="Arial Black" pitchFamily="34" charset="0"/>
                <a:ea typeface="Times New Roman" pitchFamily="18" charset="0"/>
                <a:cs typeface="Arial" pitchFamily="34" charset="0"/>
              </a:rPr>
              <a:t>1,    2,    3,    6</a:t>
            </a:r>
            <a:endParaRPr kumimoji="0" lang="es-ES" sz="3600" i="0" u="none" strike="noStrike" cap="none" normalizeH="0" baseline="0" dirty="0" smtClean="0">
              <a:ln>
                <a:noFill/>
              </a:ln>
              <a:solidFill>
                <a:srgbClr val="FF6600"/>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2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3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4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5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etc.</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p:txBody>
      </p:sp>
      <p:sp>
        <p:nvSpPr>
          <p:cNvPr id="7" name="Rectangle 1"/>
          <p:cNvSpPr>
            <a:spLocks noChangeArrowheads="1"/>
          </p:cNvSpPr>
          <p:nvPr/>
        </p:nvSpPr>
        <p:spPr bwMode="auto">
          <a:xfrm>
            <a:off x="1835696" y="1672642"/>
            <a:ext cx="6768752" cy="1384995"/>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Los </a:t>
            </a:r>
            <a:r>
              <a:rPr lang="es-ES" sz="2800" b="1" dirty="0" smtClean="0">
                <a:solidFill>
                  <a:srgbClr val="C00000"/>
                </a:solidFill>
              </a:rPr>
              <a:t>DIVISORES</a:t>
            </a:r>
            <a:r>
              <a:rPr lang="es-ES" sz="2800" b="1" dirty="0" smtClean="0"/>
              <a:t> </a:t>
            </a:r>
            <a:r>
              <a:rPr lang="es-ES" sz="2800" dirty="0" smtClean="0"/>
              <a:t>o</a:t>
            </a:r>
            <a:r>
              <a:rPr lang="es-ES" sz="2800" b="1" dirty="0" smtClean="0"/>
              <a:t> FACTORES </a:t>
            </a:r>
            <a:r>
              <a:rPr lang="es-ES" sz="2800" dirty="0" smtClean="0"/>
              <a:t>de un número son los números por los que se puede dividir exactamente (el resto de la división es 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artoon-red-haired-white-girl-in-a-eureka-moment-by-ron-leishman-55787.jpg"/>
          <p:cNvPicPr>
            <a:picLocks noChangeAspect="1"/>
          </p:cNvPicPr>
          <p:nvPr/>
        </p:nvPicPr>
        <p:blipFill>
          <a:blip r:embed="rId2" cstate="print"/>
          <a:stretch>
            <a:fillRect/>
          </a:stretch>
        </p:blipFill>
        <p:spPr>
          <a:xfrm>
            <a:off x="-180528" y="4550545"/>
            <a:ext cx="2051720" cy="2118815"/>
          </a:xfrm>
          <a:prstGeom prst="rect">
            <a:avLst/>
          </a:prstGeom>
        </p:spPr>
      </p:pic>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DIVISORES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6" name="2 Imagen" descr="teacher.jpg"/>
          <p:cNvPicPr/>
          <p:nvPr/>
        </p:nvPicPr>
        <p:blipFill>
          <a:blip r:embed="rId3" cstate="print"/>
          <a:stretch>
            <a:fillRect/>
          </a:stretch>
        </p:blipFill>
        <p:spPr>
          <a:xfrm>
            <a:off x="179512" y="1412776"/>
            <a:ext cx="1747440" cy="1675433"/>
          </a:xfrm>
          <a:prstGeom prst="rect">
            <a:avLst/>
          </a:prstGeom>
        </p:spPr>
      </p:pic>
      <p:sp>
        <p:nvSpPr>
          <p:cNvPr id="7" name="Rectangle 1"/>
          <p:cNvSpPr>
            <a:spLocks noChangeArrowheads="1"/>
          </p:cNvSpPr>
          <p:nvPr/>
        </p:nvSpPr>
        <p:spPr bwMode="auto">
          <a:xfrm>
            <a:off x="1547664" y="5301208"/>
            <a:ext cx="6984776" cy="954107"/>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r>
              <a:rPr lang="es-ES" sz="2600" dirty="0" smtClean="0"/>
              <a:t>Cualquier número tiene </a:t>
            </a:r>
            <a:r>
              <a:rPr lang="es-ES" sz="2800" b="1" dirty="0" smtClean="0">
                <a:solidFill>
                  <a:srgbClr val="C00000"/>
                </a:solidFill>
              </a:rPr>
              <a:t>al menos </a:t>
            </a:r>
            <a:r>
              <a:rPr lang="es-ES" sz="2800" b="1" dirty="0" smtClean="0">
                <a:solidFill>
                  <a:srgbClr val="C00000"/>
                </a:solidFill>
                <a:effectLst>
                  <a:outerShdw blurRad="50800" dist="50800" dir="5400000" algn="ctr" rotWithShape="0">
                    <a:schemeClr val="bg1">
                      <a:lumMod val="75000"/>
                    </a:schemeClr>
                  </a:outerShdw>
                </a:effectLst>
              </a:rPr>
              <a:t>dos divisores</a:t>
            </a:r>
            <a:r>
              <a:rPr lang="es-ES" sz="2600" dirty="0" smtClean="0"/>
              <a:t>:</a:t>
            </a:r>
          </a:p>
          <a:p>
            <a:r>
              <a:rPr lang="es-ES" sz="2800" dirty="0" smtClean="0"/>
              <a:t>       ___   y   ___</a:t>
            </a:r>
          </a:p>
        </p:txBody>
      </p:sp>
      <p:sp>
        <p:nvSpPr>
          <p:cNvPr id="9" name="Rectangle 1"/>
          <p:cNvSpPr>
            <a:spLocks noChangeArrowheads="1"/>
          </p:cNvSpPr>
          <p:nvPr/>
        </p:nvSpPr>
        <p:spPr bwMode="auto">
          <a:xfrm>
            <a:off x="1835696" y="1672642"/>
            <a:ext cx="6768752" cy="1384995"/>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Los </a:t>
            </a:r>
            <a:r>
              <a:rPr lang="es-ES" sz="2800" b="1" dirty="0" smtClean="0">
                <a:solidFill>
                  <a:srgbClr val="C00000"/>
                </a:solidFill>
              </a:rPr>
              <a:t>DIVISORES</a:t>
            </a:r>
            <a:r>
              <a:rPr lang="es-ES" sz="2800" b="1" dirty="0" smtClean="0"/>
              <a:t> </a:t>
            </a:r>
            <a:r>
              <a:rPr lang="es-ES" sz="2800" dirty="0" smtClean="0"/>
              <a:t>o</a:t>
            </a:r>
            <a:r>
              <a:rPr lang="es-ES" sz="2800" b="1" dirty="0" smtClean="0"/>
              <a:t> FACTORES </a:t>
            </a:r>
            <a:r>
              <a:rPr lang="es-ES" sz="2800" dirty="0" smtClean="0"/>
              <a:t>de un número son los números por los que se puede dividir exactamente (el resto de la división es 0).</a:t>
            </a:r>
          </a:p>
        </p:txBody>
      </p:sp>
      <p:sp>
        <p:nvSpPr>
          <p:cNvPr id="11" name="Rectangle 2"/>
          <p:cNvSpPr>
            <a:spLocks noChangeArrowheads="1"/>
          </p:cNvSpPr>
          <p:nvPr/>
        </p:nvSpPr>
        <p:spPr bwMode="auto">
          <a:xfrm>
            <a:off x="539552" y="3671734"/>
            <a:ext cx="8208912"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Los </a:t>
            </a:r>
            <a:r>
              <a:rPr kumimoji="0" lang="es-ES" sz="2600" b="1"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divisores de 6</a:t>
            </a:r>
            <a:r>
              <a:rPr kumimoji="0" lang="es-ES" sz="2600" b="0"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 </a:t>
            </a: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son:   </a:t>
            </a:r>
            <a:r>
              <a:rPr kumimoji="0" lang="es-ES" sz="3600" i="0" u="none" strike="noStrike" cap="none" normalizeH="0" baseline="0" dirty="0" smtClean="0">
                <a:ln>
                  <a:noFill/>
                </a:ln>
                <a:solidFill>
                  <a:srgbClr val="FF6600"/>
                </a:solidFill>
                <a:effectLst/>
                <a:latin typeface="Arial Black" pitchFamily="34" charset="0"/>
                <a:ea typeface="Times New Roman" pitchFamily="18" charset="0"/>
                <a:cs typeface="Arial" pitchFamily="34" charset="0"/>
              </a:rPr>
              <a:t>1,    2,    3,    6</a:t>
            </a:r>
            <a:endParaRPr kumimoji="0" lang="es-ES" sz="3600" i="0" u="none" strike="noStrike" cap="none" normalizeH="0" baseline="0" dirty="0" smtClean="0">
              <a:ln>
                <a:noFill/>
              </a:ln>
              <a:solidFill>
                <a:srgbClr val="FF6600"/>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2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3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4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etc.</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artoon-red-haired-white-girl-in-a-eureka-moment-by-ron-leishman-55787.jpg"/>
          <p:cNvPicPr>
            <a:picLocks noChangeAspect="1"/>
          </p:cNvPicPr>
          <p:nvPr/>
        </p:nvPicPr>
        <p:blipFill>
          <a:blip r:embed="rId2" cstate="print"/>
          <a:stretch>
            <a:fillRect/>
          </a:stretch>
        </p:blipFill>
        <p:spPr>
          <a:xfrm>
            <a:off x="-180528" y="4550545"/>
            <a:ext cx="2051720" cy="2118815"/>
          </a:xfrm>
          <a:prstGeom prst="rect">
            <a:avLst/>
          </a:prstGeom>
        </p:spPr>
      </p:pic>
      <p:sp>
        <p:nvSpPr>
          <p:cNvPr id="4"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DIVISORES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6" name="2 Imagen" descr="teacher.jpg"/>
          <p:cNvPicPr/>
          <p:nvPr/>
        </p:nvPicPr>
        <p:blipFill>
          <a:blip r:embed="rId3" cstate="print"/>
          <a:stretch>
            <a:fillRect/>
          </a:stretch>
        </p:blipFill>
        <p:spPr>
          <a:xfrm>
            <a:off x="179512" y="1412776"/>
            <a:ext cx="1747440" cy="1675433"/>
          </a:xfrm>
          <a:prstGeom prst="rect">
            <a:avLst/>
          </a:prstGeom>
        </p:spPr>
      </p:pic>
      <p:sp>
        <p:nvSpPr>
          <p:cNvPr id="2050" name="Rectangle 2"/>
          <p:cNvSpPr>
            <a:spLocks noChangeArrowheads="1"/>
          </p:cNvSpPr>
          <p:nvPr/>
        </p:nvSpPr>
        <p:spPr bwMode="auto">
          <a:xfrm>
            <a:off x="539552" y="3671734"/>
            <a:ext cx="8208912"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Los </a:t>
            </a:r>
            <a:r>
              <a:rPr kumimoji="0" lang="es-ES" sz="2600" b="1"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divisores de 6</a:t>
            </a:r>
            <a:r>
              <a:rPr kumimoji="0" lang="es-ES" sz="2600" b="0" i="0" u="none" strike="noStrike" cap="none" normalizeH="0" baseline="0" dirty="0" smtClean="0">
                <a:ln>
                  <a:noFill/>
                </a:ln>
                <a:solidFill>
                  <a:schemeClr val="tx1"/>
                </a:solidFill>
                <a:effectLst>
                  <a:outerShdw blurRad="50800" dist="50800" dir="5400000" algn="ctr" rotWithShape="0">
                    <a:schemeClr val="bg2">
                      <a:lumMod val="75000"/>
                    </a:schemeClr>
                  </a:outerShdw>
                </a:effectLst>
                <a:latin typeface="Comic Sans MS" pitchFamily="66" charset="0"/>
                <a:ea typeface="Times New Roman" pitchFamily="18" charset="0"/>
                <a:cs typeface="Arial" pitchFamily="34" charset="0"/>
              </a:rPr>
              <a:t> </a:t>
            </a:r>
            <a:r>
              <a:rPr kumimoji="0" lang="es-ES" sz="2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son:   </a:t>
            </a:r>
            <a:r>
              <a:rPr kumimoji="0" lang="es-ES" sz="3600" i="0" u="none" strike="noStrike" cap="none" normalizeH="0" baseline="0" dirty="0" smtClean="0">
                <a:ln>
                  <a:noFill/>
                </a:ln>
                <a:solidFill>
                  <a:srgbClr val="00CC00"/>
                </a:solidFill>
                <a:effectLst/>
                <a:latin typeface="Arial Black" pitchFamily="34" charset="0"/>
                <a:ea typeface="Times New Roman" pitchFamily="18" charset="0"/>
                <a:cs typeface="Arial" pitchFamily="34" charset="0"/>
              </a:rPr>
              <a:t>1</a:t>
            </a:r>
            <a:r>
              <a:rPr kumimoji="0" lang="es-ES" sz="3600" i="0" u="none" strike="noStrike" cap="none" normalizeH="0" baseline="0" dirty="0" smtClean="0">
                <a:ln>
                  <a:noFill/>
                </a:ln>
                <a:solidFill>
                  <a:srgbClr val="FF6600"/>
                </a:solidFill>
                <a:effectLst/>
                <a:latin typeface="Arial Black" pitchFamily="34" charset="0"/>
                <a:ea typeface="Times New Roman" pitchFamily="18" charset="0"/>
                <a:cs typeface="Arial" pitchFamily="34" charset="0"/>
              </a:rPr>
              <a:t>,    2,    3,    </a:t>
            </a:r>
            <a:r>
              <a:rPr kumimoji="0" lang="es-ES" sz="3600" i="0" u="none" strike="noStrike" cap="none" normalizeH="0" baseline="0" dirty="0" smtClean="0">
                <a:ln>
                  <a:noFill/>
                </a:ln>
                <a:solidFill>
                  <a:srgbClr val="00CC00"/>
                </a:solidFill>
                <a:effectLst/>
                <a:latin typeface="Arial Black" pitchFamily="34" charset="0"/>
                <a:ea typeface="Times New Roman" pitchFamily="18" charset="0"/>
                <a:cs typeface="Arial" pitchFamily="34" charset="0"/>
              </a:rPr>
              <a:t>6</a:t>
            </a:r>
            <a:endParaRPr kumimoji="0" lang="es-ES" sz="3600" i="0" u="none" strike="noStrike" cap="none" normalizeH="0" baseline="0" dirty="0" smtClean="0">
              <a:ln>
                <a:noFill/>
              </a:ln>
              <a:solidFill>
                <a:srgbClr val="00CC00"/>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2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3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15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4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20</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5 · 5 =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25</a:t>
            </a:r>
            <a:r>
              <a:rPr kumimoji="0" lang="es-ES" sz="22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dirty="0" smtClean="0">
                <a:ln>
                  <a:noFill/>
                </a:ln>
                <a:solidFill>
                  <a:schemeClr val="bg1"/>
                </a:solidFill>
                <a:effectLst/>
                <a:latin typeface="Comic Sans MS" pitchFamily="66" charset="0"/>
                <a:ea typeface="Times New Roman" pitchFamily="18" charset="0"/>
                <a:cs typeface="Arial" pitchFamily="34" charset="0"/>
              </a:rPr>
              <a:t>  </a:t>
            </a:r>
            <a:r>
              <a:rPr kumimoji="0" lang="es-ES" sz="22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etc.</a:t>
            </a:r>
            <a:endParaRPr kumimoji="0" lang="es-ES" sz="2200" b="0" i="0" u="none" strike="noStrike" cap="none" normalizeH="0" baseline="0" dirty="0" smtClean="0">
              <a:ln>
                <a:noFill/>
              </a:ln>
              <a:solidFill>
                <a:schemeClr val="bg1"/>
              </a:solidFill>
              <a:effectLst/>
              <a:latin typeface="Comic Sans MS" pitchFamily="66" charset="0"/>
              <a:cs typeface="Arial" pitchFamily="34" charset="0"/>
            </a:endParaRPr>
          </a:p>
        </p:txBody>
      </p:sp>
      <p:sp>
        <p:nvSpPr>
          <p:cNvPr id="7" name="Rectangle 1"/>
          <p:cNvSpPr>
            <a:spLocks noChangeArrowheads="1"/>
          </p:cNvSpPr>
          <p:nvPr/>
        </p:nvSpPr>
        <p:spPr bwMode="auto">
          <a:xfrm>
            <a:off x="1475656" y="5301208"/>
            <a:ext cx="7056784" cy="954107"/>
          </a:xfrm>
          <a:prstGeom prst="rect">
            <a:avLst/>
          </a:prstGeom>
          <a:solidFill>
            <a:srgbClr val="FFF6BD"/>
          </a:solidFill>
          <a:ln w="9525">
            <a:noFill/>
            <a:miter lim="800000"/>
            <a:headEnd/>
            <a:tailEnd/>
          </a:ln>
          <a:effectLst>
            <a:outerShdw blurRad="50800" dist="38100" dir="2700000" algn="tl" rotWithShape="0">
              <a:schemeClr val="bg1">
                <a:lumMod val="75000"/>
                <a:alpha val="40000"/>
              </a:schemeClr>
            </a:outerShdw>
          </a:effectLst>
        </p:spPr>
        <p:txBody>
          <a:bodyPr vert="horz" wrap="square" lIns="91440" tIns="45720" rIns="91440" bIns="45720" numCol="1" anchor="ctr" anchorCtr="0" compatLnSpc="1">
            <a:prstTxWarp prst="textNoShape">
              <a:avLst/>
            </a:prstTxWarp>
            <a:spAutoFit/>
          </a:bodyPr>
          <a:lstStyle/>
          <a:p>
            <a:r>
              <a:rPr lang="es-ES" sz="2600" dirty="0" smtClean="0"/>
              <a:t>Cualquier número tiene </a:t>
            </a:r>
            <a:r>
              <a:rPr lang="es-ES" sz="2800" b="1" dirty="0" smtClean="0">
                <a:solidFill>
                  <a:srgbClr val="C00000"/>
                </a:solidFill>
              </a:rPr>
              <a:t>al menos </a:t>
            </a:r>
            <a:r>
              <a:rPr lang="es-ES" sz="2800" b="1" dirty="0" smtClean="0">
                <a:solidFill>
                  <a:srgbClr val="C00000"/>
                </a:solidFill>
                <a:effectLst>
                  <a:outerShdw blurRad="50800" dist="50800" dir="5400000" algn="ctr" rotWithShape="0">
                    <a:schemeClr val="bg1">
                      <a:lumMod val="75000"/>
                    </a:schemeClr>
                  </a:outerShdw>
                </a:effectLst>
              </a:rPr>
              <a:t>dos divisores</a:t>
            </a:r>
            <a:r>
              <a:rPr lang="es-ES" sz="2600" dirty="0" smtClean="0"/>
              <a:t>:</a:t>
            </a:r>
          </a:p>
          <a:p>
            <a:r>
              <a:rPr lang="es-ES" sz="2800" dirty="0" smtClean="0"/>
              <a:t>             </a:t>
            </a:r>
            <a:r>
              <a:rPr lang="es-ES" sz="2800" b="1" dirty="0" smtClean="0">
                <a:solidFill>
                  <a:srgbClr val="00CC00"/>
                </a:solidFill>
                <a:effectLst>
                  <a:outerShdw blurRad="50800" dist="50800" dir="5400000" algn="ctr" rotWithShape="0">
                    <a:schemeClr val="bg1">
                      <a:lumMod val="75000"/>
                    </a:schemeClr>
                  </a:outerShdw>
                </a:effectLst>
                <a:latin typeface="Arial Black" pitchFamily="34" charset="0"/>
              </a:rPr>
              <a:t>1</a:t>
            </a:r>
            <a:r>
              <a:rPr lang="es-ES" sz="2800" b="1" dirty="0" smtClean="0"/>
              <a:t> </a:t>
            </a:r>
            <a:r>
              <a:rPr lang="es-ES" sz="2800" dirty="0" smtClean="0"/>
              <a:t>  y    el </a:t>
            </a:r>
            <a:r>
              <a:rPr lang="es-ES" sz="2800" b="1" dirty="0" smtClean="0">
                <a:solidFill>
                  <a:srgbClr val="00CC00"/>
                </a:solidFill>
                <a:effectLst>
                  <a:outerShdw blurRad="50800" dist="50800" dir="5400000" algn="ctr" rotWithShape="0">
                    <a:schemeClr val="bg1">
                      <a:lumMod val="85000"/>
                    </a:schemeClr>
                  </a:outerShdw>
                </a:effectLst>
                <a:latin typeface="Arial Black" pitchFamily="34" charset="0"/>
              </a:rPr>
              <a:t>propio número</a:t>
            </a:r>
            <a:r>
              <a:rPr lang="es-ES" sz="2800" dirty="0" smtClean="0"/>
              <a:t>.</a:t>
            </a:r>
          </a:p>
        </p:txBody>
      </p:sp>
      <p:sp>
        <p:nvSpPr>
          <p:cNvPr id="9" name="Rectangle 1"/>
          <p:cNvSpPr>
            <a:spLocks noChangeArrowheads="1"/>
          </p:cNvSpPr>
          <p:nvPr/>
        </p:nvSpPr>
        <p:spPr bwMode="auto">
          <a:xfrm>
            <a:off x="1835696" y="1672642"/>
            <a:ext cx="6768752" cy="1384995"/>
          </a:xfrm>
          <a:prstGeom prst="rect">
            <a:avLst/>
          </a:prstGeom>
          <a:solidFill>
            <a:srgbClr val="FFF6BD"/>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just"/>
            <a:r>
              <a:rPr lang="es-ES" sz="2800" dirty="0" smtClean="0"/>
              <a:t>Los </a:t>
            </a:r>
            <a:r>
              <a:rPr lang="es-ES" sz="2800" b="1" dirty="0" smtClean="0">
                <a:solidFill>
                  <a:srgbClr val="C00000"/>
                </a:solidFill>
              </a:rPr>
              <a:t>DIVISORES</a:t>
            </a:r>
            <a:r>
              <a:rPr lang="es-ES" sz="2800" b="1" dirty="0" smtClean="0"/>
              <a:t> </a:t>
            </a:r>
            <a:r>
              <a:rPr lang="es-ES" sz="2800" dirty="0" smtClean="0"/>
              <a:t>o</a:t>
            </a:r>
            <a:r>
              <a:rPr lang="es-ES" sz="2800" b="1" dirty="0" smtClean="0"/>
              <a:t> FACTORES </a:t>
            </a:r>
            <a:r>
              <a:rPr lang="es-ES" sz="2800" dirty="0" smtClean="0"/>
              <a:t>de un número son los números por los que se puede dividir exactamente (el resto de la división es 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539552" y="1556792"/>
            <a:ext cx="6192688" cy="1224136"/>
          </a:xfrm>
          <a:prstGeom prst="rect">
            <a:avLst/>
          </a:prstGeom>
          <a:solidFill>
            <a:schemeClr val="accent2">
              <a:lumMod val="20000"/>
              <a:lumOff val="80000"/>
            </a:schemeClr>
          </a:solidFill>
          <a:ln>
            <a:solidFill>
              <a:srgbClr val="C00000"/>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latin typeface="+mj-lt"/>
              </a:rPr>
              <a:t>Son los números que </a:t>
            </a:r>
            <a:r>
              <a:rPr lang="es-ES" sz="3200" b="1" dirty="0" smtClean="0">
                <a:solidFill>
                  <a:schemeClr val="tx1"/>
                </a:solidFill>
                <a:latin typeface="+mj-lt"/>
              </a:rPr>
              <a:t>SOLO</a:t>
            </a:r>
            <a:r>
              <a:rPr lang="es-ES" sz="3200" dirty="0" smtClean="0">
                <a:solidFill>
                  <a:schemeClr val="tx1"/>
                </a:solidFill>
                <a:latin typeface="+mj-lt"/>
              </a:rPr>
              <a:t> tienen </a:t>
            </a:r>
            <a:r>
              <a:rPr lang="es-ES" sz="3200" b="1" dirty="0" smtClean="0">
                <a:solidFill>
                  <a:schemeClr val="tx1"/>
                </a:solidFill>
                <a:latin typeface="+mj-lt"/>
              </a:rPr>
              <a:t>DOS DIVISORES</a:t>
            </a:r>
            <a:r>
              <a:rPr lang="es-ES" sz="3200" dirty="0" smtClean="0">
                <a:solidFill>
                  <a:schemeClr val="tx1"/>
                </a:solidFill>
                <a:latin typeface="+mj-lt"/>
              </a:rPr>
              <a:t>: el 1 y él mismo. </a:t>
            </a:r>
            <a:endParaRPr lang="es-ES" sz="3200" b="1" dirty="0">
              <a:solidFill>
                <a:schemeClr val="tx1"/>
              </a:solidFill>
              <a:latin typeface="Segoe Print" pitchFamily="2" charset="0"/>
            </a:endParaRPr>
          </a:p>
        </p:txBody>
      </p:sp>
      <p:pic>
        <p:nvPicPr>
          <p:cNvPr id="5" name="4 Imagen" descr="56791.jpg"/>
          <p:cNvPicPr>
            <a:picLocks noChangeAspect="1"/>
          </p:cNvPicPr>
          <p:nvPr/>
        </p:nvPicPr>
        <p:blipFill>
          <a:blip r:embed="rId2" cstate="print"/>
          <a:stretch>
            <a:fillRect/>
          </a:stretch>
        </p:blipFill>
        <p:spPr>
          <a:xfrm>
            <a:off x="6876256" y="1340768"/>
            <a:ext cx="1879509" cy="201042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18" y="3329608"/>
            <a:ext cx="2946742" cy="3528392"/>
          </a:xfrm>
          <a:prstGeom prst="rect">
            <a:avLst/>
          </a:prstGeom>
        </p:spPr>
      </p:pic>
      <p:pic>
        <p:nvPicPr>
          <p:cNvPr id="3074" name="Picture 2" descr="Ver las imágenes de ori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154" y="3279912"/>
            <a:ext cx="3606204" cy="3627784"/>
          </a:xfrm>
          <a:prstGeom prst="rect">
            <a:avLst/>
          </a:prstGeom>
          <a:noFill/>
          <a:extLst>
            <a:ext uri="{909E8E84-426E-40DD-AFC4-6F175D3DCCD1}">
              <a14:hiddenFill xmlns:a14="http://schemas.microsoft.com/office/drawing/2010/main">
                <a:solidFill>
                  <a:srgbClr val="FFFFFF"/>
                </a:solidFill>
              </a14:hiddenFill>
            </a:ext>
          </a:extLst>
        </p:spPr>
      </p:pic>
      <p:sp>
        <p:nvSpPr>
          <p:cNvPr id="4" name="Llamada ovalada 3"/>
          <p:cNvSpPr/>
          <p:nvPr/>
        </p:nvSpPr>
        <p:spPr>
          <a:xfrm>
            <a:off x="2627784" y="3063888"/>
            <a:ext cx="3137934" cy="777664"/>
          </a:xfrm>
          <a:prstGeom prst="wedgeEllipseCallout">
            <a:avLst>
              <a:gd name="adj1" fmla="val -39175"/>
              <a:gd name="adj2" fmla="val 95352"/>
            </a:avLst>
          </a:prstGeom>
          <a:solidFill>
            <a:srgbClr val="99FF3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Primo !!!!</a:t>
            </a:r>
            <a:endParaRPr lang="es-ES" sz="3200" b="1" dirty="0">
              <a:solidFill>
                <a:schemeClr val="tx1"/>
              </a:solidFill>
            </a:endParaRPr>
          </a:p>
        </p:txBody>
      </p:sp>
    </p:spTree>
    <p:extLst>
      <p:ext uri="{BB962C8B-B14F-4D97-AF65-F5344CB8AC3E}">
        <p14:creationId xmlns:p14="http://schemas.microsoft.com/office/powerpoint/2010/main" val="2407689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artoon-smart-school-girl-raising-her-hand-by-ron-leishman-2538.jpg"/>
          <p:cNvPicPr>
            <a:picLocks noChangeAspect="1"/>
          </p:cNvPicPr>
          <p:nvPr/>
        </p:nvPicPr>
        <p:blipFill>
          <a:blip r:embed="rId2" cstate="print"/>
          <a:stretch>
            <a:fillRect/>
          </a:stretch>
        </p:blipFill>
        <p:spPr>
          <a:xfrm>
            <a:off x="6642207" y="1340768"/>
            <a:ext cx="2481767" cy="2562926"/>
          </a:xfrm>
          <a:prstGeom prst="rect">
            <a:avLst/>
          </a:prstGeom>
        </p:spPr>
      </p:pic>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539552" y="1556792"/>
            <a:ext cx="6192688" cy="1224136"/>
          </a:xfrm>
          <a:prstGeom prst="rect">
            <a:avLst/>
          </a:prstGeom>
          <a:solidFill>
            <a:schemeClr val="accent2">
              <a:lumMod val="20000"/>
              <a:lumOff val="80000"/>
            </a:schemeClr>
          </a:solidFill>
          <a:ln>
            <a:solidFill>
              <a:srgbClr val="C00000"/>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latin typeface="+mj-lt"/>
              </a:rPr>
              <a:t>Son los números que </a:t>
            </a:r>
            <a:r>
              <a:rPr lang="es-ES" sz="3200" b="1" dirty="0" smtClean="0">
                <a:solidFill>
                  <a:schemeClr val="tx1"/>
                </a:solidFill>
                <a:latin typeface="+mj-lt"/>
              </a:rPr>
              <a:t>SOLO</a:t>
            </a:r>
            <a:r>
              <a:rPr lang="es-ES" sz="3200" dirty="0" smtClean="0">
                <a:solidFill>
                  <a:schemeClr val="tx1"/>
                </a:solidFill>
                <a:latin typeface="+mj-lt"/>
              </a:rPr>
              <a:t> tienen </a:t>
            </a:r>
            <a:r>
              <a:rPr lang="es-ES" sz="3200" b="1" dirty="0" smtClean="0">
                <a:solidFill>
                  <a:schemeClr val="tx1"/>
                </a:solidFill>
                <a:latin typeface="+mj-lt"/>
              </a:rPr>
              <a:t>DOS DIVISORES</a:t>
            </a:r>
            <a:r>
              <a:rPr lang="es-ES" sz="3200" dirty="0" smtClean="0">
                <a:solidFill>
                  <a:schemeClr val="tx1"/>
                </a:solidFill>
                <a:latin typeface="+mj-lt"/>
              </a:rPr>
              <a:t>: el 1 y él mismo. </a:t>
            </a:r>
            <a:endParaRPr lang="es-ES" sz="3200" b="1" dirty="0">
              <a:solidFill>
                <a:schemeClr val="tx1"/>
              </a:solidFill>
              <a:latin typeface="Segoe Print" pitchFamily="2" charset="0"/>
            </a:endParaRPr>
          </a:p>
        </p:txBody>
      </p:sp>
      <p:sp>
        <p:nvSpPr>
          <p:cNvPr id="6" name="5 Rectángulo"/>
          <p:cNvSpPr/>
          <p:nvPr/>
        </p:nvSpPr>
        <p:spPr>
          <a:xfrm>
            <a:off x="4096896" y="4119718"/>
            <a:ext cx="2844824" cy="1368152"/>
          </a:xfrm>
          <a:prstGeom prst="rect">
            <a:avLst/>
          </a:prstGeom>
          <a:solidFill>
            <a:srgbClr val="CCFF99"/>
          </a:solidFill>
          <a:ln>
            <a:solidFill>
              <a:srgbClr val="99FF33"/>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AR CENA" pitchFamily="2" charset="0"/>
              </a:rPr>
              <a:t>¿ El 1 se considera primo ?</a:t>
            </a:r>
            <a:endParaRPr lang="es-ES" sz="3200" b="1" dirty="0">
              <a:solidFill>
                <a:schemeClr val="tx1"/>
              </a:solidFill>
              <a:latin typeface="AR CENA" pitchFamily="2" charset="0"/>
            </a:endParaRPr>
          </a:p>
        </p:txBody>
      </p:sp>
      <p:pic>
        <p:nvPicPr>
          <p:cNvPr id="4098" name="Picture 2" descr="Ver las imágenes de or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2395353"/>
            <a:ext cx="4695478" cy="469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04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539552" y="1556792"/>
            <a:ext cx="6192688" cy="1224136"/>
          </a:xfrm>
          <a:prstGeom prst="rect">
            <a:avLst/>
          </a:prstGeom>
          <a:solidFill>
            <a:schemeClr val="accent2">
              <a:lumMod val="20000"/>
              <a:lumOff val="80000"/>
            </a:schemeClr>
          </a:solidFill>
          <a:ln>
            <a:solidFill>
              <a:srgbClr val="C00000"/>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latin typeface="+mj-lt"/>
              </a:rPr>
              <a:t>Son los números que </a:t>
            </a:r>
            <a:r>
              <a:rPr lang="es-ES" sz="3200" b="1" dirty="0" smtClean="0">
                <a:solidFill>
                  <a:schemeClr val="tx1"/>
                </a:solidFill>
                <a:latin typeface="+mj-lt"/>
              </a:rPr>
              <a:t>SOLO</a:t>
            </a:r>
            <a:r>
              <a:rPr lang="es-ES" sz="3200" dirty="0" smtClean="0">
                <a:solidFill>
                  <a:schemeClr val="tx1"/>
                </a:solidFill>
                <a:latin typeface="+mj-lt"/>
              </a:rPr>
              <a:t> tienen </a:t>
            </a:r>
            <a:r>
              <a:rPr lang="es-ES" sz="3200" b="1" dirty="0" smtClean="0">
                <a:solidFill>
                  <a:schemeClr val="tx1"/>
                </a:solidFill>
                <a:latin typeface="+mj-lt"/>
              </a:rPr>
              <a:t>DOS DIVISORES</a:t>
            </a:r>
            <a:r>
              <a:rPr lang="es-ES" sz="3200" dirty="0" smtClean="0">
                <a:solidFill>
                  <a:schemeClr val="tx1"/>
                </a:solidFill>
                <a:latin typeface="+mj-lt"/>
              </a:rPr>
              <a:t>: el 1 y él mismo. </a:t>
            </a:r>
            <a:endParaRPr lang="es-ES" sz="3200" b="1" dirty="0">
              <a:solidFill>
                <a:schemeClr val="tx1"/>
              </a:solidFill>
              <a:latin typeface="Segoe Print" pitchFamily="2" charset="0"/>
            </a:endParaRPr>
          </a:p>
        </p:txBody>
      </p:sp>
      <p:pic>
        <p:nvPicPr>
          <p:cNvPr id="5" name="4 Imagen" descr="56791.jpg"/>
          <p:cNvPicPr>
            <a:picLocks noChangeAspect="1"/>
          </p:cNvPicPr>
          <p:nvPr/>
        </p:nvPicPr>
        <p:blipFill>
          <a:blip r:embed="rId2" cstate="print"/>
          <a:stretch>
            <a:fillRect/>
          </a:stretch>
        </p:blipFill>
        <p:spPr>
          <a:xfrm>
            <a:off x="6876256" y="1340768"/>
            <a:ext cx="1879509" cy="2010420"/>
          </a:xfrm>
          <a:prstGeom prst="rect">
            <a:avLst/>
          </a:prstGeom>
        </p:spPr>
      </p:pic>
      <p:sp>
        <p:nvSpPr>
          <p:cNvPr id="8" name="2 Marcador de contenido"/>
          <p:cNvSpPr txBox="1">
            <a:spLocks/>
          </p:cNvSpPr>
          <p:nvPr/>
        </p:nvSpPr>
        <p:spPr>
          <a:xfrm>
            <a:off x="611560" y="3501008"/>
            <a:ext cx="8280920" cy="2088232"/>
          </a:xfrm>
          <a:prstGeom prst="rect">
            <a:avLst/>
          </a:prstGeom>
          <a:effectLst>
            <a:outerShdw blurRad="50800" dist="50800" dir="5400000" algn="ctr" rotWithShape="0">
              <a:schemeClr val="accent2">
                <a:lumMod val="40000"/>
                <a:lumOff val="60000"/>
              </a:schemeClr>
            </a:outerShdw>
          </a:effectLst>
        </p:spPr>
        <p:txBody>
          <a:bodyPr vert="horz" lIns="91440" tIns="45720" rIns="91440" bIns="45720" rtlCol="0">
            <a:normAutofit/>
          </a:bodyPr>
          <a:lstStyle/>
          <a:p>
            <a:pPr algn="just"/>
            <a:r>
              <a:rPr lang="es-ES" sz="4800" b="1" dirty="0" smtClean="0"/>
              <a:t>2</a:t>
            </a:r>
            <a:r>
              <a:rPr lang="es-ES" sz="4800" b="1" dirty="0" smtClean="0">
                <a:solidFill>
                  <a:schemeClr val="bg1"/>
                </a:solidFill>
              </a:rPr>
              <a:t>   </a:t>
            </a:r>
            <a:r>
              <a:rPr lang="es-ES" sz="4800" b="1" dirty="0" smtClean="0"/>
              <a:t> 3    5    7    11    13    17   19 … </a:t>
            </a:r>
          </a:p>
          <a:p>
            <a:pPr algn="just"/>
            <a:endParaRPr lang="es-ES" sz="3600" dirty="0" smtClean="0"/>
          </a:p>
          <a:p>
            <a:pPr algn="just"/>
            <a:endParaRPr lang="es-ES" sz="3600" dirty="0" smtClean="0"/>
          </a:p>
          <a:p>
            <a:pPr algn="just"/>
            <a:endParaRPr lang="es-ES" sz="3600"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Rectángulo"/>
          <p:cNvSpPr/>
          <p:nvPr/>
        </p:nvSpPr>
        <p:spPr>
          <a:xfrm>
            <a:off x="539552" y="4905164"/>
            <a:ext cx="6192688" cy="1368152"/>
          </a:xfrm>
          <a:prstGeom prst="rect">
            <a:avLst/>
          </a:prstGeom>
          <a:solidFill>
            <a:srgbClr val="CCFF99"/>
          </a:solidFill>
          <a:ln>
            <a:solidFill>
              <a:srgbClr val="99FF33"/>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rPr>
              <a:t>Lo números que </a:t>
            </a:r>
            <a:r>
              <a:rPr lang="es-ES" sz="3200" b="1" dirty="0" smtClean="0">
                <a:solidFill>
                  <a:schemeClr val="tx1"/>
                </a:solidFill>
              </a:rPr>
              <a:t>no son primos </a:t>
            </a:r>
            <a:r>
              <a:rPr lang="es-ES" sz="3200" dirty="0" smtClean="0">
                <a:solidFill>
                  <a:schemeClr val="tx1"/>
                </a:solidFill>
              </a:rPr>
              <a:t>se llaman </a:t>
            </a:r>
            <a:r>
              <a:rPr lang="es-ES" sz="3200" b="1" dirty="0" smtClean="0">
                <a:solidFill>
                  <a:schemeClr val="tx1"/>
                </a:solidFill>
              </a:rPr>
              <a:t>COMPUESTOS</a:t>
            </a:r>
            <a:r>
              <a:rPr lang="es-ES" sz="3200" dirty="0" smtClean="0">
                <a:solidFill>
                  <a:schemeClr val="tx1"/>
                </a:solidFill>
              </a:rPr>
              <a:t>.</a:t>
            </a:r>
            <a:endParaRPr lang="es-ES" sz="3200" b="1" dirty="0">
              <a:solidFill>
                <a:schemeClr val="tx1"/>
              </a:solidFill>
              <a:latin typeface="Segoe Print" pitchFamily="2" charset="0"/>
            </a:endParaRPr>
          </a:p>
        </p:txBody>
      </p:sp>
    </p:spTree>
    <p:extLst>
      <p:ext uri="{BB962C8B-B14F-4D97-AF65-F5344CB8AC3E}">
        <p14:creationId xmlns:p14="http://schemas.microsoft.com/office/powerpoint/2010/main" val="214095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cartoon-skinny-female-teacher-holding-a-book-and-chalk-by-ron-leishman-1275.jpg"/>
          <p:cNvPicPr>
            <a:picLocks noChangeAspect="1"/>
          </p:cNvPicPr>
          <p:nvPr/>
        </p:nvPicPr>
        <p:blipFill>
          <a:blip r:embed="rId2" cstate="print"/>
          <a:stretch>
            <a:fillRect/>
          </a:stretch>
        </p:blipFill>
        <p:spPr>
          <a:xfrm>
            <a:off x="179512" y="3933056"/>
            <a:ext cx="2204771" cy="2276872"/>
          </a:xfrm>
          <a:prstGeom prst="rect">
            <a:avLst/>
          </a:prstGeom>
        </p:spPr>
      </p:pic>
      <p:sp>
        <p:nvSpPr>
          <p:cNvPr id="13" name="12 Rectángulo"/>
          <p:cNvSpPr/>
          <p:nvPr/>
        </p:nvSpPr>
        <p:spPr>
          <a:xfrm>
            <a:off x="539552" y="1916832"/>
            <a:ext cx="8280920" cy="1296144"/>
          </a:xfrm>
          <a:prstGeom prst="rect">
            <a:avLst/>
          </a:prstGeom>
          <a:solidFill>
            <a:schemeClr val="accent4">
              <a:lumMod val="20000"/>
              <a:lumOff val="80000"/>
            </a:schemeClr>
          </a:solidFill>
          <a:ln>
            <a:solidFill>
              <a:srgbClr val="C00000"/>
            </a:solidFill>
          </a:ln>
          <a:effectLst>
            <a:outerShdw blurRad="50800" dist="50800" dir="5400000" algn="ctr" rotWithShape="0">
              <a:schemeClr val="accent4">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ES" sz="2800" dirty="0" smtClean="0">
                <a:solidFill>
                  <a:schemeClr val="tx1"/>
                </a:solidFill>
                <a:latin typeface="+mj-lt"/>
              </a:rPr>
              <a:t>Los números </a:t>
            </a:r>
            <a:r>
              <a:rPr lang="es-ES" sz="2800" b="1" dirty="0" smtClean="0">
                <a:solidFill>
                  <a:srgbClr val="FF0000"/>
                </a:solidFill>
                <a:latin typeface="+mj-lt"/>
              </a:rPr>
              <a:t>compuestos</a:t>
            </a:r>
            <a:r>
              <a:rPr lang="es-ES" sz="2800" dirty="0" smtClean="0">
                <a:solidFill>
                  <a:schemeClr val="tx1"/>
                </a:solidFill>
                <a:latin typeface="+mj-lt"/>
              </a:rPr>
              <a:t> </a:t>
            </a:r>
            <a:r>
              <a:rPr lang="es-ES" sz="2800" b="1" dirty="0" smtClean="0">
                <a:solidFill>
                  <a:schemeClr val="tx1"/>
                </a:solidFill>
                <a:latin typeface="+mj-lt"/>
              </a:rPr>
              <a:t>(no primos)</a:t>
            </a:r>
            <a:r>
              <a:rPr lang="es-ES" sz="2800" dirty="0" smtClean="0">
                <a:solidFill>
                  <a:schemeClr val="tx1"/>
                </a:solidFill>
                <a:latin typeface="+mj-lt"/>
              </a:rPr>
              <a:t> se pueden descomponer como el producto de otros números.</a:t>
            </a:r>
            <a:endParaRPr lang="es-ES" sz="2800" b="1" i="1" dirty="0">
              <a:solidFill>
                <a:schemeClr val="tx1"/>
              </a:solidFill>
              <a:latin typeface="Segoe Print" pitchFamily="2" charset="0"/>
            </a:endParaRPr>
          </a:p>
        </p:txBody>
      </p:sp>
      <p:sp>
        <p:nvSpPr>
          <p:cNvPr id="14" name="13 Elipse"/>
          <p:cNvSpPr/>
          <p:nvPr/>
        </p:nvSpPr>
        <p:spPr>
          <a:xfrm>
            <a:off x="4499992" y="3573016"/>
            <a:ext cx="1728192" cy="995422"/>
          </a:xfrm>
          <a:prstGeom prst="ellipse">
            <a:avLst/>
          </a:prstGeom>
          <a:solidFill>
            <a:schemeClr val="bg1"/>
          </a:solidFill>
          <a:ln w="19050">
            <a:solidFill>
              <a:schemeClr val="bg1"/>
            </a:solidFill>
          </a:ln>
        </p:spPr>
        <p:txBody>
          <a:bodyPr wrap="square">
            <a:spAutoFit/>
          </a:bodyPr>
          <a:lstStyle/>
          <a:p>
            <a:pPr algn="ctr">
              <a:buNone/>
            </a:pPr>
            <a:r>
              <a:rPr lang="es-ES" sz="4000" dirty="0" smtClean="0">
                <a:latin typeface="AR CENA" pitchFamily="2" charset="0"/>
              </a:rPr>
              <a:t>30 = </a:t>
            </a:r>
          </a:p>
        </p:txBody>
      </p:sp>
      <p:sp>
        <p:nvSpPr>
          <p:cNvPr id="15" name="14 Elipse"/>
          <p:cNvSpPr/>
          <p:nvPr/>
        </p:nvSpPr>
        <p:spPr>
          <a:xfrm>
            <a:off x="2411760" y="3933056"/>
            <a:ext cx="2016224" cy="995422"/>
          </a:xfrm>
          <a:prstGeom prst="ellipse">
            <a:avLst/>
          </a:prstGeom>
          <a:ln w="19050">
            <a:solidFill>
              <a:schemeClr val="accent4">
                <a:lumMod val="75000"/>
              </a:schemeClr>
            </a:solidFill>
          </a:ln>
        </p:spPr>
        <p:txBody>
          <a:bodyPr wrap="square">
            <a:spAutoFit/>
          </a:bodyPr>
          <a:lstStyle/>
          <a:p>
            <a:pPr algn="ctr">
              <a:buNone/>
            </a:pPr>
            <a:r>
              <a:rPr lang="es-ES" sz="4000" dirty="0" smtClean="0">
                <a:latin typeface="AR CENA" pitchFamily="2" charset="0"/>
              </a:rPr>
              <a:t>3 · </a:t>
            </a:r>
            <a:r>
              <a:rPr lang="es-ES" sz="4000" dirty="0" smtClean="0">
                <a:solidFill>
                  <a:srgbClr val="FF0000"/>
                </a:solidFill>
                <a:latin typeface="AR CENA" pitchFamily="2" charset="0"/>
              </a:rPr>
              <a:t>10</a:t>
            </a:r>
            <a:r>
              <a:rPr lang="es-ES" sz="4000" dirty="0" smtClean="0">
                <a:latin typeface="AR CENA" pitchFamily="2" charset="0"/>
              </a:rPr>
              <a:t> </a:t>
            </a:r>
          </a:p>
        </p:txBody>
      </p:sp>
      <p:sp>
        <p:nvSpPr>
          <p:cNvPr id="17" name="16 Elipse"/>
          <p:cNvSpPr/>
          <p:nvPr/>
        </p:nvSpPr>
        <p:spPr>
          <a:xfrm>
            <a:off x="4427984" y="4869160"/>
            <a:ext cx="2088232" cy="995422"/>
          </a:xfrm>
          <a:prstGeom prst="ellipse">
            <a:avLst/>
          </a:prstGeom>
          <a:ln w="19050">
            <a:solidFill>
              <a:schemeClr val="accent4">
                <a:lumMod val="75000"/>
              </a:schemeClr>
            </a:solidFill>
          </a:ln>
        </p:spPr>
        <p:txBody>
          <a:bodyPr wrap="square">
            <a:spAutoFit/>
          </a:bodyPr>
          <a:lstStyle/>
          <a:p>
            <a:pPr algn="ctr">
              <a:buNone/>
            </a:pPr>
            <a:r>
              <a:rPr lang="es-ES" sz="4000" dirty="0" smtClean="0">
                <a:latin typeface="AR CENA" pitchFamily="2" charset="0"/>
              </a:rPr>
              <a:t>2 · </a:t>
            </a:r>
            <a:r>
              <a:rPr lang="es-ES" sz="4000" dirty="0" smtClean="0">
                <a:solidFill>
                  <a:srgbClr val="FF0000"/>
                </a:solidFill>
                <a:latin typeface="AR CENA" pitchFamily="2" charset="0"/>
              </a:rPr>
              <a:t>15</a:t>
            </a:r>
            <a:r>
              <a:rPr lang="es-ES" sz="4000" dirty="0" smtClean="0">
                <a:latin typeface="AR CENA" pitchFamily="2" charset="0"/>
              </a:rPr>
              <a:t> </a:t>
            </a:r>
          </a:p>
        </p:txBody>
      </p:sp>
      <p:sp>
        <p:nvSpPr>
          <p:cNvPr id="18" name="17 Elipse"/>
          <p:cNvSpPr/>
          <p:nvPr/>
        </p:nvSpPr>
        <p:spPr>
          <a:xfrm>
            <a:off x="6516216" y="3861048"/>
            <a:ext cx="1728192" cy="995422"/>
          </a:xfrm>
          <a:prstGeom prst="ellipse">
            <a:avLst/>
          </a:prstGeom>
          <a:ln w="19050">
            <a:solidFill>
              <a:schemeClr val="accent4">
                <a:lumMod val="75000"/>
              </a:schemeClr>
            </a:solidFill>
          </a:ln>
        </p:spPr>
        <p:txBody>
          <a:bodyPr wrap="square">
            <a:spAutoFit/>
          </a:bodyPr>
          <a:lstStyle/>
          <a:p>
            <a:pPr algn="ctr">
              <a:buNone/>
            </a:pPr>
            <a:r>
              <a:rPr lang="es-ES" sz="4000" dirty="0" smtClean="0">
                <a:latin typeface="AR CENA" pitchFamily="2" charset="0"/>
              </a:rPr>
              <a:t>5 · </a:t>
            </a:r>
            <a:r>
              <a:rPr lang="es-ES" sz="4000" dirty="0" smtClean="0">
                <a:solidFill>
                  <a:srgbClr val="FF0000"/>
                </a:solidFill>
                <a:latin typeface="AR CENA" pitchFamily="2" charset="0"/>
              </a:rPr>
              <a:t>6</a:t>
            </a:r>
            <a:r>
              <a:rPr lang="es-ES" sz="4000" dirty="0" smtClean="0">
                <a:latin typeface="AR CENA" pitchFamily="2" charset="0"/>
              </a:rPr>
              <a:t> </a:t>
            </a:r>
          </a:p>
        </p:txBody>
      </p:sp>
      <p:sp>
        <p:nvSpPr>
          <p:cNvPr id="9"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Tree>
    <p:extLst>
      <p:ext uri="{BB962C8B-B14F-4D97-AF65-F5344CB8AC3E}">
        <p14:creationId xmlns:p14="http://schemas.microsoft.com/office/powerpoint/2010/main" val="3288524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a:latin typeface="Verdana"/>
                          <a:ea typeface="Times New Roman"/>
                        </a:rPr>
                        <a:t>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21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51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81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7731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latin typeface="Verdana"/>
                          <a:ea typeface="Times New Roman"/>
                        </a:rPr>
                        <a:t>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a:latin typeface="Verdana"/>
                          <a:ea typeface="Times New Roman"/>
                        </a:rPr>
                        <a:t>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21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51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81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818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¿Cuántas monedas de </a:t>
            </a:r>
            <a:r>
              <a:rPr lang="es-ES" sz="3600" b="1" dirty="0" smtClean="0">
                <a:solidFill>
                  <a:srgbClr val="CC0066"/>
                </a:solidFill>
              </a:rPr>
              <a:t>50 cents </a:t>
            </a:r>
            <a:r>
              <a:rPr lang="es-ES" sz="3200" dirty="0" smtClean="0"/>
              <a:t>suman </a:t>
            </a:r>
            <a:r>
              <a:rPr lang="es-ES" sz="3600" b="1" dirty="0" smtClean="0">
                <a:solidFill>
                  <a:srgbClr val="0070C0"/>
                </a:solidFill>
              </a:rPr>
              <a:t>10 €</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2 Imagen" descr="cartoon-black-school-boy-writing-and-thinking-while-figuring-out-a-math-problem-by-ron-leishman-56779.jpg"/>
          <p:cNvPicPr>
            <a:picLocks noChangeAspect="1"/>
          </p:cNvPicPr>
          <p:nvPr/>
        </p:nvPicPr>
        <p:blipFill>
          <a:blip r:embed="rId2" cstate="print"/>
          <a:stretch>
            <a:fillRect/>
          </a:stretch>
        </p:blipFill>
        <p:spPr>
          <a:xfrm>
            <a:off x="5364088" y="3356992"/>
            <a:ext cx="3032383" cy="3131549"/>
          </a:xfrm>
          <a:prstGeom prst="rect">
            <a:avLst/>
          </a:prstGeom>
        </p:spPr>
      </p:pic>
      <p:sp>
        <p:nvSpPr>
          <p:cNvPr id="6" name="2 Marcador de contenido"/>
          <p:cNvSpPr txBox="1">
            <a:spLocks/>
          </p:cNvSpPr>
          <p:nvPr/>
        </p:nvSpPr>
        <p:spPr>
          <a:xfrm>
            <a:off x="1115616" y="4077072"/>
            <a:ext cx="5040560" cy="792088"/>
          </a:xfrm>
          <a:prstGeom prst="rect">
            <a:avLst/>
          </a:prstGeom>
        </p:spPr>
        <p:txBody>
          <a:bodyPr vert="horz" lIns="91440" tIns="45720" rIns="91440" bIns="45720" rtlCol="0">
            <a:normAutofit fontScale="70000" lnSpcReduction="20000"/>
          </a:bodyPr>
          <a:lstStyle/>
          <a:p>
            <a:pPr algn="ctr"/>
            <a:r>
              <a:rPr lang="es-ES" sz="4400" b="1" dirty="0" smtClean="0">
                <a:solidFill>
                  <a:srgbClr val="0070C0"/>
                </a:solidFill>
              </a:rPr>
              <a:t>10 € </a:t>
            </a:r>
            <a:r>
              <a:rPr lang="es-ES" sz="4400" dirty="0" smtClean="0"/>
              <a:t>=</a:t>
            </a:r>
            <a:r>
              <a:rPr lang="es-ES" sz="4400" b="1" dirty="0" smtClean="0">
                <a:solidFill>
                  <a:srgbClr val="0070C0"/>
                </a:solidFill>
              </a:rPr>
              <a:t> </a:t>
            </a:r>
            <a:r>
              <a:rPr lang="es-ES" sz="4400" b="1" dirty="0" smtClean="0"/>
              <a:t>10 · 100 = </a:t>
            </a:r>
            <a:r>
              <a:rPr lang="es-ES" sz="4400" b="1" dirty="0" smtClean="0">
                <a:solidFill>
                  <a:srgbClr val="0070C0"/>
                </a:solidFill>
              </a:rPr>
              <a:t>1.000 cents </a:t>
            </a:r>
            <a:endParaRPr kumimoji="0" lang="es-ES" sz="40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latin typeface="Verdana"/>
                          <a:ea typeface="Times New Roman"/>
                        </a:rPr>
                        <a:t>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a:latin typeface="Verdana"/>
                          <a:ea typeface="Times New Roman"/>
                        </a:rPr>
                        <a:t>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21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39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51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69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81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87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90</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1581815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a:latin typeface="Verdana"/>
                          <a:ea typeface="Times New Roman"/>
                        </a:rPr>
                        <a:t>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21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51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63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69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81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
        <p:nvSpPr>
          <p:cNvPr id="12"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17840309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3</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21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51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63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69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81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
        <p:nvSpPr>
          <p:cNvPr id="12"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
        <p:nvSpPr>
          <p:cNvPr id="14" name="10 CuadroTexto"/>
          <p:cNvSpPr txBox="1"/>
          <p:nvPr/>
        </p:nvSpPr>
        <p:spPr>
          <a:xfrm>
            <a:off x="390607" y="3640088"/>
            <a:ext cx="2376264" cy="461665"/>
          </a:xfrm>
          <a:prstGeom prst="rect">
            <a:avLst/>
          </a:prstGeom>
          <a:solidFill>
            <a:srgbClr val="AF423F"/>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3</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1104688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3</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15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21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25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51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57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81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85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
        <p:nvSpPr>
          <p:cNvPr id="13"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
        <p:nvSpPr>
          <p:cNvPr id="14" name="10 CuadroTexto"/>
          <p:cNvSpPr txBox="1"/>
          <p:nvPr/>
        </p:nvSpPr>
        <p:spPr>
          <a:xfrm>
            <a:off x="390607" y="3640088"/>
            <a:ext cx="2376264" cy="461665"/>
          </a:xfrm>
          <a:prstGeom prst="rect">
            <a:avLst/>
          </a:prstGeom>
          <a:solidFill>
            <a:srgbClr val="AF423F"/>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3</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635406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3</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5</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15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21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25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35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51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57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81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85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95</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
        <p:nvSpPr>
          <p:cNvPr id="14"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
        <p:nvSpPr>
          <p:cNvPr id="15" name="10 CuadroTexto"/>
          <p:cNvSpPr txBox="1"/>
          <p:nvPr/>
        </p:nvSpPr>
        <p:spPr>
          <a:xfrm>
            <a:off x="390607" y="3640088"/>
            <a:ext cx="2376264" cy="461665"/>
          </a:xfrm>
          <a:prstGeom prst="rect">
            <a:avLst/>
          </a:prstGeom>
          <a:solidFill>
            <a:srgbClr val="AF423F"/>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3</a:t>
            </a:r>
            <a:endParaRPr lang="es-ES" sz="2400" dirty="0">
              <a:solidFill>
                <a:schemeClr val="bg1"/>
              </a:solidFill>
              <a:latin typeface="AR CENA" pitchFamily="2" charset="0"/>
            </a:endParaRPr>
          </a:p>
        </p:txBody>
      </p:sp>
      <p:sp>
        <p:nvSpPr>
          <p:cNvPr id="16" name="12 CuadroTexto"/>
          <p:cNvSpPr txBox="1"/>
          <p:nvPr/>
        </p:nvSpPr>
        <p:spPr>
          <a:xfrm>
            <a:off x="390607" y="4504184"/>
            <a:ext cx="2376264" cy="461665"/>
          </a:xfrm>
          <a:prstGeom prst="rect">
            <a:avLst/>
          </a:prstGeom>
          <a:solidFill>
            <a:schemeClr val="accent6">
              <a:lumMod val="7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5</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3622617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3</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5</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11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15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21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49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51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57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81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91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bl>
          </a:graphicData>
        </a:graphic>
      </p:graphicFrame>
      <p:sp>
        <p:nvSpPr>
          <p:cNvPr id="14"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
        <p:nvSpPr>
          <p:cNvPr id="15" name="10 CuadroTexto"/>
          <p:cNvSpPr txBox="1"/>
          <p:nvPr/>
        </p:nvSpPr>
        <p:spPr>
          <a:xfrm>
            <a:off x="390607" y="3640088"/>
            <a:ext cx="2376264" cy="461665"/>
          </a:xfrm>
          <a:prstGeom prst="rect">
            <a:avLst/>
          </a:prstGeom>
          <a:solidFill>
            <a:srgbClr val="AF423F"/>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3</a:t>
            </a:r>
            <a:endParaRPr lang="es-ES" sz="2400" dirty="0">
              <a:solidFill>
                <a:schemeClr val="bg1"/>
              </a:solidFill>
              <a:latin typeface="AR CENA" pitchFamily="2" charset="0"/>
            </a:endParaRPr>
          </a:p>
        </p:txBody>
      </p:sp>
      <p:sp>
        <p:nvSpPr>
          <p:cNvPr id="16" name="12 CuadroTexto"/>
          <p:cNvSpPr txBox="1"/>
          <p:nvPr/>
        </p:nvSpPr>
        <p:spPr>
          <a:xfrm>
            <a:off x="390607" y="4504184"/>
            <a:ext cx="2376264" cy="461665"/>
          </a:xfrm>
          <a:prstGeom prst="rect">
            <a:avLst/>
          </a:prstGeom>
          <a:solidFill>
            <a:schemeClr val="accent6">
              <a:lumMod val="7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5</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3334432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3</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5</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7</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11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15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21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51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57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81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85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91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bl>
          </a:graphicData>
        </a:graphic>
      </p:graphicFrame>
      <p:sp>
        <p:nvSpPr>
          <p:cNvPr id="15"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
        <p:nvSpPr>
          <p:cNvPr id="16" name="10 CuadroTexto"/>
          <p:cNvSpPr txBox="1"/>
          <p:nvPr/>
        </p:nvSpPr>
        <p:spPr>
          <a:xfrm>
            <a:off x="390607" y="3640088"/>
            <a:ext cx="2376264" cy="461665"/>
          </a:xfrm>
          <a:prstGeom prst="rect">
            <a:avLst/>
          </a:prstGeom>
          <a:solidFill>
            <a:srgbClr val="AF423F"/>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3</a:t>
            </a:r>
            <a:endParaRPr lang="es-ES" sz="2400" dirty="0">
              <a:solidFill>
                <a:schemeClr val="bg1"/>
              </a:solidFill>
              <a:latin typeface="AR CENA" pitchFamily="2" charset="0"/>
            </a:endParaRPr>
          </a:p>
        </p:txBody>
      </p:sp>
      <p:sp>
        <p:nvSpPr>
          <p:cNvPr id="17" name="12 CuadroTexto"/>
          <p:cNvSpPr txBox="1"/>
          <p:nvPr/>
        </p:nvSpPr>
        <p:spPr>
          <a:xfrm>
            <a:off x="390607" y="4504184"/>
            <a:ext cx="2376264" cy="461665"/>
          </a:xfrm>
          <a:prstGeom prst="rect">
            <a:avLst/>
          </a:prstGeom>
          <a:solidFill>
            <a:schemeClr val="accent6">
              <a:lumMod val="7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5</a:t>
            </a:r>
            <a:endParaRPr lang="es-ES" sz="2400" dirty="0">
              <a:solidFill>
                <a:schemeClr val="bg1"/>
              </a:solidFill>
              <a:latin typeface="AR CENA" pitchFamily="2" charset="0"/>
            </a:endParaRPr>
          </a:p>
        </p:txBody>
      </p:sp>
      <p:sp>
        <p:nvSpPr>
          <p:cNvPr id="18" name="13 CuadroTexto"/>
          <p:cNvSpPr txBox="1"/>
          <p:nvPr/>
        </p:nvSpPr>
        <p:spPr>
          <a:xfrm>
            <a:off x="390607" y="5296272"/>
            <a:ext cx="2376264" cy="461665"/>
          </a:xfrm>
          <a:prstGeom prst="rect">
            <a:avLst/>
          </a:prstGeom>
          <a:solidFill>
            <a:schemeClr val="accent5">
              <a:lumMod val="7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7</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17632790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3</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5</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7</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solidFill>
                            <a:srgbClr val="FF0000"/>
                          </a:solidFill>
                          <a:latin typeface="Verdana"/>
                          <a:ea typeface="Times New Roman"/>
                        </a:rPr>
                        <a:t>11</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15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21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51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57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81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85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91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bl>
          </a:graphicData>
        </a:graphic>
      </p:graphicFrame>
      <p:sp>
        <p:nvSpPr>
          <p:cNvPr id="12" name="11 CuadroTexto"/>
          <p:cNvSpPr txBox="1"/>
          <p:nvPr/>
        </p:nvSpPr>
        <p:spPr>
          <a:xfrm>
            <a:off x="390607" y="2775992"/>
            <a:ext cx="2376264" cy="461665"/>
          </a:xfrm>
          <a:prstGeom prst="rect">
            <a:avLst/>
          </a:prstGeom>
          <a:solidFill>
            <a:schemeClr val="bg2">
              <a:lumMod val="2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2</a:t>
            </a:r>
            <a:endParaRPr lang="es-ES" sz="2400" dirty="0">
              <a:solidFill>
                <a:schemeClr val="bg1"/>
              </a:solidFill>
              <a:latin typeface="AR CENA" pitchFamily="2" charset="0"/>
            </a:endParaRPr>
          </a:p>
        </p:txBody>
      </p:sp>
      <p:sp>
        <p:nvSpPr>
          <p:cNvPr id="11" name="10 CuadroTexto"/>
          <p:cNvSpPr txBox="1"/>
          <p:nvPr/>
        </p:nvSpPr>
        <p:spPr>
          <a:xfrm>
            <a:off x="390607" y="3640088"/>
            <a:ext cx="2376264" cy="461665"/>
          </a:xfrm>
          <a:prstGeom prst="rect">
            <a:avLst/>
          </a:prstGeom>
          <a:solidFill>
            <a:srgbClr val="AF423F"/>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3</a:t>
            </a:r>
            <a:endParaRPr lang="es-ES" sz="2400" dirty="0">
              <a:solidFill>
                <a:schemeClr val="bg1"/>
              </a:solidFill>
              <a:latin typeface="AR CENA" pitchFamily="2" charset="0"/>
            </a:endParaRPr>
          </a:p>
        </p:txBody>
      </p:sp>
      <p:sp>
        <p:nvSpPr>
          <p:cNvPr id="13" name="12 CuadroTexto"/>
          <p:cNvSpPr txBox="1"/>
          <p:nvPr/>
        </p:nvSpPr>
        <p:spPr>
          <a:xfrm>
            <a:off x="390607" y="4504184"/>
            <a:ext cx="2376264" cy="461665"/>
          </a:xfrm>
          <a:prstGeom prst="rect">
            <a:avLst/>
          </a:prstGeom>
          <a:solidFill>
            <a:schemeClr val="accent6">
              <a:lumMod val="7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5</a:t>
            </a:r>
            <a:endParaRPr lang="es-ES" sz="2400" dirty="0">
              <a:solidFill>
                <a:schemeClr val="bg1"/>
              </a:solidFill>
              <a:latin typeface="AR CENA" pitchFamily="2" charset="0"/>
            </a:endParaRPr>
          </a:p>
        </p:txBody>
      </p:sp>
      <p:sp>
        <p:nvSpPr>
          <p:cNvPr id="14" name="13 CuadroTexto"/>
          <p:cNvSpPr txBox="1"/>
          <p:nvPr/>
        </p:nvSpPr>
        <p:spPr>
          <a:xfrm>
            <a:off x="390607" y="5296272"/>
            <a:ext cx="2376264" cy="461665"/>
          </a:xfrm>
          <a:prstGeom prst="rect">
            <a:avLst/>
          </a:prstGeom>
          <a:solidFill>
            <a:schemeClr val="accent5">
              <a:lumMod val="75000"/>
            </a:schemeClr>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7</a:t>
            </a:r>
            <a:endParaRPr lang="es-ES" sz="2400" dirty="0">
              <a:solidFill>
                <a:schemeClr val="bg1"/>
              </a:solidFill>
              <a:latin typeface="AR CENA" pitchFamily="2" charset="0"/>
            </a:endParaRPr>
          </a:p>
        </p:txBody>
      </p:sp>
      <p:sp>
        <p:nvSpPr>
          <p:cNvPr id="15" name="14 CuadroTexto"/>
          <p:cNvSpPr txBox="1"/>
          <p:nvPr/>
        </p:nvSpPr>
        <p:spPr>
          <a:xfrm>
            <a:off x="390607" y="6016352"/>
            <a:ext cx="2376264" cy="461665"/>
          </a:xfrm>
          <a:prstGeom prst="rect">
            <a:avLst/>
          </a:prstGeom>
          <a:solidFill>
            <a:srgbClr val="FFC000"/>
          </a:solidFill>
          <a:ln>
            <a:solidFill>
              <a:schemeClr val="bg1"/>
            </a:solidFill>
          </a:ln>
        </p:spPr>
        <p:txBody>
          <a:bodyPr wrap="square" rtlCol="0">
            <a:spAutoFit/>
          </a:bodyPr>
          <a:lstStyle/>
          <a:p>
            <a:pPr algn="ctr"/>
            <a:r>
              <a:rPr lang="es-ES" sz="2400" dirty="0" smtClean="0">
                <a:solidFill>
                  <a:schemeClr val="bg1"/>
                </a:solidFill>
                <a:latin typeface="AR CENA" pitchFamily="2" charset="0"/>
              </a:rPr>
              <a:t>Múltiplos de 11</a:t>
            </a:r>
            <a:endParaRPr lang="es-ES" sz="2400" dirty="0">
              <a:solidFill>
                <a:schemeClr val="bg1"/>
              </a:solidFill>
              <a:latin typeface="AR CENA" pitchFamily="2" charset="0"/>
            </a:endParaRPr>
          </a:p>
        </p:txBody>
      </p:sp>
    </p:spTree>
    <p:extLst>
      <p:ext uri="{BB962C8B-B14F-4D97-AF65-F5344CB8AC3E}">
        <p14:creationId xmlns:p14="http://schemas.microsoft.com/office/powerpoint/2010/main" val="3462699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131840"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La Criba de Eratóstenes</a:t>
            </a:r>
            <a:endParaRPr lang="es-ES" sz="2400" b="1" dirty="0">
              <a:solidFill>
                <a:schemeClr val="tx1"/>
              </a:solidFill>
              <a:latin typeface="Century" pitchFamily="18" charset="0"/>
            </a:endParaRPr>
          </a:p>
        </p:txBody>
      </p:sp>
      <p:pic>
        <p:nvPicPr>
          <p:cNvPr id="8" name="7 Imagen" descr="eratostenes"/>
          <p:cNvPicPr/>
          <p:nvPr/>
        </p:nvPicPr>
        <p:blipFill>
          <a:blip r:embed="rId2" cstate="print"/>
          <a:srcRect/>
          <a:stretch>
            <a:fillRect/>
          </a:stretch>
        </p:blipFill>
        <p:spPr bwMode="auto">
          <a:xfrm>
            <a:off x="755576" y="1340768"/>
            <a:ext cx="1233805" cy="1219200"/>
          </a:xfrm>
          <a:prstGeom prst="rect">
            <a:avLst/>
          </a:prstGeom>
          <a:noFill/>
          <a:ln w="9525">
            <a:noFill/>
            <a:miter lim="800000"/>
            <a:headEnd/>
            <a:tailEnd/>
          </a:ln>
        </p:spPr>
      </p:pic>
      <p:graphicFrame>
        <p:nvGraphicFramePr>
          <p:cNvPr id="9" name="8 Tabla"/>
          <p:cNvGraphicFramePr>
            <a:graphicFrameLocks noGrp="1"/>
          </p:cNvGraphicFramePr>
          <p:nvPr/>
        </p:nvGraphicFramePr>
        <p:xfrm>
          <a:off x="3203848" y="2204864"/>
          <a:ext cx="4680520" cy="4320480"/>
        </p:xfrm>
        <a:graphic>
          <a:graphicData uri="http://schemas.openxmlformats.org/drawingml/2006/table">
            <a:tbl>
              <a:tblPr/>
              <a:tblGrid>
                <a:gridCol w="467280"/>
                <a:gridCol w="468245"/>
                <a:gridCol w="468245"/>
                <a:gridCol w="468245"/>
                <a:gridCol w="468245"/>
                <a:gridCol w="467280"/>
                <a:gridCol w="468245"/>
                <a:gridCol w="468245"/>
                <a:gridCol w="468245"/>
                <a:gridCol w="468245"/>
              </a:tblGrid>
              <a:tr h="432048">
                <a:tc>
                  <a:txBody>
                    <a:bodyPr/>
                    <a:lstStyle/>
                    <a:p>
                      <a:pPr algn="ctr">
                        <a:lnSpc>
                          <a:spcPct val="150000"/>
                        </a:lnSpc>
                        <a:spcBef>
                          <a:spcPts val="600"/>
                        </a:spcBef>
                        <a:spcAft>
                          <a:spcPts val="0"/>
                        </a:spcAft>
                      </a:pPr>
                      <a:r>
                        <a:rPr lang="en-GB" sz="1600" b="1" dirty="0">
                          <a:latin typeface="Verdana"/>
                          <a:ea typeface="Times New Roman"/>
                        </a:rPr>
                        <a:t>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2</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3</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5</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solidFill>
                            <a:srgbClr val="FF0000"/>
                          </a:solidFill>
                          <a:latin typeface="Verdana"/>
                          <a:ea typeface="Times New Roman"/>
                        </a:rPr>
                        <a:t>7</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solidFill>
                            <a:srgbClr val="FF0000"/>
                          </a:solidFill>
                          <a:latin typeface="Verdana"/>
                          <a:ea typeface="Times New Roman"/>
                        </a:rPr>
                        <a:t>11</a:t>
                      </a:r>
                      <a:endParaRPr lang="es-ES" sz="160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en-GB" sz="1600" b="1" dirty="0">
                          <a:latin typeface="Verdana"/>
                          <a:ea typeface="Times New Roman"/>
                        </a:rPr>
                        <a:t>12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13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15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16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17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18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19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21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22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23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24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26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27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28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a:latin typeface="Verdana"/>
                          <a:ea typeface="Times New Roman"/>
                        </a:rPr>
                        <a:t>29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31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34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36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37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38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39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41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a:latin typeface="Verdana"/>
                          <a:ea typeface="Times New Roman"/>
                        </a:rPr>
                        <a:t>43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45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46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47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48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49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50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51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54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56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57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58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59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61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64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66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a:latin typeface="Verdana"/>
                          <a:ea typeface="Times New Roman"/>
                        </a:rPr>
                        <a:t>67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68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69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70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32048">
                <a:tc>
                  <a:txBody>
                    <a:bodyPr/>
                    <a:lstStyle/>
                    <a:p>
                      <a:pPr algn="ctr">
                        <a:lnSpc>
                          <a:spcPct val="150000"/>
                        </a:lnSpc>
                        <a:spcBef>
                          <a:spcPts val="600"/>
                        </a:spcBef>
                        <a:spcAft>
                          <a:spcPts val="0"/>
                        </a:spcAft>
                      </a:pPr>
                      <a:r>
                        <a:rPr lang="en-GB" sz="1600" b="1">
                          <a:latin typeface="Verdana"/>
                          <a:ea typeface="Times New Roman"/>
                        </a:rPr>
                        <a:t>71</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74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76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77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78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79</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81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a:latin typeface="Verdana"/>
                          <a:ea typeface="Times New Roman"/>
                        </a:rPr>
                        <a:t>83</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84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85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86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87</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88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600" b="1" dirty="0">
                          <a:latin typeface="Verdana"/>
                          <a:ea typeface="Times New Roman"/>
                        </a:rPr>
                        <a:t>89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90</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432048">
                <a:tc>
                  <a:txBody>
                    <a:bodyPr/>
                    <a:lstStyle/>
                    <a:p>
                      <a:pPr algn="ctr">
                        <a:lnSpc>
                          <a:spcPct val="150000"/>
                        </a:lnSpc>
                        <a:spcBef>
                          <a:spcPts val="600"/>
                        </a:spcBef>
                        <a:spcAft>
                          <a:spcPts val="0"/>
                        </a:spcAft>
                      </a:pPr>
                      <a:r>
                        <a:rPr lang="en-GB" sz="1600" b="1" dirty="0">
                          <a:latin typeface="Verdana"/>
                          <a:ea typeface="Times New Roman"/>
                        </a:rPr>
                        <a:t>91</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92</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93</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dirty="0">
                          <a:latin typeface="Verdana"/>
                          <a:ea typeface="Times New Roman"/>
                        </a:rPr>
                        <a:t>94</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lnSpc>
                          <a:spcPct val="150000"/>
                        </a:lnSpc>
                        <a:spcBef>
                          <a:spcPts val="600"/>
                        </a:spcBef>
                        <a:spcAft>
                          <a:spcPts val="0"/>
                        </a:spcAft>
                      </a:pPr>
                      <a:r>
                        <a:rPr lang="en-GB" sz="1600" b="1" dirty="0">
                          <a:latin typeface="Verdana"/>
                          <a:ea typeface="Times New Roman"/>
                        </a:rPr>
                        <a:t>95</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Bef>
                          <a:spcPts val="600"/>
                        </a:spcBef>
                        <a:spcAft>
                          <a:spcPts val="0"/>
                        </a:spcAft>
                      </a:pPr>
                      <a:r>
                        <a:rPr lang="en-GB" sz="1600" b="1" dirty="0">
                          <a:latin typeface="Verdana"/>
                          <a:ea typeface="Times New Roman"/>
                        </a:rPr>
                        <a:t>96</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423F"/>
                    </a:solidFill>
                  </a:tcPr>
                </a:tc>
                <a:tc>
                  <a:txBody>
                    <a:bodyPr/>
                    <a:lstStyle/>
                    <a:p>
                      <a:pPr algn="ctr">
                        <a:lnSpc>
                          <a:spcPct val="150000"/>
                        </a:lnSpc>
                        <a:spcBef>
                          <a:spcPts val="600"/>
                        </a:spcBef>
                        <a:spcAft>
                          <a:spcPts val="0"/>
                        </a:spcAft>
                      </a:pPr>
                      <a:r>
                        <a:rPr lang="en-GB" sz="1600" b="1">
                          <a:latin typeface="Verdana"/>
                          <a:ea typeface="Times New Roman"/>
                        </a:rPr>
                        <a:t>97</a:t>
                      </a:r>
                      <a:endParaRPr lang="es-E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600" b="1" dirty="0">
                          <a:latin typeface="Verdana"/>
                          <a:ea typeface="Times New Roman"/>
                        </a:rPr>
                        <a:t>98</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Bef>
                          <a:spcPts val="600"/>
                        </a:spcBef>
                        <a:spcAft>
                          <a:spcPts val="0"/>
                        </a:spcAft>
                      </a:pPr>
                      <a:r>
                        <a:rPr lang="en-GB" sz="1600" b="1" dirty="0">
                          <a:latin typeface="Verdana"/>
                          <a:ea typeface="Times New Roman"/>
                        </a:rPr>
                        <a:t>99</a:t>
                      </a:r>
                      <a:endParaRPr lang="es-E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GB" sz="1200" b="1" dirty="0">
                          <a:latin typeface="Verdana"/>
                          <a:ea typeface="Times New Roman"/>
                        </a:rPr>
                        <a:t>100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bl>
          </a:graphicData>
        </a:graphic>
      </p:graphicFrame>
      <p:sp>
        <p:nvSpPr>
          <p:cNvPr id="16" name="15 CuadroTexto"/>
          <p:cNvSpPr txBox="1"/>
          <p:nvPr/>
        </p:nvSpPr>
        <p:spPr>
          <a:xfrm>
            <a:off x="459363" y="2996952"/>
            <a:ext cx="2592288" cy="2553891"/>
          </a:xfrm>
          <a:prstGeom prst="roundRect">
            <a:avLst/>
          </a:prstGeom>
          <a:solidFill>
            <a:schemeClr val="bg1"/>
          </a:solidFill>
          <a:ln>
            <a:solidFill>
              <a:schemeClr val="bg2">
                <a:lumMod val="25000"/>
              </a:schemeClr>
            </a:solidFill>
          </a:ln>
          <a:effectLst>
            <a:outerShdw blurRad="50800" dist="38100" algn="l" rotWithShape="0">
              <a:prstClr val="black">
                <a:alpha val="40000"/>
              </a:prstClr>
            </a:outerShdw>
          </a:effectLst>
        </p:spPr>
        <p:txBody>
          <a:bodyPr wrap="square" rtlCol="0">
            <a:spAutoFit/>
          </a:bodyPr>
          <a:lstStyle/>
          <a:p>
            <a:pPr algn="ctr"/>
            <a:r>
              <a:rPr lang="es-ES" sz="2400" dirty="0" smtClean="0">
                <a:solidFill>
                  <a:schemeClr val="bg2">
                    <a:lumMod val="25000"/>
                  </a:schemeClr>
                </a:solidFill>
                <a:latin typeface="AR CENA" pitchFamily="2" charset="0"/>
              </a:rPr>
              <a:t>Los que no se han tachado son los </a:t>
            </a:r>
            <a:r>
              <a:rPr lang="es-ES" sz="2400" b="1" dirty="0" smtClean="0">
                <a:solidFill>
                  <a:schemeClr val="bg2">
                    <a:lumMod val="25000"/>
                  </a:schemeClr>
                </a:solidFill>
                <a:latin typeface="AR CENA" pitchFamily="2" charset="0"/>
              </a:rPr>
              <a:t>números primos </a:t>
            </a:r>
            <a:r>
              <a:rPr lang="es-ES" sz="2400" dirty="0" smtClean="0">
                <a:solidFill>
                  <a:schemeClr val="bg2">
                    <a:lumMod val="25000"/>
                  </a:schemeClr>
                </a:solidFill>
                <a:latin typeface="AR CENA" pitchFamily="2" charset="0"/>
              </a:rPr>
              <a:t>que hay hasta 100</a:t>
            </a:r>
            <a:endParaRPr lang="es-ES" sz="2400" dirty="0">
              <a:solidFill>
                <a:schemeClr val="bg2">
                  <a:lumMod val="25000"/>
                </a:schemeClr>
              </a:solidFill>
              <a:latin typeface="AR CENA" pitchFamily="2" charset="0"/>
            </a:endParaRPr>
          </a:p>
        </p:txBody>
      </p:sp>
    </p:spTree>
    <p:extLst>
      <p:ext uri="{BB962C8B-B14F-4D97-AF65-F5344CB8AC3E}">
        <p14:creationId xmlns:p14="http://schemas.microsoft.com/office/powerpoint/2010/main" val="10142797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779912"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Primos entre 1 y 100</a:t>
            </a:r>
            <a:endParaRPr lang="es-ES" sz="2400" b="1" dirty="0">
              <a:solidFill>
                <a:schemeClr val="tx1"/>
              </a:solidFill>
              <a:latin typeface="Century" pitchFamily="18" charset="0"/>
            </a:endParaRPr>
          </a:p>
        </p:txBody>
      </p:sp>
      <p:sp>
        <p:nvSpPr>
          <p:cNvPr id="16" name="15 CuadroTexto"/>
          <p:cNvSpPr txBox="1"/>
          <p:nvPr/>
        </p:nvSpPr>
        <p:spPr>
          <a:xfrm>
            <a:off x="5292080" y="2276872"/>
            <a:ext cx="2880320" cy="4370546"/>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bg2">
                    <a:lumMod val="25000"/>
                  </a:schemeClr>
                </a:solidFill>
                <a:latin typeface="AR CENA" pitchFamily="2" charset="0"/>
              </a:rPr>
              <a:t>2, 3, 5, 7, </a:t>
            </a:r>
          </a:p>
          <a:p>
            <a:r>
              <a:rPr lang="es-ES" sz="2600" dirty="0" smtClean="0">
                <a:solidFill>
                  <a:schemeClr val="bg2">
                    <a:lumMod val="25000"/>
                  </a:schemeClr>
                </a:solidFill>
                <a:latin typeface="AR CENA" pitchFamily="2" charset="0"/>
              </a:rPr>
              <a:t>11, 13, 17, 19, </a:t>
            </a:r>
          </a:p>
          <a:p>
            <a:r>
              <a:rPr lang="es-ES" sz="2600" dirty="0" smtClean="0">
                <a:solidFill>
                  <a:schemeClr val="bg2">
                    <a:lumMod val="25000"/>
                  </a:schemeClr>
                </a:solidFill>
                <a:latin typeface="AR CENA" pitchFamily="2" charset="0"/>
              </a:rPr>
              <a:t>23, 29</a:t>
            </a:r>
          </a:p>
          <a:p>
            <a:r>
              <a:rPr lang="es-ES" sz="2600" dirty="0" smtClean="0">
                <a:solidFill>
                  <a:schemeClr val="bg2">
                    <a:lumMod val="25000"/>
                  </a:schemeClr>
                </a:solidFill>
                <a:latin typeface="AR CENA" pitchFamily="2" charset="0"/>
              </a:rPr>
              <a:t>39, 31, 37, </a:t>
            </a:r>
          </a:p>
          <a:p>
            <a:r>
              <a:rPr lang="es-ES" sz="2600" dirty="0" smtClean="0">
                <a:solidFill>
                  <a:schemeClr val="bg2">
                    <a:lumMod val="25000"/>
                  </a:schemeClr>
                </a:solidFill>
                <a:latin typeface="AR CENA" pitchFamily="2" charset="0"/>
              </a:rPr>
              <a:t>41, 43, 47, </a:t>
            </a:r>
          </a:p>
          <a:p>
            <a:r>
              <a:rPr lang="es-ES" sz="2600" dirty="0" smtClean="0">
                <a:solidFill>
                  <a:schemeClr val="bg2">
                    <a:lumMod val="25000"/>
                  </a:schemeClr>
                </a:solidFill>
                <a:latin typeface="AR CENA" pitchFamily="2" charset="0"/>
              </a:rPr>
              <a:t>53, 59, </a:t>
            </a:r>
          </a:p>
          <a:p>
            <a:r>
              <a:rPr lang="es-ES" sz="2600" dirty="0" smtClean="0">
                <a:solidFill>
                  <a:schemeClr val="bg2">
                    <a:lumMod val="25000"/>
                  </a:schemeClr>
                </a:solidFill>
                <a:latin typeface="AR CENA" pitchFamily="2" charset="0"/>
              </a:rPr>
              <a:t>61, 67, </a:t>
            </a:r>
          </a:p>
          <a:p>
            <a:r>
              <a:rPr lang="es-ES" sz="2600" dirty="0" smtClean="0">
                <a:solidFill>
                  <a:schemeClr val="bg2">
                    <a:lumMod val="25000"/>
                  </a:schemeClr>
                </a:solidFill>
                <a:latin typeface="AR CENA" pitchFamily="2" charset="0"/>
              </a:rPr>
              <a:t>71, 73, 79, </a:t>
            </a:r>
          </a:p>
          <a:p>
            <a:r>
              <a:rPr lang="es-ES" sz="2600" dirty="0" smtClean="0">
                <a:solidFill>
                  <a:schemeClr val="bg2">
                    <a:lumMod val="25000"/>
                  </a:schemeClr>
                </a:solidFill>
                <a:latin typeface="AR CENA" pitchFamily="2" charset="0"/>
              </a:rPr>
              <a:t>83, 89, </a:t>
            </a:r>
          </a:p>
          <a:p>
            <a:r>
              <a:rPr lang="es-ES" sz="2600" dirty="0" smtClean="0">
                <a:solidFill>
                  <a:schemeClr val="bg2">
                    <a:lumMod val="25000"/>
                  </a:schemeClr>
                </a:solidFill>
                <a:latin typeface="AR CENA" pitchFamily="2" charset="0"/>
              </a:rPr>
              <a:t>97</a:t>
            </a:r>
            <a:endParaRPr lang="es-ES" sz="2600" dirty="0">
              <a:solidFill>
                <a:schemeClr val="bg2">
                  <a:lumMod val="25000"/>
                </a:schemeClr>
              </a:solidFill>
              <a:latin typeface="AR CENA" pitchFamily="2"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567625"/>
            <a:ext cx="3669054" cy="3789040"/>
          </a:xfrm>
          <a:prstGeom prst="rect">
            <a:avLst/>
          </a:prstGeom>
        </p:spPr>
      </p:pic>
    </p:spTree>
    <p:extLst>
      <p:ext uri="{BB962C8B-B14F-4D97-AF65-F5344CB8AC3E}">
        <p14:creationId xmlns:p14="http://schemas.microsoft.com/office/powerpoint/2010/main" val="2307063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¿Cuántas monedas de </a:t>
            </a:r>
            <a:r>
              <a:rPr lang="es-ES" sz="3600" b="1" dirty="0" smtClean="0">
                <a:solidFill>
                  <a:srgbClr val="CC0066"/>
                </a:solidFill>
              </a:rPr>
              <a:t>50 cents </a:t>
            </a:r>
            <a:r>
              <a:rPr lang="es-ES" sz="3200" dirty="0" smtClean="0"/>
              <a:t>suman </a:t>
            </a:r>
            <a:r>
              <a:rPr lang="es-ES" sz="3600" b="1" dirty="0" smtClean="0">
                <a:solidFill>
                  <a:srgbClr val="0070C0"/>
                </a:solidFill>
              </a:rPr>
              <a:t>10 €</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2 Imagen" descr="cartoon-black-school-boy-writing-and-thinking-while-figuring-out-a-math-problem-by-ron-leishman-56779.jpg"/>
          <p:cNvPicPr>
            <a:picLocks noChangeAspect="1"/>
          </p:cNvPicPr>
          <p:nvPr/>
        </p:nvPicPr>
        <p:blipFill>
          <a:blip r:embed="rId2" cstate="print"/>
          <a:stretch>
            <a:fillRect/>
          </a:stretch>
        </p:blipFill>
        <p:spPr>
          <a:xfrm>
            <a:off x="5364088" y="3356992"/>
            <a:ext cx="3032383" cy="3131549"/>
          </a:xfrm>
          <a:prstGeom prst="rect">
            <a:avLst/>
          </a:prstGeom>
        </p:spPr>
      </p:pic>
      <p:sp>
        <p:nvSpPr>
          <p:cNvPr id="4" name="2 Marcador de contenido"/>
          <p:cNvSpPr txBox="1">
            <a:spLocks/>
          </p:cNvSpPr>
          <p:nvPr/>
        </p:nvSpPr>
        <p:spPr>
          <a:xfrm>
            <a:off x="2411760" y="2564904"/>
            <a:ext cx="3672408" cy="792088"/>
          </a:xfrm>
          <a:prstGeom prst="rect">
            <a:avLst/>
          </a:prstGeom>
        </p:spPr>
        <p:txBody>
          <a:bodyPr vert="horz" lIns="91440" tIns="45720" rIns="91440" bIns="45720" rtlCol="0">
            <a:normAutofit/>
          </a:bodyPr>
          <a:lstStyle/>
          <a:p>
            <a:pPr algn="ctr"/>
            <a:r>
              <a:rPr lang="es-ES" sz="4400" b="1" dirty="0" smtClean="0">
                <a:solidFill>
                  <a:srgbClr val="0070C0"/>
                </a:solidFill>
              </a:rPr>
              <a:t>1.000</a:t>
            </a:r>
            <a:r>
              <a:rPr lang="es-ES" sz="4400" dirty="0" smtClean="0"/>
              <a:t> : </a:t>
            </a:r>
            <a:r>
              <a:rPr lang="es-ES" sz="4400" b="1" dirty="0" smtClean="0">
                <a:solidFill>
                  <a:srgbClr val="CC0066"/>
                </a:solidFill>
              </a:rPr>
              <a:t>50</a:t>
            </a:r>
            <a:r>
              <a:rPr lang="es-ES" sz="4400" dirty="0" smtClean="0"/>
              <a:t> = </a:t>
            </a:r>
            <a:r>
              <a:rPr lang="es-ES" sz="4400" b="1" dirty="0" smtClean="0">
                <a:solidFill>
                  <a:schemeClr val="bg1"/>
                </a:solidFill>
              </a:rPr>
              <a:t>20</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1115616" y="4077072"/>
            <a:ext cx="5040560" cy="792088"/>
          </a:xfrm>
          <a:prstGeom prst="rect">
            <a:avLst/>
          </a:prstGeom>
        </p:spPr>
        <p:txBody>
          <a:bodyPr vert="horz" lIns="91440" tIns="45720" rIns="91440" bIns="45720" rtlCol="0">
            <a:normAutofit fontScale="70000" lnSpcReduction="20000"/>
          </a:bodyPr>
          <a:lstStyle/>
          <a:p>
            <a:pPr algn="ctr"/>
            <a:r>
              <a:rPr lang="es-ES" sz="4400" b="1" dirty="0" smtClean="0">
                <a:solidFill>
                  <a:srgbClr val="0070C0"/>
                </a:solidFill>
              </a:rPr>
              <a:t>10 € </a:t>
            </a:r>
            <a:r>
              <a:rPr lang="es-ES" sz="4400" dirty="0" smtClean="0"/>
              <a:t>=</a:t>
            </a:r>
            <a:r>
              <a:rPr lang="es-ES" sz="4400" b="1" dirty="0" smtClean="0">
                <a:solidFill>
                  <a:srgbClr val="0070C0"/>
                </a:solidFill>
              </a:rPr>
              <a:t> </a:t>
            </a:r>
            <a:r>
              <a:rPr lang="es-ES" sz="4400" b="1" dirty="0" smtClean="0"/>
              <a:t>10 · 100 = </a:t>
            </a:r>
            <a:r>
              <a:rPr lang="es-ES" sz="4400" b="1" dirty="0" smtClean="0">
                <a:solidFill>
                  <a:srgbClr val="0070C0"/>
                </a:solidFill>
              </a:rPr>
              <a:t>1.000 cents </a:t>
            </a:r>
            <a:endParaRPr kumimoji="0" lang="es-ES" sz="4000" b="0" i="0" u="none" strike="noStrike" kern="1200" cap="none" spc="0" normalizeH="0" baseline="0" noProof="0" dirty="0">
              <a:ln>
                <a:noFill/>
              </a:ln>
              <a:solidFill>
                <a:srgbClr val="0070C0"/>
              </a:solidFill>
              <a:effectLst/>
              <a:uLnTx/>
              <a:uFillTx/>
              <a:latin typeface="+mn-lt"/>
              <a:ea typeface="+mn-ea"/>
              <a:cs typeface="+mn-cs"/>
            </a:endParaRPr>
          </a:p>
        </p:txBody>
      </p:sp>
      <p:sp>
        <p:nvSpPr>
          <p:cNvPr id="7" name="6 Flecha arriba"/>
          <p:cNvSpPr/>
          <p:nvPr/>
        </p:nvSpPr>
        <p:spPr>
          <a:xfrm rot="2245973">
            <a:off x="2399391" y="3240839"/>
            <a:ext cx="360040"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779912"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Primos entre 1 y 100</a:t>
            </a:r>
            <a:endParaRPr lang="es-ES" sz="2400" b="1" dirty="0">
              <a:solidFill>
                <a:schemeClr val="tx1"/>
              </a:solidFill>
              <a:latin typeface="Century" pitchFamily="18" charset="0"/>
            </a:endParaRPr>
          </a:p>
        </p:txBody>
      </p:sp>
      <p:sp>
        <p:nvSpPr>
          <p:cNvPr id="16" name="15 CuadroTexto"/>
          <p:cNvSpPr txBox="1"/>
          <p:nvPr/>
        </p:nvSpPr>
        <p:spPr>
          <a:xfrm>
            <a:off x="5292080" y="2276872"/>
            <a:ext cx="2880320" cy="4370546"/>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bg2">
                    <a:lumMod val="25000"/>
                  </a:schemeClr>
                </a:solidFill>
                <a:latin typeface="AR CENA" pitchFamily="2" charset="0"/>
              </a:rPr>
              <a:t>2, 3, 5, 7, </a:t>
            </a:r>
          </a:p>
          <a:p>
            <a:r>
              <a:rPr lang="es-ES" sz="2600" dirty="0" smtClean="0">
                <a:solidFill>
                  <a:schemeClr val="bg2">
                    <a:lumMod val="25000"/>
                  </a:schemeClr>
                </a:solidFill>
                <a:latin typeface="AR CENA" pitchFamily="2" charset="0"/>
              </a:rPr>
              <a:t>11, 13, 17, 19, </a:t>
            </a:r>
          </a:p>
          <a:p>
            <a:r>
              <a:rPr lang="es-ES" sz="2600" dirty="0" smtClean="0">
                <a:solidFill>
                  <a:schemeClr val="bg2">
                    <a:lumMod val="25000"/>
                  </a:schemeClr>
                </a:solidFill>
                <a:latin typeface="AR CENA" pitchFamily="2" charset="0"/>
              </a:rPr>
              <a:t>23, 29</a:t>
            </a:r>
          </a:p>
          <a:p>
            <a:r>
              <a:rPr lang="es-ES" sz="2600" dirty="0" smtClean="0">
                <a:solidFill>
                  <a:schemeClr val="bg2">
                    <a:lumMod val="25000"/>
                  </a:schemeClr>
                </a:solidFill>
                <a:latin typeface="AR CENA" pitchFamily="2" charset="0"/>
              </a:rPr>
              <a:t>39, 31, 37, </a:t>
            </a:r>
          </a:p>
          <a:p>
            <a:r>
              <a:rPr lang="es-ES" sz="2600" dirty="0" smtClean="0">
                <a:solidFill>
                  <a:schemeClr val="bg2">
                    <a:lumMod val="25000"/>
                  </a:schemeClr>
                </a:solidFill>
                <a:latin typeface="AR CENA" pitchFamily="2" charset="0"/>
              </a:rPr>
              <a:t>41, 43, 47, </a:t>
            </a:r>
          </a:p>
          <a:p>
            <a:r>
              <a:rPr lang="es-ES" sz="2600" dirty="0" smtClean="0">
                <a:solidFill>
                  <a:schemeClr val="bg2">
                    <a:lumMod val="25000"/>
                  </a:schemeClr>
                </a:solidFill>
                <a:latin typeface="AR CENA" pitchFamily="2" charset="0"/>
              </a:rPr>
              <a:t>53, 59, </a:t>
            </a:r>
          </a:p>
          <a:p>
            <a:r>
              <a:rPr lang="es-ES" sz="2600" dirty="0" smtClean="0">
                <a:solidFill>
                  <a:schemeClr val="bg2">
                    <a:lumMod val="25000"/>
                  </a:schemeClr>
                </a:solidFill>
                <a:latin typeface="AR CENA" pitchFamily="2" charset="0"/>
              </a:rPr>
              <a:t>61, 67, </a:t>
            </a:r>
          </a:p>
          <a:p>
            <a:r>
              <a:rPr lang="es-ES" sz="2600" dirty="0" smtClean="0">
                <a:solidFill>
                  <a:schemeClr val="bg2">
                    <a:lumMod val="25000"/>
                  </a:schemeClr>
                </a:solidFill>
                <a:latin typeface="AR CENA" pitchFamily="2" charset="0"/>
              </a:rPr>
              <a:t>71, 73, 79, </a:t>
            </a:r>
          </a:p>
          <a:p>
            <a:r>
              <a:rPr lang="es-ES" sz="2600" dirty="0" smtClean="0">
                <a:solidFill>
                  <a:schemeClr val="bg2">
                    <a:lumMod val="25000"/>
                  </a:schemeClr>
                </a:solidFill>
                <a:latin typeface="AR CENA" pitchFamily="2" charset="0"/>
              </a:rPr>
              <a:t>83, 89, </a:t>
            </a:r>
          </a:p>
          <a:p>
            <a:r>
              <a:rPr lang="es-ES" sz="2600" dirty="0" smtClean="0">
                <a:solidFill>
                  <a:schemeClr val="bg2">
                    <a:lumMod val="25000"/>
                  </a:schemeClr>
                </a:solidFill>
                <a:latin typeface="AR CENA" pitchFamily="2" charset="0"/>
              </a:rPr>
              <a:t>97</a:t>
            </a:r>
            <a:endParaRPr lang="es-ES" sz="2600" dirty="0">
              <a:solidFill>
                <a:schemeClr val="bg2">
                  <a:lumMod val="25000"/>
                </a:schemeClr>
              </a:solidFill>
              <a:latin typeface="AR CENA" pitchFamily="2" charset="0"/>
            </a:endParaRPr>
          </a:p>
        </p:txBody>
      </p:sp>
      <p:sp>
        <p:nvSpPr>
          <p:cNvPr id="6" name="5 CuadroTexto"/>
          <p:cNvSpPr txBox="1"/>
          <p:nvPr/>
        </p:nvSpPr>
        <p:spPr>
          <a:xfrm>
            <a:off x="265043" y="2996952"/>
            <a:ext cx="5040560" cy="544830"/>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bg2">
                    <a:lumMod val="25000"/>
                  </a:schemeClr>
                </a:solidFill>
                <a:latin typeface="AR CENA" pitchFamily="2" charset="0"/>
              </a:rPr>
              <a:t>¿Por qué no </a:t>
            </a:r>
            <a:r>
              <a:rPr lang="es-ES" sz="2600" dirty="0" smtClean="0">
                <a:solidFill>
                  <a:schemeClr val="bg2">
                    <a:lumMod val="25000"/>
                  </a:schemeClr>
                </a:solidFill>
                <a:latin typeface="AR CENA" pitchFamily="2" charset="0"/>
              </a:rPr>
              <a:t>hay </a:t>
            </a:r>
            <a:r>
              <a:rPr lang="es-ES" sz="2600" dirty="0" smtClean="0">
                <a:solidFill>
                  <a:schemeClr val="bg2">
                    <a:lumMod val="25000"/>
                  </a:schemeClr>
                </a:solidFill>
                <a:latin typeface="AR CENA" pitchFamily="2" charset="0"/>
              </a:rPr>
              <a:t>primos pares?</a:t>
            </a:r>
            <a:endParaRPr lang="es-ES" sz="2600" dirty="0">
              <a:solidFill>
                <a:schemeClr val="bg2">
                  <a:lumMod val="25000"/>
                </a:schemeClr>
              </a:solidFill>
              <a:latin typeface="AR CENA" pitchFamily="2" charset="0"/>
            </a:endParaRPr>
          </a:p>
        </p:txBody>
      </p:sp>
      <p:pic>
        <p:nvPicPr>
          <p:cNvPr id="9" name="7 Imagen" descr="cartoon-white-gear-head-guy-sitting-and-thinking-by-ron-leishman-55716.jpg"/>
          <p:cNvPicPr>
            <a:picLocks noChangeAspect="1"/>
          </p:cNvPicPr>
          <p:nvPr/>
        </p:nvPicPr>
        <p:blipFill>
          <a:blip r:embed="rId2" cstate="print"/>
          <a:stretch>
            <a:fillRect/>
          </a:stretch>
        </p:blipFill>
        <p:spPr>
          <a:xfrm>
            <a:off x="301191" y="4006770"/>
            <a:ext cx="2744351" cy="2834098"/>
          </a:xfrm>
          <a:prstGeom prst="rect">
            <a:avLst/>
          </a:prstGeom>
        </p:spPr>
      </p:pic>
    </p:spTree>
    <p:extLst>
      <p:ext uri="{BB962C8B-B14F-4D97-AF65-F5344CB8AC3E}">
        <p14:creationId xmlns:p14="http://schemas.microsoft.com/office/powerpoint/2010/main" val="1363535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779912"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Primos entre 1 y 100</a:t>
            </a:r>
            <a:endParaRPr lang="es-ES" sz="2400" b="1" dirty="0">
              <a:solidFill>
                <a:schemeClr val="tx1"/>
              </a:solidFill>
              <a:latin typeface="Century" pitchFamily="18" charset="0"/>
            </a:endParaRPr>
          </a:p>
        </p:txBody>
      </p:sp>
      <p:sp>
        <p:nvSpPr>
          <p:cNvPr id="16" name="15 CuadroTexto"/>
          <p:cNvSpPr txBox="1"/>
          <p:nvPr/>
        </p:nvSpPr>
        <p:spPr>
          <a:xfrm>
            <a:off x="5292080" y="2276872"/>
            <a:ext cx="2880320" cy="4370546"/>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bg2">
                    <a:lumMod val="25000"/>
                  </a:schemeClr>
                </a:solidFill>
                <a:latin typeface="AR CENA" pitchFamily="2" charset="0"/>
              </a:rPr>
              <a:t>2, 3, 5, 7, </a:t>
            </a:r>
          </a:p>
          <a:p>
            <a:r>
              <a:rPr lang="es-ES" sz="2600" dirty="0" smtClean="0">
                <a:solidFill>
                  <a:schemeClr val="bg2">
                    <a:lumMod val="25000"/>
                  </a:schemeClr>
                </a:solidFill>
                <a:latin typeface="AR CENA" pitchFamily="2" charset="0"/>
              </a:rPr>
              <a:t>11, 13, 17, 19, </a:t>
            </a:r>
          </a:p>
          <a:p>
            <a:r>
              <a:rPr lang="es-ES" sz="2600" dirty="0" smtClean="0">
                <a:solidFill>
                  <a:schemeClr val="bg2">
                    <a:lumMod val="25000"/>
                  </a:schemeClr>
                </a:solidFill>
                <a:latin typeface="AR CENA" pitchFamily="2" charset="0"/>
              </a:rPr>
              <a:t>23, 29</a:t>
            </a:r>
          </a:p>
          <a:p>
            <a:r>
              <a:rPr lang="es-ES" sz="2600" dirty="0" smtClean="0">
                <a:solidFill>
                  <a:schemeClr val="bg2">
                    <a:lumMod val="25000"/>
                  </a:schemeClr>
                </a:solidFill>
                <a:latin typeface="AR CENA" pitchFamily="2" charset="0"/>
              </a:rPr>
              <a:t>39, 31, 37, </a:t>
            </a:r>
          </a:p>
          <a:p>
            <a:r>
              <a:rPr lang="es-ES" sz="2600" dirty="0" smtClean="0">
                <a:solidFill>
                  <a:schemeClr val="bg2">
                    <a:lumMod val="25000"/>
                  </a:schemeClr>
                </a:solidFill>
                <a:latin typeface="AR CENA" pitchFamily="2" charset="0"/>
              </a:rPr>
              <a:t>41, 43, 47, </a:t>
            </a:r>
          </a:p>
          <a:p>
            <a:r>
              <a:rPr lang="es-ES" sz="2600" dirty="0" smtClean="0">
                <a:solidFill>
                  <a:schemeClr val="bg2">
                    <a:lumMod val="25000"/>
                  </a:schemeClr>
                </a:solidFill>
                <a:latin typeface="AR CENA" pitchFamily="2" charset="0"/>
              </a:rPr>
              <a:t>53, 59, </a:t>
            </a:r>
          </a:p>
          <a:p>
            <a:r>
              <a:rPr lang="es-ES" sz="2600" dirty="0" smtClean="0">
                <a:solidFill>
                  <a:schemeClr val="bg2">
                    <a:lumMod val="25000"/>
                  </a:schemeClr>
                </a:solidFill>
                <a:latin typeface="AR CENA" pitchFamily="2" charset="0"/>
              </a:rPr>
              <a:t>61, 67, </a:t>
            </a:r>
          </a:p>
          <a:p>
            <a:r>
              <a:rPr lang="es-ES" sz="2600" dirty="0" smtClean="0">
                <a:solidFill>
                  <a:schemeClr val="bg2">
                    <a:lumMod val="25000"/>
                  </a:schemeClr>
                </a:solidFill>
                <a:latin typeface="AR CENA" pitchFamily="2" charset="0"/>
              </a:rPr>
              <a:t>71, 73, 79, </a:t>
            </a:r>
          </a:p>
          <a:p>
            <a:r>
              <a:rPr lang="es-ES" sz="2600" dirty="0" smtClean="0">
                <a:solidFill>
                  <a:schemeClr val="bg2">
                    <a:lumMod val="25000"/>
                  </a:schemeClr>
                </a:solidFill>
                <a:latin typeface="AR CENA" pitchFamily="2" charset="0"/>
              </a:rPr>
              <a:t>83, 89, </a:t>
            </a:r>
          </a:p>
          <a:p>
            <a:r>
              <a:rPr lang="es-ES" sz="2600" dirty="0" smtClean="0">
                <a:solidFill>
                  <a:schemeClr val="bg2">
                    <a:lumMod val="25000"/>
                  </a:schemeClr>
                </a:solidFill>
                <a:latin typeface="AR CENA" pitchFamily="2" charset="0"/>
              </a:rPr>
              <a:t>91, 97</a:t>
            </a:r>
            <a:endParaRPr lang="es-ES" sz="2600" dirty="0">
              <a:solidFill>
                <a:schemeClr val="bg2">
                  <a:lumMod val="25000"/>
                </a:schemeClr>
              </a:solidFill>
              <a:latin typeface="AR CENA" pitchFamily="2" charset="0"/>
            </a:endParaRPr>
          </a:p>
        </p:txBody>
      </p:sp>
      <p:sp>
        <p:nvSpPr>
          <p:cNvPr id="9" name="8 CuadroTexto"/>
          <p:cNvSpPr txBox="1"/>
          <p:nvPr/>
        </p:nvSpPr>
        <p:spPr>
          <a:xfrm>
            <a:off x="755576" y="2780928"/>
            <a:ext cx="4040832" cy="987504"/>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accent4">
                    <a:lumMod val="75000"/>
                  </a:schemeClr>
                </a:solidFill>
                <a:latin typeface="AR CENA" pitchFamily="2" charset="0"/>
              </a:rPr>
              <a:t>¿Cómo es la última cifra de un número primo?</a:t>
            </a:r>
            <a:endParaRPr lang="es-ES" sz="2600" dirty="0">
              <a:solidFill>
                <a:schemeClr val="accent4">
                  <a:lumMod val="75000"/>
                </a:schemeClr>
              </a:solidFill>
              <a:latin typeface="AR CENA" pitchFamily="2" charset="0"/>
            </a:endParaRPr>
          </a:p>
        </p:txBody>
      </p:sp>
      <p:pic>
        <p:nvPicPr>
          <p:cNvPr id="12" name="7 Imagen" descr="cartoon-white-gear-head-guy-sitting-and-thinking-by-ron-leishman-55716.jpg"/>
          <p:cNvPicPr>
            <a:picLocks noChangeAspect="1"/>
          </p:cNvPicPr>
          <p:nvPr/>
        </p:nvPicPr>
        <p:blipFill>
          <a:blip r:embed="rId2" cstate="print"/>
          <a:stretch>
            <a:fillRect/>
          </a:stretch>
        </p:blipFill>
        <p:spPr>
          <a:xfrm>
            <a:off x="301191" y="4006770"/>
            <a:ext cx="2744351" cy="2834098"/>
          </a:xfrm>
          <a:prstGeom prst="rect">
            <a:avLst/>
          </a:prstGeom>
        </p:spPr>
      </p:pic>
    </p:spTree>
    <p:extLst>
      <p:ext uri="{BB962C8B-B14F-4D97-AF65-F5344CB8AC3E}">
        <p14:creationId xmlns:p14="http://schemas.microsoft.com/office/powerpoint/2010/main" val="21168763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779912"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Primos entre 1 y 100</a:t>
            </a:r>
            <a:endParaRPr lang="es-ES" sz="2400" b="1" dirty="0">
              <a:solidFill>
                <a:schemeClr val="tx1"/>
              </a:solidFill>
              <a:latin typeface="Century" pitchFamily="18" charset="0"/>
            </a:endParaRPr>
          </a:p>
        </p:txBody>
      </p:sp>
      <p:sp>
        <p:nvSpPr>
          <p:cNvPr id="16" name="15 CuadroTexto"/>
          <p:cNvSpPr txBox="1"/>
          <p:nvPr/>
        </p:nvSpPr>
        <p:spPr>
          <a:xfrm>
            <a:off x="5292080" y="2276872"/>
            <a:ext cx="2880320" cy="4370546"/>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bg2">
                    <a:lumMod val="25000"/>
                  </a:schemeClr>
                </a:solidFill>
                <a:latin typeface="AR CENA" pitchFamily="2" charset="0"/>
              </a:rPr>
              <a:t>2, 3, 5, 7, </a:t>
            </a:r>
          </a:p>
          <a:p>
            <a:r>
              <a:rPr lang="es-ES" sz="2600" dirty="0" smtClean="0">
                <a:solidFill>
                  <a:schemeClr val="bg2">
                    <a:lumMod val="25000"/>
                  </a:schemeClr>
                </a:solidFill>
                <a:latin typeface="AR CENA" pitchFamily="2" charset="0"/>
              </a:rPr>
              <a:t>1</a:t>
            </a:r>
            <a:r>
              <a:rPr lang="es-ES" sz="2600" dirty="0" smtClean="0">
                <a:solidFill>
                  <a:srgbClr val="FF0000"/>
                </a:solidFill>
                <a:latin typeface="AR CENA" pitchFamily="2" charset="0"/>
              </a:rPr>
              <a:t>1</a:t>
            </a:r>
            <a:r>
              <a:rPr lang="es-ES" sz="2600" dirty="0" smtClean="0">
                <a:solidFill>
                  <a:schemeClr val="bg2">
                    <a:lumMod val="25000"/>
                  </a:schemeClr>
                </a:solidFill>
                <a:latin typeface="AR CENA" pitchFamily="2" charset="0"/>
              </a:rPr>
              <a:t>, 1</a:t>
            </a:r>
            <a:r>
              <a:rPr lang="es-ES" sz="2600" dirty="0" smtClean="0">
                <a:solidFill>
                  <a:srgbClr val="FF0000"/>
                </a:solidFill>
                <a:latin typeface="AR CENA" pitchFamily="2" charset="0"/>
              </a:rPr>
              <a:t>3</a:t>
            </a:r>
            <a:r>
              <a:rPr lang="es-ES" sz="2600" dirty="0" smtClean="0">
                <a:solidFill>
                  <a:schemeClr val="bg2">
                    <a:lumMod val="25000"/>
                  </a:schemeClr>
                </a:solidFill>
                <a:latin typeface="AR CENA" pitchFamily="2" charset="0"/>
              </a:rPr>
              <a:t>, 1</a:t>
            </a:r>
            <a:r>
              <a:rPr lang="es-ES" sz="2600" dirty="0" smtClean="0">
                <a:solidFill>
                  <a:srgbClr val="FF0000"/>
                </a:solidFill>
                <a:latin typeface="AR CENA" pitchFamily="2" charset="0"/>
              </a:rPr>
              <a:t>7</a:t>
            </a:r>
            <a:r>
              <a:rPr lang="es-ES" sz="2600" dirty="0" smtClean="0">
                <a:solidFill>
                  <a:schemeClr val="bg2">
                    <a:lumMod val="25000"/>
                  </a:schemeClr>
                </a:solidFill>
                <a:latin typeface="AR CENA" pitchFamily="2" charset="0"/>
              </a:rPr>
              <a:t>, 1</a:t>
            </a:r>
            <a:r>
              <a:rPr lang="es-ES" sz="2600" dirty="0" smtClean="0">
                <a:solidFill>
                  <a:srgbClr val="FF0000"/>
                </a:solidFill>
                <a:latin typeface="AR CENA" pitchFamily="2" charset="0"/>
              </a:rPr>
              <a:t>9</a:t>
            </a:r>
            <a:r>
              <a:rPr lang="es-ES" sz="2600" dirty="0" smtClean="0">
                <a:solidFill>
                  <a:schemeClr val="bg2">
                    <a:lumMod val="25000"/>
                  </a:schemeClr>
                </a:solidFill>
                <a:latin typeface="AR CENA" pitchFamily="2" charset="0"/>
              </a:rPr>
              <a:t>, </a:t>
            </a:r>
          </a:p>
          <a:p>
            <a:r>
              <a:rPr lang="es-ES" sz="2600" dirty="0" smtClean="0">
                <a:solidFill>
                  <a:schemeClr val="bg2">
                    <a:lumMod val="25000"/>
                  </a:schemeClr>
                </a:solidFill>
                <a:latin typeface="AR CENA" pitchFamily="2" charset="0"/>
              </a:rPr>
              <a:t>2</a:t>
            </a:r>
            <a:r>
              <a:rPr lang="es-ES" sz="2600" dirty="0" smtClean="0">
                <a:solidFill>
                  <a:srgbClr val="FF0000"/>
                </a:solidFill>
                <a:latin typeface="AR CENA" pitchFamily="2" charset="0"/>
              </a:rPr>
              <a:t>3</a:t>
            </a:r>
            <a:r>
              <a:rPr lang="es-ES" sz="2600" dirty="0" smtClean="0">
                <a:solidFill>
                  <a:schemeClr val="bg2">
                    <a:lumMod val="25000"/>
                  </a:schemeClr>
                </a:solidFill>
                <a:latin typeface="AR CENA" pitchFamily="2" charset="0"/>
              </a:rPr>
              <a:t>, 2</a:t>
            </a:r>
            <a:r>
              <a:rPr lang="es-ES" sz="2600" dirty="0" smtClean="0">
                <a:solidFill>
                  <a:srgbClr val="FF0000"/>
                </a:solidFill>
                <a:latin typeface="AR CENA" pitchFamily="2" charset="0"/>
              </a:rPr>
              <a:t>9</a:t>
            </a:r>
          </a:p>
          <a:p>
            <a:r>
              <a:rPr lang="es-ES" sz="2600" dirty="0" smtClean="0">
                <a:solidFill>
                  <a:schemeClr val="bg2">
                    <a:lumMod val="25000"/>
                  </a:schemeClr>
                </a:solidFill>
                <a:latin typeface="AR CENA" pitchFamily="2" charset="0"/>
              </a:rPr>
              <a:t>3</a:t>
            </a:r>
            <a:r>
              <a:rPr lang="es-ES" sz="2600" dirty="0" smtClean="0">
                <a:solidFill>
                  <a:srgbClr val="FF0000"/>
                </a:solidFill>
                <a:latin typeface="AR CENA" pitchFamily="2" charset="0"/>
              </a:rPr>
              <a:t>9</a:t>
            </a:r>
            <a:r>
              <a:rPr lang="es-ES" sz="2600" dirty="0" smtClean="0">
                <a:solidFill>
                  <a:schemeClr val="bg2">
                    <a:lumMod val="25000"/>
                  </a:schemeClr>
                </a:solidFill>
                <a:latin typeface="AR CENA" pitchFamily="2" charset="0"/>
              </a:rPr>
              <a:t>, 3</a:t>
            </a:r>
            <a:r>
              <a:rPr lang="es-ES" sz="2600" dirty="0" smtClean="0">
                <a:solidFill>
                  <a:srgbClr val="FF0000"/>
                </a:solidFill>
                <a:latin typeface="AR CENA" pitchFamily="2" charset="0"/>
              </a:rPr>
              <a:t>1</a:t>
            </a:r>
            <a:r>
              <a:rPr lang="es-ES" sz="2600" dirty="0" smtClean="0">
                <a:solidFill>
                  <a:schemeClr val="bg2">
                    <a:lumMod val="25000"/>
                  </a:schemeClr>
                </a:solidFill>
                <a:latin typeface="AR CENA" pitchFamily="2" charset="0"/>
              </a:rPr>
              <a:t>, 3</a:t>
            </a:r>
            <a:r>
              <a:rPr lang="es-ES" sz="2600" dirty="0" smtClean="0">
                <a:solidFill>
                  <a:srgbClr val="FF0000"/>
                </a:solidFill>
                <a:latin typeface="AR CENA" pitchFamily="2" charset="0"/>
              </a:rPr>
              <a:t>7</a:t>
            </a:r>
            <a:r>
              <a:rPr lang="es-ES" sz="2600" dirty="0" smtClean="0">
                <a:solidFill>
                  <a:schemeClr val="bg2">
                    <a:lumMod val="25000"/>
                  </a:schemeClr>
                </a:solidFill>
                <a:latin typeface="AR CENA" pitchFamily="2" charset="0"/>
              </a:rPr>
              <a:t>, </a:t>
            </a:r>
          </a:p>
          <a:p>
            <a:r>
              <a:rPr lang="es-ES" sz="2600" dirty="0" smtClean="0">
                <a:solidFill>
                  <a:schemeClr val="bg2">
                    <a:lumMod val="25000"/>
                  </a:schemeClr>
                </a:solidFill>
                <a:latin typeface="AR CENA" pitchFamily="2" charset="0"/>
              </a:rPr>
              <a:t>4</a:t>
            </a:r>
            <a:r>
              <a:rPr lang="es-ES" sz="2600" dirty="0" smtClean="0">
                <a:solidFill>
                  <a:srgbClr val="FF0000"/>
                </a:solidFill>
                <a:latin typeface="AR CENA" pitchFamily="2" charset="0"/>
              </a:rPr>
              <a:t>1</a:t>
            </a:r>
            <a:r>
              <a:rPr lang="es-ES" sz="2600" dirty="0" smtClean="0">
                <a:solidFill>
                  <a:schemeClr val="bg2">
                    <a:lumMod val="25000"/>
                  </a:schemeClr>
                </a:solidFill>
                <a:latin typeface="AR CENA" pitchFamily="2" charset="0"/>
              </a:rPr>
              <a:t>, 4</a:t>
            </a:r>
            <a:r>
              <a:rPr lang="es-ES" sz="2600" dirty="0" smtClean="0">
                <a:solidFill>
                  <a:srgbClr val="FF0000"/>
                </a:solidFill>
                <a:latin typeface="AR CENA" pitchFamily="2" charset="0"/>
              </a:rPr>
              <a:t>3</a:t>
            </a:r>
            <a:r>
              <a:rPr lang="es-ES" sz="2600" dirty="0" smtClean="0">
                <a:solidFill>
                  <a:schemeClr val="bg2">
                    <a:lumMod val="25000"/>
                  </a:schemeClr>
                </a:solidFill>
                <a:latin typeface="AR CENA" pitchFamily="2" charset="0"/>
              </a:rPr>
              <a:t>, 4</a:t>
            </a:r>
            <a:r>
              <a:rPr lang="es-ES" sz="2600" dirty="0" smtClean="0">
                <a:solidFill>
                  <a:srgbClr val="FF0000"/>
                </a:solidFill>
                <a:latin typeface="AR CENA" pitchFamily="2" charset="0"/>
              </a:rPr>
              <a:t>7</a:t>
            </a:r>
            <a:r>
              <a:rPr lang="es-ES" sz="2600" dirty="0" smtClean="0">
                <a:solidFill>
                  <a:schemeClr val="bg2">
                    <a:lumMod val="25000"/>
                  </a:schemeClr>
                </a:solidFill>
                <a:latin typeface="AR CENA" pitchFamily="2" charset="0"/>
              </a:rPr>
              <a:t>, </a:t>
            </a:r>
          </a:p>
          <a:p>
            <a:r>
              <a:rPr lang="es-ES" sz="2600" dirty="0" smtClean="0">
                <a:solidFill>
                  <a:schemeClr val="bg2">
                    <a:lumMod val="25000"/>
                  </a:schemeClr>
                </a:solidFill>
                <a:latin typeface="AR CENA" pitchFamily="2" charset="0"/>
              </a:rPr>
              <a:t>5</a:t>
            </a:r>
            <a:r>
              <a:rPr lang="es-ES" sz="2600" dirty="0" smtClean="0">
                <a:solidFill>
                  <a:srgbClr val="FF0000"/>
                </a:solidFill>
                <a:latin typeface="AR CENA" pitchFamily="2" charset="0"/>
              </a:rPr>
              <a:t>3</a:t>
            </a:r>
            <a:r>
              <a:rPr lang="es-ES" sz="2600" dirty="0" smtClean="0">
                <a:solidFill>
                  <a:schemeClr val="bg2">
                    <a:lumMod val="25000"/>
                  </a:schemeClr>
                </a:solidFill>
                <a:latin typeface="AR CENA" pitchFamily="2" charset="0"/>
              </a:rPr>
              <a:t>, 5</a:t>
            </a:r>
            <a:r>
              <a:rPr lang="es-ES" sz="2600" dirty="0" smtClean="0">
                <a:solidFill>
                  <a:srgbClr val="FF0000"/>
                </a:solidFill>
                <a:latin typeface="AR CENA" pitchFamily="2" charset="0"/>
              </a:rPr>
              <a:t>9</a:t>
            </a:r>
            <a:r>
              <a:rPr lang="es-ES" sz="2600" dirty="0" smtClean="0">
                <a:solidFill>
                  <a:schemeClr val="bg2">
                    <a:lumMod val="25000"/>
                  </a:schemeClr>
                </a:solidFill>
                <a:latin typeface="AR CENA" pitchFamily="2" charset="0"/>
              </a:rPr>
              <a:t>, </a:t>
            </a:r>
          </a:p>
          <a:p>
            <a:r>
              <a:rPr lang="es-ES" sz="2600" dirty="0" smtClean="0">
                <a:solidFill>
                  <a:schemeClr val="bg2">
                    <a:lumMod val="25000"/>
                  </a:schemeClr>
                </a:solidFill>
                <a:latin typeface="AR CENA" pitchFamily="2" charset="0"/>
              </a:rPr>
              <a:t>6</a:t>
            </a:r>
            <a:r>
              <a:rPr lang="es-ES" sz="2600" dirty="0" smtClean="0">
                <a:solidFill>
                  <a:srgbClr val="FF0000"/>
                </a:solidFill>
                <a:latin typeface="AR CENA" pitchFamily="2" charset="0"/>
              </a:rPr>
              <a:t>1</a:t>
            </a:r>
            <a:r>
              <a:rPr lang="es-ES" sz="2600" dirty="0" smtClean="0">
                <a:solidFill>
                  <a:schemeClr val="bg2">
                    <a:lumMod val="25000"/>
                  </a:schemeClr>
                </a:solidFill>
                <a:latin typeface="AR CENA" pitchFamily="2" charset="0"/>
              </a:rPr>
              <a:t>, 6</a:t>
            </a:r>
            <a:r>
              <a:rPr lang="es-ES" sz="2600" dirty="0" smtClean="0">
                <a:solidFill>
                  <a:srgbClr val="FF0000"/>
                </a:solidFill>
                <a:latin typeface="AR CENA" pitchFamily="2" charset="0"/>
              </a:rPr>
              <a:t>7</a:t>
            </a:r>
            <a:r>
              <a:rPr lang="es-ES" sz="2600" dirty="0" smtClean="0">
                <a:solidFill>
                  <a:schemeClr val="bg2">
                    <a:lumMod val="25000"/>
                  </a:schemeClr>
                </a:solidFill>
                <a:latin typeface="AR CENA" pitchFamily="2" charset="0"/>
              </a:rPr>
              <a:t>, </a:t>
            </a:r>
          </a:p>
          <a:p>
            <a:r>
              <a:rPr lang="es-ES" sz="2600" dirty="0" smtClean="0">
                <a:solidFill>
                  <a:schemeClr val="bg2">
                    <a:lumMod val="25000"/>
                  </a:schemeClr>
                </a:solidFill>
                <a:latin typeface="AR CENA" pitchFamily="2" charset="0"/>
              </a:rPr>
              <a:t>7</a:t>
            </a:r>
            <a:r>
              <a:rPr lang="es-ES" sz="2600" dirty="0" smtClean="0">
                <a:solidFill>
                  <a:srgbClr val="FF0000"/>
                </a:solidFill>
                <a:latin typeface="AR CENA" pitchFamily="2" charset="0"/>
              </a:rPr>
              <a:t>1</a:t>
            </a:r>
            <a:r>
              <a:rPr lang="es-ES" sz="2600" dirty="0" smtClean="0">
                <a:solidFill>
                  <a:schemeClr val="bg2">
                    <a:lumMod val="25000"/>
                  </a:schemeClr>
                </a:solidFill>
                <a:latin typeface="AR CENA" pitchFamily="2" charset="0"/>
              </a:rPr>
              <a:t>, 7</a:t>
            </a:r>
            <a:r>
              <a:rPr lang="es-ES" sz="2600" dirty="0" smtClean="0">
                <a:solidFill>
                  <a:srgbClr val="FF0000"/>
                </a:solidFill>
                <a:latin typeface="AR CENA" pitchFamily="2" charset="0"/>
              </a:rPr>
              <a:t>3</a:t>
            </a:r>
            <a:r>
              <a:rPr lang="es-ES" sz="2600" dirty="0" smtClean="0">
                <a:solidFill>
                  <a:schemeClr val="bg2">
                    <a:lumMod val="25000"/>
                  </a:schemeClr>
                </a:solidFill>
                <a:latin typeface="AR CENA" pitchFamily="2" charset="0"/>
              </a:rPr>
              <a:t>, 7</a:t>
            </a:r>
            <a:r>
              <a:rPr lang="es-ES" sz="2600" dirty="0" smtClean="0">
                <a:solidFill>
                  <a:srgbClr val="FF0000"/>
                </a:solidFill>
                <a:latin typeface="AR CENA" pitchFamily="2" charset="0"/>
              </a:rPr>
              <a:t>9</a:t>
            </a:r>
            <a:r>
              <a:rPr lang="es-ES" sz="2600" dirty="0" smtClean="0">
                <a:solidFill>
                  <a:schemeClr val="bg2">
                    <a:lumMod val="25000"/>
                  </a:schemeClr>
                </a:solidFill>
                <a:latin typeface="AR CENA" pitchFamily="2" charset="0"/>
              </a:rPr>
              <a:t>, </a:t>
            </a:r>
          </a:p>
          <a:p>
            <a:r>
              <a:rPr lang="es-ES" sz="2600" dirty="0" smtClean="0">
                <a:solidFill>
                  <a:schemeClr val="bg2">
                    <a:lumMod val="25000"/>
                  </a:schemeClr>
                </a:solidFill>
                <a:latin typeface="AR CENA" pitchFamily="2" charset="0"/>
              </a:rPr>
              <a:t>8</a:t>
            </a:r>
            <a:r>
              <a:rPr lang="es-ES" sz="2600" dirty="0" smtClean="0">
                <a:solidFill>
                  <a:srgbClr val="FF0000"/>
                </a:solidFill>
                <a:latin typeface="AR CENA" pitchFamily="2" charset="0"/>
              </a:rPr>
              <a:t>3</a:t>
            </a:r>
            <a:r>
              <a:rPr lang="es-ES" sz="2600" dirty="0" smtClean="0">
                <a:solidFill>
                  <a:schemeClr val="bg2">
                    <a:lumMod val="25000"/>
                  </a:schemeClr>
                </a:solidFill>
                <a:latin typeface="AR CENA" pitchFamily="2" charset="0"/>
              </a:rPr>
              <a:t>, 8</a:t>
            </a:r>
            <a:r>
              <a:rPr lang="es-ES" sz="2600" dirty="0" smtClean="0">
                <a:solidFill>
                  <a:srgbClr val="FF0000"/>
                </a:solidFill>
                <a:latin typeface="AR CENA" pitchFamily="2" charset="0"/>
              </a:rPr>
              <a:t>9</a:t>
            </a:r>
            <a:r>
              <a:rPr lang="es-ES" sz="2600" dirty="0" smtClean="0">
                <a:solidFill>
                  <a:schemeClr val="bg2">
                    <a:lumMod val="25000"/>
                  </a:schemeClr>
                </a:solidFill>
                <a:latin typeface="AR CENA" pitchFamily="2" charset="0"/>
              </a:rPr>
              <a:t>, </a:t>
            </a:r>
          </a:p>
          <a:p>
            <a:r>
              <a:rPr lang="es-ES" sz="2600" dirty="0" smtClean="0">
                <a:solidFill>
                  <a:schemeClr val="bg2">
                    <a:lumMod val="25000"/>
                  </a:schemeClr>
                </a:solidFill>
                <a:latin typeface="AR CENA" pitchFamily="2" charset="0"/>
              </a:rPr>
              <a:t>9</a:t>
            </a:r>
            <a:r>
              <a:rPr lang="es-ES" sz="2600" dirty="0" smtClean="0">
                <a:solidFill>
                  <a:srgbClr val="FF0000"/>
                </a:solidFill>
                <a:latin typeface="AR CENA" pitchFamily="2" charset="0"/>
              </a:rPr>
              <a:t>1</a:t>
            </a:r>
            <a:r>
              <a:rPr lang="es-ES" sz="2600" dirty="0" smtClean="0">
                <a:solidFill>
                  <a:schemeClr val="bg2">
                    <a:lumMod val="25000"/>
                  </a:schemeClr>
                </a:solidFill>
                <a:latin typeface="AR CENA" pitchFamily="2" charset="0"/>
              </a:rPr>
              <a:t>, 9</a:t>
            </a:r>
            <a:r>
              <a:rPr lang="es-ES" sz="2600" dirty="0" smtClean="0">
                <a:solidFill>
                  <a:srgbClr val="FF0000"/>
                </a:solidFill>
                <a:latin typeface="AR CENA" pitchFamily="2" charset="0"/>
              </a:rPr>
              <a:t>7</a:t>
            </a:r>
            <a:endParaRPr lang="es-ES" sz="2600" dirty="0">
              <a:solidFill>
                <a:srgbClr val="FF0000"/>
              </a:solidFill>
              <a:latin typeface="AR CENA" pitchFamily="2" charset="0"/>
            </a:endParaRPr>
          </a:p>
        </p:txBody>
      </p:sp>
      <p:sp>
        <p:nvSpPr>
          <p:cNvPr id="11" name="8 CuadroTexto"/>
          <p:cNvSpPr txBox="1"/>
          <p:nvPr/>
        </p:nvSpPr>
        <p:spPr>
          <a:xfrm>
            <a:off x="755576" y="2780928"/>
            <a:ext cx="4040832" cy="987504"/>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accent4">
                    <a:lumMod val="75000"/>
                  </a:schemeClr>
                </a:solidFill>
                <a:latin typeface="AR CENA" pitchFamily="2" charset="0"/>
              </a:rPr>
              <a:t>¿Cómo es la última cifra de un número primo?</a:t>
            </a:r>
            <a:endParaRPr lang="es-ES" sz="2600" dirty="0">
              <a:solidFill>
                <a:schemeClr val="accent4">
                  <a:lumMod val="75000"/>
                </a:schemeClr>
              </a:solidFill>
              <a:latin typeface="AR CENA" pitchFamily="2" charset="0"/>
            </a:endParaRPr>
          </a:p>
        </p:txBody>
      </p:sp>
      <p:pic>
        <p:nvPicPr>
          <p:cNvPr id="13" name="7 Imagen" descr="cartoon-white-gear-head-guy-sitting-and-thinking-by-ron-leishman-55716.jpg"/>
          <p:cNvPicPr>
            <a:picLocks noChangeAspect="1"/>
          </p:cNvPicPr>
          <p:nvPr/>
        </p:nvPicPr>
        <p:blipFill>
          <a:blip r:embed="rId2" cstate="print"/>
          <a:stretch>
            <a:fillRect/>
          </a:stretch>
        </p:blipFill>
        <p:spPr>
          <a:xfrm>
            <a:off x="301191" y="4006770"/>
            <a:ext cx="2744351" cy="2834098"/>
          </a:xfrm>
          <a:prstGeom prst="rect">
            <a:avLst/>
          </a:prstGeom>
        </p:spPr>
      </p:pic>
    </p:spTree>
    <p:extLst>
      <p:ext uri="{BB962C8B-B14F-4D97-AF65-F5344CB8AC3E}">
        <p14:creationId xmlns:p14="http://schemas.microsoft.com/office/powerpoint/2010/main" val="3151189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10" name="9 Rectángulo"/>
          <p:cNvSpPr/>
          <p:nvPr/>
        </p:nvSpPr>
        <p:spPr>
          <a:xfrm>
            <a:off x="3779912" y="1340768"/>
            <a:ext cx="4752528" cy="720080"/>
          </a:xfrm>
          <a:prstGeom prst="rect">
            <a:avLst/>
          </a:prstGeom>
          <a:solidFill>
            <a:schemeClr val="bg2">
              <a:lumMod val="90000"/>
            </a:schemeClr>
          </a:solidFill>
          <a:ln>
            <a:solidFill>
              <a:schemeClr val="bg2">
                <a:lumMod val="10000"/>
              </a:schemeClr>
            </a:solid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Century" pitchFamily="18" charset="0"/>
              </a:rPr>
              <a:t>Primos entre 1 y 100</a:t>
            </a:r>
            <a:endParaRPr lang="es-ES" sz="2400" b="1" dirty="0">
              <a:solidFill>
                <a:schemeClr val="tx1"/>
              </a:solidFill>
              <a:latin typeface="Century" pitchFamily="18" charset="0"/>
            </a:endParaRPr>
          </a:p>
        </p:txBody>
      </p:sp>
      <p:sp>
        <p:nvSpPr>
          <p:cNvPr id="16" name="15 CuadroTexto"/>
          <p:cNvSpPr txBox="1"/>
          <p:nvPr/>
        </p:nvSpPr>
        <p:spPr>
          <a:xfrm>
            <a:off x="5292080" y="2276872"/>
            <a:ext cx="2880320" cy="4370546"/>
          </a:xfrm>
          <a:prstGeom prst="roundRect">
            <a:avLst/>
          </a:prstGeom>
          <a:solidFill>
            <a:schemeClr val="bg1"/>
          </a:solidFill>
          <a:ln>
            <a:solidFill>
              <a:schemeClr val="bg1"/>
            </a:solidFill>
          </a:ln>
          <a:effectLst/>
        </p:spPr>
        <p:txBody>
          <a:bodyPr wrap="square" rtlCol="0">
            <a:spAutoFit/>
          </a:bodyPr>
          <a:lstStyle/>
          <a:p>
            <a:r>
              <a:rPr lang="es-ES" sz="2600" dirty="0" smtClean="0">
                <a:solidFill>
                  <a:schemeClr val="bg2">
                    <a:lumMod val="25000"/>
                  </a:schemeClr>
                </a:solidFill>
                <a:latin typeface="AR CENA" pitchFamily="2" charset="0"/>
              </a:rPr>
              <a:t>2, 3, 5, 7, </a:t>
            </a:r>
          </a:p>
          <a:p>
            <a:r>
              <a:rPr lang="es-ES" sz="2600" dirty="0" smtClean="0">
                <a:solidFill>
                  <a:schemeClr val="bg2">
                    <a:lumMod val="25000"/>
                  </a:schemeClr>
                </a:solidFill>
                <a:latin typeface="AR CENA" pitchFamily="2" charset="0"/>
              </a:rPr>
              <a:t>11, 13, 17, 19, </a:t>
            </a:r>
          </a:p>
          <a:p>
            <a:r>
              <a:rPr lang="es-ES" sz="2600" dirty="0" smtClean="0">
                <a:solidFill>
                  <a:schemeClr val="bg2">
                    <a:lumMod val="25000"/>
                  </a:schemeClr>
                </a:solidFill>
                <a:latin typeface="AR CENA" pitchFamily="2" charset="0"/>
              </a:rPr>
              <a:t>23, 29</a:t>
            </a:r>
          </a:p>
          <a:p>
            <a:r>
              <a:rPr lang="es-ES" sz="2600" dirty="0" smtClean="0">
                <a:solidFill>
                  <a:schemeClr val="bg2">
                    <a:lumMod val="25000"/>
                  </a:schemeClr>
                </a:solidFill>
                <a:latin typeface="AR CENA" pitchFamily="2" charset="0"/>
              </a:rPr>
              <a:t>39, 31, 37, </a:t>
            </a:r>
          </a:p>
          <a:p>
            <a:r>
              <a:rPr lang="es-ES" sz="2600" dirty="0" smtClean="0">
                <a:solidFill>
                  <a:schemeClr val="bg2">
                    <a:lumMod val="25000"/>
                  </a:schemeClr>
                </a:solidFill>
                <a:latin typeface="AR CENA" pitchFamily="2" charset="0"/>
              </a:rPr>
              <a:t>41, 43, 47, </a:t>
            </a:r>
          </a:p>
          <a:p>
            <a:r>
              <a:rPr lang="es-ES" sz="2600" dirty="0" smtClean="0">
                <a:solidFill>
                  <a:schemeClr val="bg2">
                    <a:lumMod val="25000"/>
                  </a:schemeClr>
                </a:solidFill>
                <a:latin typeface="AR CENA" pitchFamily="2" charset="0"/>
              </a:rPr>
              <a:t>53, 59, </a:t>
            </a:r>
          </a:p>
          <a:p>
            <a:r>
              <a:rPr lang="es-ES" sz="2600" dirty="0" smtClean="0">
                <a:solidFill>
                  <a:schemeClr val="bg2">
                    <a:lumMod val="25000"/>
                  </a:schemeClr>
                </a:solidFill>
                <a:latin typeface="AR CENA" pitchFamily="2" charset="0"/>
              </a:rPr>
              <a:t>61, 67, </a:t>
            </a:r>
          </a:p>
          <a:p>
            <a:r>
              <a:rPr lang="es-ES" sz="2600" dirty="0" smtClean="0">
                <a:solidFill>
                  <a:schemeClr val="bg2">
                    <a:lumMod val="25000"/>
                  </a:schemeClr>
                </a:solidFill>
                <a:latin typeface="AR CENA" pitchFamily="2" charset="0"/>
              </a:rPr>
              <a:t>71, 73, 79, </a:t>
            </a:r>
          </a:p>
          <a:p>
            <a:r>
              <a:rPr lang="es-ES" sz="2600" dirty="0" smtClean="0">
                <a:solidFill>
                  <a:schemeClr val="bg2">
                    <a:lumMod val="25000"/>
                  </a:schemeClr>
                </a:solidFill>
                <a:latin typeface="AR CENA" pitchFamily="2" charset="0"/>
              </a:rPr>
              <a:t>83, 89, </a:t>
            </a:r>
          </a:p>
          <a:p>
            <a:r>
              <a:rPr lang="es-ES" sz="2600" dirty="0" smtClean="0">
                <a:solidFill>
                  <a:schemeClr val="bg2">
                    <a:lumMod val="25000"/>
                  </a:schemeClr>
                </a:solidFill>
                <a:latin typeface="AR CENA" pitchFamily="2" charset="0"/>
              </a:rPr>
              <a:t>91, 97</a:t>
            </a:r>
            <a:endParaRPr lang="es-ES" sz="2600" dirty="0">
              <a:solidFill>
                <a:schemeClr val="bg2">
                  <a:lumMod val="25000"/>
                </a:schemeClr>
              </a:solidFill>
              <a:latin typeface="AR CENA" pitchFamily="2" charset="0"/>
            </a:endParaRPr>
          </a:p>
        </p:txBody>
      </p:sp>
      <p:sp>
        <p:nvSpPr>
          <p:cNvPr id="11" name="10 CuadroTexto"/>
          <p:cNvSpPr txBox="1"/>
          <p:nvPr/>
        </p:nvSpPr>
        <p:spPr>
          <a:xfrm>
            <a:off x="491713" y="2708920"/>
            <a:ext cx="4824536" cy="987504"/>
          </a:xfrm>
          <a:prstGeom prst="roundRect">
            <a:avLst/>
          </a:prstGeom>
          <a:solidFill>
            <a:schemeClr val="bg1"/>
          </a:solidFill>
          <a:ln>
            <a:solidFill>
              <a:schemeClr val="bg1"/>
            </a:solidFill>
          </a:ln>
          <a:effectLst/>
        </p:spPr>
        <p:txBody>
          <a:bodyPr wrap="square" rtlCol="0">
            <a:spAutoFit/>
          </a:bodyPr>
          <a:lstStyle/>
          <a:p>
            <a:r>
              <a:rPr lang="es-ES" sz="2600" dirty="0" smtClean="0">
                <a:solidFill>
                  <a:srgbClr val="660066"/>
                </a:solidFill>
                <a:latin typeface="AR CENA" pitchFamily="2" charset="0"/>
              </a:rPr>
              <a:t>¿Siempre que un número acaba en 1, 3, 7 ó 9 es primo?</a:t>
            </a:r>
            <a:endParaRPr lang="es-ES" sz="2600" dirty="0">
              <a:solidFill>
                <a:srgbClr val="660066"/>
              </a:solidFill>
              <a:latin typeface="AR CENA" pitchFamily="2" charset="0"/>
            </a:endParaRPr>
          </a:p>
        </p:txBody>
      </p:sp>
      <p:pic>
        <p:nvPicPr>
          <p:cNvPr id="14" name="7 Imagen" descr="cartoon-white-gear-head-guy-sitting-and-thinking-by-ron-leishman-55716.jpg"/>
          <p:cNvPicPr>
            <a:picLocks noChangeAspect="1"/>
          </p:cNvPicPr>
          <p:nvPr/>
        </p:nvPicPr>
        <p:blipFill>
          <a:blip r:embed="rId2" cstate="print"/>
          <a:stretch>
            <a:fillRect/>
          </a:stretch>
        </p:blipFill>
        <p:spPr>
          <a:xfrm>
            <a:off x="301191" y="4006770"/>
            <a:ext cx="2744351" cy="2834098"/>
          </a:xfrm>
          <a:prstGeom prst="rect">
            <a:avLst/>
          </a:prstGeom>
        </p:spPr>
      </p:pic>
    </p:spTree>
    <p:extLst>
      <p:ext uri="{BB962C8B-B14F-4D97-AF65-F5344CB8AC3E}">
        <p14:creationId xmlns:p14="http://schemas.microsoft.com/office/powerpoint/2010/main" val="2397457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12" name="Imagen 11" descr="Resultado de imagen de numeros primo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340768"/>
            <a:ext cx="5400000" cy="5214125"/>
          </a:xfrm>
          <a:prstGeom prst="rect">
            <a:avLst/>
          </a:prstGeom>
          <a:noFill/>
          <a:ln>
            <a:noFill/>
          </a:ln>
        </p:spPr>
      </p:pic>
      <p:pic>
        <p:nvPicPr>
          <p:cNvPr id="13" name="7 Imagen" descr="cartoon-white-gear-head-guy-sitting-and-thinking-by-ron-leishman-55716.jpg"/>
          <p:cNvPicPr>
            <a:picLocks noChangeAspect="1"/>
          </p:cNvPicPr>
          <p:nvPr/>
        </p:nvPicPr>
        <p:blipFill>
          <a:blip r:embed="rId3" cstate="print"/>
          <a:stretch>
            <a:fillRect/>
          </a:stretch>
        </p:blipFill>
        <p:spPr>
          <a:xfrm>
            <a:off x="301191" y="4006770"/>
            <a:ext cx="2744351" cy="2834098"/>
          </a:xfrm>
          <a:prstGeom prst="rect">
            <a:avLst/>
          </a:prstGeom>
        </p:spPr>
      </p:pic>
    </p:spTree>
    <p:extLst>
      <p:ext uri="{BB962C8B-B14F-4D97-AF65-F5344CB8AC3E}">
        <p14:creationId xmlns:p14="http://schemas.microsoft.com/office/powerpoint/2010/main" val="2875152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4 Imagen" descr="56791.jpg"/>
          <p:cNvPicPr>
            <a:picLocks noChangeAspect="1"/>
          </p:cNvPicPr>
          <p:nvPr/>
        </p:nvPicPr>
        <p:blipFill>
          <a:blip r:embed="rId2" cstate="print"/>
          <a:stretch>
            <a:fillRect/>
          </a:stretch>
        </p:blipFill>
        <p:spPr>
          <a:xfrm>
            <a:off x="7455986" y="5052413"/>
            <a:ext cx="1688014" cy="1805587"/>
          </a:xfrm>
          <a:prstGeom prst="rect">
            <a:avLst/>
          </a:prstGeom>
        </p:spPr>
      </p:pic>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sp>
        <p:nvSpPr>
          <p:cNvPr id="2" name="Text Box 2"/>
          <p:cNvSpPr txBox="1">
            <a:spLocks noChangeArrowheads="1"/>
          </p:cNvSpPr>
          <p:nvPr/>
        </p:nvSpPr>
        <p:spPr bwMode="auto">
          <a:xfrm>
            <a:off x="1233098" y="2063082"/>
            <a:ext cx="6273649" cy="3958205"/>
          </a:xfrm>
          <a:prstGeom prst="rect">
            <a:avLst/>
          </a:prstGeom>
          <a:noFill/>
          <a:ln w="57150" cap="flat" cmpd="dbl">
            <a:solidFill>
              <a:srgbClr val="272727">
                <a:alpha val="7400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endParaRPr>
          </a:p>
          <a:p>
            <a:pPr lvl="2" algn="just" eaLnBrk="0" fontAlgn="base" hangingPunct="0">
              <a:spcBef>
                <a:spcPct val="0"/>
              </a:spcBef>
              <a:spcAft>
                <a:spcPct val="0"/>
              </a:spcAft>
            </a:pPr>
            <a:r>
              <a:rPr kumimoji="0" lang="es-ES" sz="1400" b="0"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En el siglo XVIII, el matemático prusiano </a:t>
            </a:r>
            <a:r>
              <a:rPr kumimoji="0" lang="es-ES" sz="1400" b="1"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Christian </a:t>
            </a:r>
            <a:r>
              <a:rPr kumimoji="0" lang="es-ES" sz="1400" b="1" i="0" u="none" strike="noStrike" cap="none" normalizeH="0" baseline="0" dirty="0" err="1"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Goldbach</a:t>
            </a:r>
            <a:r>
              <a:rPr kumimoji="0" lang="es-ES" sz="1400" b="0"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 (1690-1764) se dio cuenta de que </a:t>
            </a:r>
            <a:r>
              <a:rPr kumimoji="0" lang="es-ES" sz="1400" b="1"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al sumar dos primos siempre se obtiene un número par</a:t>
            </a:r>
            <a:r>
              <a:rPr kumimoji="0" lang="es-ES" sz="1400" b="0"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 y se preguntó si: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dirty="0" smtClean="0">
                <a:ln>
                  <a:noFill/>
                </a:ln>
                <a:solidFill>
                  <a:srgbClr val="002060"/>
                </a:solidFill>
                <a:effectLst/>
                <a:latin typeface="Segoe Print" panose="02000600000000000000" pitchFamily="2" charset="0"/>
                <a:ea typeface="Times New Roman" panose="02020603050405020304" pitchFamily="18" charset="0"/>
                <a:cs typeface="MV Boli" panose="02000500030200090000" pitchFamily="2" charset="0"/>
              </a:rPr>
              <a:t>“cualquier número par se puede escribir como </a:t>
            </a:r>
            <a:r>
              <a:rPr kumimoji="0" lang="es-ES" sz="2000" b="1" i="0" u="none" strike="noStrike" cap="none" normalizeH="0" baseline="0" dirty="0" smtClean="0">
                <a:ln>
                  <a:noFill/>
                </a:ln>
                <a:solidFill>
                  <a:srgbClr val="002060"/>
                </a:solidFill>
                <a:effectLst/>
                <a:latin typeface="Segoe Print" panose="02000600000000000000" pitchFamily="2" charset="0"/>
                <a:ea typeface="Times New Roman" panose="02020603050405020304" pitchFamily="18" charset="0"/>
                <a:cs typeface="MV Boli" panose="02000500030200090000" pitchFamily="2" charset="0"/>
              </a:rPr>
              <a:t>la suma de dos primos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rgbClr val="00206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Él llegó a la conclusión de que sí, pero no lo pudo demostrar. A esta suposición se la conoce como </a:t>
            </a:r>
            <a:r>
              <a:rPr kumimoji="0" lang="es-ES" sz="1400" b="1"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Conjetura de </a:t>
            </a:r>
            <a:r>
              <a:rPr kumimoji="0" lang="es-ES" sz="1400" b="1" i="0" u="none" strike="noStrike" cap="none" normalizeH="0" baseline="0" dirty="0" err="1"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Goldbach</a:t>
            </a:r>
            <a:r>
              <a:rPr kumimoji="0" lang="es-ES" sz="1400" b="0" i="0" u="none" strike="noStrike" cap="none" normalizeH="0" baseline="0" dirty="0" smtClean="0">
                <a:ln>
                  <a:noFill/>
                </a:ln>
                <a:solidFill>
                  <a:schemeClr val="tx1"/>
                </a:solidFill>
                <a:effectLst/>
                <a:latin typeface="Segoe Print" panose="02000600000000000000" pitchFamily="2" charset="0"/>
                <a:ea typeface="Times New Roman" panose="02020603050405020304" pitchFamily="18" charset="0"/>
                <a:cs typeface="MV Boli" panose="02000500030200090000" pitchFamily="2" charset="0"/>
              </a:rPr>
              <a:t> y es uno de los problemas matemáticos más importantes aún por resolver. No se han encontrado ejemplos de números pares que no la cumplan, pero tampoco se ha podido encontrar una demostración rigurosa aceptada por la comunidad matemática.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latin typeface="Arial" panose="020B0604020202020204" pitchFamily="34" charset="0"/>
            </a:endParaRPr>
          </a:p>
        </p:txBody>
      </p:sp>
      <p:pic>
        <p:nvPicPr>
          <p:cNvPr id="6" name="irc_mi" descr="http://paginas.matem.unam.mx/cprieto/images/matematicos/conjgoldbach.jpg"/>
          <p:cNvPicPr>
            <a:picLocks noChangeAspect="1"/>
          </p:cNvPicPr>
          <p:nvPr/>
        </p:nvPicPr>
        <p:blipFill>
          <a:blip r:embed="rId3" r:link="rId4" cstate="print"/>
          <a:srcRect/>
          <a:stretch>
            <a:fillRect/>
          </a:stretch>
        </p:blipFill>
        <p:spPr bwMode="auto">
          <a:xfrm>
            <a:off x="513352" y="1553638"/>
            <a:ext cx="1439493" cy="1620000"/>
          </a:xfrm>
          <a:prstGeom prst="rect">
            <a:avLst/>
          </a:prstGeom>
          <a:noFill/>
          <a:ln w="57150" cmpd="sng">
            <a:solidFill>
              <a:schemeClr val="bg2">
                <a:lumMod val="25000"/>
              </a:schemeClr>
            </a:solidFill>
            <a:miter lim="800000"/>
            <a:headEnd/>
            <a:tailEnd/>
          </a:ln>
          <a:effectLst>
            <a:outerShdw blurRad="50800" dist="38100" dir="8100000" algn="tr" rotWithShape="0">
              <a:prstClr val="black">
                <a:alpha val="40000"/>
              </a:prstClr>
            </a:outerShdw>
          </a:effectLst>
        </p:spPr>
      </p:pic>
      <p:sp>
        <p:nvSpPr>
          <p:cNvPr id="3" name="Rectangle 3"/>
          <p:cNvSpPr>
            <a:spLocks noChangeArrowheads="1"/>
          </p:cNvSpPr>
          <p:nvPr/>
        </p:nvSpPr>
        <p:spPr bwMode="auto">
          <a:xfrm>
            <a:off x="2051720" y="1462517"/>
            <a:ext cx="640837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Bodoni MT Black" panose="02070A03080606020203" pitchFamily="18" charset="0"/>
                <a:ea typeface="Times New Roman" panose="02020603050405020304" pitchFamily="18" charset="0"/>
              </a:rPr>
              <a:t>LA CONJETURA DE GOLDBACH</a:t>
            </a:r>
            <a:endParaRPr kumimoji="0" lang="es-ES"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2267744" y="223001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025534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6" name="irc_mi" descr="http://paginas.matem.unam.mx/cprieto/images/matematicos/conjgoldbach.jpg"/>
          <p:cNvPicPr>
            <a:picLocks noChangeAspect="1"/>
          </p:cNvPicPr>
          <p:nvPr/>
        </p:nvPicPr>
        <p:blipFill>
          <a:blip r:embed="rId2" r:link="rId3" cstate="print"/>
          <a:srcRect/>
          <a:stretch>
            <a:fillRect/>
          </a:stretch>
        </p:blipFill>
        <p:spPr bwMode="auto">
          <a:xfrm>
            <a:off x="513352" y="1553638"/>
            <a:ext cx="1439493" cy="1620000"/>
          </a:xfrm>
          <a:prstGeom prst="rect">
            <a:avLst/>
          </a:prstGeom>
          <a:noFill/>
          <a:ln w="57150" cmpd="sng">
            <a:solidFill>
              <a:schemeClr val="bg2">
                <a:lumMod val="25000"/>
              </a:schemeClr>
            </a:solidFill>
            <a:miter lim="800000"/>
            <a:headEnd/>
            <a:tailEnd/>
          </a:ln>
          <a:effectLst>
            <a:outerShdw blurRad="50800" dist="38100" dir="8100000" algn="tr" rotWithShape="0">
              <a:prstClr val="black">
                <a:alpha val="40000"/>
              </a:prstClr>
            </a:outerShdw>
          </a:effectLst>
        </p:spPr>
      </p:pic>
      <p:sp>
        <p:nvSpPr>
          <p:cNvPr id="3" name="Rectangle 3"/>
          <p:cNvSpPr>
            <a:spLocks noChangeArrowheads="1"/>
          </p:cNvSpPr>
          <p:nvPr/>
        </p:nvSpPr>
        <p:spPr bwMode="auto">
          <a:xfrm>
            <a:off x="2051720" y="1462517"/>
            <a:ext cx="640837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Bodoni MT Black" panose="02070A03080606020203" pitchFamily="18" charset="0"/>
                <a:ea typeface="Times New Roman" panose="02020603050405020304" pitchFamily="18" charset="0"/>
              </a:rPr>
              <a:t>LA CONJETURA DE GOLDBACH</a:t>
            </a:r>
            <a:endParaRPr kumimoji="0" lang="es-ES"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2267744" y="223001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2136834"/>
            <a:ext cx="2376264" cy="2073608"/>
          </a:xfrm>
          <a:prstGeom prst="rect">
            <a:avLst/>
          </a:prstGeom>
        </p:spPr>
      </p:pic>
      <p:sp>
        <p:nvSpPr>
          <p:cNvPr id="13" name="Text Box 6"/>
          <p:cNvSpPr txBox="1">
            <a:spLocks noChangeArrowheads="1"/>
          </p:cNvSpPr>
          <p:nvPr/>
        </p:nvSpPr>
        <p:spPr bwMode="auto">
          <a:xfrm>
            <a:off x="2611549" y="2168970"/>
            <a:ext cx="3459185" cy="150152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sz="2000" b="1" i="0" u="none" strike="noStrike" cap="none" normalizeH="0" baseline="0" dirty="0" smtClean="0">
                <a:ln>
                  <a:noFill/>
                </a:ln>
                <a:solidFill>
                  <a:schemeClr val="tx1"/>
                </a:solidFill>
                <a:effectLst/>
                <a:latin typeface="Verdana" panose="020B0604030504040204" pitchFamily="34" charset="0"/>
              </a:rPr>
              <a:t> 8</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5</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3</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sz="2000" b="1" i="0" u="none" strike="noStrike" cap="none" normalizeH="0" baseline="0" dirty="0" smtClean="0">
                <a:ln>
                  <a:noFill/>
                </a:ln>
                <a:solidFill>
                  <a:schemeClr val="tx1"/>
                </a:solidFill>
                <a:effectLst/>
                <a:latin typeface="Verdana" panose="020B0604030504040204" pitchFamily="34" charset="0"/>
              </a:rPr>
              <a:t>10</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3</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7</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sz="2000" b="1" i="0" u="none" strike="noStrike" cap="none" normalizeH="0" baseline="0" dirty="0" smtClean="0">
                <a:ln>
                  <a:noFill/>
                </a:ln>
                <a:solidFill>
                  <a:schemeClr val="tx1"/>
                </a:solidFill>
                <a:effectLst/>
                <a:latin typeface="Verdana" panose="020B0604030504040204" pitchFamily="34" charset="0"/>
              </a:rPr>
              <a:t>12</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5</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7</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sz="2000" b="1" i="0" u="none" strike="noStrike" cap="none" normalizeH="0" baseline="0" dirty="0" smtClean="0">
                <a:ln>
                  <a:noFill/>
                </a:ln>
                <a:solidFill>
                  <a:schemeClr val="tx1"/>
                </a:solidFill>
                <a:effectLst/>
                <a:latin typeface="Verdana" panose="020B0604030504040204" pitchFamily="34" charset="0"/>
              </a:rPr>
              <a:t>14</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7</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7</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3</a:t>
            </a:r>
            <a:r>
              <a:rPr kumimoji="0" lang="en-GB" sz="2000" b="0" i="0" u="none" strike="noStrike" cap="none" normalizeH="0" baseline="0" dirty="0" smtClean="0">
                <a:ln>
                  <a:noFill/>
                </a:ln>
                <a:solidFill>
                  <a:schemeClr val="tx1"/>
                </a:solidFill>
                <a:effectLst/>
                <a:latin typeface="Verdana" panose="020B0604030504040204" pitchFamily="34" charset="0"/>
              </a:rPr>
              <a:t> + </a:t>
            </a:r>
            <a:r>
              <a:rPr kumimoji="0" lang="en-GB" sz="2000" b="1" i="0" u="none" strike="noStrike" cap="none" normalizeH="0" baseline="0" dirty="0" smtClean="0">
                <a:ln>
                  <a:noFill/>
                </a:ln>
                <a:solidFill>
                  <a:schemeClr val="tx1"/>
                </a:solidFill>
                <a:effectLst/>
                <a:latin typeface="Verdana" panose="020B0604030504040204" pitchFamily="34" charset="0"/>
              </a:rPr>
              <a:t>11</a:t>
            </a:r>
            <a:endParaRPr kumimoji="0" lang="es-ES" sz="4400" b="0" i="0" u="none" strike="noStrike" cap="none" normalizeH="0" baseline="0" dirty="0" smtClean="0">
              <a:ln>
                <a:noFill/>
              </a:ln>
              <a:solidFill>
                <a:schemeClr val="tx1"/>
              </a:solidFill>
              <a:effectLst/>
              <a:latin typeface="Arial" panose="020B0604020202020204" pitchFamily="34" charset="0"/>
            </a:endParaRPr>
          </a:p>
        </p:txBody>
      </p:sp>
      <p:sp>
        <p:nvSpPr>
          <p:cNvPr id="16" name="11 Rectángulo"/>
          <p:cNvSpPr/>
          <p:nvPr/>
        </p:nvSpPr>
        <p:spPr>
          <a:xfrm>
            <a:off x="971600" y="4210442"/>
            <a:ext cx="7959532" cy="2492990"/>
          </a:xfrm>
          <a:prstGeom prst="rect">
            <a:avLst/>
          </a:prstGeom>
        </p:spPr>
        <p:txBody>
          <a:bodyPr wrap="square">
            <a:spAutoFit/>
          </a:bodyPr>
          <a:lstStyle/>
          <a:p>
            <a:pPr>
              <a:lnSpc>
                <a:spcPct val="150000"/>
              </a:lnSpc>
            </a:pPr>
            <a:r>
              <a:rPr lang="es-ES" sz="2600" b="1" dirty="0" smtClean="0"/>
              <a:t>a) </a:t>
            </a:r>
            <a:r>
              <a:rPr lang="es-ES" sz="2600" dirty="0" smtClean="0"/>
              <a:t>16 = ………………… 	          	</a:t>
            </a:r>
            <a:r>
              <a:rPr lang="es-ES" sz="2600" b="1" dirty="0" smtClean="0"/>
              <a:t>b</a:t>
            </a:r>
            <a:r>
              <a:rPr lang="es-ES" sz="2600" b="1" dirty="0"/>
              <a:t>)</a:t>
            </a:r>
            <a:r>
              <a:rPr lang="es-ES" sz="2600" dirty="0"/>
              <a:t> </a:t>
            </a:r>
            <a:r>
              <a:rPr lang="es-ES" sz="2600" dirty="0" smtClean="0"/>
              <a:t>18 </a:t>
            </a:r>
            <a:r>
              <a:rPr lang="es-ES" sz="2600" dirty="0"/>
              <a:t>=…………………. </a:t>
            </a:r>
            <a:endParaRPr lang="es-ES" sz="2600" dirty="0" smtClean="0"/>
          </a:p>
          <a:p>
            <a:pPr>
              <a:lnSpc>
                <a:spcPct val="150000"/>
              </a:lnSpc>
            </a:pPr>
            <a:r>
              <a:rPr lang="es-ES" sz="2600" b="1" dirty="0" smtClean="0"/>
              <a:t>c)</a:t>
            </a:r>
            <a:r>
              <a:rPr lang="es-ES" sz="2600" dirty="0" smtClean="0"/>
              <a:t> 30 =………………….</a:t>
            </a:r>
            <a:r>
              <a:rPr lang="es-ES" sz="2600" b="1" dirty="0">
                <a:solidFill>
                  <a:srgbClr val="C00000"/>
                </a:solidFill>
              </a:rPr>
              <a:t>	</a:t>
            </a:r>
            <a:r>
              <a:rPr lang="es-ES" sz="2600" b="1" dirty="0" smtClean="0">
                <a:solidFill>
                  <a:srgbClr val="C00000"/>
                </a:solidFill>
              </a:rPr>
              <a:t>	</a:t>
            </a:r>
            <a:r>
              <a:rPr lang="es-ES" sz="2600" b="1" dirty="0" smtClean="0"/>
              <a:t>d)</a:t>
            </a:r>
            <a:r>
              <a:rPr lang="es-ES" sz="2600" dirty="0" smtClean="0"/>
              <a:t> 32 =………………….</a:t>
            </a:r>
            <a:endParaRPr lang="es-ES" sz="2600" b="1" dirty="0">
              <a:solidFill>
                <a:srgbClr val="C00000"/>
              </a:solidFill>
            </a:endParaRPr>
          </a:p>
          <a:p>
            <a:pPr>
              <a:lnSpc>
                <a:spcPct val="150000"/>
              </a:lnSpc>
            </a:pPr>
            <a:r>
              <a:rPr lang="es-ES" sz="2600" b="1" dirty="0"/>
              <a:t>e)</a:t>
            </a:r>
            <a:r>
              <a:rPr lang="es-ES" sz="2600" dirty="0"/>
              <a:t> </a:t>
            </a:r>
            <a:r>
              <a:rPr lang="es-ES" sz="2600" dirty="0" smtClean="0"/>
              <a:t>44 </a:t>
            </a:r>
            <a:r>
              <a:rPr lang="es-ES" sz="2600" dirty="0"/>
              <a:t>=…………………. </a:t>
            </a:r>
            <a:r>
              <a:rPr lang="es-ES" sz="2600" b="1" dirty="0">
                <a:solidFill>
                  <a:srgbClr val="C00000"/>
                </a:solidFill>
              </a:rPr>
              <a:t>	</a:t>
            </a:r>
            <a:r>
              <a:rPr lang="es-ES" sz="2600" b="1" dirty="0" smtClean="0">
                <a:solidFill>
                  <a:srgbClr val="C00000"/>
                </a:solidFill>
              </a:rPr>
              <a:t>	</a:t>
            </a:r>
            <a:r>
              <a:rPr lang="es-ES" sz="2600" b="1" dirty="0" smtClean="0"/>
              <a:t>f)</a:t>
            </a:r>
            <a:r>
              <a:rPr lang="es-ES" sz="2600" dirty="0" smtClean="0"/>
              <a:t>  46 </a:t>
            </a:r>
            <a:r>
              <a:rPr lang="es-ES" sz="2600" dirty="0"/>
              <a:t>=………………….</a:t>
            </a:r>
            <a:endParaRPr lang="es-ES" sz="2600" b="1" dirty="0">
              <a:solidFill>
                <a:srgbClr val="C00000"/>
              </a:solidFill>
            </a:endParaRPr>
          </a:p>
          <a:p>
            <a:pPr>
              <a:lnSpc>
                <a:spcPct val="150000"/>
              </a:lnSpc>
            </a:pPr>
            <a:r>
              <a:rPr lang="es-ES" sz="2600" b="1" dirty="0"/>
              <a:t>g)</a:t>
            </a:r>
            <a:r>
              <a:rPr lang="es-ES" sz="2600" dirty="0"/>
              <a:t> </a:t>
            </a:r>
            <a:r>
              <a:rPr lang="es-ES" sz="2600" dirty="0" smtClean="0"/>
              <a:t>50 </a:t>
            </a:r>
            <a:r>
              <a:rPr lang="es-ES" sz="2600" dirty="0"/>
              <a:t>=…………………. </a:t>
            </a:r>
            <a:r>
              <a:rPr lang="es-ES" sz="2600" dirty="0" smtClean="0"/>
              <a:t>	</a:t>
            </a:r>
            <a:r>
              <a:rPr lang="es-ES" sz="2600" b="1" dirty="0" smtClean="0">
                <a:solidFill>
                  <a:srgbClr val="C00000"/>
                </a:solidFill>
              </a:rPr>
              <a:t>	</a:t>
            </a:r>
            <a:r>
              <a:rPr lang="es-ES" sz="2600" b="1" dirty="0" smtClean="0"/>
              <a:t>h</a:t>
            </a:r>
            <a:r>
              <a:rPr lang="es-ES" sz="2600" b="1" dirty="0"/>
              <a:t>)</a:t>
            </a:r>
            <a:r>
              <a:rPr lang="es-ES" sz="2600" dirty="0"/>
              <a:t> </a:t>
            </a:r>
            <a:r>
              <a:rPr lang="es-ES" sz="2600" dirty="0" smtClean="0"/>
              <a:t>58 </a:t>
            </a:r>
            <a:r>
              <a:rPr lang="es-ES" sz="2600" dirty="0"/>
              <a:t>=………………….</a:t>
            </a:r>
            <a:r>
              <a:rPr lang="es-ES" sz="2600" dirty="0" smtClean="0"/>
              <a:t>  </a:t>
            </a:r>
            <a:endParaRPr lang="es-ES" sz="2600" b="1" dirty="0">
              <a:solidFill>
                <a:srgbClr val="C00000"/>
              </a:solidFill>
            </a:endParaRPr>
          </a:p>
        </p:txBody>
      </p:sp>
    </p:spTree>
    <p:extLst>
      <p:ext uri="{BB962C8B-B14F-4D97-AF65-F5344CB8AC3E}">
        <p14:creationId xmlns:p14="http://schemas.microsoft.com/office/powerpoint/2010/main" val="3865280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260648"/>
            <a:ext cx="8280920" cy="864096"/>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000" dirty="0" smtClean="0">
                <a:solidFill>
                  <a:schemeClr val="bg1"/>
                </a:solidFill>
                <a:latin typeface="Broadway" pitchFamily="82" charset="0"/>
                <a:ea typeface="+mj-ea"/>
                <a:cs typeface="+mj-cs"/>
              </a:rPr>
              <a:t>NÚMEROS   PRIMOS</a:t>
            </a:r>
            <a:endParaRPr kumimoji="0" lang="es-ES" sz="4000" b="0" i="0" u="none" strike="noStrike" kern="1200" cap="none" spc="0" normalizeH="0" baseline="0" noProof="0" dirty="0" smtClean="0">
              <a:ln>
                <a:noFill/>
              </a:ln>
              <a:solidFill>
                <a:schemeClr val="bg1"/>
              </a:solidFill>
              <a:effectLst/>
              <a:uLnTx/>
              <a:uFillTx/>
              <a:latin typeface="Broadway" pitchFamily="82" charset="0"/>
              <a:ea typeface="+mj-ea"/>
              <a:cs typeface="+mj-cs"/>
            </a:endParaRPr>
          </a:p>
        </p:txBody>
      </p:sp>
      <p:pic>
        <p:nvPicPr>
          <p:cNvPr id="6" name="irc_mi" descr="http://paginas.matem.unam.mx/cprieto/images/matematicos/conjgoldbach.jpg"/>
          <p:cNvPicPr>
            <a:picLocks noChangeAspect="1"/>
          </p:cNvPicPr>
          <p:nvPr/>
        </p:nvPicPr>
        <p:blipFill>
          <a:blip r:embed="rId2" r:link="rId3" cstate="print"/>
          <a:srcRect/>
          <a:stretch>
            <a:fillRect/>
          </a:stretch>
        </p:blipFill>
        <p:spPr bwMode="auto">
          <a:xfrm>
            <a:off x="513352" y="1553638"/>
            <a:ext cx="1439493" cy="1620000"/>
          </a:xfrm>
          <a:prstGeom prst="rect">
            <a:avLst/>
          </a:prstGeom>
          <a:noFill/>
          <a:ln w="57150" cmpd="sng">
            <a:solidFill>
              <a:schemeClr val="bg2">
                <a:lumMod val="25000"/>
              </a:schemeClr>
            </a:solidFill>
            <a:miter lim="800000"/>
            <a:headEnd/>
            <a:tailEnd/>
          </a:ln>
          <a:effectLst>
            <a:outerShdw blurRad="50800" dist="38100" dir="8100000" algn="tr" rotWithShape="0">
              <a:prstClr val="black">
                <a:alpha val="40000"/>
              </a:prstClr>
            </a:outerShdw>
          </a:effectLst>
        </p:spPr>
      </p:pic>
      <p:sp>
        <p:nvSpPr>
          <p:cNvPr id="3" name="Rectangle 3"/>
          <p:cNvSpPr>
            <a:spLocks noChangeArrowheads="1"/>
          </p:cNvSpPr>
          <p:nvPr/>
        </p:nvSpPr>
        <p:spPr bwMode="auto">
          <a:xfrm>
            <a:off x="2051720" y="1462517"/>
            <a:ext cx="640837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Bodoni MT Black" panose="02070A03080606020203" pitchFamily="18" charset="0"/>
                <a:ea typeface="Times New Roman" panose="02020603050405020304" pitchFamily="18" charset="0"/>
              </a:rPr>
              <a:t>LA CONJETURA DE GOLDBACH</a:t>
            </a:r>
            <a:endParaRPr kumimoji="0" lang="es-ES"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2267744" y="223001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685" y="2780928"/>
            <a:ext cx="4712315" cy="3926929"/>
          </a:xfrm>
          <a:prstGeom prst="rect">
            <a:avLst/>
          </a:prstGeom>
        </p:spPr>
      </p:pic>
      <p:sp>
        <p:nvSpPr>
          <p:cNvPr id="9" name="Llamada de nube 8"/>
          <p:cNvSpPr/>
          <p:nvPr/>
        </p:nvSpPr>
        <p:spPr>
          <a:xfrm>
            <a:off x="683568" y="3335289"/>
            <a:ext cx="4392488" cy="2314111"/>
          </a:xfrm>
          <a:prstGeom prst="cloudCallout">
            <a:avLst>
              <a:gd name="adj1" fmla="val 73402"/>
              <a:gd name="adj2" fmla="val 54932"/>
            </a:avLst>
          </a:prstGeom>
          <a:solidFill>
            <a:schemeClr val="accent1">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002060"/>
                </a:solidFill>
              </a:rPr>
              <a:t>¿Te imaginas que eres tú quién demuestra la CONJETURA?</a:t>
            </a:r>
            <a:endParaRPr lang="es-ES" sz="2400" b="1" dirty="0">
              <a:solidFill>
                <a:srgbClr val="002060"/>
              </a:solidFill>
            </a:endParaRPr>
          </a:p>
        </p:txBody>
      </p:sp>
    </p:spTree>
    <p:extLst>
      <p:ext uri="{BB962C8B-B14F-4D97-AF65-F5344CB8AC3E}">
        <p14:creationId xmlns:p14="http://schemas.microsoft.com/office/powerpoint/2010/main" val="239602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¿Cuántas monedas de </a:t>
            </a:r>
            <a:r>
              <a:rPr lang="es-ES" sz="3600" b="1" dirty="0" smtClean="0">
                <a:solidFill>
                  <a:srgbClr val="CC0066"/>
                </a:solidFill>
              </a:rPr>
              <a:t>50 cents </a:t>
            </a:r>
            <a:r>
              <a:rPr lang="es-ES" sz="3200" dirty="0" smtClean="0"/>
              <a:t>suman </a:t>
            </a:r>
            <a:r>
              <a:rPr lang="es-ES" sz="3600" b="1" dirty="0" smtClean="0">
                <a:solidFill>
                  <a:srgbClr val="0070C0"/>
                </a:solidFill>
              </a:rPr>
              <a:t>10 €</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2 Imagen" descr="cartoon-black-school-boy-writing-and-thinking-while-figuring-out-a-math-problem-by-ron-leishman-56779.jpg"/>
          <p:cNvPicPr>
            <a:picLocks noChangeAspect="1"/>
          </p:cNvPicPr>
          <p:nvPr/>
        </p:nvPicPr>
        <p:blipFill>
          <a:blip r:embed="rId2" cstate="print"/>
          <a:stretch>
            <a:fillRect/>
          </a:stretch>
        </p:blipFill>
        <p:spPr>
          <a:xfrm>
            <a:off x="5364088" y="3356992"/>
            <a:ext cx="3032383" cy="3131549"/>
          </a:xfrm>
          <a:prstGeom prst="rect">
            <a:avLst/>
          </a:prstGeom>
        </p:spPr>
      </p:pic>
      <p:sp>
        <p:nvSpPr>
          <p:cNvPr id="4" name="2 Marcador de contenido"/>
          <p:cNvSpPr txBox="1">
            <a:spLocks/>
          </p:cNvSpPr>
          <p:nvPr/>
        </p:nvSpPr>
        <p:spPr>
          <a:xfrm>
            <a:off x="2411760" y="2564904"/>
            <a:ext cx="3672408" cy="792088"/>
          </a:xfrm>
          <a:prstGeom prst="rect">
            <a:avLst/>
          </a:prstGeom>
        </p:spPr>
        <p:txBody>
          <a:bodyPr vert="horz" lIns="91440" tIns="45720" rIns="91440" bIns="45720" rtlCol="0">
            <a:normAutofit/>
          </a:bodyPr>
          <a:lstStyle/>
          <a:p>
            <a:pPr algn="ctr"/>
            <a:r>
              <a:rPr lang="es-ES" sz="4400" b="1" dirty="0" smtClean="0">
                <a:solidFill>
                  <a:srgbClr val="0070C0"/>
                </a:solidFill>
              </a:rPr>
              <a:t>1.000</a:t>
            </a:r>
            <a:r>
              <a:rPr lang="es-ES" sz="4400" dirty="0" smtClean="0"/>
              <a:t> : </a:t>
            </a:r>
            <a:r>
              <a:rPr lang="es-ES" sz="4400" b="1" dirty="0" smtClean="0">
                <a:solidFill>
                  <a:srgbClr val="CC0066"/>
                </a:solidFill>
              </a:rPr>
              <a:t>50</a:t>
            </a:r>
            <a:r>
              <a:rPr lang="es-ES" sz="4400" dirty="0" smtClean="0"/>
              <a:t> = </a:t>
            </a:r>
            <a:r>
              <a:rPr lang="es-ES" sz="4400" b="1" dirty="0" smtClean="0">
                <a:effectLst>
                  <a:outerShdw blurRad="50800" dist="228600" dir="7560000" algn="ctr" rotWithShape="0">
                    <a:schemeClr val="bg1">
                      <a:lumMod val="75000"/>
                    </a:schemeClr>
                  </a:outerShdw>
                </a:effectLst>
              </a:rPr>
              <a:t>20</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1115616" y="4077072"/>
            <a:ext cx="5040560" cy="792088"/>
          </a:xfrm>
          <a:prstGeom prst="rect">
            <a:avLst/>
          </a:prstGeom>
        </p:spPr>
        <p:txBody>
          <a:bodyPr vert="horz" lIns="91440" tIns="45720" rIns="91440" bIns="45720" rtlCol="0">
            <a:normAutofit fontScale="70000" lnSpcReduction="20000"/>
          </a:bodyPr>
          <a:lstStyle/>
          <a:p>
            <a:pPr algn="ctr"/>
            <a:r>
              <a:rPr lang="es-ES" sz="4400" b="1" dirty="0" smtClean="0">
                <a:solidFill>
                  <a:srgbClr val="0070C0"/>
                </a:solidFill>
              </a:rPr>
              <a:t>10 € </a:t>
            </a:r>
            <a:r>
              <a:rPr lang="es-ES" sz="4400" dirty="0" smtClean="0"/>
              <a:t>=</a:t>
            </a:r>
            <a:r>
              <a:rPr lang="es-ES" sz="4400" b="1" dirty="0" smtClean="0">
                <a:solidFill>
                  <a:srgbClr val="0070C0"/>
                </a:solidFill>
              </a:rPr>
              <a:t> </a:t>
            </a:r>
            <a:r>
              <a:rPr lang="es-ES" sz="4400" b="1" dirty="0" smtClean="0"/>
              <a:t>10 · 100 = </a:t>
            </a:r>
            <a:r>
              <a:rPr lang="es-ES" sz="4400" b="1" dirty="0" smtClean="0">
                <a:solidFill>
                  <a:srgbClr val="0070C0"/>
                </a:solidFill>
              </a:rPr>
              <a:t>1.000 cents </a:t>
            </a:r>
            <a:endParaRPr kumimoji="0" lang="es-ES" sz="4000" b="0" i="0" u="none" strike="noStrike" kern="1200" cap="none" spc="0" normalizeH="0" baseline="0" noProof="0" dirty="0">
              <a:ln>
                <a:noFill/>
              </a:ln>
              <a:solidFill>
                <a:srgbClr val="0070C0"/>
              </a:solidFill>
              <a:effectLst/>
              <a:uLnTx/>
              <a:uFillTx/>
              <a:latin typeface="+mn-lt"/>
              <a:ea typeface="+mn-ea"/>
              <a:cs typeface="+mn-cs"/>
            </a:endParaRPr>
          </a:p>
        </p:txBody>
      </p:sp>
      <p:sp>
        <p:nvSpPr>
          <p:cNvPr id="7" name="6 Flecha arriba"/>
          <p:cNvSpPr/>
          <p:nvPr/>
        </p:nvSpPr>
        <p:spPr>
          <a:xfrm rot="2245973">
            <a:off x="2399391" y="3240839"/>
            <a:ext cx="360040"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5963040" y="2852936"/>
            <a:ext cx="2902049" cy="2996952"/>
          </a:xfrm>
          <a:prstGeom prst="rect">
            <a:avLst/>
          </a:prstGeom>
        </p:spPr>
      </p:pic>
      <p:sp>
        <p:nvSpPr>
          <p:cNvPr id="5"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¿Puedes juntar </a:t>
            </a:r>
            <a:r>
              <a:rPr lang="es-ES" sz="3600" b="1" dirty="0" smtClean="0">
                <a:solidFill>
                  <a:srgbClr val="0070C0"/>
                </a:solidFill>
              </a:rPr>
              <a:t>15 € </a:t>
            </a:r>
            <a:r>
              <a:rPr lang="es-ES" sz="3600" dirty="0" smtClean="0"/>
              <a:t>con monedas de </a:t>
            </a:r>
            <a:r>
              <a:rPr lang="es-ES" sz="3600" b="1" dirty="0" smtClean="0">
                <a:solidFill>
                  <a:srgbClr val="CC0066"/>
                </a:solidFill>
              </a:rPr>
              <a:t>2€</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7 Imagen" descr="cartoon-girl-contemplating-a-document-by-ron-leishman-11902.jpg"/>
          <p:cNvPicPr>
            <a:picLocks noChangeAspect="1"/>
          </p:cNvPicPr>
          <p:nvPr/>
        </p:nvPicPr>
        <p:blipFill>
          <a:blip r:embed="rId2" cstate="print"/>
          <a:stretch>
            <a:fillRect/>
          </a:stretch>
        </p:blipFill>
        <p:spPr>
          <a:xfrm>
            <a:off x="5963040" y="2852936"/>
            <a:ext cx="2902049" cy="2996952"/>
          </a:xfrm>
          <a:prstGeom prst="rect">
            <a:avLst/>
          </a:prstGeom>
        </p:spPr>
      </p:pic>
      <p:sp>
        <p:nvSpPr>
          <p:cNvPr id="5" name="2 Marcador de contenido"/>
          <p:cNvSpPr txBox="1">
            <a:spLocks/>
          </p:cNvSpPr>
          <p:nvPr/>
        </p:nvSpPr>
        <p:spPr>
          <a:xfrm>
            <a:off x="251520" y="836712"/>
            <a:ext cx="8496944" cy="1224136"/>
          </a:xfrm>
          <a:prstGeom prst="rect">
            <a:avLst/>
          </a:prstGeom>
        </p:spPr>
        <p:txBody>
          <a:bodyPr vert="horz" lIns="91440" tIns="45720" rIns="91440" bIns="45720" rtlCol="0">
            <a:normAutofit fontScale="92500" lnSpcReduction="10000"/>
          </a:bodyPr>
          <a:lstStyle/>
          <a:p>
            <a:endParaRPr lang="es-ES" sz="4800" b="1" dirty="0" smtClean="0">
              <a:latin typeface="Britannic Bold" pitchFamily="34" charset="0"/>
            </a:endParaRPr>
          </a:p>
          <a:p>
            <a:pPr algn="ctr"/>
            <a:r>
              <a:rPr lang="es-ES" sz="3200" dirty="0" smtClean="0"/>
              <a:t>¿Puedes juntar </a:t>
            </a:r>
            <a:r>
              <a:rPr lang="es-ES" sz="3600" b="1" dirty="0" smtClean="0">
                <a:solidFill>
                  <a:srgbClr val="0070C0"/>
                </a:solidFill>
              </a:rPr>
              <a:t>15 € </a:t>
            </a:r>
            <a:r>
              <a:rPr lang="es-ES" sz="3600" dirty="0" smtClean="0"/>
              <a:t>con monedas de </a:t>
            </a:r>
            <a:r>
              <a:rPr lang="es-ES" sz="3600" b="1" dirty="0" smtClean="0">
                <a:solidFill>
                  <a:srgbClr val="CC0066"/>
                </a:solidFill>
              </a:rPr>
              <a:t>2 €</a:t>
            </a:r>
            <a:r>
              <a:rPr lang="es-ES" sz="3200"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2 Marcador de contenido"/>
          <p:cNvSpPr txBox="1">
            <a:spLocks/>
          </p:cNvSpPr>
          <p:nvPr/>
        </p:nvSpPr>
        <p:spPr>
          <a:xfrm>
            <a:off x="2411760" y="2564904"/>
            <a:ext cx="4248472" cy="792088"/>
          </a:xfrm>
          <a:prstGeom prst="rect">
            <a:avLst/>
          </a:prstGeom>
        </p:spPr>
        <p:txBody>
          <a:bodyPr vert="horz" lIns="91440" tIns="45720" rIns="91440" bIns="45720" rtlCol="0">
            <a:normAutofit fontScale="85000" lnSpcReduction="10000"/>
          </a:bodyPr>
          <a:lstStyle/>
          <a:p>
            <a:pPr algn="ctr"/>
            <a:r>
              <a:rPr lang="es-ES" sz="4400" b="1" dirty="0" smtClean="0">
                <a:solidFill>
                  <a:srgbClr val="0070C0"/>
                </a:solidFill>
              </a:rPr>
              <a:t>15</a:t>
            </a:r>
            <a:r>
              <a:rPr lang="es-ES" sz="4400" dirty="0" smtClean="0"/>
              <a:t> : </a:t>
            </a:r>
            <a:r>
              <a:rPr lang="es-ES" sz="4400" b="1" dirty="0" smtClean="0">
                <a:solidFill>
                  <a:srgbClr val="CC0066"/>
                </a:solidFill>
              </a:rPr>
              <a:t>2</a:t>
            </a:r>
            <a:r>
              <a:rPr lang="es-ES" sz="4400" dirty="0" smtClean="0"/>
              <a:t> = </a:t>
            </a:r>
            <a:r>
              <a:rPr lang="es-ES" sz="4400" b="1" dirty="0" smtClean="0">
                <a:effectLst>
                  <a:outerShdw blurRad="50800" dist="228600" dir="7560000" algn="ctr" rotWithShape="0">
                    <a:schemeClr val="bg1">
                      <a:lumMod val="75000"/>
                    </a:schemeClr>
                  </a:outerShdw>
                </a:effectLst>
              </a:rPr>
              <a:t>no es exacta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2980</TotalTime>
  <Words>3077</Words>
  <Application>Microsoft Office PowerPoint</Application>
  <PresentationFormat>Presentación en pantalla (4:3)</PresentationFormat>
  <Paragraphs>1542</Paragraphs>
  <Slides>67</Slides>
  <Notes>0</Notes>
  <HiddenSlides>8</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67</vt:i4>
      </vt:variant>
    </vt:vector>
  </HeadingPairs>
  <TitlesOfParts>
    <vt:vector size="82" baseType="lpstr">
      <vt:lpstr>AR CENA</vt:lpstr>
      <vt:lpstr>Arial</vt:lpstr>
      <vt:lpstr>Arial Black</vt:lpstr>
      <vt:lpstr>Bodoni MT Black</vt:lpstr>
      <vt:lpstr>Britannic Bold</vt:lpstr>
      <vt:lpstr>Broadway</vt:lpstr>
      <vt:lpstr>Calibri</vt:lpstr>
      <vt:lpstr>Century</vt:lpstr>
      <vt:lpstr>Comic Sans MS</vt:lpstr>
      <vt:lpstr>Ink Free</vt:lpstr>
      <vt:lpstr>MV Boli</vt:lpstr>
      <vt:lpstr>Segoe Print</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dc:title>
  <dc:creator>Irene2</dc:creator>
  <cp:lastModifiedBy>Mª Belén Ávila Fuentes</cp:lastModifiedBy>
  <cp:revision>895</cp:revision>
  <dcterms:created xsi:type="dcterms:W3CDTF">2015-10-16T20:51:09Z</dcterms:created>
  <dcterms:modified xsi:type="dcterms:W3CDTF">2019-10-29T22:34:32Z</dcterms:modified>
</cp:coreProperties>
</file>