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93" r:id="rId2"/>
    <p:sldId id="294" r:id="rId3"/>
    <p:sldId id="295" r:id="rId4"/>
    <p:sldId id="292" r:id="rId5"/>
    <p:sldId id="297" r:id="rId6"/>
    <p:sldId id="301" r:id="rId7"/>
    <p:sldId id="302" r:id="rId8"/>
    <p:sldId id="303" r:id="rId9"/>
    <p:sldId id="304" r:id="rId10"/>
    <p:sldId id="305" r:id="rId11"/>
    <p:sldId id="299" r:id="rId12"/>
    <p:sldId id="298" r:id="rId13"/>
    <p:sldId id="306" r:id="rId14"/>
    <p:sldId id="300"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E4D1F"/>
    <a:srgbClr val="663300"/>
    <a:srgbClr val="333300"/>
    <a:srgbClr val="1D1D49"/>
    <a:srgbClr val="FFFFD9"/>
    <a:srgbClr val="FFE1FF"/>
    <a:srgbClr val="480048"/>
    <a:srgbClr val="DDFFDD"/>
    <a:srgbClr val="CC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02" y="-42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 name="PlaceHolder 1"/>
          <p:cNvSpPr>
            <a:spLocks noGrp="1"/>
          </p:cNvSpPr>
          <p:nvPr>
            <p:ph type="body"/>
          </p:nvPr>
        </p:nvSpPr>
        <p:spPr>
          <a:xfrm>
            <a:off x="756000" y="5078520"/>
            <a:ext cx="6047640" cy="4811040"/>
          </a:xfrm>
          <a:prstGeom prst="rect">
            <a:avLst/>
          </a:prstGeom>
        </p:spPr>
        <p:txBody>
          <a:bodyPr lIns="0" tIns="0" rIns="0" bIns="0"/>
          <a:lstStyle/>
          <a:p>
            <a:r>
              <a:rPr lang="es-ES" sz="2000" spc="-1">
                <a:latin typeface="Arial"/>
              </a:rPr>
              <a:t>Pulse para editar el formato de las notas</a:t>
            </a:r>
            <a:endParaRPr/>
          </a:p>
        </p:txBody>
      </p:sp>
      <p:sp>
        <p:nvSpPr>
          <p:cNvPr id="79" name="PlaceHolder 2"/>
          <p:cNvSpPr>
            <a:spLocks noGrp="1"/>
          </p:cNvSpPr>
          <p:nvPr>
            <p:ph type="hdr"/>
          </p:nvPr>
        </p:nvSpPr>
        <p:spPr>
          <a:xfrm>
            <a:off x="0" y="0"/>
            <a:ext cx="3280680" cy="534240"/>
          </a:xfrm>
          <a:prstGeom prst="rect">
            <a:avLst/>
          </a:prstGeom>
        </p:spPr>
        <p:txBody>
          <a:bodyPr lIns="0" tIns="0" rIns="0" bIns="0"/>
          <a:lstStyle/>
          <a:p>
            <a:r>
              <a:rPr lang="es-ES" sz="1400" spc="-1">
                <a:latin typeface="Times New Roman"/>
              </a:rPr>
              <a:t>&lt;encabezamiento&gt;</a:t>
            </a:r>
            <a:endParaRPr/>
          </a:p>
        </p:txBody>
      </p:sp>
      <p:sp>
        <p:nvSpPr>
          <p:cNvPr id="80" name="PlaceHolder 3"/>
          <p:cNvSpPr>
            <a:spLocks noGrp="1"/>
          </p:cNvSpPr>
          <p:nvPr>
            <p:ph type="dt"/>
          </p:nvPr>
        </p:nvSpPr>
        <p:spPr>
          <a:xfrm>
            <a:off x="4278960" y="0"/>
            <a:ext cx="3280680" cy="534240"/>
          </a:xfrm>
          <a:prstGeom prst="rect">
            <a:avLst/>
          </a:prstGeom>
        </p:spPr>
        <p:txBody>
          <a:bodyPr lIns="0" tIns="0" rIns="0" bIns="0"/>
          <a:lstStyle/>
          <a:p>
            <a:pPr algn="r"/>
            <a:r>
              <a:rPr lang="es-ES" sz="1400" spc="-1">
                <a:latin typeface="Times New Roman"/>
              </a:rPr>
              <a:t>&lt;fecha/hora&gt;</a:t>
            </a:r>
            <a:endParaRPr/>
          </a:p>
        </p:txBody>
      </p:sp>
      <p:sp>
        <p:nvSpPr>
          <p:cNvPr id="81" name="PlaceHolder 4"/>
          <p:cNvSpPr>
            <a:spLocks noGrp="1"/>
          </p:cNvSpPr>
          <p:nvPr>
            <p:ph type="ftr"/>
          </p:nvPr>
        </p:nvSpPr>
        <p:spPr>
          <a:xfrm>
            <a:off x="0" y="10157400"/>
            <a:ext cx="3280680" cy="534240"/>
          </a:xfrm>
          <a:prstGeom prst="rect">
            <a:avLst/>
          </a:prstGeom>
        </p:spPr>
        <p:txBody>
          <a:bodyPr lIns="0" tIns="0" rIns="0" bIns="0" anchor="b"/>
          <a:lstStyle/>
          <a:p>
            <a:r>
              <a:rPr lang="es-ES" sz="1400" spc="-1">
                <a:latin typeface="Times New Roman"/>
              </a:rPr>
              <a:t>&lt;pie de página&gt;</a:t>
            </a:r>
            <a:endParaRPr/>
          </a:p>
        </p:txBody>
      </p:sp>
      <p:sp>
        <p:nvSpPr>
          <p:cNvPr id="82" name="PlaceHolder 5"/>
          <p:cNvSpPr>
            <a:spLocks noGrp="1"/>
          </p:cNvSpPr>
          <p:nvPr>
            <p:ph type="sldNum"/>
          </p:nvPr>
        </p:nvSpPr>
        <p:spPr>
          <a:xfrm>
            <a:off x="4278960" y="10157400"/>
            <a:ext cx="3280680" cy="534240"/>
          </a:xfrm>
          <a:prstGeom prst="rect">
            <a:avLst/>
          </a:prstGeom>
        </p:spPr>
        <p:txBody>
          <a:bodyPr lIns="0" tIns="0" rIns="0" bIns="0" anchor="b"/>
          <a:lstStyle/>
          <a:p>
            <a:pPr algn="r"/>
            <a:fld id="{972C1C1A-645A-41F4-BF76-3E59E823A0E9}" type="slidenum">
              <a:rPr lang="es-ES" sz="1400" spc="-1">
                <a:latin typeface="Times New Roman"/>
              </a:rPr>
              <a:pPr algn="r"/>
              <a:t>‹Nº›</a:t>
            </a:fld>
            <a:endParaRPr/>
          </a:p>
        </p:txBody>
      </p:sp>
    </p:spTree>
    <p:extLst>
      <p:ext uri="{BB962C8B-B14F-4D97-AF65-F5344CB8AC3E}">
        <p14:creationId xmlns="" xmlns:p14="http://schemas.microsoft.com/office/powerpoint/2010/main" val="1578712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32"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3"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35"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36"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37" name="36 Imagen"/>
          <p:cNvPicPr/>
          <p:nvPr/>
        </p:nvPicPr>
        <p:blipFill>
          <a:blip r:embed="rId2" cstate="print"/>
          <a:stretch/>
        </p:blipFill>
        <p:spPr>
          <a:xfrm>
            <a:off x="2079000" y="1604520"/>
            <a:ext cx="4984920" cy="3977280"/>
          </a:xfrm>
          <a:prstGeom prst="rect">
            <a:avLst/>
          </a:prstGeom>
          <a:ln>
            <a:noFill/>
          </a:ln>
        </p:spPr>
      </p:pic>
      <p:pic>
        <p:nvPicPr>
          <p:cNvPr id="38" name="37 Imagen"/>
          <p:cNvPicPr/>
          <p:nvPr/>
        </p:nvPicPr>
        <p:blipFill>
          <a:blip r:embed="rId2" cstate="print"/>
          <a:stretch/>
        </p:blipFill>
        <p:spPr>
          <a:xfrm>
            <a:off x="2079000" y="1604520"/>
            <a:ext cx="498492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6"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8"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10"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1"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6"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7"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19"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alphaModFix amt="20000"/>
            <a:lum/>
          </a:blip>
          <a:srcRect/>
          <a:stretch>
            <a:fillRect l="15000" r="18000"/>
          </a:stretch>
        </a:blipFill>
        <a:effectLst/>
      </p:bgPr>
    </p:bg>
    <p:spTree>
      <p:nvGrpSpPr>
        <p:cNvPr id="1" name=""/>
        <p:cNvGrpSpPr/>
        <p:nvPr/>
      </p:nvGrpSpPr>
      <p:grpSpPr>
        <a:xfrm>
          <a:off x="0" y="0"/>
          <a:ext cx="0" cy="0"/>
          <a:chOff x="0" y="0"/>
          <a:chExt cx="0" cy="0"/>
        </a:xfrm>
      </p:grpSpPr>
      <p:sp>
        <p:nvSpPr>
          <p:cNvPr id="5" name="PlaceHolder 1"/>
          <p:cNvSpPr>
            <a:spLocks noGrp="1"/>
          </p:cNvSpPr>
          <p:nvPr>
            <p:ph type="dt"/>
          </p:nvPr>
        </p:nvSpPr>
        <p:spPr>
          <a:xfrm>
            <a:off x="457200" y="6356520"/>
            <a:ext cx="2133360" cy="364680"/>
          </a:xfrm>
          <a:prstGeom prst="rect">
            <a:avLst/>
          </a:prstGeom>
        </p:spPr>
        <p:txBody>
          <a:bodyPr anchor="ctr"/>
          <a:lstStyle/>
          <a:p>
            <a:pPr>
              <a:lnSpc>
                <a:spcPct val="100000"/>
              </a:lnSpc>
            </a:pPr>
            <a:r>
              <a:rPr lang="es-ES" sz="1200" strike="noStrike" spc="-1">
                <a:solidFill>
                  <a:srgbClr val="8B8B8B"/>
                </a:solidFill>
                <a:uFill>
                  <a:solidFill>
                    <a:srgbClr val="FFFFFF"/>
                  </a:solidFill>
                </a:uFill>
                <a:latin typeface="Calibri"/>
              </a:rPr>
              <a:t>16/11/16</a:t>
            </a:r>
            <a:endParaRPr/>
          </a:p>
        </p:txBody>
      </p:sp>
      <p:sp>
        <p:nvSpPr>
          <p:cNvPr id="6" name="PlaceHolder 2"/>
          <p:cNvSpPr>
            <a:spLocks noGrp="1"/>
          </p:cNvSpPr>
          <p:nvPr>
            <p:ph type="ftr"/>
          </p:nvPr>
        </p:nvSpPr>
        <p:spPr>
          <a:xfrm>
            <a:off x="3124080" y="6356520"/>
            <a:ext cx="2895120" cy="364680"/>
          </a:xfrm>
          <a:prstGeom prst="rect">
            <a:avLst/>
          </a:prstGeom>
        </p:spPr>
        <p:txBody>
          <a:bodyPr anchor="ctr"/>
          <a:lstStyle/>
          <a:p>
            <a:endParaRPr/>
          </a:p>
        </p:txBody>
      </p:sp>
      <p:sp>
        <p:nvSpPr>
          <p:cNvPr id="2" name="PlaceHolder 3"/>
          <p:cNvSpPr>
            <a:spLocks noGrp="1"/>
          </p:cNvSpPr>
          <p:nvPr>
            <p:ph type="sldNum"/>
          </p:nvPr>
        </p:nvSpPr>
        <p:spPr>
          <a:xfrm>
            <a:off x="6553080" y="6356520"/>
            <a:ext cx="2133360" cy="364680"/>
          </a:xfrm>
          <a:prstGeom prst="rect">
            <a:avLst/>
          </a:prstGeom>
        </p:spPr>
        <p:txBody>
          <a:bodyPr anchor="ctr"/>
          <a:lstStyle/>
          <a:p>
            <a:pPr algn="r">
              <a:lnSpc>
                <a:spcPct val="100000"/>
              </a:lnSpc>
            </a:pPr>
            <a:fld id="{39F9015F-F861-4DC2-AEEF-B5D67AFEB35E}" type="slidenum">
              <a:rPr lang="es-ES" sz="1200" strike="noStrike" spc="-1">
                <a:solidFill>
                  <a:srgbClr val="8B8B8B"/>
                </a:solidFill>
                <a:uFill>
                  <a:solidFill>
                    <a:srgbClr val="FFFFFF"/>
                  </a:solidFill>
                </a:uFill>
                <a:latin typeface="Calibri"/>
              </a:rPr>
              <a:pPr algn="r">
                <a:lnSpc>
                  <a:spcPct val="100000"/>
                </a:lnSpc>
              </a:pPr>
              <a:t>‹Nº›</a:t>
            </a:fld>
            <a:endParaRPr/>
          </a:p>
        </p:txBody>
      </p:sp>
      <p:sp>
        <p:nvSpPr>
          <p:cNvPr id="3" name="PlaceHolder 4"/>
          <p:cNvSpPr>
            <a:spLocks noGrp="1"/>
          </p:cNvSpPr>
          <p:nvPr>
            <p:ph type="title"/>
          </p:nvPr>
        </p:nvSpPr>
        <p:spPr>
          <a:xfrm>
            <a:off x="457200" y="273600"/>
            <a:ext cx="8229240" cy="1144800"/>
          </a:xfrm>
          <a:prstGeom prst="rect">
            <a:avLst/>
          </a:prstGeom>
        </p:spPr>
        <p:txBody>
          <a:bodyPr lIns="0" tIns="0" rIns="0" bIns="0" anchor="ctr"/>
          <a:lstStyle/>
          <a:p>
            <a:r>
              <a:rPr lang="es-ES" sz="1800" spc="-1">
                <a:latin typeface="Calibri"/>
              </a:rPr>
              <a:t>Pulse para editar el formato del texto de título</a:t>
            </a:r>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lstStyle/>
          <a:p>
            <a:pPr marL="432000" indent="-324000">
              <a:buClr>
                <a:srgbClr val="FFFFFF"/>
              </a:buClr>
              <a:buSzPct val="45000"/>
              <a:buFont typeface="StarSymbol"/>
              <a:buChar char=""/>
            </a:pPr>
            <a:r>
              <a:rPr lang="es-ES" sz="3200" spc="-1">
                <a:latin typeface="Calibri"/>
              </a:rPr>
              <a:t>Pulse para editar el formato de esquema del texto</a:t>
            </a:r>
            <a:endParaRPr/>
          </a:p>
          <a:p>
            <a:pPr marL="864000" lvl="1" indent="-324000">
              <a:buClr>
                <a:srgbClr val="FFFFFF"/>
              </a:buClr>
              <a:buSzPct val="75000"/>
              <a:buFont typeface="StarSymbol"/>
              <a:buChar char=""/>
            </a:pPr>
            <a:r>
              <a:rPr lang="es-ES" sz="2400" spc="-1">
                <a:latin typeface="Calibri"/>
              </a:rPr>
              <a:t>Segundo nivel del esquema</a:t>
            </a:r>
            <a:endParaRPr/>
          </a:p>
          <a:p>
            <a:pPr marL="1296000" lvl="2" indent="-288000">
              <a:buClr>
                <a:srgbClr val="FFFFFF"/>
              </a:buClr>
              <a:buSzPct val="45000"/>
              <a:buFont typeface="StarSymbol"/>
              <a:buChar char=""/>
            </a:pPr>
            <a:r>
              <a:rPr lang="es-ES" sz="2000" spc="-1">
                <a:latin typeface="Calibri"/>
              </a:rPr>
              <a:t>Tercer nivel del esquema</a:t>
            </a:r>
            <a:endParaRPr/>
          </a:p>
          <a:p>
            <a:pPr marL="1728000" lvl="3" indent="-216000">
              <a:buClr>
                <a:srgbClr val="FFFFFF"/>
              </a:buClr>
              <a:buSzPct val="75000"/>
              <a:buFont typeface="StarSymbol"/>
              <a:buChar char=""/>
            </a:pPr>
            <a:r>
              <a:rPr lang="es-ES" sz="2000" spc="-1">
                <a:latin typeface="Calibri"/>
              </a:rPr>
              <a:t>Cuarto nivel del esquema</a:t>
            </a:r>
            <a:endParaRPr/>
          </a:p>
          <a:p>
            <a:pPr marL="2160000" lvl="4" indent="-216000">
              <a:buClr>
                <a:srgbClr val="FFFFFF"/>
              </a:buClr>
              <a:buSzPct val="45000"/>
              <a:buFont typeface="StarSymbol"/>
              <a:buChar char=""/>
            </a:pPr>
            <a:r>
              <a:rPr lang="es-ES" sz="2000" spc="-1">
                <a:latin typeface="Calibri"/>
              </a:rPr>
              <a:t>Quinto nivel del esquema</a:t>
            </a:r>
            <a:endParaRPr/>
          </a:p>
          <a:p>
            <a:pPr marL="2592000" lvl="5" indent="-216000">
              <a:buClr>
                <a:srgbClr val="FFFFFF"/>
              </a:buClr>
              <a:buSzPct val="45000"/>
              <a:buFont typeface="StarSymbol"/>
              <a:buChar char=""/>
            </a:pPr>
            <a:r>
              <a:rPr lang="es-ES" sz="2000" spc="-1">
                <a:latin typeface="Calibri"/>
              </a:rPr>
              <a:t>Sexto nivel del esquema</a:t>
            </a:r>
            <a:endParaRPr/>
          </a:p>
          <a:p>
            <a:pPr marL="3024000" lvl="6" indent="-216000">
              <a:buClr>
                <a:srgbClr val="FFFFFF"/>
              </a:buClr>
              <a:buSzPct val="45000"/>
              <a:buFont typeface="StarSymbol"/>
              <a:buChar char=""/>
            </a:pPr>
            <a:r>
              <a:rPr lang="es-ES" sz="2000" spc="-1">
                <a:latin typeface="Calibri"/>
              </a:rPr>
              <a:t>Séptimo nivel del esquema</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357158" y="1071546"/>
            <a:ext cx="8564760" cy="977200"/>
          </a:xfrm>
          <a:prstGeom prst="rect">
            <a:avLst/>
          </a:prstGeom>
          <a:solidFill>
            <a:srgbClr val="E9EFF7"/>
          </a:solidFill>
          <a:ln w="38160">
            <a:solidFill>
              <a:srgbClr val="00004C"/>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1800" b="1" strike="noStrike" spc="-1" dirty="0">
                <a:solidFill>
                  <a:srgbClr val="000042"/>
                </a:solidFill>
                <a:uFill>
                  <a:solidFill>
                    <a:srgbClr val="FFFFFF"/>
                  </a:solidFill>
                </a:uFill>
                <a:latin typeface="Calibri"/>
              </a:rPr>
              <a:t>Anexo </a:t>
            </a:r>
            <a:r>
              <a:rPr lang="es-ES" sz="1800" b="1" strike="noStrike" spc="-1" dirty="0" smtClean="0">
                <a:solidFill>
                  <a:srgbClr val="000042"/>
                </a:solidFill>
                <a:uFill>
                  <a:solidFill>
                    <a:srgbClr val="FFFFFF"/>
                  </a:solidFill>
                </a:uFill>
                <a:latin typeface="Calibri"/>
              </a:rPr>
              <a:t>I </a:t>
            </a:r>
            <a:r>
              <a:rPr lang="es-ES" sz="1800" b="1" strike="noStrike" spc="-1" dirty="0">
                <a:solidFill>
                  <a:srgbClr val="000042"/>
                </a:solidFill>
                <a:uFill>
                  <a:solidFill>
                    <a:srgbClr val="FFFFFF"/>
                  </a:solidFill>
                </a:uFill>
                <a:latin typeface="Calibri"/>
              </a:rPr>
              <a:t>de la Orden de 20 de junio de 2011, por la que se adoptan medidas para la promoción de la convivencia en los centros docentes sostenidos con fondos públicos y se regula el derecho de las familias a participar en el proceso educativo de sus hijos e hijas. </a:t>
            </a:r>
            <a:endParaRPr/>
          </a:p>
        </p:txBody>
      </p:sp>
      <p:sp>
        <p:nvSpPr>
          <p:cNvPr id="132" name="CustomShape 2"/>
          <p:cNvSpPr/>
          <p:nvPr/>
        </p:nvSpPr>
        <p:spPr>
          <a:xfrm>
            <a:off x="0" y="108000"/>
            <a:ext cx="9143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2800" b="1" strike="noStrike" spc="-1" dirty="0">
                <a:solidFill>
                  <a:srgbClr val="000000"/>
                </a:solidFill>
                <a:uFill>
                  <a:solidFill>
                    <a:srgbClr val="FFFFFF"/>
                  </a:solidFill>
                </a:uFill>
                <a:latin typeface="Calibri"/>
              </a:rPr>
              <a:t>PROTOCOLO DE </a:t>
            </a:r>
            <a:r>
              <a:rPr lang="es-ES" sz="2800" b="1" strike="noStrike" spc="-1" dirty="0" smtClean="0">
                <a:solidFill>
                  <a:srgbClr val="000000"/>
                </a:solidFill>
                <a:uFill>
                  <a:solidFill>
                    <a:srgbClr val="FFFFFF"/>
                  </a:solidFill>
                </a:uFill>
                <a:latin typeface="Calibri"/>
              </a:rPr>
              <a:t>ACTUACIÓN ANTE POSIBLES CASOS DE ACOSO ESCOLAR.</a:t>
            </a:r>
            <a:endParaRPr dirty="0"/>
          </a:p>
        </p:txBody>
      </p:sp>
      <p:sp>
        <p:nvSpPr>
          <p:cNvPr id="133" name="CustomShape 3"/>
          <p:cNvSpPr/>
          <p:nvPr/>
        </p:nvSpPr>
        <p:spPr>
          <a:xfrm>
            <a:off x="357158" y="2571744"/>
            <a:ext cx="8501122" cy="2513616"/>
          </a:xfrm>
          <a:prstGeom prst="rect">
            <a:avLst/>
          </a:prstGeom>
          <a:noFill/>
          <a:ln w="28440">
            <a:solidFill>
              <a:srgbClr val="800000"/>
            </a:solidFill>
            <a:round/>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spcAft>
                <a:spcPts val="600"/>
              </a:spcAft>
            </a:pPr>
            <a:r>
              <a:rPr lang="es-ES" sz="2000" b="1" strike="noStrike" spc="-1" dirty="0">
                <a:solidFill>
                  <a:srgbClr val="800000"/>
                </a:solidFill>
                <a:uFill>
                  <a:solidFill>
                    <a:srgbClr val="FFFFFF"/>
                  </a:solidFill>
                </a:uFill>
                <a:latin typeface="Calibri"/>
              </a:rPr>
              <a:t>Paso 1. Identificación y comunicación de la situación</a:t>
            </a:r>
            <a:endParaRPr/>
          </a:p>
          <a:p>
            <a:pPr algn="just">
              <a:lnSpc>
                <a:spcPct val="100000"/>
              </a:lnSpc>
              <a:spcAft>
                <a:spcPts val="600"/>
              </a:spcAft>
            </a:pPr>
            <a:r>
              <a:rPr lang="es-ES" spc="-1" dirty="0" smtClean="0">
                <a:solidFill>
                  <a:srgbClr val="800000"/>
                </a:solidFill>
                <a:uFill>
                  <a:solidFill>
                    <a:srgbClr val="FFFFFF"/>
                  </a:solidFill>
                </a:uFill>
                <a:latin typeface="Calibri"/>
              </a:rPr>
              <a:t>De acuerdo con la Ley 1/1998, de 20 de abril, de los derechos y la atención al menor, cualquier miembro de la comunidad educativa que tenga conocimiento o sospechas de una situación de maltrato infantil tiene la obligación de ponerlo en conocimiento del equipo directivo a través de las vías ordinarias que el centro tenga establecidas para la participación de sus miembros. Por tanto, </a:t>
            </a:r>
            <a:r>
              <a:rPr lang="es-ES" b="1" spc="-1" dirty="0" smtClean="0">
                <a:solidFill>
                  <a:srgbClr val="800000"/>
                </a:solidFill>
                <a:uFill>
                  <a:solidFill>
                    <a:srgbClr val="FFFFFF"/>
                  </a:solidFill>
                </a:uFill>
                <a:latin typeface="Calibri"/>
              </a:rPr>
              <a:t>una vez que el equipo docente se haya reunido y analizado el caso, detectando la posible situación de maltrato, lo comunicará al director y el jefe de estudios del centro</a:t>
            </a:r>
            <a:r>
              <a:rPr lang="es-ES" sz="2000" b="1" spc="-1" dirty="0" smtClean="0">
                <a:solidFill>
                  <a:srgbClr val="800000"/>
                </a:solidFill>
                <a:uFill>
                  <a:solidFill>
                    <a:srgbClr val="FFFFFF"/>
                  </a:solidFill>
                </a:uFill>
                <a:latin typeface="Calibri"/>
              </a:rPr>
              <a:t>.</a:t>
            </a:r>
          </a:p>
        </p:txBody>
      </p:sp>
    </p:spTree>
    <p:extLst>
      <p:ext uri="{BB962C8B-B14F-4D97-AF65-F5344CB8AC3E}">
        <p14:creationId xmlns="" xmlns:p14="http://schemas.microsoft.com/office/powerpoint/2010/main" val="260327304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316440" y="651600"/>
            <a:ext cx="8564760" cy="977200"/>
          </a:xfrm>
          <a:prstGeom prst="rect">
            <a:avLst/>
          </a:prstGeom>
          <a:solidFill>
            <a:srgbClr val="E9EFF7"/>
          </a:solidFill>
          <a:ln w="38160">
            <a:solidFill>
              <a:srgbClr val="00004C"/>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1800" b="1" strike="noStrike" spc="-1" dirty="0">
                <a:solidFill>
                  <a:srgbClr val="000042"/>
                </a:solidFill>
                <a:uFill>
                  <a:solidFill>
                    <a:srgbClr val="FFFFFF"/>
                  </a:solidFill>
                </a:uFill>
                <a:latin typeface="Calibri"/>
              </a:rPr>
              <a:t>Anexo </a:t>
            </a:r>
            <a:r>
              <a:rPr lang="es-ES" sz="1800" b="1" strike="noStrike" spc="-1" dirty="0" smtClean="0">
                <a:solidFill>
                  <a:srgbClr val="000042"/>
                </a:solidFill>
                <a:uFill>
                  <a:solidFill>
                    <a:srgbClr val="FFFFFF"/>
                  </a:solidFill>
                </a:uFill>
                <a:latin typeface="Calibri"/>
              </a:rPr>
              <a:t>I </a:t>
            </a:r>
            <a:r>
              <a:rPr lang="es-ES" sz="1800" b="1" strike="noStrike" spc="-1" dirty="0">
                <a:solidFill>
                  <a:srgbClr val="000042"/>
                </a:solidFill>
                <a:uFill>
                  <a:solidFill>
                    <a:srgbClr val="FFFFFF"/>
                  </a:solidFill>
                </a:uFill>
                <a:latin typeface="Calibri"/>
              </a:rPr>
              <a:t>de la Orden de 20 de junio de 2011, por la que se adoptan medidas para la promoción de la convivencia en los centros docentes sostenidos con fondos públicos y se regula el derecho de las familias a participar en el proceso educativo de sus hijos e hijas. </a:t>
            </a:r>
            <a:endParaRPr/>
          </a:p>
        </p:txBody>
      </p:sp>
      <p:sp>
        <p:nvSpPr>
          <p:cNvPr id="133" name="CustomShape 3"/>
          <p:cNvSpPr/>
          <p:nvPr/>
        </p:nvSpPr>
        <p:spPr>
          <a:xfrm>
            <a:off x="214282" y="2285992"/>
            <a:ext cx="8715436" cy="1500198"/>
          </a:xfrm>
          <a:prstGeom prst="rect">
            <a:avLst/>
          </a:prstGeom>
          <a:solidFill>
            <a:schemeClr val="accent6">
              <a:lumMod val="20000"/>
              <a:lumOff val="80000"/>
            </a:schemeClr>
          </a:solidFill>
          <a:ln w="28440">
            <a:solidFill>
              <a:schemeClr val="accent6">
                <a:lumMod val="50000"/>
              </a:schemeClr>
            </a:solidFill>
            <a:round/>
          </a:ln>
        </p:spPr>
        <p:style>
          <a:lnRef idx="0">
            <a:scrgbClr r="0" g="0" b="0"/>
          </a:lnRef>
          <a:fillRef idx="0">
            <a:scrgbClr r="0" g="0" b="0"/>
          </a:fillRef>
          <a:effectRef idx="0">
            <a:scrgbClr r="0" g="0" b="0"/>
          </a:effectRef>
          <a:fontRef idx="minor"/>
        </p:style>
        <p:txBody>
          <a:bodyPr lIns="90000" tIns="45000" rIns="90000" bIns="45000"/>
          <a:lstStyle/>
          <a:p>
            <a:r>
              <a:rPr lang="es-ES" sz="2000" b="1" spc="-1" dirty="0" smtClean="0">
                <a:solidFill>
                  <a:schemeClr val="accent6">
                    <a:lumMod val="50000"/>
                  </a:schemeClr>
                </a:solidFill>
                <a:uFill>
                  <a:solidFill>
                    <a:srgbClr val="FFFFFF"/>
                  </a:solidFill>
                </a:uFill>
                <a:latin typeface="Calibri"/>
              </a:rPr>
              <a:t>Paso 11. Comunicación a las familias o responsables legales del alumnado.</a:t>
            </a:r>
          </a:p>
          <a:p>
            <a:pPr>
              <a:lnSpc>
                <a:spcPct val="100000"/>
              </a:lnSpc>
            </a:pPr>
            <a:r>
              <a:rPr lang="es-ES" spc="-1" dirty="0" smtClean="0">
                <a:solidFill>
                  <a:schemeClr val="accent6">
                    <a:lumMod val="50000"/>
                  </a:schemeClr>
                </a:solidFill>
                <a:uFill>
                  <a:solidFill>
                    <a:srgbClr val="FFFFFF"/>
                  </a:solidFill>
                </a:uFill>
                <a:latin typeface="Calibri" pitchFamily="34" charset="0"/>
              </a:rPr>
              <a:t>Se informará a las familias del alumnado implicado de las medidas y actuaciones de carácter individual, así como las medidas de carácter organizativo y preventivo propuestas para el grupo, nivel y centro educativo, observando en todo momento confidencialidad absoluta en el tratamiento del caso.</a:t>
            </a:r>
          </a:p>
        </p:txBody>
      </p:sp>
      <p:sp>
        <p:nvSpPr>
          <p:cNvPr id="5" name="CustomShape 3"/>
          <p:cNvSpPr/>
          <p:nvPr/>
        </p:nvSpPr>
        <p:spPr>
          <a:xfrm>
            <a:off x="214282" y="4143380"/>
            <a:ext cx="8715436" cy="1000132"/>
          </a:xfrm>
          <a:prstGeom prst="rect">
            <a:avLst/>
          </a:prstGeom>
          <a:solidFill>
            <a:srgbClr val="FFFFD9"/>
          </a:solidFill>
          <a:ln w="28440">
            <a:solidFill>
              <a:srgbClr val="333300"/>
            </a:solidFill>
            <a:round/>
          </a:ln>
        </p:spPr>
        <p:style>
          <a:lnRef idx="0">
            <a:scrgbClr r="0" g="0" b="0"/>
          </a:lnRef>
          <a:fillRef idx="0">
            <a:scrgbClr r="0" g="0" b="0"/>
          </a:fillRef>
          <a:effectRef idx="0">
            <a:scrgbClr r="0" g="0" b="0"/>
          </a:effectRef>
          <a:fontRef idx="minor"/>
        </p:style>
        <p:txBody>
          <a:bodyPr lIns="90000" tIns="45000" rIns="90000" bIns="45000"/>
          <a:lstStyle/>
          <a:p>
            <a:r>
              <a:rPr lang="es-ES" sz="2000" b="1" spc="-1" dirty="0" smtClean="0">
                <a:solidFill>
                  <a:srgbClr val="333300"/>
                </a:solidFill>
                <a:uFill>
                  <a:solidFill>
                    <a:srgbClr val="FFFFFF"/>
                  </a:solidFill>
                </a:uFill>
                <a:latin typeface="Calibri"/>
              </a:rPr>
              <a:t>Paso 12. Seguimiento del caso por parte de la inspección educativa</a:t>
            </a:r>
          </a:p>
          <a:p>
            <a:pPr>
              <a:lnSpc>
                <a:spcPct val="100000"/>
              </a:lnSpc>
            </a:pPr>
            <a:r>
              <a:rPr lang="es-ES" spc="-1" dirty="0" smtClean="0">
                <a:solidFill>
                  <a:srgbClr val="333300"/>
                </a:solidFill>
                <a:uFill>
                  <a:solidFill>
                    <a:srgbClr val="FFFFFF"/>
                  </a:solidFill>
                </a:uFill>
                <a:latin typeface="Calibri" pitchFamily="34" charset="0"/>
              </a:rPr>
              <a:t>El inspector o inspectora de referencia realizará un seguimiento de las medidas y actuaciones definidas y aplicadas, así como de la situación escolar del alumnado implicado.</a:t>
            </a:r>
          </a:p>
        </p:txBody>
      </p:sp>
      <p:sp>
        <p:nvSpPr>
          <p:cNvPr id="6" name="CustomShape 2"/>
          <p:cNvSpPr/>
          <p:nvPr/>
        </p:nvSpPr>
        <p:spPr>
          <a:xfrm>
            <a:off x="0" y="108000"/>
            <a:ext cx="9143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2300" b="1" strike="noStrike" spc="-1" dirty="0">
                <a:solidFill>
                  <a:srgbClr val="000000"/>
                </a:solidFill>
                <a:uFill>
                  <a:solidFill>
                    <a:srgbClr val="FFFFFF"/>
                  </a:solidFill>
                </a:uFill>
                <a:latin typeface="Calibri"/>
              </a:rPr>
              <a:t>PROTOCOLO DE </a:t>
            </a:r>
            <a:r>
              <a:rPr lang="es-ES" sz="2300" b="1" strike="noStrike" spc="-1" dirty="0" smtClean="0">
                <a:solidFill>
                  <a:srgbClr val="000000"/>
                </a:solidFill>
                <a:uFill>
                  <a:solidFill>
                    <a:srgbClr val="FFFFFF"/>
                  </a:solidFill>
                </a:uFill>
                <a:latin typeface="Calibri"/>
              </a:rPr>
              <a:t>ACTUACIÓN ANTE POSIBLES CASOS DE ACOSO ESCOLAR.</a:t>
            </a:r>
            <a:endParaRPr sz="2300" dirty="0"/>
          </a:p>
        </p:txBody>
      </p:sp>
    </p:spTree>
    <p:extLst>
      <p:ext uri="{BB962C8B-B14F-4D97-AF65-F5344CB8AC3E}">
        <p14:creationId xmlns="" xmlns:p14="http://schemas.microsoft.com/office/powerpoint/2010/main" val="260327304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2"/>
          <p:cNvSpPr/>
          <p:nvPr/>
        </p:nvSpPr>
        <p:spPr>
          <a:xfrm>
            <a:off x="0" y="142852"/>
            <a:ext cx="9143640" cy="48210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2800" b="1" strike="noStrike" spc="-1" dirty="0" smtClean="0">
                <a:solidFill>
                  <a:srgbClr val="000000"/>
                </a:solidFill>
                <a:uFill>
                  <a:solidFill>
                    <a:srgbClr val="FFFFFF"/>
                  </a:solidFill>
                </a:uFill>
                <a:latin typeface="Calibri"/>
              </a:rPr>
              <a:t>CARACTERÍSTICAS DEL ACOSO ESCOLAR.</a:t>
            </a:r>
            <a:endParaRPr/>
          </a:p>
        </p:txBody>
      </p:sp>
      <p:sp>
        <p:nvSpPr>
          <p:cNvPr id="133" name="CustomShape 3"/>
          <p:cNvSpPr/>
          <p:nvPr/>
        </p:nvSpPr>
        <p:spPr>
          <a:xfrm>
            <a:off x="179640" y="1000108"/>
            <a:ext cx="8856720" cy="5676092"/>
          </a:xfrm>
          <a:prstGeom prst="rect">
            <a:avLst/>
          </a:prstGeom>
          <a:noFill/>
          <a:ln w="28440">
            <a:noFill/>
            <a:round/>
          </a:ln>
        </p:spPr>
        <p:style>
          <a:lnRef idx="0">
            <a:scrgbClr r="0" g="0" b="0"/>
          </a:lnRef>
          <a:fillRef idx="0">
            <a:scrgbClr r="0" g="0" b="0"/>
          </a:fillRef>
          <a:effectRef idx="0">
            <a:scrgbClr r="0" g="0" b="0"/>
          </a:effectRef>
          <a:fontRef idx="minor"/>
        </p:style>
        <p:txBody>
          <a:bodyPr lIns="90000" tIns="45000" rIns="90000" bIns="45000"/>
          <a:lstStyle/>
          <a:p>
            <a:pPr algn="just">
              <a:spcBef>
                <a:spcPts val="1200"/>
              </a:spcBef>
            </a:pPr>
            <a:r>
              <a:rPr lang="es-ES" dirty="0" smtClean="0">
                <a:solidFill>
                  <a:srgbClr val="333300"/>
                </a:solidFill>
                <a:latin typeface="Calibri" pitchFamily="34" charset="0"/>
              </a:rPr>
              <a:t>- </a:t>
            </a:r>
            <a:r>
              <a:rPr lang="es-ES" b="1" dirty="0" smtClean="0">
                <a:solidFill>
                  <a:srgbClr val="333300"/>
                </a:solidFill>
                <a:latin typeface="Calibri" pitchFamily="34" charset="0"/>
              </a:rPr>
              <a:t>Intencionalidad. </a:t>
            </a:r>
            <a:r>
              <a:rPr lang="es-ES" dirty="0" smtClean="0">
                <a:solidFill>
                  <a:srgbClr val="333300"/>
                </a:solidFill>
                <a:latin typeface="Calibri" pitchFamily="34" charset="0"/>
              </a:rPr>
              <a:t>La agresión producida no constituye un hecho aislado y se dirige a una persona concreta con la intención de convertirla en víctima.</a:t>
            </a:r>
          </a:p>
          <a:p>
            <a:pPr algn="just">
              <a:spcBef>
                <a:spcPts val="1200"/>
              </a:spcBef>
            </a:pPr>
            <a:r>
              <a:rPr lang="es-ES" dirty="0" smtClean="0">
                <a:solidFill>
                  <a:srgbClr val="663300"/>
                </a:solidFill>
                <a:latin typeface="Calibri" pitchFamily="34" charset="0"/>
              </a:rPr>
              <a:t>- </a:t>
            </a:r>
            <a:r>
              <a:rPr lang="es-ES" b="1" dirty="0" smtClean="0">
                <a:solidFill>
                  <a:srgbClr val="663300"/>
                </a:solidFill>
                <a:latin typeface="Calibri" pitchFamily="34" charset="0"/>
              </a:rPr>
              <a:t>Repetición. </a:t>
            </a:r>
            <a:r>
              <a:rPr lang="es-ES" dirty="0" smtClean="0">
                <a:solidFill>
                  <a:srgbClr val="663300"/>
                </a:solidFill>
                <a:latin typeface="Calibri" pitchFamily="34" charset="0"/>
              </a:rPr>
              <a:t>Se expresa en una acción agresiva que se repite en el tiempo y la víctima la sufre de forma continuada, generando en ella la expectativa de ser blanco de futuros ataques.</a:t>
            </a:r>
          </a:p>
          <a:p>
            <a:pPr algn="just">
              <a:spcBef>
                <a:spcPts val="1200"/>
              </a:spcBef>
            </a:pPr>
            <a:r>
              <a:rPr lang="es-ES" dirty="0" smtClean="0">
                <a:solidFill>
                  <a:srgbClr val="002060"/>
                </a:solidFill>
                <a:latin typeface="Calibri" pitchFamily="34" charset="0"/>
              </a:rPr>
              <a:t>- </a:t>
            </a:r>
            <a:r>
              <a:rPr lang="es-ES" b="1" dirty="0" smtClean="0">
                <a:solidFill>
                  <a:srgbClr val="002060"/>
                </a:solidFill>
                <a:latin typeface="Calibri" pitchFamily="34" charset="0"/>
              </a:rPr>
              <a:t>Desequilibrio de poder. </a:t>
            </a:r>
            <a:r>
              <a:rPr lang="es-ES" dirty="0" smtClean="0">
                <a:solidFill>
                  <a:srgbClr val="002060"/>
                </a:solidFill>
                <a:latin typeface="Calibri" pitchFamily="34" charset="0"/>
              </a:rPr>
              <a:t>Se produce una desigualdad de poder físico, psicológico o social, que genera un desequilibrio de fuerzas en las relaciones interpersonales.</a:t>
            </a:r>
          </a:p>
          <a:p>
            <a:pPr algn="just">
              <a:spcBef>
                <a:spcPts val="1200"/>
              </a:spcBef>
            </a:pPr>
            <a:r>
              <a:rPr lang="es-ES" dirty="0" smtClean="0">
                <a:solidFill>
                  <a:srgbClr val="C00000"/>
                </a:solidFill>
                <a:latin typeface="Calibri" pitchFamily="34" charset="0"/>
              </a:rPr>
              <a:t>- </a:t>
            </a:r>
            <a:r>
              <a:rPr lang="es-ES" b="1" dirty="0" smtClean="0">
                <a:solidFill>
                  <a:srgbClr val="C00000"/>
                </a:solidFill>
                <a:latin typeface="Calibri" pitchFamily="34" charset="0"/>
              </a:rPr>
              <a:t>Indefensión y personalización. </a:t>
            </a:r>
            <a:r>
              <a:rPr lang="es-ES" dirty="0" smtClean="0">
                <a:solidFill>
                  <a:srgbClr val="C00000"/>
                </a:solidFill>
                <a:latin typeface="Calibri" pitchFamily="34" charset="0"/>
              </a:rPr>
              <a:t>El objetivo del maltrato suele ser un solo alumno o alumna, que es colocado de esta manera en una situación de indefensión.</a:t>
            </a:r>
          </a:p>
          <a:p>
            <a:pPr algn="just">
              <a:spcBef>
                <a:spcPts val="1200"/>
              </a:spcBef>
            </a:pPr>
            <a:r>
              <a:rPr lang="es-ES" dirty="0" smtClean="0">
                <a:solidFill>
                  <a:srgbClr val="7030A0"/>
                </a:solidFill>
                <a:latin typeface="Calibri" pitchFamily="34" charset="0"/>
              </a:rPr>
              <a:t>- </a:t>
            </a:r>
            <a:r>
              <a:rPr lang="es-ES" b="1" dirty="0" smtClean="0">
                <a:solidFill>
                  <a:srgbClr val="7030A0"/>
                </a:solidFill>
                <a:latin typeface="Calibri" pitchFamily="34" charset="0"/>
              </a:rPr>
              <a:t>Componente colectivo o grupal. </a:t>
            </a:r>
            <a:r>
              <a:rPr lang="es-ES" dirty="0" smtClean="0">
                <a:solidFill>
                  <a:srgbClr val="7030A0"/>
                </a:solidFill>
                <a:latin typeface="Calibri" pitchFamily="34" charset="0"/>
              </a:rPr>
              <a:t>Normalmente no existe un solo agresor o agresora, sino varios.</a:t>
            </a:r>
          </a:p>
          <a:p>
            <a:pPr algn="just">
              <a:spcBef>
                <a:spcPts val="1200"/>
              </a:spcBef>
            </a:pPr>
            <a:r>
              <a:rPr lang="es-ES" dirty="0" smtClean="0">
                <a:solidFill>
                  <a:srgbClr val="1D1D49"/>
                </a:solidFill>
                <a:latin typeface="Calibri" pitchFamily="34" charset="0"/>
              </a:rPr>
              <a:t>- </a:t>
            </a:r>
            <a:r>
              <a:rPr lang="es-ES" b="1" dirty="0" smtClean="0">
                <a:solidFill>
                  <a:srgbClr val="1D1D49"/>
                </a:solidFill>
                <a:latin typeface="Calibri" pitchFamily="34" charset="0"/>
              </a:rPr>
              <a:t>Observadores pasivos. </a:t>
            </a:r>
            <a:r>
              <a:rPr lang="es-ES" dirty="0" smtClean="0">
                <a:solidFill>
                  <a:srgbClr val="1D1D49"/>
                </a:solidFill>
                <a:latin typeface="Calibri" pitchFamily="34" charset="0"/>
              </a:rPr>
              <a:t>Las situaciones de acoso normalmente son conocidas por terceras personas que no contribuyen suficientemente para que cese la agresión.</a:t>
            </a:r>
          </a:p>
        </p:txBody>
      </p:sp>
    </p:spTree>
    <p:extLst>
      <p:ext uri="{BB962C8B-B14F-4D97-AF65-F5344CB8AC3E}">
        <p14:creationId xmlns="" xmlns:p14="http://schemas.microsoft.com/office/powerpoint/2010/main" val="260327304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2"/>
          <p:cNvSpPr/>
          <p:nvPr/>
        </p:nvSpPr>
        <p:spPr>
          <a:xfrm>
            <a:off x="0" y="214290"/>
            <a:ext cx="9143640" cy="41067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2800" b="1" strike="noStrike" spc="-1" dirty="0" smtClean="0">
                <a:solidFill>
                  <a:srgbClr val="000000"/>
                </a:solidFill>
                <a:uFill>
                  <a:solidFill>
                    <a:srgbClr val="FFFFFF"/>
                  </a:solidFill>
                </a:uFill>
                <a:latin typeface="Calibri"/>
              </a:rPr>
              <a:t>CONSECUENCIAS DEL ACOSO ESCOLAR.</a:t>
            </a:r>
            <a:endParaRPr/>
          </a:p>
        </p:txBody>
      </p:sp>
      <p:sp>
        <p:nvSpPr>
          <p:cNvPr id="133" name="CustomShape 3"/>
          <p:cNvSpPr/>
          <p:nvPr/>
        </p:nvSpPr>
        <p:spPr>
          <a:xfrm>
            <a:off x="428596" y="1285860"/>
            <a:ext cx="8607764" cy="5390340"/>
          </a:xfrm>
          <a:prstGeom prst="rect">
            <a:avLst/>
          </a:prstGeom>
          <a:noFill/>
          <a:ln w="28440">
            <a:noFill/>
            <a:round/>
          </a:ln>
        </p:spPr>
        <p:style>
          <a:lnRef idx="0">
            <a:scrgbClr r="0" g="0" b="0"/>
          </a:lnRef>
          <a:fillRef idx="0">
            <a:scrgbClr r="0" g="0" b="0"/>
          </a:fillRef>
          <a:effectRef idx="0">
            <a:scrgbClr r="0" g="0" b="0"/>
          </a:effectRef>
          <a:fontRef idx="minor"/>
        </p:style>
        <p:txBody>
          <a:bodyPr lIns="90000" tIns="45000" rIns="90000" bIns="45000"/>
          <a:lstStyle/>
          <a:p>
            <a:pPr algn="just">
              <a:spcBef>
                <a:spcPts val="1800"/>
              </a:spcBef>
            </a:pPr>
            <a:r>
              <a:rPr lang="es-ES" sz="2000" b="1" dirty="0" smtClean="0">
                <a:solidFill>
                  <a:srgbClr val="003300"/>
                </a:solidFill>
                <a:latin typeface="Calibri" pitchFamily="34" charset="0"/>
              </a:rPr>
              <a:t>- Para la víctima: </a:t>
            </a:r>
            <a:r>
              <a:rPr lang="es-ES" sz="2000" dirty="0" smtClean="0">
                <a:solidFill>
                  <a:srgbClr val="003300"/>
                </a:solidFill>
                <a:latin typeface="Calibri" pitchFamily="34" charset="0"/>
              </a:rPr>
              <a:t>puede traducirse en fracaso escolar, trauma psicológico, riesgo físico, insatisfacción, ansiedad, infelicidad, problemas de personalidad y riesgo para su desarrollo equilibrado.</a:t>
            </a:r>
          </a:p>
          <a:p>
            <a:pPr algn="just">
              <a:spcBef>
                <a:spcPts val="1800"/>
              </a:spcBef>
            </a:pPr>
            <a:r>
              <a:rPr lang="es-ES" sz="2000" b="1" dirty="0" smtClean="0">
                <a:solidFill>
                  <a:srgbClr val="C00000"/>
                </a:solidFill>
                <a:latin typeface="Calibri" pitchFamily="34" charset="0"/>
              </a:rPr>
              <a:t>- Para el agresor o agresora: </a:t>
            </a:r>
            <a:r>
              <a:rPr lang="es-ES" sz="2000" dirty="0" smtClean="0">
                <a:solidFill>
                  <a:srgbClr val="C00000"/>
                </a:solidFill>
                <a:latin typeface="Calibri" pitchFamily="34" charset="0"/>
              </a:rPr>
              <a:t>puede ser la antesala de una futura conducta antisocial, una práctica de obtención de poder basada en la agresión, que puede perpetuarse en la vida adulta e, incluso, una sobrevaloración del hecho violento como socialmente aceptable y recompensado</a:t>
            </a:r>
            <a:r>
              <a:rPr lang="es-ES" sz="2000" dirty="0" smtClean="0">
                <a:solidFill>
                  <a:srgbClr val="003300"/>
                </a:solidFill>
                <a:latin typeface="Calibri" pitchFamily="34" charset="0"/>
              </a:rPr>
              <a:t>.</a:t>
            </a:r>
          </a:p>
          <a:p>
            <a:pPr algn="just">
              <a:spcBef>
                <a:spcPts val="1800"/>
              </a:spcBef>
            </a:pPr>
            <a:r>
              <a:rPr lang="es-ES" sz="2000" b="1" dirty="0" smtClean="0">
                <a:solidFill>
                  <a:srgbClr val="000066"/>
                </a:solidFill>
                <a:latin typeface="Calibri" pitchFamily="34" charset="0"/>
              </a:rPr>
              <a:t>- Para los compañeros y compañeras observadores: </a:t>
            </a:r>
            <a:r>
              <a:rPr lang="es-ES" sz="2000" dirty="0" smtClean="0">
                <a:solidFill>
                  <a:srgbClr val="000066"/>
                </a:solidFill>
                <a:latin typeface="Calibri" pitchFamily="34" charset="0"/>
              </a:rPr>
              <a:t>puede conducir a una actitud pasiva y complaciente o tolerante ante la injusticia y una percepción equivocada de valía personal.</a:t>
            </a:r>
          </a:p>
        </p:txBody>
      </p:sp>
    </p:spTree>
    <p:extLst>
      <p:ext uri="{BB962C8B-B14F-4D97-AF65-F5344CB8AC3E}">
        <p14:creationId xmlns="" xmlns:p14="http://schemas.microsoft.com/office/powerpoint/2010/main" val="260327304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2"/>
          <p:cNvSpPr/>
          <p:nvPr/>
        </p:nvSpPr>
        <p:spPr>
          <a:xfrm>
            <a:off x="0" y="142852"/>
            <a:ext cx="9143640" cy="48210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2800" b="1" strike="noStrike" spc="-1" dirty="0" smtClean="0">
                <a:solidFill>
                  <a:srgbClr val="000000"/>
                </a:solidFill>
                <a:uFill>
                  <a:solidFill>
                    <a:srgbClr val="FFFFFF"/>
                  </a:solidFill>
                </a:uFill>
                <a:latin typeface="Calibri"/>
              </a:rPr>
              <a:t>CARACTERÍSTICAS DEL ACOSO ESCOLAR.</a:t>
            </a:r>
            <a:endParaRPr/>
          </a:p>
        </p:txBody>
      </p:sp>
      <p:sp>
        <p:nvSpPr>
          <p:cNvPr id="133" name="CustomShape 3"/>
          <p:cNvSpPr/>
          <p:nvPr/>
        </p:nvSpPr>
        <p:spPr>
          <a:xfrm>
            <a:off x="179640" y="1000108"/>
            <a:ext cx="8856720" cy="5676092"/>
          </a:xfrm>
          <a:prstGeom prst="rect">
            <a:avLst/>
          </a:prstGeom>
          <a:noFill/>
          <a:ln w="28440">
            <a:noFill/>
            <a:round/>
          </a:ln>
        </p:spPr>
        <p:style>
          <a:lnRef idx="0">
            <a:scrgbClr r="0" g="0" b="0"/>
          </a:lnRef>
          <a:fillRef idx="0">
            <a:scrgbClr r="0" g="0" b="0"/>
          </a:fillRef>
          <a:effectRef idx="0">
            <a:scrgbClr r="0" g="0" b="0"/>
          </a:effectRef>
          <a:fontRef idx="minor"/>
        </p:style>
        <p:txBody>
          <a:bodyPr lIns="90000" tIns="45000" rIns="90000" bIns="45000"/>
          <a:lstStyle/>
          <a:p>
            <a:pPr algn="just">
              <a:spcBef>
                <a:spcPts val="1200"/>
              </a:spcBef>
            </a:pPr>
            <a:r>
              <a:rPr lang="es-ES" dirty="0" smtClean="0">
                <a:solidFill>
                  <a:srgbClr val="333300"/>
                </a:solidFill>
                <a:latin typeface="Calibri" pitchFamily="34" charset="0"/>
              </a:rPr>
              <a:t>- </a:t>
            </a:r>
            <a:r>
              <a:rPr lang="es-ES" b="1" dirty="0" smtClean="0">
                <a:solidFill>
                  <a:srgbClr val="333300"/>
                </a:solidFill>
                <a:latin typeface="Calibri" pitchFamily="34" charset="0"/>
              </a:rPr>
              <a:t>Intencionalidad. </a:t>
            </a:r>
            <a:r>
              <a:rPr lang="es-ES" dirty="0" smtClean="0">
                <a:solidFill>
                  <a:srgbClr val="333300"/>
                </a:solidFill>
                <a:latin typeface="Calibri" pitchFamily="34" charset="0"/>
              </a:rPr>
              <a:t>La agresión producida no constituye un hecho aislado y se dirige a una persona concreta con la intención de convertirla en víctima.</a:t>
            </a:r>
          </a:p>
          <a:p>
            <a:pPr algn="just">
              <a:spcBef>
                <a:spcPts val="1200"/>
              </a:spcBef>
            </a:pPr>
            <a:r>
              <a:rPr lang="es-ES" dirty="0" smtClean="0">
                <a:solidFill>
                  <a:srgbClr val="663300"/>
                </a:solidFill>
                <a:latin typeface="Calibri" pitchFamily="34" charset="0"/>
              </a:rPr>
              <a:t>- </a:t>
            </a:r>
            <a:r>
              <a:rPr lang="es-ES" b="1" dirty="0" smtClean="0">
                <a:solidFill>
                  <a:srgbClr val="663300"/>
                </a:solidFill>
                <a:latin typeface="Calibri" pitchFamily="34" charset="0"/>
              </a:rPr>
              <a:t>Repetición. </a:t>
            </a:r>
            <a:r>
              <a:rPr lang="es-ES" dirty="0" smtClean="0">
                <a:solidFill>
                  <a:srgbClr val="663300"/>
                </a:solidFill>
                <a:latin typeface="Calibri" pitchFamily="34" charset="0"/>
              </a:rPr>
              <a:t>Se expresa en una acción agresiva que se repite en el tiempo y la víctima la sufre de forma continuada, generando en ella la expectativa de ser blanco de futuros ataques.</a:t>
            </a:r>
          </a:p>
          <a:p>
            <a:pPr algn="just">
              <a:spcBef>
                <a:spcPts val="1200"/>
              </a:spcBef>
            </a:pPr>
            <a:r>
              <a:rPr lang="es-ES" dirty="0" smtClean="0">
                <a:solidFill>
                  <a:srgbClr val="002060"/>
                </a:solidFill>
                <a:latin typeface="Calibri" pitchFamily="34" charset="0"/>
              </a:rPr>
              <a:t>- </a:t>
            </a:r>
            <a:r>
              <a:rPr lang="es-ES" b="1" dirty="0" smtClean="0">
                <a:solidFill>
                  <a:srgbClr val="002060"/>
                </a:solidFill>
                <a:latin typeface="Calibri" pitchFamily="34" charset="0"/>
              </a:rPr>
              <a:t>Desequilibrio de poder. </a:t>
            </a:r>
            <a:r>
              <a:rPr lang="es-ES" dirty="0" smtClean="0">
                <a:solidFill>
                  <a:srgbClr val="002060"/>
                </a:solidFill>
                <a:latin typeface="Calibri" pitchFamily="34" charset="0"/>
              </a:rPr>
              <a:t>Se produce una desigualdad de poder físico, psicológico o social, que genera un desequilibrio de fuerzas en las relaciones interpersonales.</a:t>
            </a:r>
          </a:p>
          <a:p>
            <a:pPr algn="just">
              <a:spcBef>
                <a:spcPts val="1200"/>
              </a:spcBef>
            </a:pPr>
            <a:r>
              <a:rPr lang="es-ES" dirty="0" smtClean="0">
                <a:solidFill>
                  <a:srgbClr val="C00000"/>
                </a:solidFill>
                <a:latin typeface="Calibri" pitchFamily="34" charset="0"/>
              </a:rPr>
              <a:t>- </a:t>
            </a:r>
            <a:r>
              <a:rPr lang="es-ES" b="1" dirty="0" smtClean="0">
                <a:solidFill>
                  <a:srgbClr val="C00000"/>
                </a:solidFill>
                <a:latin typeface="Calibri" pitchFamily="34" charset="0"/>
              </a:rPr>
              <a:t>Indefensión y personalización. </a:t>
            </a:r>
            <a:r>
              <a:rPr lang="es-ES" dirty="0" smtClean="0">
                <a:solidFill>
                  <a:srgbClr val="C00000"/>
                </a:solidFill>
                <a:latin typeface="Calibri" pitchFamily="34" charset="0"/>
              </a:rPr>
              <a:t>El objetivo del maltrato suele ser un solo alumno o alumna, que es colocado de esta manera en una situación de indefensión.</a:t>
            </a:r>
          </a:p>
          <a:p>
            <a:pPr algn="just">
              <a:spcBef>
                <a:spcPts val="1200"/>
              </a:spcBef>
            </a:pPr>
            <a:r>
              <a:rPr lang="es-ES" dirty="0" smtClean="0">
                <a:solidFill>
                  <a:srgbClr val="7030A0"/>
                </a:solidFill>
                <a:latin typeface="Calibri" pitchFamily="34" charset="0"/>
              </a:rPr>
              <a:t>- </a:t>
            </a:r>
            <a:r>
              <a:rPr lang="es-ES" b="1" dirty="0" smtClean="0">
                <a:solidFill>
                  <a:srgbClr val="7030A0"/>
                </a:solidFill>
                <a:latin typeface="Calibri" pitchFamily="34" charset="0"/>
              </a:rPr>
              <a:t>Componente colectivo o grupal. </a:t>
            </a:r>
            <a:r>
              <a:rPr lang="es-ES" dirty="0" smtClean="0">
                <a:solidFill>
                  <a:srgbClr val="7030A0"/>
                </a:solidFill>
                <a:latin typeface="Calibri" pitchFamily="34" charset="0"/>
              </a:rPr>
              <a:t>Normalmente no existe un solo agresor o agresora, sino varios.</a:t>
            </a:r>
          </a:p>
          <a:p>
            <a:pPr algn="just">
              <a:spcBef>
                <a:spcPts val="1200"/>
              </a:spcBef>
            </a:pPr>
            <a:r>
              <a:rPr lang="es-ES" dirty="0" smtClean="0">
                <a:solidFill>
                  <a:srgbClr val="1D1D49"/>
                </a:solidFill>
                <a:latin typeface="Calibri" pitchFamily="34" charset="0"/>
              </a:rPr>
              <a:t>- </a:t>
            </a:r>
            <a:r>
              <a:rPr lang="es-ES" b="1" dirty="0" smtClean="0">
                <a:solidFill>
                  <a:srgbClr val="1D1D49"/>
                </a:solidFill>
                <a:latin typeface="Calibri" pitchFamily="34" charset="0"/>
              </a:rPr>
              <a:t>Observadores pasivos. </a:t>
            </a:r>
            <a:r>
              <a:rPr lang="es-ES" dirty="0" smtClean="0">
                <a:solidFill>
                  <a:srgbClr val="1D1D49"/>
                </a:solidFill>
                <a:latin typeface="Calibri" pitchFamily="34" charset="0"/>
              </a:rPr>
              <a:t>Las situaciones de acoso normalmente son conocidas por terceras personas que no contribuyen suficientemente para que cese la agresión.</a:t>
            </a:r>
          </a:p>
        </p:txBody>
      </p:sp>
    </p:spTree>
    <p:extLst>
      <p:ext uri="{BB962C8B-B14F-4D97-AF65-F5344CB8AC3E}">
        <p14:creationId xmlns="" xmlns:p14="http://schemas.microsoft.com/office/powerpoint/2010/main" val="260327304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a:off x="155520" y="-144360"/>
            <a:ext cx="304560" cy="304560"/>
          </a:xfrm>
          <a:prstGeom prst="rect">
            <a:avLst/>
          </a:prstGeom>
          <a:noFill/>
          <a:ln>
            <a:noFill/>
          </a:ln>
        </p:spPr>
        <p:style>
          <a:lnRef idx="0">
            <a:scrgbClr r="0" g="0" b="0"/>
          </a:lnRef>
          <a:fillRef idx="0">
            <a:scrgbClr r="0" g="0" b="0"/>
          </a:fillRef>
          <a:effectRef idx="0">
            <a:scrgbClr r="0" g="0" b="0"/>
          </a:effectRef>
          <a:fontRef idx="minor"/>
        </p:style>
      </p:sp>
      <p:sp>
        <p:nvSpPr>
          <p:cNvPr id="148" name="CustomShape 2"/>
          <p:cNvSpPr/>
          <p:nvPr/>
        </p:nvSpPr>
        <p:spPr>
          <a:xfrm>
            <a:off x="155520" y="-144360"/>
            <a:ext cx="304560" cy="304560"/>
          </a:xfrm>
          <a:prstGeom prst="rect">
            <a:avLst/>
          </a:prstGeom>
          <a:noFill/>
          <a:ln>
            <a:noFill/>
          </a:ln>
        </p:spPr>
        <p:style>
          <a:lnRef idx="0">
            <a:scrgbClr r="0" g="0" b="0"/>
          </a:lnRef>
          <a:fillRef idx="0">
            <a:scrgbClr r="0" g="0" b="0"/>
          </a:fillRef>
          <a:effectRef idx="0">
            <a:scrgbClr r="0" g="0" b="0"/>
          </a:effectRef>
          <a:fontRef idx="minor"/>
        </p:style>
      </p:sp>
      <p:sp>
        <p:nvSpPr>
          <p:cNvPr id="150" name="CustomShape 3"/>
          <p:cNvSpPr/>
          <p:nvPr/>
        </p:nvSpPr>
        <p:spPr>
          <a:xfrm>
            <a:off x="0" y="-18000"/>
            <a:ext cx="3960000" cy="283500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s-ES" sz="18000" b="1" strike="noStrike" spc="49" dirty="0">
                <a:solidFill>
                  <a:srgbClr val="FFCCCC"/>
                </a:solidFill>
                <a:uFill>
                  <a:solidFill>
                    <a:srgbClr val="FFFFFF"/>
                  </a:solidFill>
                </a:uFill>
                <a:latin typeface="Calibri"/>
              </a:rPr>
              <a:t>FIN</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357158" y="1071546"/>
            <a:ext cx="8564760" cy="977200"/>
          </a:xfrm>
          <a:prstGeom prst="rect">
            <a:avLst/>
          </a:prstGeom>
          <a:solidFill>
            <a:srgbClr val="E9EFF7"/>
          </a:solidFill>
          <a:ln w="38160">
            <a:solidFill>
              <a:srgbClr val="00004C"/>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1800" b="1" strike="noStrike" spc="-1" dirty="0">
                <a:solidFill>
                  <a:srgbClr val="000042"/>
                </a:solidFill>
                <a:uFill>
                  <a:solidFill>
                    <a:srgbClr val="FFFFFF"/>
                  </a:solidFill>
                </a:uFill>
                <a:latin typeface="Calibri"/>
              </a:rPr>
              <a:t>Anexo </a:t>
            </a:r>
            <a:r>
              <a:rPr lang="es-ES" sz="1800" b="1" strike="noStrike" spc="-1" dirty="0" smtClean="0">
                <a:solidFill>
                  <a:srgbClr val="000042"/>
                </a:solidFill>
                <a:uFill>
                  <a:solidFill>
                    <a:srgbClr val="FFFFFF"/>
                  </a:solidFill>
                </a:uFill>
                <a:latin typeface="Calibri"/>
              </a:rPr>
              <a:t>I de </a:t>
            </a:r>
            <a:r>
              <a:rPr lang="es-ES" sz="1800" b="1" strike="noStrike" spc="-1" dirty="0">
                <a:solidFill>
                  <a:srgbClr val="000042"/>
                </a:solidFill>
                <a:uFill>
                  <a:solidFill>
                    <a:srgbClr val="FFFFFF"/>
                  </a:solidFill>
                </a:uFill>
                <a:latin typeface="Calibri"/>
              </a:rPr>
              <a:t>la Orden de 20 de junio de 2011, por la que se adoptan medidas para la promoción de la convivencia en los centros docentes sostenidos con fondos públicos y se regula el derecho de las familias a participar en el proceso educativo de sus hijos e hijas. </a:t>
            </a:r>
            <a:endParaRPr/>
          </a:p>
        </p:txBody>
      </p:sp>
      <p:sp>
        <p:nvSpPr>
          <p:cNvPr id="133" name="CustomShape 3"/>
          <p:cNvSpPr/>
          <p:nvPr/>
        </p:nvSpPr>
        <p:spPr>
          <a:xfrm>
            <a:off x="357158" y="2571744"/>
            <a:ext cx="8501122" cy="2928958"/>
          </a:xfrm>
          <a:prstGeom prst="rect">
            <a:avLst/>
          </a:prstGeom>
          <a:solidFill>
            <a:schemeClr val="bg2">
              <a:lumMod val="90000"/>
            </a:schemeClr>
          </a:solidFill>
          <a:ln w="28440">
            <a:solidFill>
              <a:schemeClr val="bg2">
                <a:lumMod val="10000"/>
              </a:schemeClr>
            </a:solidFill>
            <a:round/>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spcAft>
                <a:spcPts val="600"/>
              </a:spcAft>
            </a:pPr>
            <a:r>
              <a:rPr lang="es-ES" sz="2000" b="1" strike="noStrike" spc="-1" dirty="0">
                <a:solidFill>
                  <a:schemeClr val="bg2">
                    <a:lumMod val="10000"/>
                  </a:schemeClr>
                </a:solidFill>
                <a:uFill>
                  <a:solidFill>
                    <a:srgbClr val="FFFFFF"/>
                  </a:solidFill>
                </a:uFill>
                <a:latin typeface="Calibri"/>
              </a:rPr>
              <a:t>Paso </a:t>
            </a:r>
            <a:r>
              <a:rPr lang="es-ES" sz="2000" b="1" strike="noStrike" spc="-1" dirty="0" smtClean="0">
                <a:solidFill>
                  <a:schemeClr val="bg2">
                    <a:lumMod val="10000"/>
                  </a:schemeClr>
                </a:solidFill>
                <a:uFill>
                  <a:solidFill>
                    <a:srgbClr val="FFFFFF"/>
                  </a:solidFill>
                </a:uFill>
                <a:latin typeface="Calibri"/>
              </a:rPr>
              <a:t>2. Actuaciones inmediatas</a:t>
            </a:r>
            <a:endParaRPr>
              <a:solidFill>
                <a:schemeClr val="bg2">
                  <a:lumMod val="10000"/>
                </a:schemeClr>
              </a:solidFill>
            </a:endParaRPr>
          </a:p>
          <a:p>
            <a:pPr algn="just">
              <a:lnSpc>
                <a:spcPct val="100000"/>
              </a:lnSpc>
              <a:spcAft>
                <a:spcPts val="600"/>
              </a:spcAft>
            </a:pPr>
            <a:r>
              <a:rPr lang="es-ES" spc="-1" dirty="0" smtClean="0">
                <a:solidFill>
                  <a:schemeClr val="bg2">
                    <a:lumMod val="10000"/>
                  </a:schemeClr>
                </a:solidFill>
                <a:uFill>
                  <a:solidFill>
                    <a:srgbClr val="FFFFFF"/>
                  </a:solidFill>
                </a:uFill>
                <a:latin typeface="Calibri"/>
              </a:rPr>
              <a:t>Tras esta comunicación, </a:t>
            </a:r>
            <a:r>
              <a:rPr lang="es-ES" b="1" spc="-1" dirty="0" smtClean="0">
                <a:solidFill>
                  <a:schemeClr val="bg2">
                    <a:lumMod val="10000"/>
                  </a:schemeClr>
                </a:solidFill>
                <a:uFill>
                  <a:solidFill>
                    <a:srgbClr val="FFFFFF"/>
                  </a:solidFill>
                </a:uFill>
                <a:latin typeface="Calibri"/>
              </a:rPr>
              <a:t>se reunirá el equipo directivo con el tutor o tutora del alumno o alumna afectada y la persona o personas responsables de la orientación en el centro, para recopilar información, analizarla y valorar la intervención que proceda</a:t>
            </a:r>
            <a:r>
              <a:rPr lang="es-ES" spc="-1" dirty="0" smtClean="0">
                <a:solidFill>
                  <a:schemeClr val="bg2">
                    <a:lumMod val="10000"/>
                  </a:schemeClr>
                </a:solidFill>
                <a:uFill>
                  <a:solidFill>
                    <a:srgbClr val="FFFFFF"/>
                  </a:solidFill>
                </a:uFill>
                <a:latin typeface="Calibri"/>
              </a:rPr>
              <a:t>. La realización de esta reunión deberá registrarse por escrito, especificando la información recogida y las actuaciones acordadas. </a:t>
            </a:r>
          </a:p>
          <a:p>
            <a:pPr algn="just">
              <a:lnSpc>
                <a:spcPct val="100000"/>
              </a:lnSpc>
              <a:spcAft>
                <a:spcPts val="600"/>
              </a:spcAft>
            </a:pPr>
            <a:r>
              <a:rPr lang="es-ES" spc="-1" dirty="0" smtClean="0">
                <a:solidFill>
                  <a:schemeClr val="bg2">
                    <a:lumMod val="10000"/>
                  </a:schemeClr>
                </a:solidFill>
                <a:uFill>
                  <a:solidFill>
                    <a:srgbClr val="FFFFFF"/>
                  </a:solidFill>
                </a:uFill>
                <a:latin typeface="Calibri"/>
              </a:rPr>
              <a:t>En todos los casos en que se estime que pueda existir una situación de maltrato infantil</a:t>
            </a:r>
            <a:r>
              <a:rPr lang="es-ES" b="1" spc="-1" dirty="0" smtClean="0">
                <a:solidFill>
                  <a:schemeClr val="bg2">
                    <a:lumMod val="10000"/>
                  </a:schemeClr>
                </a:solidFill>
                <a:uFill>
                  <a:solidFill>
                    <a:srgbClr val="FFFFFF"/>
                  </a:solidFill>
                </a:uFill>
                <a:latin typeface="Calibri"/>
              </a:rPr>
              <a:t>, se informará del inicio del protocolo de actuación al Servicio Provincial de Inspección de Educación.</a:t>
            </a:r>
          </a:p>
        </p:txBody>
      </p:sp>
      <p:sp>
        <p:nvSpPr>
          <p:cNvPr id="5" name="CustomShape 2"/>
          <p:cNvSpPr/>
          <p:nvPr/>
        </p:nvSpPr>
        <p:spPr>
          <a:xfrm>
            <a:off x="0" y="108000"/>
            <a:ext cx="9143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2800" b="1" strike="noStrike" spc="-1" dirty="0">
                <a:solidFill>
                  <a:srgbClr val="000000"/>
                </a:solidFill>
                <a:uFill>
                  <a:solidFill>
                    <a:srgbClr val="FFFFFF"/>
                  </a:solidFill>
                </a:uFill>
                <a:latin typeface="Calibri"/>
              </a:rPr>
              <a:t>PROTOCOLO DE </a:t>
            </a:r>
            <a:r>
              <a:rPr lang="es-ES" sz="2800" b="1" strike="noStrike" spc="-1" dirty="0" smtClean="0">
                <a:solidFill>
                  <a:srgbClr val="000000"/>
                </a:solidFill>
                <a:uFill>
                  <a:solidFill>
                    <a:srgbClr val="FFFFFF"/>
                  </a:solidFill>
                </a:uFill>
                <a:latin typeface="Calibri"/>
              </a:rPr>
              <a:t>ACTUACIÓN ANTE POSIBLES CASOS DE ACOSO ESCOLAR.</a:t>
            </a:r>
            <a:endParaRPr dirty="0"/>
          </a:p>
        </p:txBody>
      </p:sp>
    </p:spTree>
    <p:extLst>
      <p:ext uri="{BB962C8B-B14F-4D97-AF65-F5344CB8AC3E}">
        <p14:creationId xmlns="" xmlns:p14="http://schemas.microsoft.com/office/powerpoint/2010/main" val="260327304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357158" y="785794"/>
            <a:ext cx="8564760" cy="977200"/>
          </a:xfrm>
          <a:prstGeom prst="rect">
            <a:avLst/>
          </a:prstGeom>
          <a:solidFill>
            <a:srgbClr val="E9EFF7"/>
          </a:solidFill>
          <a:ln w="38160">
            <a:solidFill>
              <a:srgbClr val="00004C"/>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1800" b="1" strike="noStrike" spc="-1" dirty="0">
                <a:solidFill>
                  <a:srgbClr val="000042"/>
                </a:solidFill>
                <a:uFill>
                  <a:solidFill>
                    <a:srgbClr val="FFFFFF"/>
                  </a:solidFill>
                </a:uFill>
                <a:latin typeface="Calibri"/>
              </a:rPr>
              <a:t>Anexo </a:t>
            </a:r>
            <a:r>
              <a:rPr lang="es-ES" sz="1800" b="1" strike="noStrike" spc="-1" dirty="0" smtClean="0">
                <a:solidFill>
                  <a:srgbClr val="000042"/>
                </a:solidFill>
                <a:uFill>
                  <a:solidFill>
                    <a:srgbClr val="FFFFFF"/>
                  </a:solidFill>
                </a:uFill>
                <a:latin typeface="Calibri"/>
              </a:rPr>
              <a:t>I </a:t>
            </a:r>
            <a:r>
              <a:rPr lang="es-ES" sz="1800" b="1" strike="noStrike" spc="-1" dirty="0">
                <a:solidFill>
                  <a:srgbClr val="000042"/>
                </a:solidFill>
                <a:uFill>
                  <a:solidFill>
                    <a:srgbClr val="FFFFFF"/>
                  </a:solidFill>
                </a:uFill>
                <a:latin typeface="Calibri"/>
              </a:rPr>
              <a:t>de la Orden de 20 de junio de 2011, por la que se adoptan medidas para la promoción de la convivencia en los centros docentes sostenidos con fondos públicos y se regula el derecho de las familias a participar en el proceso educativo de sus hijos e hijas. </a:t>
            </a:r>
            <a:endParaRPr dirty="0"/>
          </a:p>
        </p:txBody>
      </p:sp>
      <p:sp>
        <p:nvSpPr>
          <p:cNvPr id="133" name="CustomShape 3"/>
          <p:cNvSpPr/>
          <p:nvPr/>
        </p:nvSpPr>
        <p:spPr>
          <a:xfrm>
            <a:off x="357158" y="1928802"/>
            <a:ext cx="8501122" cy="2714644"/>
          </a:xfrm>
          <a:prstGeom prst="rect">
            <a:avLst/>
          </a:prstGeom>
          <a:solidFill>
            <a:schemeClr val="bg2">
              <a:lumMod val="90000"/>
            </a:schemeClr>
          </a:solidFill>
          <a:ln w="28440">
            <a:solidFill>
              <a:schemeClr val="bg2">
                <a:lumMod val="10000"/>
              </a:schemeClr>
            </a:solidFill>
            <a:round/>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spcAft>
                <a:spcPts val="600"/>
              </a:spcAft>
            </a:pPr>
            <a:r>
              <a:rPr lang="es-ES" sz="2000" b="1" strike="noStrike" spc="-1" dirty="0">
                <a:solidFill>
                  <a:schemeClr val="bg2">
                    <a:lumMod val="10000"/>
                  </a:schemeClr>
                </a:solidFill>
                <a:uFill>
                  <a:solidFill>
                    <a:srgbClr val="FFFFFF"/>
                  </a:solidFill>
                </a:uFill>
                <a:latin typeface="Calibri"/>
              </a:rPr>
              <a:t>Paso </a:t>
            </a:r>
            <a:r>
              <a:rPr lang="es-ES" sz="2000" b="1" strike="noStrike" spc="-1" dirty="0" smtClean="0">
                <a:solidFill>
                  <a:schemeClr val="bg2">
                    <a:lumMod val="10000"/>
                  </a:schemeClr>
                </a:solidFill>
                <a:uFill>
                  <a:solidFill>
                    <a:srgbClr val="FFFFFF"/>
                  </a:solidFill>
                </a:uFill>
                <a:latin typeface="Calibri"/>
              </a:rPr>
              <a:t>2. Actuaciones inmediatas</a:t>
            </a:r>
            <a:endParaRPr dirty="0">
              <a:solidFill>
                <a:schemeClr val="bg2">
                  <a:lumMod val="10000"/>
                </a:schemeClr>
              </a:solidFill>
            </a:endParaRPr>
          </a:p>
          <a:p>
            <a:pPr algn="just">
              <a:lnSpc>
                <a:spcPct val="100000"/>
              </a:lnSpc>
              <a:spcAft>
                <a:spcPts val="600"/>
              </a:spcAft>
            </a:pPr>
            <a:r>
              <a:rPr lang="es-ES" sz="1700" spc="-1" dirty="0" smtClean="0">
                <a:solidFill>
                  <a:schemeClr val="bg2">
                    <a:lumMod val="10000"/>
                  </a:schemeClr>
                </a:solidFill>
                <a:uFill>
                  <a:solidFill>
                    <a:srgbClr val="FFFFFF"/>
                  </a:solidFill>
                </a:uFill>
                <a:latin typeface="Calibri"/>
              </a:rPr>
              <a:t>Tras esta comunicación, </a:t>
            </a:r>
            <a:r>
              <a:rPr lang="es-ES" sz="1700" b="1" spc="-1" dirty="0" smtClean="0">
                <a:solidFill>
                  <a:schemeClr val="bg2">
                    <a:lumMod val="10000"/>
                  </a:schemeClr>
                </a:solidFill>
                <a:uFill>
                  <a:solidFill>
                    <a:srgbClr val="FFFFFF"/>
                  </a:solidFill>
                </a:uFill>
                <a:latin typeface="Calibri"/>
              </a:rPr>
              <a:t>se reunirá el equipo directivo con el tutor o tutora del alumno o alumna afectada y la persona o personas responsables de la orientación en el centro, para recopilar información, analizarla y valorar la intervención que proceda</a:t>
            </a:r>
            <a:r>
              <a:rPr lang="es-ES" sz="1700" spc="-1" dirty="0" smtClean="0">
                <a:solidFill>
                  <a:schemeClr val="bg2">
                    <a:lumMod val="10000"/>
                  </a:schemeClr>
                </a:solidFill>
                <a:uFill>
                  <a:solidFill>
                    <a:srgbClr val="FFFFFF"/>
                  </a:solidFill>
                </a:uFill>
                <a:latin typeface="Calibri"/>
              </a:rPr>
              <a:t>. La realización de esta reunión deberá registrarse por escrito, especificando la información recogida y las actuaciones acordadas. </a:t>
            </a:r>
          </a:p>
          <a:p>
            <a:pPr algn="just">
              <a:lnSpc>
                <a:spcPct val="100000"/>
              </a:lnSpc>
              <a:spcAft>
                <a:spcPts val="600"/>
              </a:spcAft>
            </a:pPr>
            <a:r>
              <a:rPr lang="es-ES" sz="1700" spc="-1" dirty="0" smtClean="0">
                <a:solidFill>
                  <a:schemeClr val="bg2">
                    <a:lumMod val="10000"/>
                  </a:schemeClr>
                </a:solidFill>
                <a:uFill>
                  <a:solidFill>
                    <a:srgbClr val="FFFFFF"/>
                  </a:solidFill>
                </a:uFill>
                <a:latin typeface="Calibri"/>
              </a:rPr>
              <a:t>En todos los casos en que se estime que pueda existir una situación de maltrato infantil</a:t>
            </a:r>
            <a:r>
              <a:rPr lang="es-ES" sz="1700" b="1" spc="-1" dirty="0" smtClean="0">
                <a:solidFill>
                  <a:schemeClr val="bg2">
                    <a:lumMod val="10000"/>
                  </a:schemeClr>
                </a:solidFill>
                <a:uFill>
                  <a:solidFill>
                    <a:srgbClr val="FFFFFF"/>
                  </a:solidFill>
                </a:uFill>
                <a:latin typeface="Calibri"/>
              </a:rPr>
              <a:t>, se informará del inicio del protocolo de actuación al Servicio Provincial de Inspección de Educación.</a:t>
            </a:r>
          </a:p>
        </p:txBody>
      </p:sp>
      <p:sp>
        <p:nvSpPr>
          <p:cNvPr id="5" name="CustomShape 3"/>
          <p:cNvSpPr/>
          <p:nvPr/>
        </p:nvSpPr>
        <p:spPr>
          <a:xfrm>
            <a:off x="357158" y="4714884"/>
            <a:ext cx="8501122" cy="2000264"/>
          </a:xfrm>
          <a:prstGeom prst="rect">
            <a:avLst/>
          </a:prstGeom>
          <a:solidFill>
            <a:schemeClr val="accent4">
              <a:lumMod val="20000"/>
              <a:lumOff val="80000"/>
            </a:schemeClr>
          </a:solidFill>
          <a:ln w="28440">
            <a:solidFill>
              <a:schemeClr val="accent4">
                <a:lumMod val="50000"/>
              </a:schemeClr>
            </a:solidFill>
            <a:round/>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spcAft>
                <a:spcPts val="600"/>
              </a:spcAft>
            </a:pPr>
            <a:r>
              <a:rPr lang="es-ES" sz="2000" b="1" strike="noStrike" spc="-1" dirty="0">
                <a:solidFill>
                  <a:schemeClr val="accent4">
                    <a:lumMod val="50000"/>
                  </a:schemeClr>
                </a:solidFill>
                <a:uFill>
                  <a:solidFill>
                    <a:srgbClr val="FFFFFF"/>
                  </a:solidFill>
                </a:uFill>
                <a:latin typeface="Calibri"/>
              </a:rPr>
              <a:t>Paso </a:t>
            </a:r>
            <a:r>
              <a:rPr lang="es-ES" sz="2000" b="1" strike="noStrike" spc="-1" dirty="0" smtClean="0">
                <a:solidFill>
                  <a:schemeClr val="accent4">
                    <a:lumMod val="50000"/>
                  </a:schemeClr>
                </a:solidFill>
                <a:uFill>
                  <a:solidFill>
                    <a:srgbClr val="FFFFFF"/>
                  </a:solidFill>
                </a:uFill>
                <a:latin typeface="Calibri"/>
              </a:rPr>
              <a:t>3. Medidas de urgencia</a:t>
            </a:r>
            <a:endParaRPr dirty="0">
              <a:solidFill>
                <a:schemeClr val="accent4">
                  <a:lumMod val="50000"/>
                </a:schemeClr>
              </a:solidFill>
            </a:endParaRPr>
          </a:p>
          <a:p>
            <a:pPr algn="just">
              <a:lnSpc>
                <a:spcPct val="100000"/>
              </a:lnSpc>
              <a:spcAft>
                <a:spcPts val="600"/>
              </a:spcAft>
            </a:pPr>
            <a:r>
              <a:rPr lang="es-ES" sz="1700" spc="-1" dirty="0" smtClean="0">
                <a:solidFill>
                  <a:schemeClr val="accent4">
                    <a:lumMod val="50000"/>
                  </a:schemeClr>
                </a:solidFill>
                <a:uFill>
                  <a:solidFill>
                    <a:srgbClr val="FFFFFF"/>
                  </a:solidFill>
                </a:uFill>
                <a:latin typeface="Calibri"/>
              </a:rPr>
              <a:t>En caso de estimarse necesario, se adoptarán las medidas de urgencia que se requieran para proteger a la persona agredida y evitar las agresiones:</a:t>
            </a:r>
          </a:p>
          <a:p>
            <a:pPr marL="354013" indent="-176213" algn="just">
              <a:lnSpc>
                <a:spcPct val="100000"/>
              </a:lnSpc>
              <a:spcAft>
                <a:spcPts val="600"/>
              </a:spcAft>
              <a:buFont typeface="Arial" pitchFamily="34" charset="0"/>
              <a:buChar char="•"/>
            </a:pPr>
            <a:r>
              <a:rPr lang="es-ES" sz="1700" b="1" spc="-1" dirty="0" smtClean="0">
                <a:solidFill>
                  <a:schemeClr val="accent4">
                    <a:lumMod val="50000"/>
                  </a:schemeClr>
                </a:solidFill>
                <a:uFill>
                  <a:solidFill>
                    <a:srgbClr val="FFFFFF"/>
                  </a:solidFill>
                </a:uFill>
                <a:latin typeface="Calibri"/>
              </a:rPr>
              <a:t>Medidas que garanticen la inmediata seguridad del alumno o alumna acosada, así como medidas específicas de apoyo y ayuda.</a:t>
            </a:r>
          </a:p>
          <a:p>
            <a:pPr marL="354013" indent="-176213" algn="just">
              <a:lnSpc>
                <a:spcPct val="100000"/>
              </a:lnSpc>
              <a:spcAft>
                <a:spcPts val="600"/>
              </a:spcAft>
              <a:buFont typeface="Arial" pitchFamily="34" charset="0"/>
              <a:buChar char="•"/>
            </a:pPr>
            <a:r>
              <a:rPr lang="es-ES" sz="1700" b="1" spc="-1" dirty="0" smtClean="0">
                <a:solidFill>
                  <a:schemeClr val="accent4">
                    <a:lumMod val="50000"/>
                  </a:schemeClr>
                </a:solidFill>
                <a:uFill>
                  <a:solidFill>
                    <a:srgbClr val="FFFFFF"/>
                  </a:solidFill>
                </a:uFill>
                <a:latin typeface="Calibri"/>
              </a:rPr>
              <a:t>Medidas cautelares dirigidas al alumno o alumna acosador.</a:t>
            </a:r>
          </a:p>
        </p:txBody>
      </p:sp>
      <p:sp>
        <p:nvSpPr>
          <p:cNvPr id="6" name="CustomShape 2"/>
          <p:cNvSpPr/>
          <p:nvPr/>
        </p:nvSpPr>
        <p:spPr>
          <a:xfrm>
            <a:off x="0" y="108000"/>
            <a:ext cx="9143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2300" b="1" strike="noStrike" spc="-1" dirty="0">
                <a:solidFill>
                  <a:srgbClr val="000000"/>
                </a:solidFill>
                <a:uFill>
                  <a:solidFill>
                    <a:srgbClr val="FFFFFF"/>
                  </a:solidFill>
                </a:uFill>
                <a:latin typeface="Calibri"/>
              </a:rPr>
              <a:t>PROTOCOLO DE </a:t>
            </a:r>
            <a:r>
              <a:rPr lang="es-ES" sz="2300" b="1" strike="noStrike" spc="-1" dirty="0" smtClean="0">
                <a:solidFill>
                  <a:srgbClr val="000000"/>
                </a:solidFill>
                <a:uFill>
                  <a:solidFill>
                    <a:srgbClr val="FFFFFF"/>
                  </a:solidFill>
                </a:uFill>
                <a:latin typeface="Calibri"/>
              </a:rPr>
              <a:t>ACTUACIÓN ANTE POSIBLES CASOS DE ACOSO ESCOLAR.</a:t>
            </a:r>
            <a:endParaRPr sz="2300" dirty="0"/>
          </a:p>
        </p:txBody>
      </p:sp>
    </p:spTree>
    <p:extLst>
      <p:ext uri="{BB962C8B-B14F-4D97-AF65-F5344CB8AC3E}">
        <p14:creationId xmlns="" xmlns:p14="http://schemas.microsoft.com/office/powerpoint/2010/main" val="260327304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316440" y="651600"/>
            <a:ext cx="8564760" cy="977200"/>
          </a:xfrm>
          <a:prstGeom prst="rect">
            <a:avLst/>
          </a:prstGeom>
          <a:solidFill>
            <a:srgbClr val="E9EFF7"/>
          </a:solidFill>
          <a:ln w="38160">
            <a:solidFill>
              <a:srgbClr val="00004C"/>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1800" b="1" strike="noStrike" spc="-1" dirty="0">
                <a:solidFill>
                  <a:srgbClr val="000042"/>
                </a:solidFill>
                <a:uFill>
                  <a:solidFill>
                    <a:srgbClr val="FFFFFF"/>
                  </a:solidFill>
                </a:uFill>
                <a:latin typeface="Calibri"/>
              </a:rPr>
              <a:t>Anexo </a:t>
            </a:r>
            <a:r>
              <a:rPr lang="es-ES" sz="1800" b="1" strike="noStrike" spc="-1" dirty="0" smtClean="0">
                <a:solidFill>
                  <a:srgbClr val="000042"/>
                </a:solidFill>
                <a:uFill>
                  <a:solidFill>
                    <a:srgbClr val="FFFFFF"/>
                  </a:solidFill>
                </a:uFill>
                <a:latin typeface="Calibri"/>
              </a:rPr>
              <a:t>I </a:t>
            </a:r>
            <a:r>
              <a:rPr lang="es-ES" sz="1800" b="1" strike="noStrike" spc="-1" dirty="0">
                <a:solidFill>
                  <a:srgbClr val="000042"/>
                </a:solidFill>
                <a:uFill>
                  <a:solidFill>
                    <a:srgbClr val="FFFFFF"/>
                  </a:solidFill>
                </a:uFill>
                <a:latin typeface="Calibri"/>
              </a:rPr>
              <a:t>de la Orden de 20 de junio de 2011, por la que se adoptan medidas para la promoción de la convivencia en los centros docentes sostenidos con fondos públicos y se regula el derecho de las familias a participar en el proceso educativo de sus hijos e hijas. </a:t>
            </a:r>
            <a:endParaRPr/>
          </a:p>
        </p:txBody>
      </p:sp>
      <p:sp>
        <p:nvSpPr>
          <p:cNvPr id="133" name="CustomShape 3"/>
          <p:cNvSpPr/>
          <p:nvPr/>
        </p:nvSpPr>
        <p:spPr>
          <a:xfrm>
            <a:off x="214282" y="2000240"/>
            <a:ext cx="8715436" cy="1513484"/>
          </a:xfrm>
          <a:prstGeom prst="rect">
            <a:avLst/>
          </a:prstGeom>
          <a:solidFill>
            <a:schemeClr val="accent3">
              <a:lumMod val="20000"/>
              <a:lumOff val="80000"/>
            </a:schemeClr>
          </a:solidFill>
          <a:ln w="28440">
            <a:solidFill>
              <a:schemeClr val="accent3">
                <a:lumMod val="50000"/>
              </a:schemeClr>
            </a:solidFill>
            <a:round/>
          </a:ln>
        </p:spPr>
        <p:style>
          <a:lnRef idx="0">
            <a:scrgbClr r="0" g="0" b="0"/>
          </a:lnRef>
          <a:fillRef idx="0">
            <a:scrgbClr r="0" g="0" b="0"/>
          </a:fillRef>
          <a:effectRef idx="0">
            <a:scrgbClr r="0" g="0" b="0"/>
          </a:effectRef>
          <a:fontRef idx="minor"/>
        </p:style>
        <p:txBody>
          <a:bodyPr lIns="90000" tIns="45000" rIns="90000" bIns="45000"/>
          <a:lstStyle/>
          <a:p>
            <a:r>
              <a:rPr lang="es-ES" sz="2000" b="1" strike="noStrike" spc="-1" dirty="0" smtClean="0">
                <a:solidFill>
                  <a:schemeClr val="accent3">
                    <a:lumMod val="50000"/>
                  </a:schemeClr>
                </a:solidFill>
                <a:uFill>
                  <a:solidFill>
                    <a:srgbClr val="FFFFFF"/>
                  </a:solidFill>
                </a:uFill>
                <a:latin typeface="Calibri"/>
              </a:rPr>
              <a:t>Paso </a:t>
            </a:r>
            <a:r>
              <a:rPr lang="es-ES" sz="2000" b="1" strike="noStrike" spc="-1" dirty="0">
                <a:solidFill>
                  <a:schemeClr val="accent3">
                    <a:lumMod val="50000"/>
                  </a:schemeClr>
                </a:solidFill>
                <a:uFill>
                  <a:solidFill>
                    <a:srgbClr val="FFFFFF"/>
                  </a:solidFill>
                </a:uFill>
                <a:latin typeface="Calibri"/>
              </a:rPr>
              <a:t>4. </a:t>
            </a:r>
            <a:r>
              <a:rPr lang="es-ES" sz="2000" b="1" spc="-1" dirty="0" smtClean="0">
                <a:solidFill>
                  <a:schemeClr val="accent3">
                    <a:lumMod val="50000"/>
                  </a:schemeClr>
                </a:solidFill>
                <a:uFill>
                  <a:solidFill>
                    <a:srgbClr val="FFFFFF"/>
                  </a:solidFill>
                </a:uFill>
                <a:latin typeface="Calibri"/>
              </a:rPr>
              <a:t>Traslado a las familias o responsables legales del alumnado.</a:t>
            </a:r>
            <a:endParaRPr>
              <a:solidFill>
                <a:schemeClr val="accent3">
                  <a:lumMod val="50000"/>
                </a:schemeClr>
              </a:solidFill>
            </a:endParaRPr>
          </a:p>
          <a:p>
            <a:pPr>
              <a:lnSpc>
                <a:spcPct val="100000"/>
              </a:lnSpc>
            </a:pPr>
            <a:r>
              <a:rPr lang="es-ES" sz="1700" spc="-1" dirty="0" smtClean="0">
                <a:solidFill>
                  <a:schemeClr val="accent3">
                    <a:lumMod val="50000"/>
                  </a:schemeClr>
                </a:solidFill>
                <a:uFill>
                  <a:solidFill>
                    <a:srgbClr val="FFFFFF"/>
                  </a:solidFill>
                </a:uFill>
                <a:latin typeface="Calibri" pitchFamily="34" charset="0"/>
              </a:rPr>
              <a:t>El tutor o tutora, o la persona o personas responsables de la orientación en el centro, previo conocimiento del equipo directivo, con la debida cautela y mediante entrevista, pondrán el caso en conocimiento de las familias o responsables legales del alumnado implicado, aportando información sobre la situación y sobre las medidas adoptadas.</a:t>
            </a:r>
          </a:p>
        </p:txBody>
      </p:sp>
      <p:sp>
        <p:nvSpPr>
          <p:cNvPr id="5" name="CustomShape 3"/>
          <p:cNvSpPr/>
          <p:nvPr/>
        </p:nvSpPr>
        <p:spPr>
          <a:xfrm>
            <a:off x="214282" y="3857628"/>
            <a:ext cx="8715436" cy="1799236"/>
          </a:xfrm>
          <a:prstGeom prst="rect">
            <a:avLst/>
          </a:prstGeom>
          <a:solidFill>
            <a:schemeClr val="accent1">
              <a:lumMod val="20000"/>
              <a:lumOff val="80000"/>
            </a:schemeClr>
          </a:solidFill>
          <a:ln w="28440">
            <a:solidFill>
              <a:schemeClr val="tx2">
                <a:lumMod val="50000"/>
              </a:schemeClr>
            </a:solidFill>
            <a:round/>
          </a:ln>
        </p:spPr>
        <p:style>
          <a:lnRef idx="0">
            <a:scrgbClr r="0" g="0" b="0"/>
          </a:lnRef>
          <a:fillRef idx="0">
            <a:scrgbClr r="0" g="0" b="0"/>
          </a:fillRef>
          <a:effectRef idx="0">
            <a:scrgbClr r="0" g="0" b="0"/>
          </a:effectRef>
          <a:fontRef idx="minor"/>
        </p:style>
        <p:txBody>
          <a:bodyPr lIns="90000" tIns="45000" rIns="90000" bIns="45000"/>
          <a:lstStyle/>
          <a:p>
            <a:r>
              <a:rPr lang="es-ES" sz="2000" b="1" spc="-1" dirty="0" smtClean="0">
                <a:solidFill>
                  <a:schemeClr val="tx2">
                    <a:lumMod val="50000"/>
                  </a:schemeClr>
                </a:solidFill>
                <a:uFill>
                  <a:solidFill>
                    <a:srgbClr val="FFFFFF"/>
                  </a:solidFill>
                </a:uFill>
                <a:latin typeface="Calibri"/>
              </a:rPr>
              <a:t>Paso 5. Traslado al resto de profesionales que atienden al alumno/a acosado</a:t>
            </a:r>
          </a:p>
          <a:p>
            <a:pPr>
              <a:lnSpc>
                <a:spcPct val="100000"/>
              </a:lnSpc>
            </a:pPr>
            <a:r>
              <a:rPr lang="es-ES" sz="1700" spc="-1" dirty="0" smtClean="0">
                <a:solidFill>
                  <a:schemeClr val="tx2">
                    <a:lumMod val="50000"/>
                  </a:schemeClr>
                </a:solidFill>
                <a:uFill>
                  <a:solidFill>
                    <a:srgbClr val="FFFFFF"/>
                  </a:solidFill>
                </a:uFill>
                <a:latin typeface="Calibri" pitchFamily="34" charset="0"/>
              </a:rPr>
              <a:t>El director o directora, con las debidas reservas de confidencialidad y protección de la intimidad de los menores afectados y la de sus familias o responsables legales, podrá informar de la situación al equipo docente del alumnado implicado. Si lo estima oportuno informará también al resto del personal del centro y a otras instancias externas (sociales, sanitarias o judiciales, en función de la valoración inicial).</a:t>
            </a:r>
          </a:p>
        </p:txBody>
      </p:sp>
      <p:sp>
        <p:nvSpPr>
          <p:cNvPr id="6" name="CustomShape 2"/>
          <p:cNvSpPr/>
          <p:nvPr/>
        </p:nvSpPr>
        <p:spPr>
          <a:xfrm>
            <a:off x="0" y="108000"/>
            <a:ext cx="9143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2300" b="1" strike="noStrike" spc="-1" dirty="0">
                <a:solidFill>
                  <a:srgbClr val="000000"/>
                </a:solidFill>
                <a:uFill>
                  <a:solidFill>
                    <a:srgbClr val="FFFFFF"/>
                  </a:solidFill>
                </a:uFill>
                <a:latin typeface="Calibri"/>
              </a:rPr>
              <a:t>PROTOCOLO DE </a:t>
            </a:r>
            <a:r>
              <a:rPr lang="es-ES" sz="2300" b="1" strike="noStrike" spc="-1" dirty="0" smtClean="0">
                <a:solidFill>
                  <a:srgbClr val="000000"/>
                </a:solidFill>
                <a:uFill>
                  <a:solidFill>
                    <a:srgbClr val="FFFFFF"/>
                  </a:solidFill>
                </a:uFill>
                <a:latin typeface="Calibri"/>
              </a:rPr>
              <a:t>ACTUACIÓN ANTE POSIBLES CASOS DE ACOSO ESCOLAR.</a:t>
            </a:r>
            <a:endParaRPr sz="2300" dirty="0"/>
          </a:p>
        </p:txBody>
      </p:sp>
    </p:spTree>
    <p:extLst>
      <p:ext uri="{BB962C8B-B14F-4D97-AF65-F5344CB8AC3E}">
        <p14:creationId xmlns="" xmlns:p14="http://schemas.microsoft.com/office/powerpoint/2010/main" val="260327304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316440" y="651600"/>
            <a:ext cx="8564760" cy="977200"/>
          </a:xfrm>
          <a:prstGeom prst="rect">
            <a:avLst/>
          </a:prstGeom>
          <a:solidFill>
            <a:srgbClr val="E9EFF7"/>
          </a:solidFill>
          <a:ln w="38160">
            <a:solidFill>
              <a:srgbClr val="00004C"/>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1800" b="1" strike="noStrike" spc="-1" dirty="0">
                <a:solidFill>
                  <a:srgbClr val="000042"/>
                </a:solidFill>
                <a:uFill>
                  <a:solidFill>
                    <a:srgbClr val="FFFFFF"/>
                  </a:solidFill>
                </a:uFill>
                <a:latin typeface="Calibri"/>
              </a:rPr>
              <a:t>Anexo </a:t>
            </a:r>
            <a:r>
              <a:rPr lang="es-ES" sz="1800" b="1" strike="noStrike" spc="-1" dirty="0" smtClean="0">
                <a:solidFill>
                  <a:srgbClr val="000042"/>
                </a:solidFill>
                <a:uFill>
                  <a:solidFill>
                    <a:srgbClr val="FFFFFF"/>
                  </a:solidFill>
                </a:uFill>
                <a:latin typeface="Calibri"/>
              </a:rPr>
              <a:t>I </a:t>
            </a:r>
            <a:r>
              <a:rPr lang="es-ES" sz="1800" b="1" strike="noStrike" spc="-1" dirty="0">
                <a:solidFill>
                  <a:srgbClr val="000042"/>
                </a:solidFill>
                <a:uFill>
                  <a:solidFill>
                    <a:srgbClr val="FFFFFF"/>
                  </a:solidFill>
                </a:uFill>
                <a:latin typeface="Calibri"/>
              </a:rPr>
              <a:t>de la Orden de 20 de junio de 2011, por la que se adoptan medidas para la promoción de la convivencia en los centros docentes sostenidos con fondos públicos y se regula el derecho de las familias a participar en el proceso educativo de sus hijos e hijas. </a:t>
            </a:r>
            <a:endParaRPr/>
          </a:p>
        </p:txBody>
      </p:sp>
      <p:sp>
        <p:nvSpPr>
          <p:cNvPr id="133" name="CustomShape 3"/>
          <p:cNvSpPr/>
          <p:nvPr/>
        </p:nvSpPr>
        <p:spPr>
          <a:xfrm>
            <a:off x="179640" y="1772640"/>
            <a:ext cx="8856720" cy="4728194"/>
          </a:xfrm>
          <a:prstGeom prst="rect">
            <a:avLst/>
          </a:prstGeom>
          <a:solidFill>
            <a:srgbClr val="FFFFCC"/>
          </a:solidFill>
          <a:ln w="28440">
            <a:solidFill>
              <a:srgbClr val="663300"/>
            </a:solidFill>
            <a:round/>
          </a:ln>
        </p:spPr>
        <p:style>
          <a:lnRef idx="0">
            <a:scrgbClr r="0" g="0" b="0"/>
          </a:lnRef>
          <a:fillRef idx="0">
            <a:scrgbClr r="0" g="0" b="0"/>
          </a:fillRef>
          <a:effectRef idx="0">
            <a:scrgbClr r="0" g="0" b="0"/>
          </a:effectRef>
          <a:fontRef idx="minor"/>
        </p:style>
        <p:txBody>
          <a:bodyPr lIns="90000" tIns="45000" rIns="90000" bIns="45000"/>
          <a:lstStyle/>
          <a:p>
            <a:pPr>
              <a:spcBef>
                <a:spcPts val="200"/>
              </a:spcBef>
            </a:pPr>
            <a:r>
              <a:rPr lang="es-ES" sz="2000" b="1" spc="-1" dirty="0" smtClean="0">
                <a:solidFill>
                  <a:srgbClr val="663300"/>
                </a:solidFill>
                <a:uFill>
                  <a:solidFill>
                    <a:srgbClr val="FFFFFF"/>
                  </a:solidFill>
                </a:uFill>
                <a:latin typeface="Calibri"/>
              </a:rPr>
              <a:t>Paso 6. Recogida de información de distintas fuentes.</a:t>
            </a:r>
          </a:p>
          <a:p>
            <a:pPr>
              <a:lnSpc>
                <a:spcPct val="100000"/>
              </a:lnSpc>
              <a:spcBef>
                <a:spcPts val="200"/>
              </a:spcBef>
            </a:pPr>
            <a:r>
              <a:rPr lang="es-ES" sz="1700" spc="-1" dirty="0" smtClean="0">
                <a:solidFill>
                  <a:srgbClr val="663300"/>
                </a:solidFill>
                <a:uFill>
                  <a:solidFill>
                    <a:srgbClr val="FFFFFF"/>
                  </a:solidFill>
                </a:uFill>
                <a:latin typeface="Calibri"/>
              </a:rPr>
              <a:t>Una vez adoptadas las oportunas medidas de urgencia, el equipo directivo recabará la información necesaria relativa al hecho de las diversas fuentes que se relacionan a continuación:</a:t>
            </a:r>
          </a:p>
          <a:p>
            <a:pPr marL="442913" indent="-176213">
              <a:lnSpc>
                <a:spcPct val="100000"/>
              </a:lnSpc>
              <a:spcBef>
                <a:spcPts val="600"/>
              </a:spcBef>
              <a:buFont typeface="Calibri" pitchFamily="34" charset="0"/>
              <a:buChar char="-"/>
            </a:pPr>
            <a:r>
              <a:rPr lang="es-ES" sz="1700" spc="-1" dirty="0" smtClean="0">
                <a:solidFill>
                  <a:srgbClr val="663300"/>
                </a:solidFill>
                <a:uFill>
                  <a:solidFill>
                    <a:srgbClr val="FFFFFF"/>
                  </a:solidFill>
                </a:uFill>
                <a:latin typeface="Calibri"/>
              </a:rPr>
              <a:t>Recopilación de la documentación existente sobre el alumnado afectado.</a:t>
            </a:r>
          </a:p>
          <a:p>
            <a:pPr marL="442913" indent="-176213">
              <a:lnSpc>
                <a:spcPct val="100000"/>
              </a:lnSpc>
              <a:spcBef>
                <a:spcPts val="600"/>
              </a:spcBef>
              <a:buFont typeface="Calibri" pitchFamily="34" charset="0"/>
              <a:buChar char="-"/>
            </a:pPr>
            <a:r>
              <a:rPr lang="es-ES" sz="1700" spc="-1" dirty="0" smtClean="0">
                <a:solidFill>
                  <a:srgbClr val="663300"/>
                </a:solidFill>
                <a:uFill>
                  <a:solidFill>
                    <a:srgbClr val="FFFFFF"/>
                  </a:solidFill>
                </a:uFill>
                <a:latin typeface="Calibri"/>
              </a:rPr>
              <a:t>Observación sistemática de los indicadores señalados: en espacios comunes del centro, en clase, o en actividades complementarias y extraescolares.</a:t>
            </a:r>
          </a:p>
          <a:p>
            <a:pPr marL="442913" indent="-176213">
              <a:lnSpc>
                <a:spcPct val="100000"/>
              </a:lnSpc>
              <a:spcBef>
                <a:spcPts val="600"/>
              </a:spcBef>
              <a:buFont typeface="Calibri" pitchFamily="34" charset="0"/>
              <a:buChar char="-"/>
            </a:pPr>
            <a:r>
              <a:rPr lang="es-ES" sz="1700" spc="-1" dirty="0" smtClean="0">
                <a:solidFill>
                  <a:srgbClr val="663300"/>
                </a:solidFill>
                <a:uFill>
                  <a:solidFill>
                    <a:srgbClr val="FFFFFF"/>
                  </a:solidFill>
                </a:uFill>
                <a:latin typeface="Calibri"/>
              </a:rPr>
              <a:t>Asimismo, la dirección del centro solicitará al departamento de orientación o al equipo de orientación educativa que, con la colaboración de la persona que ejerce la tutoría, complete la información. Esto se hará, según el caso, observando al alumnado afectado, contrastando opiniones con otros compañeros y compañeras, hablando con el alumnado afectado o entrevistando a las familias o responsables legales del alumnado. Si se estima conveniente, se completará la información con otras fuentes complementarias, tales como el personal de administración y servicios, o personal de los servicios sociales correspondientes.</a:t>
            </a:r>
          </a:p>
          <a:p>
            <a:pPr marL="442913" indent="-176213">
              <a:lnSpc>
                <a:spcPct val="100000"/>
              </a:lnSpc>
              <a:spcBef>
                <a:spcPts val="600"/>
              </a:spcBef>
              <a:buFont typeface="Calibri" pitchFamily="34" charset="0"/>
              <a:buChar char="-"/>
            </a:pPr>
            <a:r>
              <a:rPr lang="es-ES" sz="1700" spc="-1" dirty="0" smtClean="0">
                <a:solidFill>
                  <a:srgbClr val="663300"/>
                </a:solidFill>
                <a:uFill>
                  <a:solidFill>
                    <a:srgbClr val="FFFFFF"/>
                  </a:solidFill>
                </a:uFill>
                <a:latin typeface="Calibri"/>
              </a:rPr>
              <a:t>Una vez recogida toda la información, el director o directora del centro realizará un informe con los datos obtenidos, para lo que contrastará la información aportada por las diferentes fuentes.</a:t>
            </a:r>
          </a:p>
        </p:txBody>
      </p:sp>
      <p:sp>
        <p:nvSpPr>
          <p:cNvPr id="5" name="CustomShape 2"/>
          <p:cNvSpPr/>
          <p:nvPr/>
        </p:nvSpPr>
        <p:spPr>
          <a:xfrm>
            <a:off x="0" y="108000"/>
            <a:ext cx="9143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2300" b="1" strike="noStrike" spc="-1" dirty="0">
                <a:solidFill>
                  <a:srgbClr val="000000"/>
                </a:solidFill>
                <a:uFill>
                  <a:solidFill>
                    <a:srgbClr val="FFFFFF"/>
                  </a:solidFill>
                </a:uFill>
                <a:latin typeface="Calibri"/>
              </a:rPr>
              <a:t>PROTOCOLO DE </a:t>
            </a:r>
            <a:r>
              <a:rPr lang="es-ES" sz="2300" b="1" strike="noStrike" spc="-1" dirty="0" smtClean="0">
                <a:solidFill>
                  <a:srgbClr val="000000"/>
                </a:solidFill>
                <a:uFill>
                  <a:solidFill>
                    <a:srgbClr val="FFFFFF"/>
                  </a:solidFill>
                </a:uFill>
                <a:latin typeface="Calibri"/>
              </a:rPr>
              <a:t>ACTUACIÓN ANTE POSIBLES CASOS DE ACOSO ESCOLAR.</a:t>
            </a:r>
            <a:endParaRPr sz="2300" dirty="0"/>
          </a:p>
        </p:txBody>
      </p:sp>
    </p:spTree>
    <p:extLst>
      <p:ext uri="{BB962C8B-B14F-4D97-AF65-F5344CB8AC3E}">
        <p14:creationId xmlns="" xmlns:p14="http://schemas.microsoft.com/office/powerpoint/2010/main" val="260327304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316440" y="651600"/>
            <a:ext cx="8564760" cy="977200"/>
          </a:xfrm>
          <a:prstGeom prst="rect">
            <a:avLst/>
          </a:prstGeom>
          <a:solidFill>
            <a:srgbClr val="E9EFF7"/>
          </a:solidFill>
          <a:ln w="38160">
            <a:solidFill>
              <a:srgbClr val="00004C"/>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1800" b="1" strike="noStrike" spc="-1" dirty="0">
                <a:solidFill>
                  <a:srgbClr val="000042"/>
                </a:solidFill>
                <a:uFill>
                  <a:solidFill>
                    <a:srgbClr val="FFFFFF"/>
                  </a:solidFill>
                </a:uFill>
                <a:latin typeface="Calibri"/>
              </a:rPr>
              <a:t>Anexo </a:t>
            </a:r>
            <a:r>
              <a:rPr lang="es-ES" sz="1800" b="1" strike="noStrike" spc="-1" dirty="0" smtClean="0">
                <a:solidFill>
                  <a:srgbClr val="000042"/>
                </a:solidFill>
                <a:uFill>
                  <a:solidFill>
                    <a:srgbClr val="FFFFFF"/>
                  </a:solidFill>
                </a:uFill>
                <a:latin typeface="Calibri"/>
              </a:rPr>
              <a:t>I </a:t>
            </a:r>
            <a:r>
              <a:rPr lang="es-ES" sz="1800" b="1" strike="noStrike" spc="-1" dirty="0">
                <a:solidFill>
                  <a:srgbClr val="000042"/>
                </a:solidFill>
                <a:uFill>
                  <a:solidFill>
                    <a:srgbClr val="FFFFFF"/>
                  </a:solidFill>
                </a:uFill>
                <a:latin typeface="Calibri"/>
              </a:rPr>
              <a:t>de la Orden de 20 de junio de 2011, por la que se adoptan medidas para la promoción de la convivencia en los centros docentes sostenidos con fondos públicos y se regula el derecho de las familias a participar en el proceso educativo de sus hijos e hijas. </a:t>
            </a:r>
            <a:endParaRPr/>
          </a:p>
        </p:txBody>
      </p:sp>
      <p:sp>
        <p:nvSpPr>
          <p:cNvPr id="133" name="CustomShape 3"/>
          <p:cNvSpPr/>
          <p:nvPr/>
        </p:nvSpPr>
        <p:spPr>
          <a:xfrm>
            <a:off x="179640" y="2000240"/>
            <a:ext cx="8856720" cy="3286148"/>
          </a:xfrm>
          <a:prstGeom prst="rect">
            <a:avLst/>
          </a:prstGeom>
          <a:solidFill>
            <a:srgbClr val="FFFFCC"/>
          </a:solidFill>
          <a:ln w="28440">
            <a:solidFill>
              <a:srgbClr val="663300"/>
            </a:solidFill>
            <a:round/>
          </a:ln>
        </p:spPr>
        <p:style>
          <a:lnRef idx="0">
            <a:scrgbClr r="0" g="0" b="0"/>
          </a:lnRef>
          <a:fillRef idx="0">
            <a:scrgbClr r="0" g="0" b="0"/>
          </a:fillRef>
          <a:effectRef idx="0">
            <a:scrgbClr r="0" g="0" b="0"/>
          </a:effectRef>
          <a:fontRef idx="minor"/>
        </p:style>
        <p:txBody>
          <a:bodyPr lIns="90000" tIns="45000" rIns="90000" bIns="45000"/>
          <a:lstStyle/>
          <a:p>
            <a:pPr>
              <a:spcBef>
                <a:spcPts val="600"/>
              </a:spcBef>
            </a:pPr>
            <a:r>
              <a:rPr lang="es-ES" sz="2000" b="1" spc="-1" dirty="0" smtClean="0">
                <a:solidFill>
                  <a:srgbClr val="663300"/>
                </a:solidFill>
                <a:uFill>
                  <a:solidFill>
                    <a:srgbClr val="FFFFFF"/>
                  </a:solidFill>
                </a:uFill>
                <a:latin typeface="Calibri"/>
              </a:rPr>
              <a:t>Paso 6. Recogida de información de distintas fuentes.</a:t>
            </a:r>
          </a:p>
          <a:p>
            <a:pPr>
              <a:lnSpc>
                <a:spcPct val="100000"/>
              </a:lnSpc>
              <a:spcBef>
                <a:spcPts val="600"/>
              </a:spcBef>
            </a:pPr>
            <a:r>
              <a:rPr lang="es-ES" spc="-1" dirty="0" smtClean="0">
                <a:solidFill>
                  <a:srgbClr val="663300"/>
                </a:solidFill>
                <a:uFill>
                  <a:solidFill>
                    <a:srgbClr val="FFFFFF"/>
                  </a:solidFill>
                </a:uFill>
                <a:latin typeface="Calibri"/>
              </a:rPr>
              <a:t>En este proceso se deben considerar los siguientes aspectos:</a:t>
            </a:r>
          </a:p>
          <a:p>
            <a:pPr>
              <a:lnSpc>
                <a:spcPct val="100000"/>
              </a:lnSpc>
              <a:spcBef>
                <a:spcPts val="600"/>
              </a:spcBef>
            </a:pPr>
            <a:endParaRPr lang="es-ES" sz="600" spc="-1" dirty="0" smtClean="0">
              <a:solidFill>
                <a:srgbClr val="663300"/>
              </a:solidFill>
              <a:uFill>
                <a:solidFill>
                  <a:srgbClr val="FFFFFF"/>
                </a:solidFill>
              </a:uFill>
              <a:latin typeface="Calibri"/>
            </a:endParaRPr>
          </a:p>
          <a:p>
            <a:pPr marL="442913" indent="-176213">
              <a:lnSpc>
                <a:spcPct val="100000"/>
              </a:lnSpc>
              <a:spcBef>
                <a:spcPts val="600"/>
              </a:spcBef>
              <a:buFont typeface="Calibri" pitchFamily="34" charset="0"/>
              <a:buChar char="-"/>
            </a:pPr>
            <a:r>
              <a:rPr lang="es-ES" spc="-1" dirty="0" smtClean="0">
                <a:solidFill>
                  <a:srgbClr val="663300"/>
                </a:solidFill>
                <a:uFill>
                  <a:solidFill>
                    <a:srgbClr val="FFFFFF"/>
                  </a:solidFill>
                </a:uFill>
                <a:latin typeface="Calibri"/>
              </a:rPr>
              <a:t>Garantizar la protección de los menores o las menores.</a:t>
            </a:r>
          </a:p>
          <a:p>
            <a:pPr marL="442913" indent="-176213">
              <a:lnSpc>
                <a:spcPct val="100000"/>
              </a:lnSpc>
              <a:spcBef>
                <a:spcPts val="600"/>
              </a:spcBef>
              <a:buFont typeface="Calibri" pitchFamily="34" charset="0"/>
              <a:buChar char="-"/>
            </a:pPr>
            <a:r>
              <a:rPr lang="es-ES" spc="-1" dirty="0" smtClean="0">
                <a:solidFill>
                  <a:srgbClr val="663300"/>
                </a:solidFill>
                <a:uFill>
                  <a:solidFill>
                    <a:srgbClr val="FFFFFF"/>
                  </a:solidFill>
                </a:uFill>
                <a:latin typeface="Calibri"/>
              </a:rPr>
              <a:t>Preservar su intimidad y la de sus familias o responsables legales.</a:t>
            </a:r>
          </a:p>
          <a:p>
            <a:pPr marL="442913" indent="-176213">
              <a:lnSpc>
                <a:spcPct val="100000"/>
              </a:lnSpc>
              <a:spcBef>
                <a:spcPts val="600"/>
              </a:spcBef>
              <a:buFont typeface="Calibri" pitchFamily="34" charset="0"/>
              <a:buChar char="-"/>
            </a:pPr>
            <a:r>
              <a:rPr lang="es-ES" spc="-1" dirty="0" smtClean="0">
                <a:solidFill>
                  <a:srgbClr val="663300"/>
                </a:solidFill>
                <a:uFill>
                  <a:solidFill>
                    <a:srgbClr val="FFFFFF"/>
                  </a:solidFill>
                </a:uFill>
                <a:latin typeface="Calibri"/>
              </a:rPr>
              <a:t>Actuar de manera inmediata.</a:t>
            </a:r>
          </a:p>
          <a:p>
            <a:pPr marL="442913" indent="-176213">
              <a:lnSpc>
                <a:spcPct val="100000"/>
              </a:lnSpc>
              <a:spcBef>
                <a:spcPts val="600"/>
              </a:spcBef>
              <a:buFont typeface="Calibri" pitchFamily="34" charset="0"/>
              <a:buChar char="-"/>
            </a:pPr>
            <a:r>
              <a:rPr lang="es-ES" spc="-1" dirty="0" smtClean="0">
                <a:solidFill>
                  <a:srgbClr val="663300"/>
                </a:solidFill>
                <a:uFill>
                  <a:solidFill>
                    <a:srgbClr val="FFFFFF"/>
                  </a:solidFill>
                </a:uFill>
                <a:latin typeface="Calibri"/>
              </a:rPr>
              <a:t>Generar un clima de confianza básica en los menores o las menores.</a:t>
            </a:r>
          </a:p>
          <a:p>
            <a:pPr marL="442913" indent="-176213">
              <a:lnSpc>
                <a:spcPct val="100000"/>
              </a:lnSpc>
              <a:spcBef>
                <a:spcPts val="600"/>
              </a:spcBef>
              <a:buFont typeface="Calibri" pitchFamily="34" charset="0"/>
              <a:buChar char="-"/>
            </a:pPr>
            <a:r>
              <a:rPr lang="es-ES" spc="-1" dirty="0" smtClean="0">
                <a:solidFill>
                  <a:srgbClr val="663300"/>
                </a:solidFill>
                <a:uFill>
                  <a:solidFill>
                    <a:srgbClr val="FFFFFF"/>
                  </a:solidFill>
                </a:uFill>
                <a:latin typeface="Calibri"/>
              </a:rPr>
              <a:t>Recoger todo tipo de pruebas e indicadores.</a:t>
            </a:r>
          </a:p>
          <a:p>
            <a:pPr marL="442913" indent="-176213">
              <a:lnSpc>
                <a:spcPct val="100000"/>
              </a:lnSpc>
              <a:spcBef>
                <a:spcPts val="600"/>
              </a:spcBef>
              <a:buFont typeface="Calibri" pitchFamily="34" charset="0"/>
              <a:buChar char="-"/>
            </a:pPr>
            <a:r>
              <a:rPr lang="es-ES" spc="-1" dirty="0" smtClean="0">
                <a:solidFill>
                  <a:srgbClr val="663300"/>
                </a:solidFill>
                <a:uFill>
                  <a:solidFill>
                    <a:srgbClr val="FFFFFF"/>
                  </a:solidFill>
                </a:uFill>
                <a:latin typeface="Calibri"/>
              </a:rPr>
              <a:t>No duplicar intervenciones y evitar dilaciones innecesarias.</a:t>
            </a:r>
          </a:p>
        </p:txBody>
      </p:sp>
      <p:sp>
        <p:nvSpPr>
          <p:cNvPr id="5" name="CustomShape 2"/>
          <p:cNvSpPr/>
          <p:nvPr/>
        </p:nvSpPr>
        <p:spPr>
          <a:xfrm>
            <a:off x="0" y="108000"/>
            <a:ext cx="9143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2300" b="1" strike="noStrike" spc="-1" dirty="0">
                <a:solidFill>
                  <a:srgbClr val="000000"/>
                </a:solidFill>
                <a:uFill>
                  <a:solidFill>
                    <a:srgbClr val="FFFFFF"/>
                  </a:solidFill>
                </a:uFill>
                <a:latin typeface="Calibri"/>
              </a:rPr>
              <a:t>PROTOCOLO DE </a:t>
            </a:r>
            <a:r>
              <a:rPr lang="es-ES" sz="2300" b="1" strike="noStrike" spc="-1" dirty="0" smtClean="0">
                <a:solidFill>
                  <a:srgbClr val="000000"/>
                </a:solidFill>
                <a:uFill>
                  <a:solidFill>
                    <a:srgbClr val="FFFFFF"/>
                  </a:solidFill>
                </a:uFill>
                <a:latin typeface="Calibri"/>
              </a:rPr>
              <a:t>ACTUACIÓN ANTE POSIBLES CASOS DE ACOSO ESCOLAR.</a:t>
            </a:r>
            <a:endParaRPr sz="2300" dirty="0"/>
          </a:p>
        </p:txBody>
      </p:sp>
    </p:spTree>
    <p:extLst>
      <p:ext uri="{BB962C8B-B14F-4D97-AF65-F5344CB8AC3E}">
        <p14:creationId xmlns="" xmlns:p14="http://schemas.microsoft.com/office/powerpoint/2010/main" val="260327304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316440" y="651600"/>
            <a:ext cx="8564760" cy="977200"/>
          </a:xfrm>
          <a:prstGeom prst="rect">
            <a:avLst/>
          </a:prstGeom>
          <a:solidFill>
            <a:srgbClr val="E9EFF7"/>
          </a:solidFill>
          <a:ln w="38160">
            <a:solidFill>
              <a:srgbClr val="00004C"/>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1800" b="1" strike="noStrike" spc="-1" dirty="0">
                <a:solidFill>
                  <a:srgbClr val="000042"/>
                </a:solidFill>
                <a:uFill>
                  <a:solidFill>
                    <a:srgbClr val="FFFFFF"/>
                  </a:solidFill>
                </a:uFill>
                <a:latin typeface="Calibri"/>
              </a:rPr>
              <a:t>Anexo </a:t>
            </a:r>
            <a:r>
              <a:rPr lang="es-ES" sz="1800" b="1" strike="noStrike" spc="-1" dirty="0" smtClean="0">
                <a:solidFill>
                  <a:srgbClr val="000042"/>
                </a:solidFill>
                <a:uFill>
                  <a:solidFill>
                    <a:srgbClr val="FFFFFF"/>
                  </a:solidFill>
                </a:uFill>
                <a:latin typeface="Calibri"/>
              </a:rPr>
              <a:t>I </a:t>
            </a:r>
            <a:r>
              <a:rPr lang="es-ES" sz="1800" b="1" strike="noStrike" spc="-1" dirty="0">
                <a:solidFill>
                  <a:srgbClr val="000042"/>
                </a:solidFill>
                <a:uFill>
                  <a:solidFill>
                    <a:srgbClr val="FFFFFF"/>
                  </a:solidFill>
                </a:uFill>
                <a:latin typeface="Calibri"/>
              </a:rPr>
              <a:t>de la Orden de 20 de junio de 2011, por la que se adoptan medidas para la promoción de la convivencia en los centros docentes sostenidos con fondos públicos y se regula el derecho de las familias a participar en el proceso educativo de sus hijos e hijas. </a:t>
            </a:r>
            <a:endParaRPr/>
          </a:p>
        </p:txBody>
      </p:sp>
      <p:sp>
        <p:nvSpPr>
          <p:cNvPr id="133" name="CustomShape 3"/>
          <p:cNvSpPr/>
          <p:nvPr/>
        </p:nvSpPr>
        <p:spPr>
          <a:xfrm>
            <a:off x="214282" y="1857364"/>
            <a:ext cx="8715436" cy="2357454"/>
          </a:xfrm>
          <a:prstGeom prst="rect">
            <a:avLst/>
          </a:prstGeom>
          <a:solidFill>
            <a:srgbClr val="DDFFDD"/>
          </a:solidFill>
          <a:ln w="28440">
            <a:solidFill>
              <a:srgbClr val="003300"/>
            </a:solidFill>
            <a:round/>
          </a:ln>
        </p:spPr>
        <p:style>
          <a:lnRef idx="0">
            <a:scrgbClr r="0" g="0" b="0"/>
          </a:lnRef>
          <a:fillRef idx="0">
            <a:scrgbClr r="0" g="0" b="0"/>
          </a:fillRef>
          <a:effectRef idx="0">
            <a:scrgbClr r="0" g="0" b="0"/>
          </a:effectRef>
          <a:fontRef idx="minor"/>
        </p:style>
        <p:txBody>
          <a:bodyPr lIns="90000" tIns="45000" rIns="90000" bIns="45000"/>
          <a:lstStyle/>
          <a:p>
            <a:r>
              <a:rPr lang="es-ES" sz="2000" b="1" strike="noStrike" spc="-1" dirty="0" smtClean="0">
                <a:solidFill>
                  <a:srgbClr val="003300"/>
                </a:solidFill>
                <a:uFill>
                  <a:solidFill>
                    <a:srgbClr val="FFFFFF"/>
                  </a:solidFill>
                </a:uFill>
                <a:latin typeface="Calibri"/>
              </a:rPr>
              <a:t>Paso </a:t>
            </a:r>
            <a:r>
              <a:rPr lang="es-ES" sz="2000" b="1" spc="-1" dirty="0">
                <a:solidFill>
                  <a:srgbClr val="003300"/>
                </a:solidFill>
                <a:uFill>
                  <a:solidFill>
                    <a:srgbClr val="FFFFFF"/>
                  </a:solidFill>
                </a:uFill>
                <a:latin typeface="Calibri"/>
              </a:rPr>
              <a:t>7</a:t>
            </a:r>
            <a:r>
              <a:rPr lang="es-ES" sz="2000" b="1" strike="noStrike" spc="-1" dirty="0" smtClean="0">
                <a:solidFill>
                  <a:srgbClr val="003300"/>
                </a:solidFill>
                <a:uFill>
                  <a:solidFill>
                    <a:srgbClr val="FFFFFF"/>
                  </a:solidFill>
                </a:uFill>
                <a:latin typeface="Calibri"/>
              </a:rPr>
              <a:t>. </a:t>
            </a:r>
            <a:r>
              <a:rPr lang="es-ES" sz="2000" b="1" spc="-1" dirty="0" smtClean="0">
                <a:solidFill>
                  <a:srgbClr val="003300"/>
                </a:solidFill>
                <a:uFill>
                  <a:solidFill>
                    <a:srgbClr val="FFFFFF"/>
                  </a:solidFill>
                </a:uFill>
                <a:latin typeface="Calibri"/>
              </a:rPr>
              <a:t>Aplicación de correcciones y medidas disciplinarias</a:t>
            </a:r>
            <a:endParaRPr>
              <a:solidFill>
                <a:srgbClr val="003300"/>
              </a:solidFill>
            </a:endParaRPr>
          </a:p>
          <a:p>
            <a:pPr>
              <a:lnSpc>
                <a:spcPct val="100000"/>
              </a:lnSpc>
            </a:pPr>
            <a:r>
              <a:rPr lang="es-ES" sz="1700" spc="-1" dirty="0" smtClean="0">
                <a:solidFill>
                  <a:srgbClr val="003300"/>
                </a:solidFill>
                <a:uFill>
                  <a:solidFill>
                    <a:srgbClr val="FFFFFF"/>
                  </a:solidFill>
                </a:uFill>
                <a:latin typeface="Calibri" pitchFamily="34" charset="0"/>
              </a:rPr>
              <a:t>Una vez recogida y contrastada toda la información, se procederá por parte del director o directora del centro a la adopción de correcciones a las conductas contrarias a la convivencia o de medidas disciplinarias al alumnado agresor implicado, en función de lo establecido en el plan de convivencia del centro, y, en cualquier caso, de acuerdo con lo establecido en el Capítulo III del Título V de los Decretos 327/2010 y 328/2010, ambos de 13 de julio. Estas correcciones o medidas disciplinarias se registrarán según lo establecido en el artículo 12.1 de la presente Orden.</a:t>
            </a:r>
          </a:p>
        </p:txBody>
      </p:sp>
      <p:sp>
        <p:nvSpPr>
          <p:cNvPr id="5" name="CustomShape 3"/>
          <p:cNvSpPr/>
          <p:nvPr/>
        </p:nvSpPr>
        <p:spPr>
          <a:xfrm>
            <a:off x="214282" y="4357694"/>
            <a:ext cx="8715436" cy="928694"/>
          </a:xfrm>
          <a:prstGeom prst="rect">
            <a:avLst/>
          </a:prstGeom>
          <a:solidFill>
            <a:schemeClr val="bg1">
              <a:lumMod val="85000"/>
            </a:schemeClr>
          </a:solidFill>
          <a:ln w="28440">
            <a:solidFill>
              <a:schemeClr val="tx1"/>
            </a:solidFill>
            <a:round/>
          </a:ln>
        </p:spPr>
        <p:style>
          <a:lnRef idx="0">
            <a:scrgbClr r="0" g="0" b="0"/>
          </a:lnRef>
          <a:fillRef idx="0">
            <a:scrgbClr r="0" g="0" b="0"/>
          </a:fillRef>
          <a:effectRef idx="0">
            <a:scrgbClr r="0" g="0" b="0"/>
          </a:effectRef>
          <a:fontRef idx="minor"/>
        </p:style>
        <p:txBody>
          <a:bodyPr lIns="90000" tIns="45000" rIns="90000" bIns="45000"/>
          <a:lstStyle/>
          <a:p>
            <a:r>
              <a:rPr lang="es-ES" sz="2000" b="1" spc="-1" dirty="0" smtClean="0">
                <a:uFill>
                  <a:solidFill>
                    <a:srgbClr val="FFFFFF"/>
                  </a:solidFill>
                </a:uFill>
                <a:latin typeface="Calibri"/>
              </a:rPr>
              <a:t>Paso 8. Comunicación a la comisión de convivencia</a:t>
            </a:r>
          </a:p>
          <a:p>
            <a:pPr>
              <a:lnSpc>
                <a:spcPct val="100000"/>
              </a:lnSpc>
            </a:pPr>
            <a:r>
              <a:rPr lang="es-ES" sz="1700" spc="-1" dirty="0" smtClean="0">
                <a:uFill>
                  <a:solidFill>
                    <a:srgbClr val="FFFFFF"/>
                  </a:solidFill>
                </a:uFill>
                <a:latin typeface="Calibri" pitchFamily="34" charset="0"/>
              </a:rPr>
              <a:t>El director o directora del centro trasladará el informe realizado tras la recogida de información así como, en su caso, las medidas disciplinarias aplicadas, a la comisión de convivencia del centro.</a:t>
            </a:r>
          </a:p>
        </p:txBody>
      </p:sp>
      <p:sp>
        <p:nvSpPr>
          <p:cNvPr id="6" name="CustomShape 3"/>
          <p:cNvSpPr/>
          <p:nvPr/>
        </p:nvSpPr>
        <p:spPr>
          <a:xfrm>
            <a:off x="214282" y="5500702"/>
            <a:ext cx="8715436" cy="928694"/>
          </a:xfrm>
          <a:prstGeom prst="rect">
            <a:avLst/>
          </a:prstGeom>
          <a:solidFill>
            <a:schemeClr val="accent2">
              <a:lumMod val="20000"/>
              <a:lumOff val="80000"/>
            </a:schemeClr>
          </a:solidFill>
          <a:ln w="28440">
            <a:solidFill>
              <a:schemeClr val="accent2">
                <a:lumMod val="50000"/>
              </a:schemeClr>
            </a:solidFill>
            <a:round/>
          </a:ln>
        </p:spPr>
        <p:style>
          <a:lnRef idx="0">
            <a:scrgbClr r="0" g="0" b="0"/>
          </a:lnRef>
          <a:fillRef idx="0">
            <a:scrgbClr r="0" g="0" b="0"/>
          </a:fillRef>
          <a:effectRef idx="0">
            <a:scrgbClr r="0" g="0" b="0"/>
          </a:effectRef>
          <a:fontRef idx="minor"/>
        </p:style>
        <p:txBody>
          <a:bodyPr lIns="90000" tIns="45000" rIns="90000" bIns="45000"/>
          <a:lstStyle/>
          <a:p>
            <a:r>
              <a:rPr lang="es-ES" sz="2000" b="1" spc="-1" dirty="0" smtClean="0">
                <a:solidFill>
                  <a:schemeClr val="accent2">
                    <a:lumMod val="50000"/>
                  </a:schemeClr>
                </a:solidFill>
                <a:uFill>
                  <a:solidFill>
                    <a:srgbClr val="FFFFFF"/>
                  </a:solidFill>
                </a:uFill>
                <a:latin typeface="Calibri"/>
              </a:rPr>
              <a:t>Paso 9. Comunicación a la inspección educativa.</a:t>
            </a:r>
          </a:p>
          <a:p>
            <a:pPr>
              <a:lnSpc>
                <a:spcPct val="100000"/>
              </a:lnSpc>
            </a:pPr>
            <a:r>
              <a:rPr lang="es-ES" sz="1700" spc="-1" dirty="0" smtClean="0">
                <a:solidFill>
                  <a:schemeClr val="accent2">
                    <a:lumMod val="50000"/>
                  </a:schemeClr>
                </a:solidFill>
                <a:uFill>
                  <a:solidFill>
                    <a:srgbClr val="FFFFFF"/>
                  </a:solidFill>
                </a:uFill>
                <a:latin typeface="Calibri" pitchFamily="34" charset="0"/>
              </a:rPr>
              <a:t>El equipo directivo remitirá el informe al Servicio Provincial de Inspección de Educación, sin perjuicio de la comunicación inmediata del caso, tal como se establece en el Paso 2 del protocolo.</a:t>
            </a:r>
          </a:p>
        </p:txBody>
      </p:sp>
      <p:sp>
        <p:nvSpPr>
          <p:cNvPr id="7" name="CustomShape 2"/>
          <p:cNvSpPr/>
          <p:nvPr/>
        </p:nvSpPr>
        <p:spPr>
          <a:xfrm>
            <a:off x="0" y="108000"/>
            <a:ext cx="9143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2300" b="1" strike="noStrike" spc="-1" dirty="0">
                <a:solidFill>
                  <a:srgbClr val="000000"/>
                </a:solidFill>
                <a:uFill>
                  <a:solidFill>
                    <a:srgbClr val="FFFFFF"/>
                  </a:solidFill>
                </a:uFill>
                <a:latin typeface="Calibri"/>
              </a:rPr>
              <a:t>PROTOCOLO DE </a:t>
            </a:r>
            <a:r>
              <a:rPr lang="es-ES" sz="2300" b="1" strike="noStrike" spc="-1" dirty="0" smtClean="0">
                <a:solidFill>
                  <a:srgbClr val="000000"/>
                </a:solidFill>
                <a:uFill>
                  <a:solidFill>
                    <a:srgbClr val="FFFFFF"/>
                  </a:solidFill>
                </a:uFill>
                <a:latin typeface="Calibri"/>
              </a:rPr>
              <a:t>ACTUACIÓN ANTE POSIBLES CASOS DE ACOSO ESCOLAR.</a:t>
            </a:r>
            <a:endParaRPr sz="2300" dirty="0"/>
          </a:p>
        </p:txBody>
      </p:sp>
    </p:spTree>
    <p:extLst>
      <p:ext uri="{BB962C8B-B14F-4D97-AF65-F5344CB8AC3E}">
        <p14:creationId xmlns="" xmlns:p14="http://schemas.microsoft.com/office/powerpoint/2010/main" val="260327304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316440" y="651600"/>
            <a:ext cx="8564760" cy="977200"/>
          </a:xfrm>
          <a:prstGeom prst="rect">
            <a:avLst/>
          </a:prstGeom>
          <a:solidFill>
            <a:srgbClr val="E9EFF7"/>
          </a:solidFill>
          <a:ln w="38160">
            <a:solidFill>
              <a:srgbClr val="00004C"/>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1800" b="1" strike="noStrike" spc="-1" dirty="0">
                <a:solidFill>
                  <a:srgbClr val="000042"/>
                </a:solidFill>
                <a:uFill>
                  <a:solidFill>
                    <a:srgbClr val="FFFFFF"/>
                  </a:solidFill>
                </a:uFill>
                <a:latin typeface="Calibri"/>
              </a:rPr>
              <a:t>Anexo </a:t>
            </a:r>
            <a:r>
              <a:rPr lang="es-ES" sz="1800" b="1" strike="noStrike" spc="-1" dirty="0" smtClean="0">
                <a:solidFill>
                  <a:srgbClr val="000042"/>
                </a:solidFill>
                <a:uFill>
                  <a:solidFill>
                    <a:srgbClr val="FFFFFF"/>
                  </a:solidFill>
                </a:uFill>
                <a:latin typeface="Calibri"/>
              </a:rPr>
              <a:t>I </a:t>
            </a:r>
            <a:r>
              <a:rPr lang="es-ES" sz="1800" b="1" strike="noStrike" spc="-1" dirty="0">
                <a:solidFill>
                  <a:srgbClr val="000042"/>
                </a:solidFill>
                <a:uFill>
                  <a:solidFill>
                    <a:srgbClr val="FFFFFF"/>
                  </a:solidFill>
                </a:uFill>
                <a:latin typeface="Calibri"/>
              </a:rPr>
              <a:t>de la Orden de 20 de junio de 2011, por la que se adoptan medidas para la promoción de la convivencia en los centros docentes sostenidos con fondos públicos y se regula el derecho de las familias a participar en el proceso educativo de sus hijos e hijas. </a:t>
            </a:r>
            <a:endParaRPr/>
          </a:p>
        </p:txBody>
      </p:sp>
      <p:sp>
        <p:nvSpPr>
          <p:cNvPr id="133" name="CustomShape 3"/>
          <p:cNvSpPr/>
          <p:nvPr/>
        </p:nvSpPr>
        <p:spPr>
          <a:xfrm>
            <a:off x="179640" y="2000240"/>
            <a:ext cx="8856720" cy="3714776"/>
          </a:xfrm>
          <a:prstGeom prst="rect">
            <a:avLst/>
          </a:prstGeom>
          <a:solidFill>
            <a:srgbClr val="FFE1FF"/>
          </a:solidFill>
          <a:ln w="28440">
            <a:solidFill>
              <a:srgbClr val="480048"/>
            </a:solidFill>
            <a:round/>
          </a:ln>
        </p:spPr>
        <p:style>
          <a:lnRef idx="0">
            <a:scrgbClr r="0" g="0" b="0"/>
          </a:lnRef>
          <a:fillRef idx="0">
            <a:scrgbClr r="0" g="0" b="0"/>
          </a:fillRef>
          <a:effectRef idx="0">
            <a:scrgbClr r="0" g="0" b="0"/>
          </a:effectRef>
          <a:fontRef idx="minor"/>
        </p:style>
        <p:txBody>
          <a:bodyPr lIns="90000" tIns="45000" rIns="90000" bIns="45000"/>
          <a:lstStyle/>
          <a:p>
            <a:pPr>
              <a:spcBef>
                <a:spcPts val="600"/>
              </a:spcBef>
            </a:pPr>
            <a:r>
              <a:rPr lang="es-ES" sz="2000" b="1" spc="-1" dirty="0" smtClean="0">
                <a:solidFill>
                  <a:srgbClr val="480048"/>
                </a:solidFill>
                <a:uFill>
                  <a:solidFill>
                    <a:srgbClr val="FFFFFF"/>
                  </a:solidFill>
                </a:uFill>
                <a:latin typeface="Calibri"/>
              </a:rPr>
              <a:t>Paso 10. Medidas y actuaciones a definir</a:t>
            </a:r>
          </a:p>
          <a:p>
            <a:pPr>
              <a:lnSpc>
                <a:spcPct val="100000"/>
              </a:lnSpc>
              <a:spcBef>
                <a:spcPts val="600"/>
              </a:spcBef>
            </a:pPr>
            <a:r>
              <a:rPr lang="es-ES" b="1" spc="-1" dirty="0" smtClean="0">
                <a:solidFill>
                  <a:srgbClr val="480048"/>
                </a:solidFill>
                <a:uFill>
                  <a:solidFill>
                    <a:srgbClr val="FFFFFF"/>
                  </a:solidFill>
                </a:uFill>
                <a:latin typeface="Calibri"/>
              </a:rPr>
              <a:t>El equipo directivo, con el asesoramiento de la persona o personas responsables de la orientación educativa en el centro, definirá un conjunto de medidas y actuaciones para cada caso concreto de acoso escolar. </a:t>
            </a:r>
            <a:r>
              <a:rPr lang="es-ES" spc="-1" dirty="0" smtClean="0">
                <a:solidFill>
                  <a:srgbClr val="480048"/>
                </a:solidFill>
                <a:uFill>
                  <a:solidFill>
                    <a:srgbClr val="FFFFFF"/>
                  </a:solidFill>
                </a:uFill>
                <a:latin typeface="Calibri"/>
              </a:rPr>
              <a:t>Asimismo, si se considera necesario, podrá contar con el asesoramiento del Gabinete Provincial de Asesoramiento sobre la Convivencia Escolar y de la inspección educativa.</a:t>
            </a:r>
          </a:p>
          <a:p>
            <a:pPr>
              <a:lnSpc>
                <a:spcPct val="100000"/>
              </a:lnSpc>
              <a:spcBef>
                <a:spcPts val="600"/>
              </a:spcBef>
            </a:pPr>
            <a:r>
              <a:rPr lang="es-ES" spc="-1" dirty="0" smtClean="0">
                <a:solidFill>
                  <a:srgbClr val="480048"/>
                </a:solidFill>
                <a:uFill>
                  <a:solidFill>
                    <a:srgbClr val="FFFFFF"/>
                  </a:solidFill>
                </a:uFill>
                <a:latin typeface="Calibri"/>
              </a:rPr>
              <a:t>Estas medidas y actuaciones se referirán, tanto a las que sean de aplicación en el centro y en el aula, como a las que sean de aplicación al alumnado en conflicto, que garanticen el tratamiento individualizado tanto de la víctima como de la persona o personas agresoras, incluyendo actuaciones específicas de sensibilización para el resto del alumnado así como para el alumnado observador. Todo ello, sin perjuicio de que se apliquen al alumnado acosador las medidas correctivas recogidas en el plan de convivencia.</a:t>
            </a:r>
          </a:p>
        </p:txBody>
      </p:sp>
      <p:sp>
        <p:nvSpPr>
          <p:cNvPr id="5" name="CustomShape 2"/>
          <p:cNvSpPr/>
          <p:nvPr/>
        </p:nvSpPr>
        <p:spPr>
          <a:xfrm>
            <a:off x="0" y="108000"/>
            <a:ext cx="9143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2300" b="1" strike="noStrike" spc="-1" dirty="0">
                <a:solidFill>
                  <a:srgbClr val="000000"/>
                </a:solidFill>
                <a:uFill>
                  <a:solidFill>
                    <a:srgbClr val="FFFFFF"/>
                  </a:solidFill>
                </a:uFill>
                <a:latin typeface="Calibri"/>
              </a:rPr>
              <a:t>PROTOCOLO DE </a:t>
            </a:r>
            <a:r>
              <a:rPr lang="es-ES" sz="2300" b="1" strike="noStrike" spc="-1" dirty="0" smtClean="0">
                <a:solidFill>
                  <a:srgbClr val="000000"/>
                </a:solidFill>
                <a:uFill>
                  <a:solidFill>
                    <a:srgbClr val="FFFFFF"/>
                  </a:solidFill>
                </a:uFill>
                <a:latin typeface="Calibri"/>
              </a:rPr>
              <a:t>ACTUACIÓN ANTE POSIBLES CASOS DE ACOSO ESCOLAR.</a:t>
            </a:r>
            <a:endParaRPr sz="2300" dirty="0"/>
          </a:p>
        </p:txBody>
      </p:sp>
    </p:spTree>
    <p:extLst>
      <p:ext uri="{BB962C8B-B14F-4D97-AF65-F5344CB8AC3E}">
        <p14:creationId xmlns="" xmlns:p14="http://schemas.microsoft.com/office/powerpoint/2010/main" val="260327304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3"/>
          <p:cNvSpPr/>
          <p:nvPr/>
        </p:nvSpPr>
        <p:spPr>
          <a:xfrm>
            <a:off x="179640" y="180000"/>
            <a:ext cx="8856720" cy="6572272"/>
          </a:xfrm>
          <a:prstGeom prst="rect">
            <a:avLst/>
          </a:prstGeom>
          <a:solidFill>
            <a:srgbClr val="FFE1FF"/>
          </a:solidFill>
          <a:ln w="28440">
            <a:solidFill>
              <a:srgbClr val="480048"/>
            </a:solidFill>
            <a:round/>
          </a:ln>
        </p:spPr>
        <p:style>
          <a:lnRef idx="0">
            <a:scrgbClr r="0" g="0" b="0"/>
          </a:lnRef>
          <a:fillRef idx="0">
            <a:scrgbClr r="0" g="0" b="0"/>
          </a:fillRef>
          <a:effectRef idx="0">
            <a:scrgbClr r="0" g="0" b="0"/>
          </a:effectRef>
          <a:fontRef idx="minor"/>
        </p:style>
        <p:txBody>
          <a:bodyPr lIns="90000" tIns="45000" rIns="90000" bIns="45000"/>
          <a:lstStyle/>
          <a:p>
            <a:pPr>
              <a:spcBef>
                <a:spcPts val="600"/>
              </a:spcBef>
            </a:pPr>
            <a:r>
              <a:rPr lang="es-ES" sz="2000" b="1" spc="-1" dirty="0" smtClean="0">
                <a:solidFill>
                  <a:srgbClr val="480048"/>
                </a:solidFill>
                <a:uFill>
                  <a:solidFill>
                    <a:srgbClr val="FFFFFF"/>
                  </a:solidFill>
                </a:uFill>
                <a:latin typeface="Calibri"/>
              </a:rPr>
              <a:t>Paso 10. Medidas y actuaciones a definir</a:t>
            </a:r>
          </a:p>
          <a:p>
            <a:pPr>
              <a:lnSpc>
                <a:spcPct val="100000"/>
              </a:lnSpc>
              <a:spcBef>
                <a:spcPts val="600"/>
              </a:spcBef>
            </a:pPr>
            <a:r>
              <a:rPr lang="es-ES" sz="1600" spc="-1" dirty="0" smtClean="0">
                <a:solidFill>
                  <a:srgbClr val="480048"/>
                </a:solidFill>
                <a:uFill>
                  <a:solidFill>
                    <a:srgbClr val="FFFFFF"/>
                  </a:solidFill>
                </a:uFill>
                <a:latin typeface="Calibri"/>
              </a:rPr>
              <a:t>Con carácter orientativo, se proponen las siguientes medidas y actuaciones:</a:t>
            </a:r>
          </a:p>
          <a:p>
            <a:pPr marL="176213" indent="-176213">
              <a:lnSpc>
                <a:spcPct val="100000"/>
              </a:lnSpc>
              <a:spcBef>
                <a:spcPts val="600"/>
              </a:spcBef>
              <a:buFont typeface="Arial" pitchFamily="34" charset="0"/>
              <a:buChar char="•"/>
            </a:pPr>
            <a:r>
              <a:rPr lang="es-ES" sz="1500" b="1" spc="-1" dirty="0" smtClean="0">
                <a:solidFill>
                  <a:srgbClr val="480048"/>
                </a:solidFill>
                <a:uFill>
                  <a:solidFill>
                    <a:srgbClr val="FFFFFF"/>
                  </a:solidFill>
                </a:uFill>
                <a:latin typeface="Calibri"/>
              </a:rPr>
              <a:t>Actuaciones con la persona acosada: </a:t>
            </a:r>
            <a:r>
              <a:rPr lang="es-ES" sz="1500" spc="-1" dirty="0" smtClean="0">
                <a:solidFill>
                  <a:srgbClr val="480048"/>
                </a:solidFill>
                <a:uFill>
                  <a:solidFill>
                    <a:srgbClr val="FFFFFF"/>
                  </a:solidFill>
                </a:uFill>
                <a:latin typeface="Calibri"/>
              </a:rPr>
              <a:t>actuaciones de apoyo y protección expresa e indirecta, actividades de educación emocional y estrategias de atención y apoyo social, intervención individualizada por la persona orientadora para el aprendizaje y desarrollo de habilidades sociales, de comunicación, autoestima y asertividad y derivación, si procede, a servicios de la Consejería competente en materia de protección de menores.</a:t>
            </a:r>
          </a:p>
          <a:p>
            <a:pPr marL="176213" indent="-176213">
              <a:lnSpc>
                <a:spcPct val="100000"/>
              </a:lnSpc>
              <a:spcBef>
                <a:spcPts val="600"/>
              </a:spcBef>
              <a:buFont typeface="Arial" pitchFamily="34" charset="0"/>
              <a:buChar char="•"/>
            </a:pPr>
            <a:r>
              <a:rPr lang="es-ES" sz="1500" b="1" spc="-1" dirty="0" smtClean="0">
                <a:solidFill>
                  <a:srgbClr val="480048"/>
                </a:solidFill>
                <a:uFill>
                  <a:solidFill>
                    <a:srgbClr val="FFFFFF"/>
                  </a:solidFill>
                </a:uFill>
                <a:latin typeface="Calibri"/>
              </a:rPr>
              <a:t>Actuaciones con el alumnado agresor: </a:t>
            </a:r>
            <a:r>
              <a:rPr lang="es-ES" sz="1500" spc="-1" dirty="0" smtClean="0">
                <a:solidFill>
                  <a:srgbClr val="480048"/>
                </a:solidFill>
                <a:uFill>
                  <a:solidFill>
                    <a:srgbClr val="FFFFFF"/>
                  </a:solidFill>
                </a:uFill>
                <a:latin typeface="Calibri"/>
              </a:rPr>
              <a:t>aplicación de las correcciones correspondientes estipuladas en el plan de convivencia, actuaciones educativas en el aula de convivencia del centro, en su caso, o programas y estrategias específicos de modificación de conducta y ayuda personal, y derivación, si procede, a servicios de la Consejería competente en materia de protección de menores.</a:t>
            </a:r>
          </a:p>
          <a:p>
            <a:pPr marL="176213" indent="-176213">
              <a:lnSpc>
                <a:spcPct val="100000"/>
              </a:lnSpc>
              <a:spcBef>
                <a:spcPts val="600"/>
              </a:spcBef>
              <a:buFont typeface="Arial" pitchFamily="34" charset="0"/>
              <a:buChar char="•"/>
            </a:pPr>
            <a:r>
              <a:rPr lang="es-ES" sz="1500" b="1" spc="-1" dirty="0" smtClean="0">
                <a:solidFill>
                  <a:srgbClr val="480048"/>
                </a:solidFill>
                <a:uFill>
                  <a:solidFill>
                    <a:srgbClr val="FFFFFF"/>
                  </a:solidFill>
                </a:uFill>
                <a:latin typeface="Calibri"/>
              </a:rPr>
              <a:t>Actuaciones con los compañeros y compañeras observadores pasivos: </a:t>
            </a:r>
            <a:r>
              <a:rPr lang="es-ES" sz="1500" spc="-1" dirty="0" smtClean="0">
                <a:solidFill>
                  <a:srgbClr val="480048"/>
                </a:solidFill>
                <a:uFill>
                  <a:solidFill>
                    <a:srgbClr val="FFFFFF"/>
                  </a:solidFill>
                </a:uFill>
                <a:latin typeface="Calibri"/>
              </a:rPr>
              <a:t>actuaciones de desarrollo de habilidades sociales, de comunicación, emocionales y de empatía, campañas de sensibilización así como actividades de mediación y de ayuda entre iguales.</a:t>
            </a:r>
          </a:p>
          <a:p>
            <a:pPr marL="176213" indent="-176213">
              <a:lnSpc>
                <a:spcPct val="100000"/>
              </a:lnSpc>
              <a:spcBef>
                <a:spcPts val="600"/>
              </a:spcBef>
              <a:buFont typeface="Arial" pitchFamily="34" charset="0"/>
              <a:buChar char="•"/>
            </a:pPr>
            <a:r>
              <a:rPr lang="es-ES" sz="1500" b="1" spc="-1" dirty="0" smtClean="0">
                <a:solidFill>
                  <a:srgbClr val="480048"/>
                </a:solidFill>
                <a:uFill>
                  <a:solidFill>
                    <a:srgbClr val="FFFFFF"/>
                  </a:solidFill>
                </a:uFill>
                <a:latin typeface="Calibri"/>
              </a:rPr>
              <a:t>Actuaciones con las familias: </a:t>
            </a:r>
            <a:r>
              <a:rPr lang="es-ES" sz="1500" spc="-1" dirty="0" smtClean="0">
                <a:solidFill>
                  <a:srgbClr val="480048"/>
                </a:solidFill>
                <a:uFill>
                  <a:solidFill>
                    <a:srgbClr val="FFFFFF"/>
                  </a:solidFill>
                </a:uFill>
                <a:latin typeface="Calibri"/>
              </a:rPr>
              <a:t>orientaciones sobre cómo ayudar a sus hijos o hijas, sean víctimas o agresores, actuaciones para una mejor coordinación y comunicación sobre el proceso socioeducativo de sus hijos o hijas, información sobre posibles apoyos externos y seguimiento de los mismos, así como establecimiento de compromisos de convivencia.</a:t>
            </a:r>
          </a:p>
          <a:p>
            <a:pPr marL="176213" indent="-176213">
              <a:lnSpc>
                <a:spcPct val="100000"/>
              </a:lnSpc>
              <a:spcBef>
                <a:spcPts val="600"/>
              </a:spcBef>
              <a:buFont typeface="Arial" pitchFamily="34" charset="0"/>
              <a:buChar char="•"/>
            </a:pPr>
            <a:r>
              <a:rPr lang="es-ES" sz="1500" b="1" spc="-1" dirty="0" smtClean="0">
                <a:solidFill>
                  <a:srgbClr val="480048"/>
                </a:solidFill>
                <a:uFill>
                  <a:solidFill>
                    <a:srgbClr val="FFFFFF"/>
                  </a:solidFill>
                </a:uFill>
                <a:latin typeface="Calibri"/>
              </a:rPr>
              <a:t>Actuaciones con el profesorado y el personal de administración y servicios: </a:t>
            </a:r>
            <a:r>
              <a:rPr lang="es-ES" sz="1500" spc="-1" dirty="0" smtClean="0">
                <a:solidFill>
                  <a:srgbClr val="480048"/>
                </a:solidFill>
                <a:uFill>
                  <a:solidFill>
                    <a:srgbClr val="FFFFFF"/>
                  </a:solidFill>
                </a:uFill>
                <a:latin typeface="Calibri"/>
              </a:rPr>
              <a:t>orientaciones sobre cómo intervenir positivamente en la situación y cómo hacer el seguimiento, orientaciones sobre indicadores de detección, así como actividades de formación específica.</a:t>
            </a:r>
          </a:p>
          <a:p>
            <a:pPr>
              <a:lnSpc>
                <a:spcPct val="100000"/>
              </a:lnSpc>
              <a:spcBef>
                <a:spcPts val="600"/>
              </a:spcBef>
            </a:pPr>
            <a:r>
              <a:rPr lang="es-ES" sz="1600" spc="-1" dirty="0" smtClean="0">
                <a:solidFill>
                  <a:srgbClr val="480048"/>
                </a:solidFill>
                <a:uFill>
                  <a:solidFill>
                    <a:srgbClr val="FFFFFF"/>
                  </a:solidFill>
                </a:uFill>
                <a:latin typeface="Calibri"/>
              </a:rPr>
              <a:t>La dirección del centro se responsabilizará de que se lleven a cabo las medidas y actuaciones previstas, informando periódicamente a la comisión de convivencia, a las familias o responsables legales del alumnado y al inspector o inspectora de referencia del grado del cumplimiento de las mismas y de la situación escolar del alumnado implicado.</a:t>
            </a:r>
          </a:p>
        </p:txBody>
      </p:sp>
    </p:spTree>
    <p:extLst>
      <p:ext uri="{BB962C8B-B14F-4D97-AF65-F5344CB8AC3E}">
        <p14:creationId xmlns="" xmlns:p14="http://schemas.microsoft.com/office/powerpoint/2010/main" val="260327304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1713</TotalTime>
  <Words>2624</Words>
  <Application>Microsoft Office PowerPoint</Application>
  <PresentationFormat>Presentación en pantalla (4:3)</PresentationFormat>
  <Paragraphs>89</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Office Theme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dc:creator>
  <cp:lastModifiedBy>Don Director2</cp:lastModifiedBy>
  <cp:revision>159</cp:revision>
  <dcterms:created xsi:type="dcterms:W3CDTF">2016-09-11T07:00:43Z</dcterms:created>
  <dcterms:modified xsi:type="dcterms:W3CDTF">2018-02-12T10:46:40Z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vt:i4>
  </property>
  <property fmtid="{D5CDD505-2E9C-101B-9397-08002B2CF9AE}" pid="8" name="PresentationFormat">
    <vt:lpwstr>Presentación en pantalla (4:3)</vt:lpwstr>
  </property>
  <property fmtid="{D5CDD505-2E9C-101B-9397-08002B2CF9AE}" pid="9" name="ScaleCrop">
    <vt:bool>false</vt:bool>
  </property>
  <property fmtid="{D5CDD505-2E9C-101B-9397-08002B2CF9AE}" pid="10" name="ShareDoc">
    <vt:bool>false</vt:bool>
  </property>
  <property fmtid="{D5CDD505-2E9C-101B-9397-08002B2CF9AE}" pid="11" name="Slides">
    <vt:i4>21</vt:i4>
  </property>
</Properties>
</file>