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3" r:id="rId3"/>
    <p:sldId id="256" r:id="rId4"/>
    <p:sldId id="257" r:id="rId5"/>
    <p:sldId id="258" r:id="rId6"/>
    <p:sldId id="272" r:id="rId7"/>
    <p:sldId id="259" r:id="rId8"/>
    <p:sldId id="260" r:id="rId9"/>
    <p:sldId id="261" r:id="rId10"/>
    <p:sldId id="263" r:id="rId11"/>
    <p:sldId id="262" r:id="rId12"/>
    <p:sldId id="264" r:id="rId13"/>
    <p:sldId id="265" r:id="rId14"/>
    <p:sldId id="266" r:id="rId15"/>
    <p:sldId id="267" r:id="rId16"/>
    <p:sldId id="270" r:id="rId17"/>
    <p:sldId id="276" r:id="rId18"/>
    <p:sldId id="269" r:id="rId19"/>
    <p:sldId id="271" r:id="rId20"/>
    <p:sldId id="268" r:id="rId21"/>
    <p:sldId id="274" r:id="rId22"/>
  </p:sldIdLst>
  <p:sldSz cx="9144000" cy="6858000" type="screen4x3"/>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8E0000"/>
    <a:srgbClr val="603900"/>
    <a:srgbClr val="824D00"/>
    <a:srgbClr val="0000CC"/>
    <a:srgbClr val="2B4F1D"/>
    <a:srgbClr val="42782C"/>
    <a:srgbClr val="D0026E"/>
    <a:srgbClr val="000050"/>
    <a:srgbClr val="4F01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39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F7EF1E22-1BE3-4F7A-8F97-A9234B147A1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F7EF1E22-1BE3-4F7A-8F97-A9234B147A1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F7EF1E22-1BE3-4F7A-8F97-A9234B147A12}"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C89844B-94BB-47D1-819E-1BFA86ABABD3}" type="datetimeFigureOut">
              <a:rPr lang="es-ES" smtClean="0"/>
              <a:pPr/>
              <a:t>12/02/2018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F7EF1E22-1BE3-4F7A-8F97-A9234B147A12}"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C89844B-94BB-47D1-819E-1BFA86ABABD3}" type="datetimeFigureOut">
              <a:rPr lang="es-ES" smtClean="0"/>
              <a:pPr/>
              <a:t>12/02/2018</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EF1E22-1BE3-4F7A-8F97-A9234B147A12}"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http://latierradelossuenos.com/files/noticias/88/Tipos%20Tapones%20solidarios.jpg"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0"/>
            <a:ext cx="9144000" cy="969496"/>
          </a:xfrm>
          <a:prstGeom prst="rect">
            <a:avLst/>
          </a:prstGeom>
          <a:noFill/>
        </p:spPr>
        <p:txBody>
          <a:bodyPr wrap="square" rtlCol="0">
            <a:spAutoFit/>
          </a:bodyPr>
          <a:lstStyle/>
          <a:p>
            <a:pPr algn="ctr"/>
            <a:r>
              <a:rPr lang="es-ES" sz="3200" b="1" dirty="0" smtClean="0">
                <a:solidFill>
                  <a:srgbClr val="800000"/>
                </a:solidFill>
              </a:rPr>
              <a:t>Proyecto Global por la paz  </a:t>
            </a:r>
            <a:r>
              <a:rPr lang="es-ES" sz="3200" b="1" i="1" dirty="0" smtClean="0">
                <a:solidFill>
                  <a:srgbClr val="800000"/>
                </a:solidFill>
              </a:rPr>
              <a:t>“P.E.R.S.O.N.A.S.”</a:t>
            </a:r>
          </a:p>
          <a:p>
            <a:pPr algn="ctr"/>
            <a:r>
              <a:rPr lang="es-ES" sz="2500" dirty="0" smtClean="0">
                <a:solidFill>
                  <a:srgbClr val="800000"/>
                </a:solidFill>
              </a:rPr>
              <a:t>C.E.I.P. Juan Sebastián Elcano (</a:t>
            </a:r>
            <a:r>
              <a:rPr lang="es-ES" sz="2500" smtClean="0">
                <a:solidFill>
                  <a:srgbClr val="800000"/>
                </a:solidFill>
              </a:rPr>
              <a:t>curso 2016-2017)</a:t>
            </a:r>
            <a:endParaRPr lang="es-ES" sz="2500" dirty="0">
              <a:solidFill>
                <a:srgbClr val="800000"/>
              </a:solidFill>
            </a:endParaRPr>
          </a:p>
        </p:txBody>
      </p:sp>
      <p:pic>
        <p:nvPicPr>
          <p:cNvPr id="6" name="5 Imagen" descr="escudo.gif"/>
          <p:cNvPicPr>
            <a:picLocks noChangeAspect="1"/>
          </p:cNvPicPr>
          <p:nvPr/>
        </p:nvPicPr>
        <p:blipFill>
          <a:blip r:embed="rId2" cstate="print"/>
          <a:stretch>
            <a:fillRect/>
          </a:stretch>
        </p:blipFill>
        <p:spPr>
          <a:xfrm>
            <a:off x="285720" y="5357826"/>
            <a:ext cx="1285884" cy="1285884"/>
          </a:xfrm>
          <a:prstGeom prst="rect">
            <a:avLst/>
          </a:prstGeom>
        </p:spPr>
      </p:pic>
      <p:pic>
        <p:nvPicPr>
          <p:cNvPr id="7" name="6 Imagen" descr="logojunta.png"/>
          <p:cNvPicPr>
            <a:picLocks noChangeAspect="1"/>
          </p:cNvPicPr>
          <p:nvPr/>
        </p:nvPicPr>
        <p:blipFill>
          <a:blip r:embed="rId3" cstate="print"/>
          <a:stretch>
            <a:fillRect/>
          </a:stretch>
        </p:blipFill>
        <p:spPr>
          <a:xfrm>
            <a:off x="7760222" y="5643578"/>
            <a:ext cx="1173250" cy="855897"/>
          </a:xfrm>
          <a:prstGeom prst="rect">
            <a:avLst/>
          </a:prstGeom>
          <a:ln>
            <a:noFill/>
          </a:ln>
          <a:effectLst>
            <a:outerShdw blurRad="292100" dist="139700" dir="2700000" algn="tl" rotWithShape="0">
              <a:srgbClr val="333333">
                <a:alpha val="65000"/>
              </a:srgbClr>
            </a:outerShdw>
          </a:effectLst>
        </p:spPr>
      </p:pic>
      <p:pic>
        <p:nvPicPr>
          <p:cNvPr id="1026" name="Picture 2" descr="http://img.webme.com/pic/c/ceipsantotomasdeaquino/palomapaz.gif"/>
          <p:cNvPicPr>
            <a:picLocks noChangeAspect="1" noChangeArrowheads="1"/>
          </p:cNvPicPr>
          <p:nvPr/>
        </p:nvPicPr>
        <p:blipFill>
          <a:blip r:embed="rId4" cstate="print"/>
          <a:srcRect/>
          <a:stretch>
            <a:fillRect/>
          </a:stretch>
        </p:blipFill>
        <p:spPr bwMode="auto">
          <a:xfrm>
            <a:off x="2071670" y="1357298"/>
            <a:ext cx="5427288" cy="4000528"/>
          </a:xfrm>
          <a:prstGeom prst="rect">
            <a:avLst/>
          </a:prstGeom>
          <a:ln>
            <a:noFill/>
          </a:ln>
          <a:effectLst>
            <a:softEdge rad="112500"/>
          </a:effectLst>
        </p:spPr>
      </p:pic>
      <p:pic>
        <p:nvPicPr>
          <p:cNvPr id="1029" name="Picture 5"/>
          <p:cNvPicPr>
            <a:picLocks noChangeAspect="1" noChangeArrowheads="1"/>
          </p:cNvPicPr>
          <p:nvPr/>
        </p:nvPicPr>
        <p:blipFill>
          <a:blip r:embed="rId5" cstate="print"/>
          <a:srcRect/>
          <a:stretch>
            <a:fillRect/>
          </a:stretch>
        </p:blipFill>
        <p:spPr bwMode="auto">
          <a:xfrm>
            <a:off x="3786182" y="5643578"/>
            <a:ext cx="2007893" cy="10327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rPr>
              <a:t>Alumnos Mediadores</a:t>
            </a:r>
            <a:endParaRPr lang="es-E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5" name="4 Rectángulo"/>
          <p:cNvSpPr/>
          <p:nvPr/>
        </p:nvSpPr>
        <p:spPr>
          <a:xfrm>
            <a:off x="5357818" y="2000240"/>
            <a:ext cx="3357586" cy="3416320"/>
          </a:xfrm>
          <a:prstGeom prst="rect">
            <a:avLst/>
          </a:prstGeom>
        </p:spPr>
        <p:txBody>
          <a:bodyPr wrap="square">
            <a:spAutoFit/>
          </a:bodyPr>
          <a:lstStyle/>
          <a:p>
            <a:r>
              <a:rPr lang="es-ES" sz="2400" i="1" dirty="0">
                <a:latin typeface="Times New Roman" pitchFamily="18" charset="0"/>
                <a:cs typeface="Times New Roman" pitchFamily="18" charset="0"/>
              </a:rPr>
              <a:t>Algunos de los alumnos de tercer ciclo son los responsables de colaborar en la resolución de conflictos que se producen en el </a:t>
            </a:r>
            <a:r>
              <a:rPr lang="es-ES" sz="2400" i="1" dirty="0" smtClean="0">
                <a:latin typeface="Times New Roman" pitchFamily="18" charset="0"/>
                <a:cs typeface="Times New Roman" pitchFamily="18" charset="0"/>
              </a:rPr>
              <a:t>centro, tomando como referencia el cartel de los códigos de conducta.</a:t>
            </a:r>
            <a:endParaRPr lang="es-ES" sz="2400" i="1" dirty="0">
              <a:latin typeface="Times New Roman" pitchFamily="18" charset="0"/>
              <a:cs typeface="Times New Roman" pitchFamily="18" charset="0"/>
            </a:endParaRPr>
          </a:p>
        </p:txBody>
      </p:sp>
      <p:pic>
        <p:nvPicPr>
          <p:cNvPr id="35841" name="Picture 1"/>
          <p:cNvPicPr>
            <a:picLocks noChangeAspect="1" noChangeArrowheads="1"/>
          </p:cNvPicPr>
          <p:nvPr/>
        </p:nvPicPr>
        <p:blipFill>
          <a:blip r:embed="rId2" cstate="print"/>
          <a:srcRect/>
          <a:stretch>
            <a:fillRect/>
          </a:stretch>
        </p:blipFill>
        <p:spPr bwMode="auto">
          <a:xfrm>
            <a:off x="500034" y="2143116"/>
            <a:ext cx="4524406" cy="3500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Festival Bilingüe</a:t>
            </a:r>
            <a:endParaRPr lang="es-E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Rectángulo"/>
          <p:cNvSpPr/>
          <p:nvPr/>
        </p:nvSpPr>
        <p:spPr>
          <a:xfrm>
            <a:off x="571472" y="1071546"/>
            <a:ext cx="8143932" cy="1569660"/>
          </a:xfrm>
          <a:prstGeom prst="rect">
            <a:avLst/>
          </a:prstGeom>
        </p:spPr>
        <p:txBody>
          <a:bodyPr wrap="square">
            <a:spAutoFit/>
          </a:bodyPr>
          <a:lstStyle/>
          <a:p>
            <a:pPr algn="just"/>
            <a:r>
              <a:rPr lang="es-ES" sz="2400" dirty="0">
                <a:latin typeface="Times New Roman" pitchFamily="18" charset="0"/>
                <a:cs typeface="Times New Roman" pitchFamily="18" charset="0"/>
              </a:rPr>
              <a:t>En el Festival Bilingüe llevado a cabo en el colegio se trabajaron películas de dibujos animados analizando </a:t>
            </a:r>
            <a:r>
              <a:rPr lang="es-ES" sz="2400" dirty="0" smtClean="0">
                <a:latin typeface="Times New Roman" pitchFamily="18" charset="0"/>
                <a:cs typeface="Times New Roman" pitchFamily="18" charset="0"/>
              </a:rPr>
              <a:t>seleccionadas por los </a:t>
            </a:r>
            <a:r>
              <a:rPr lang="es-ES" sz="2400" b="1" dirty="0">
                <a:latin typeface="Times New Roman" pitchFamily="18" charset="0"/>
                <a:cs typeface="Times New Roman" pitchFamily="18" charset="0"/>
              </a:rPr>
              <a:t>valores</a:t>
            </a:r>
            <a:r>
              <a:rPr lang="es-ES" sz="2400" dirty="0">
                <a:latin typeface="Times New Roman" pitchFamily="18" charset="0"/>
                <a:cs typeface="Times New Roman" pitchFamily="18" charset="0"/>
              </a:rPr>
              <a:t> </a:t>
            </a:r>
            <a:r>
              <a:rPr lang="es-ES" sz="2400" dirty="0" smtClean="0">
                <a:latin typeface="Times New Roman" pitchFamily="18" charset="0"/>
                <a:cs typeface="Times New Roman" pitchFamily="18" charset="0"/>
              </a:rPr>
              <a:t>y principios trabajados en las mismas; y </a:t>
            </a:r>
            <a:r>
              <a:rPr lang="es-ES" sz="2400" dirty="0">
                <a:latin typeface="Times New Roman" pitchFamily="18" charset="0"/>
                <a:cs typeface="Times New Roman" pitchFamily="18" charset="0"/>
              </a:rPr>
              <a:t>preparando una actuación con alguna de sus canciones. </a:t>
            </a:r>
          </a:p>
        </p:txBody>
      </p:sp>
      <p:pic>
        <p:nvPicPr>
          <p:cNvPr id="6" name="5 Imagen" descr="IMG-20130529-WA0039.jpg"/>
          <p:cNvPicPr>
            <a:picLocks noChangeAspect="1"/>
          </p:cNvPicPr>
          <p:nvPr/>
        </p:nvPicPr>
        <p:blipFill>
          <a:blip r:embed="rId2" cstate="print"/>
          <a:stretch>
            <a:fillRect/>
          </a:stretch>
        </p:blipFill>
        <p:spPr>
          <a:xfrm>
            <a:off x="428596" y="2786058"/>
            <a:ext cx="3200368" cy="2400276"/>
          </a:xfrm>
          <a:prstGeom prst="rect">
            <a:avLst/>
          </a:prstGeom>
          <a:ln w="88900" cap="sq" cmpd="thickThin">
            <a:solidFill>
              <a:srgbClr val="000000"/>
            </a:solidFill>
            <a:prstDash val="solid"/>
            <a:miter lim="800000"/>
          </a:ln>
          <a:effectLst>
            <a:innerShdw blurRad="76200">
              <a:srgbClr val="000000"/>
            </a:innerShdw>
          </a:effectLst>
        </p:spPr>
      </p:pic>
      <p:pic>
        <p:nvPicPr>
          <p:cNvPr id="10" name="9 Imagen" descr="IMG-20130529-WA0041.jpg"/>
          <p:cNvPicPr>
            <a:picLocks noChangeAspect="1"/>
          </p:cNvPicPr>
          <p:nvPr/>
        </p:nvPicPr>
        <p:blipFill>
          <a:blip r:embed="rId3" cstate="print"/>
          <a:stretch>
            <a:fillRect/>
          </a:stretch>
        </p:blipFill>
        <p:spPr>
          <a:xfrm>
            <a:off x="4929190" y="2786058"/>
            <a:ext cx="3505197" cy="2628898"/>
          </a:xfrm>
          <a:prstGeom prst="rect">
            <a:avLst/>
          </a:prstGeom>
          <a:ln w="88900" cap="sq" cmpd="thickThin">
            <a:solidFill>
              <a:srgbClr val="000000"/>
            </a:solidFill>
            <a:prstDash val="solid"/>
            <a:miter lim="800000"/>
          </a:ln>
          <a:effectLst>
            <a:innerShdw blurRad="76200">
              <a:srgbClr val="000000"/>
            </a:innerShdw>
          </a:effectLst>
        </p:spPr>
      </p:pic>
      <p:pic>
        <p:nvPicPr>
          <p:cNvPr id="11" name="10 Imagen" descr="IMG-20130529-WA0040.jpg"/>
          <p:cNvPicPr>
            <a:picLocks noChangeAspect="1"/>
          </p:cNvPicPr>
          <p:nvPr/>
        </p:nvPicPr>
        <p:blipFill>
          <a:blip r:embed="rId4" cstate="print"/>
          <a:stretch>
            <a:fillRect/>
          </a:stretch>
        </p:blipFill>
        <p:spPr>
          <a:xfrm>
            <a:off x="3214678" y="4786322"/>
            <a:ext cx="2528878" cy="1896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285728"/>
            <a:ext cx="8358214" cy="1428736"/>
          </a:xfrm>
          <a:prstGeom prst="rect">
            <a:avLst/>
          </a:prstGeom>
          <a:noFill/>
        </p:spPr>
        <p:txBody>
          <a:bodyPr wrap="square" lIns="91440" tIns="45720" rIns="91440" bIns="45720">
            <a:prstTxWarp prst="textPlain">
              <a:avLst/>
            </a:prstTxWarp>
            <a:spAutoFit/>
            <a:scene3d>
              <a:camera prst="orthographicFront"/>
              <a:lightRig rig="threePt" dir="t"/>
            </a:scene3d>
            <a:sp3d extrusionH="57150">
              <a:bevelT w="69850" h="69850" prst="divot"/>
            </a:sp3d>
          </a:bodyPr>
          <a:lstStyle/>
          <a:p>
            <a:pPr algn="ctr"/>
            <a:r>
              <a:rPr lang="es-ES" sz="5400"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Ecoescuelas</a:t>
            </a:r>
            <a:r>
              <a:rPr lang="es-ES"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y Proyecto </a:t>
            </a:r>
            <a:r>
              <a:rPr lang="es-ES" sz="5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INNICIA</a:t>
            </a:r>
            <a:endParaRPr lang="es-ES" sz="5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6" name="5 Rectángulo"/>
          <p:cNvSpPr/>
          <p:nvPr/>
        </p:nvSpPr>
        <p:spPr>
          <a:xfrm>
            <a:off x="357158" y="2000240"/>
            <a:ext cx="3286148" cy="4841975"/>
          </a:xfrm>
          <a:prstGeom prst="rect">
            <a:avLst/>
          </a:prstGeom>
        </p:spPr>
        <p:txBody>
          <a:bodyPr wrap="square">
            <a:spAutoFit/>
          </a:bodyPr>
          <a:lstStyle/>
          <a:p>
            <a:pPr algn="just"/>
            <a:r>
              <a:rPr lang="es-ES" sz="1600" dirty="0">
                <a:solidFill>
                  <a:srgbClr val="000050"/>
                </a:solidFill>
                <a:latin typeface="Times New Roman" pitchFamily="18" charset="0"/>
                <a:cs typeface="Times New Roman" pitchFamily="18" charset="0"/>
              </a:rPr>
              <a:t>El trabajo de los aspectos de la Red Escuela Espacio de Paz está presente en todas las actividades del centro, pues consideramos que los valores son fundamentales pero lo está de forma especial en algunos proyectos como el de </a:t>
            </a:r>
            <a:r>
              <a:rPr lang="es-ES" sz="1600" dirty="0" err="1">
                <a:solidFill>
                  <a:srgbClr val="000050"/>
                </a:solidFill>
                <a:latin typeface="Times New Roman" pitchFamily="18" charset="0"/>
                <a:cs typeface="Times New Roman" pitchFamily="18" charset="0"/>
              </a:rPr>
              <a:t>Ecoescuelas</a:t>
            </a:r>
            <a:r>
              <a:rPr lang="es-ES" sz="1600" dirty="0">
                <a:solidFill>
                  <a:srgbClr val="000050"/>
                </a:solidFill>
                <a:latin typeface="Times New Roman" pitchFamily="18" charset="0"/>
                <a:cs typeface="Times New Roman" pitchFamily="18" charset="0"/>
              </a:rPr>
              <a:t>. Se trabaja el cuidado de uno mismo, de los demás y del medio ambiente.</a:t>
            </a:r>
          </a:p>
          <a:p>
            <a:pPr algn="just"/>
            <a:r>
              <a:rPr lang="es-ES" sz="1600" dirty="0">
                <a:solidFill>
                  <a:srgbClr val="000050"/>
                </a:solidFill>
                <a:latin typeface="Times New Roman" pitchFamily="18" charset="0"/>
                <a:cs typeface="Times New Roman" pitchFamily="18" charset="0"/>
              </a:rPr>
              <a:t>De igual forma se trabajan éstos y otros valores como la cooperación, responsabilidad y demás en la Cooperativa del centro que cuenta con el apoyo y la ayuda de todos los alumnos del colegio. Una parte de los beneficios obtenidos serán donados a una organización que se encargará de repartirlos a los más necesitados de la zona.</a:t>
            </a:r>
          </a:p>
        </p:txBody>
      </p:sp>
      <p:pic>
        <p:nvPicPr>
          <p:cNvPr id="7" name="6 Imagen" descr="IMG-20130529-WA0035.jpg"/>
          <p:cNvPicPr>
            <a:picLocks noChangeAspect="1"/>
          </p:cNvPicPr>
          <p:nvPr/>
        </p:nvPicPr>
        <p:blipFill>
          <a:blip r:embed="rId2" cstate="print"/>
          <a:stretch>
            <a:fillRect/>
          </a:stretch>
        </p:blipFill>
        <p:spPr>
          <a:xfrm>
            <a:off x="3857621" y="1928802"/>
            <a:ext cx="4333904" cy="32504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7 Imagen" descr="IMG-20130529-WA0036.jpg"/>
          <p:cNvPicPr>
            <a:picLocks noChangeAspect="1"/>
          </p:cNvPicPr>
          <p:nvPr/>
        </p:nvPicPr>
        <p:blipFill>
          <a:blip r:embed="rId3" cstate="print"/>
          <a:stretch>
            <a:fillRect/>
          </a:stretch>
        </p:blipFill>
        <p:spPr>
          <a:xfrm>
            <a:off x="7536663" y="4714884"/>
            <a:ext cx="1607337" cy="2143116"/>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12700">
                  <a:solidFill>
                    <a:schemeClr val="tx2">
                      <a:satMod val="155000"/>
                    </a:schemeClr>
                  </a:solidFill>
                  <a:prstDash val="solid"/>
                </a:ln>
                <a:solidFill>
                  <a:srgbClr val="002060"/>
                </a:solidFill>
                <a:effectLst>
                  <a:outerShdw blurRad="60007" dist="200025" dir="15000000" sy="30000" kx="-1800000" algn="bl" rotWithShape="0">
                    <a:prstClr val="black">
                      <a:alpha val="32000"/>
                    </a:prstClr>
                  </a:outerShdw>
                </a:effectLst>
              </a:rPr>
              <a:t>Programa de Reciclaje</a:t>
            </a:r>
            <a:endParaRPr lang="es-ES" sz="5400" b="1" dirty="0">
              <a:ln w="12700">
                <a:solidFill>
                  <a:schemeClr val="tx2">
                    <a:satMod val="155000"/>
                  </a:schemeClr>
                </a:solidFill>
                <a:prstDash val="solid"/>
              </a:ln>
              <a:solidFill>
                <a:srgbClr val="002060"/>
              </a:solidFill>
              <a:effectLst>
                <a:outerShdw blurRad="60007" dist="200025" dir="15000000" sy="30000" kx="-1800000" algn="bl" rotWithShape="0">
                  <a:prstClr val="black">
                    <a:alpha val="32000"/>
                  </a:prstClr>
                </a:outerShdw>
              </a:effectLst>
            </a:endParaRPr>
          </a:p>
        </p:txBody>
      </p:sp>
      <p:sp>
        <p:nvSpPr>
          <p:cNvPr id="6" name="5 Rectángulo"/>
          <p:cNvSpPr/>
          <p:nvPr/>
        </p:nvSpPr>
        <p:spPr>
          <a:xfrm>
            <a:off x="428596" y="1428736"/>
            <a:ext cx="4429156" cy="2246769"/>
          </a:xfrm>
          <a:prstGeom prst="rect">
            <a:avLst/>
          </a:prstGeom>
        </p:spPr>
        <p:txBody>
          <a:bodyPr wrap="square">
            <a:spAutoFit/>
          </a:bodyPr>
          <a:lstStyle/>
          <a:p>
            <a:pPr algn="just"/>
            <a:r>
              <a:rPr lang="es-ES" sz="2000" dirty="0">
                <a:latin typeface="Times New Roman" pitchFamily="18" charset="0"/>
                <a:cs typeface="Times New Roman" pitchFamily="18" charset="0"/>
              </a:rPr>
              <a:t>En cada aula hay papeleras de reciclaje de papel, plástico y orgánica. Alumnos/as responsables sacan los residuos a los contenedores de reciclaje del centro, diariamente. Además el centro dispone de un punto limpio donde se recogen pilas y aceite para su reciclado.</a:t>
            </a:r>
          </a:p>
        </p:txBody>
      </p:sp>
      <p:pic>
        <p:nvPicPr>
          <p:cNvPr id="7" name="6 Imagen" descr="IMG-20130529-WA0030.jpg"/>
          <p:cNvPicPr>
            <a:picLocks noChangeAspect="1"/>
          </p:cNvPicPr>
          <p:nvPr/>
        </p:nvPicPr>
        <p:blipFill>
          <a:blip r:embed="rId2" cstate="print"/>
          <a:stretch>
            <a:fillRect/>
          </a:stretch>
        </p:blipFill>
        <p:spPr>
          <a:xfrm>
            <a:off x="4381498" y="4429132"/>
            <a:ext cx="3190898" cy="2214578"/>
          </a:xfrm>
          <a:prstGeom prst="rect">
            <a:avLst/>
          </a:prstGeom>
          <a:ln w="88900" cap="sq" cmpd="thickThin">
            <a:solidFill>
              <a:srgbClr val="000000"/>
            </a:solidFill>
            <a:prstDash val="solid"/>
            <a:miter lim="800000"/>
          </a:ln>
          <a:effectLst>
            <a:innerShdw blurRad="76200">
              <a:srgbClr val="000000"/>
            </a:innerShdw>
          </a:effectLst>
        </p:spPr>
      </p:pic>
      <p:pic>
        <p:nvPicPr>
          <p:cNvPr id="8" name="7 Imagen" descr="IMG-20130529-WA0033.jpg"/>
          <p:cNvPicPr>
            <a:picLocks noChangeAspect="1"/>
          </p:cNvPicPr>
          <p:nvPr/>
        </p:nvPicPr>
        <p:blipFill>
          <a:blip r:embed="rId3" cstate="print"/>
          <a:stretch>
            <a:fillRect/>
          </a:stretch>
        </p:blipFill>
        <p:spPr>
          <a:xfrm>
            <a:off x="5143504" y="1357298"/>
            <a:ext cx="3671886" cy="2753915"/>
          </a:xfrm>
          <a:prstGeom prst="rect">
            <a:avLst/>
          </a:prstGeom>
          <a:ln w="88900" cap="sq" cmpd="thickThin">
            <a:solidFill>
              <a:srgbClr val="000000"/>
            </a:solidFill>
            <a:prstDash val="solid"/>
            <a:miter lim="800000"/>
          </a:ln>
          <a:effectLst>
            <a:innerShdw blurRad="76200">
              <a:srgbClr val="000000"/>
            </a:innerShdw>
          </a:effectLst>
        </p:spPr>
      </p:pic>
      <p:pic>
        <p:nvPicPr>
          <p:cNvPr id="9" name="8 Imagen" descr="IMG-20130529-WA0037.jpg"/>
          <p:cNvPicPr>
            <a:picLocks noChangeAspect="1"/>
          </p:cNvPicPr>
          <p:nvPr/>
        </p:nvPicPr>
        <p:blipFill>
          <a:blip r:embed="rId4" cstate="print"/>
          <a:stretch>
            <a:fillRect/>
          </a:stretch>
        </p:blipFill>
        <p:spPr>
          <a:xfrm>
            <a:off x="1142976" y="3952879"/>
            <a:ext cx="2071702" cy="276226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Tapones Solidarios</a:t>
            </a:r>
            <a:endParaRPr lang="es-ES" sz="5400" b="1" dirty="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5 Rectángulo"/>
          <p:cNvSpPr/>
          <p:nvPr/>
        </p:nvSpPr>
        <p:spPr>
          <a:xfrm>
            <a:off x="714348" y="1714488"/>
            <a:ext cx="4572032" cy="3785652"/>
          </a:xfrm>
          <a:prstGeom prst="rect">
            <a:avLst/>
          </a:prstGeom>
        </p:spPr>
        <p:txBody>
          <a:bodyPr wrap="square">
            <a:spAutoFit/>
          </a:bodyPr>
          <a:lstStyle/>
          <a:p>
            <a:pPr algn="just"/>
            <a:r>
              <a:rPr lang="es-ES" sz="2400" dirty="0">
                <a:latin typeface="Times New Roman" pitchFamily="18" charset="0"/>
                <a:cs typeface="Times New Roman" pitchFamily="18" charset="0"/>
              </a:rPr>
              <a:t>El centro posee un punto de recogida de tapones para su reutilización en actividades del centro, manualidades, materiales elaborados. Los tapones que no hayan sido aprovechados a final de curso se entregarán a las iniciativas que recogen tapones como la campaña "tapones solidarios" para niños con enfermedades.</a:t>
            </a:r>
          </a:p>
        </p:txBody>
      </p:sp>
      <p:pic>
        <p:nvPicPr>
          <p:cNvPr id="30722" name="fancybox-img" descr="http://latierradelossuenos.com/files/noticias/88/Tipos%20Tapones%20solidarios.jpg"/>
          <p:cNvPicPr>
            <a:picLocks noChangeAspect="1" noChangeArrowheads="1"/>
          </p:cNvPicPr>
          <p:nvPr/>
        </p:nvPicPr>
        <p:blipFill>
          <a:blip r:embed="rId2" r:link="rId3" cstate="print"/>
          <a:srcRect/>
          <a:stretch>
            <a:fillRect/>
          </a:stretch>
        </p:blipFill>
        <p:spPr bwMode="auto">
          <a:xfrm>
            <a:off x="5715008" y="4143380"/>
            <a:ext cx="3036888" cy="22748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24500" cmpd="dbl">
                  <a:solidFill>
                    <a:srgbClr val="4F012A"/>
                  </a:solidFill>
                  <a:prstDash val="solid"/>
                  <a:miter lim="800000"/>
                </a:ln>
                <a:solidFill>
                  <a:srgbClr val="D0026E"/>
                </a:solidFill>
                <a:effectLst>
                  <a:outerShdw blurRad="38100" dist="38100" dir="7020000" algn="tl">
                    <a:srgbClr val="000000">
                      <a:alpha val="35000"/>
                    </a:srgbClr>
                  </a:outerShdw>
                </a:effectLst>
              </a:rPr>
              <a:t>Día de la Paz y la No Violencia</a:t>
            </a:r>
            <a:endParaRPr lang="es-ES" sz="5400" b="1" dirty="0">
              <a:ln w="24500" cmpd="dbl">
                <a:solidFill>
                  <a:srgbClr val="4F012A"/>
                </a:solidFill>
                <a:prstDash val="solid"/>
                <a:miter lim="800000"/>
              </a:ln>
              <a:solidFill>
                <a:srgbClr val="D0026E"/>
              </a:solidFill>
              <a:effectLst>
                <a:outerShdw blurRad="38100" dist="38100" dir="7020000" algn="tl">
                  <a:srgbClr val="000000">
                    <a:alpha val="35000"/>
                  </a:srgbClr>
                </a:outerShdw>
              </a:effectLst>
            </a:endParaRPr>
          </a:p>
        </p:txBody>
      </p:sp>
      <p:sp>
        <p:nvSpPr>
          <p:cNvPr id="6" name="5 Rectángulo"/>
          <p:cNvSpPr/>
          <p:nvPr/>
        </p:nvSpPr>
        <p:spPr>
          <a:xfrm>
            <a:off x="285720" y="1142984"/>
            <a:ext cx="4286280" cy="5424562"/>
          </a:xfrm>
          <a:prstGeom prst="rect">
            <a:avLst/>
          </a:prstGeom>
        </p:spPr>
        <p:txBody>
          <a:bodyPr wrap="square">
            <a:spAutoFit/>
          </a:bodyPr>
          <a:lstStyle/>
          <a:p>
            <a:pPr algn="just"/>
            <a:r>
              <a:rPr lang="es-ES" sz="1650" dirty="0">
                <a:latin typeface="Times New Roman" pitchFamily="18" charset="0"/>
                <a:cs typeface="Times New Roman" pitchFamily="18" charset="0"/>
              </a:rPr>
              <a:t>En el día de la Paz se realizaron actividades con todos los alumnos del centro a nivel de aula y de centro. En todos los cursos se trabajó la canción de imagine de John </a:t>
            </a:r>
            <a:r>
              <a:rPr lang="es-ES" sz="1650" dirty="0" err="1">
                <a:latin typeface="Times New Roman" pitchFamily="18" charset="0"/>
                <a:cs typeface="Times New Roman" pitchFamily="18" charset="0"/>
              </a:rPr>
              <a:t>Lennon</a:t>
            </a:r>
            <a:r>
              <a:rPr lang="es-ES" sz="1650" dirty="0">
                <a:latin typeface="Times New Roman" pitchFamily="18" charset="0"/>
                <a:cs typeface="Times New Roman" pitchFamily="18" charset="0"/>
              </a:rPr>
              <a:t>.</a:t>
            </a:r>
          </a:p>
          <a:p>
            <a:pPr algn="just"/>
            <a:r>
              <a:rPr lang="es-ES" sz="1650" dirty="0">
                <a:latin typeface="Times New Roman" pitchFamily="18" charset="0"/>
                <a:cs typeface="Times New Roman" pitchFamily="18" charset="0"/>
              </a:rPr>
              <a:t>En la etapa de Infantil se realizó una manualidad con la paloma de la paz: </a:t>
            </a:r>
          </a:p>
          <a:p>
            <a:pPr algn="just"/>
            <a:r>
              <a:rPr lang="es-ES" sz="1650" dirty="0">
                <a:latin typeface="Times New Roman" pitchFamily="18" charset="0"/>
                <a:cs typeface="Times New Roman" pitchFamily="18" charset="0"/>
              </a:rPr>
              <a:t>- Los alumnos del curso de 3 años picaron la paloma y la pegaron doblada con una pajita en medio. </a:t>
            </a:r>
          </a:p>
          <a:p>
            <a:pPr algn="just"/>
            <a:r>
              <a:rPr lang="es-ES" sz="1650" dirty="0">
                <a:latin typeface="Times New Roman" pitchFamily="18" charset="0"/>
                <a:cs typeface="Times New Roman" pitchFamily="18" charset="0"/>
              </a:rPr>
              <a:t>- Los alumnos del curso de 4 y 5 años recortaron la paloma y realizaron un móvil colgándole un elástico por la parte superior para poder colgarla. </a:t>
            </a:r>
          </a:p>
          <a:p>
            <a:pPr algn="just"/>
            <a:r>
              <a:rPr lang="es-ES" sz="1650" dirty="0">
                <a:latin typeface="Times New Roman" pitchFamily="18" charset="0"/>
                <a:cs typeface="Times New Roman" pitchFamily="18" charset="0"/>
              </a:rPr>
              <a:t>En Primaria se trabajó por ciclos:</a:t>
            </a:r>
          </a:p>
          <a:p>
            <a:pPr algn="just"/>
            <a:r>
              <a:rPr lang="es-ES" sz="1650" dirty="0">
                <a:latin typeface="Times New Roman" pitchFamily="18" charset="0"/>
                <a:cs typeface="Times New Roman" pitchFamily="18" charset="0"/>
              </a:rPr>
              <a:t>- Primer ciclo realizó con recortes de la palabra Paz en distintos idiomas un "puchero de la paz".</a:t>
            </a:r>
          </a:p>
          <a:p>
            <a:pPr algn="just"/>
            <a:r>
              <a:rPr lang="es-ES" sz="1650" dirty="0">
                <a:latin typeface="Times New Roman" pitchFamily="18" charset="0"/>
                <a:cs typeface="Times New Roman" pitchFamily="18" charset="0"/>
              </a:rPr>
              <a:t>- Segundo ciclo realizó un arco iris con recortes de siluetas de distintas formas: personas, nubes, palomas, árboles, estrellas, flores y corazones.</a:t>
            </a:r>
          </a:p>
          <a:p>
            <a:pPr algn="just"/>
            <a:r>
              <a:rPr lang="es-ES" sz="1650" dirty="0">
                <a:latin typeface="Times New Roman" pitchFamily="18" charset="0"/>
                <a:cs typeface="Times New Roman" pitchFamily="18" charset="0"/>
              </a:rPr>
              <a:t>- Tercer ciclo realizó un mural de una paloma con papel de seda y otros materiales.</a:t>
            </a:r>
          </a:p>
        </p:txBody>
      </p:sp>
      <p:pic>
        <p:nvPicPr>
          <p:cNvPr id="7" name="6 Imagen" descr="IMG-20130529-WA0005.jpg"/>
          <p:cNvPicPr>
            <a:picLocks noChangeAspect="1"/>
          </p:cNvPicPr>
          <p:nvPr/>
        </p:nvPicPr>
        <p:blipFill>
          <a:blip r:embed="rId2" cstate="print"/>
          <a:stretch>
            <a:fillRect/>
          </a:stretch>
        </p:blipFill>
        <p:spPr>
          <a:xfrm>
            <a:off x="7715272" y="1357298"/>
            <a:ext cx="1285866" cy="1714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Imagen" descr="CAM00451.jpg"/>
          <p:cNvPicPr>
            <a:picLocks noChangeAspect="1"/>
          </p:cNvPicPr>
          <p:nvPr/>
        </p:nvPicPr>
        <p:blipFill>
          <a:blip r:embed="rId3" cstate="print"/>
          <a:stretch>
            <a:fillRect/>
          </a:stretch>
        </p:blipFill>
        <p:spPr>
          <a:xfrm>
            <a:off x="4714876" y="1357298"/>
            <a:ext cx="2357422" cy="17680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8 Imagen" descr="IMG-20130529-WA0016.jpg"/>
          <p:cNvPicPr>
            <a:picLocks noChangeAspect="1"/>
          </p:cNvPicPr>
          <p:nvPr/>
        </p:nvPicPr>
        <p:blipFill>
          <a:blip r:embed="rId4" cstate="print"/>
          <a:stretch>
            <a:fillRect/>
          </a:stretch>
        </p:blipFill>
        <p:spPr>
          <a:xfrm>
            <a:off x="7429520" y="4500570"/>
            <a:ext cx="1553777" cy="207170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6" name="Picture 2"/>
          <p:cNvPicPr>
            <a:picLocks noChangeAspect="1" noChangeArrowheads="1"/>
          </p:cNvPicPr>
          <p:nvPr/>
        </p:nvPicPr>
        <p:blipFill>
          <a:blip r:embed="rId5" cstate="print"/>
          <a:srcRect l="23982" r="12064"/>
          <a:stretch>
            <a:fillRect/>
          </a:stretch>
        </p:blipFill>
        <p:spPr bwMode="auto">
          <a:xfrm>
            <a:off x="5000628" y="3786190"/>
            <a:ext cx="2286016" cy="2012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CARIÑOGRAMAS</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Rectángulo"/>
          <p:cNvSpPr/>
          <p:nvPr/>
        </p:nvSpPr>
        <p:spPr>
          <a:xfrm>
            <a:off x="785786" y="1142984"/>
            <a:ext cx="7643866" cy="1631216"/>
          </a:xfrm>
          <a:prstGeom prst="rect">
            <a:avLst/>
          </a:prstGeom>
        </p:spPr>
        <p:txBody>
          <a:bodyPr wrap="square">
            <a:spAutoFit/>
          </a:bodyPr>
          <a:lstStyle/>
          <a:p>
            <a:pPr algn="just"/>
            <a:r>
              <a:rPr lang="es-ES" sz="2000" dirty="0">
                <a:latin typeface="Times New Roman" pitchFamily="18" charset="0"/>
                <a:cs typeface="Times New Roman" pitchFamily="18" charset="0"/>
              </a:rPr>
              <a:t>En cada clase se elabora un panel con tantos corazones como alumnos, en los que figura su nombre. Los alumnos pueden elaborar regalos en un folio a los compañeros y depositarlos en el corazón que lleve su nombre. Periódicamente se repartirá a cada uno su regalo tratando asegurándonos previamente que cada uno tiene el suyo.</a:t>
            </a:r>
          </a:p>
        </p:txBody>
      </p:sp>
      <p:pic>
        <p:nvPicPr>
          <p:cNvPr id="7" name="6 Imagen" descr="IMG-20130529-WA0017.jpg"/>
          <p:cNvPicPr>
            <a:picLocks noChangeAspect="1"/>
          </p:cNvPicPr>
          <p:nvPr/>
        </p:nvPicPr>
        <p:blipFill>
          <a:blip r:embed="rId2" cstate="print"/>
          <a:stretch>
            <a:fillRect/>
          </a:stretch>
        </p:blipFill>
        <p:spPr>
          <a:xfrm>
            <a:off x="2214546" y="3000372"/>
            <a:ext cx="5029208" cy="35576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_tradn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Taller de radio y coro escolar</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Rectángulo"/>
          <p:cNvSpPr/>
          <p:nvPr/>
        </p:nvSpPr>
        <p:spPr>
          <a:xfrm>
            <a:off x="785786" y="1571612"/>
            <a:ext cx="3786214" cy="1323439"/>
          </a:xfrm>
          <a:prstGeom prst="rect">
            <a:avLst/>
          </a:prstGeom>
        </p:spPr>
        <p:txBody>
          <a:bodyPr wrap="square">
            <a:spAutoFit/>
          </a:bodyPr>
          <a:lstStyle/>
          <a:p>
            <a:pPr algn="just"/>
            <a:r>
              <a:rPr lang="es-ES" sz="2000" dirty="0" smtClean="0">
                <a:latin typeface="Times New Roman" pitchFamily="18" charset="0"/>
                <a:cs typeface="Times New Roman" pitchFamily="18" charset="0"/>
              </a:rPr>
              <a:t>La radio emite los martes de 11:00 a 11:15 de la mañana y es gestionada íntegramente por el alumnado.</a:t>
            </a:r>
            <a:endParaRPr lang="es-E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29070" r="9157"/>
          <a:stretch>
            <a:fillRect/>
          </a:stretch>
        </p:blipFill>
        <p:spPr bwMode="auto">
          <a:xfrm>
            <a:off x="642910" y="3071810"/>
            <a:ext cx="3919255" cy="35718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Rectángulo"/>
          <p:cNvSpPr/>
          <p:nvPr/>
        </p:nvSpPr>
        <p:spPr>
          <a:xfrm>
            <a:off x="5072066" y="5072074"/>
            <a:ext cx="3786214" cy="1015663"/>
          </a:xfrm>
          <a:prstGeom prst="rect">
            <a:avLst/>
          </a:prstGeom>
        </p:spPr>
        <p:txBody>
          <a:bodyPr wrap="square">
            <a:spAutoFit/>
          </a:bodyPr>
          <a:lstStyle/>
          <a:p>
            <a:pPr algn="just"/>
            <a:r>
              <a:rPr lang="es-ES" sz="2000" dirty="0" smtClean="0">
                <a:latin typeface="Times New Roman" pitchFamily="18" charset="0"/>
                <a:cs typeface="Times New Roman" pitchFamily="18" charset="0"/>
              </a:rPr>
              <a:t>El coro está formado por alumnos de todas las edades, desde Infantil hasta 6º de Primaria.</a:t>
            </a:r>
            <a:endParaRPr lang="es-ES"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srcRect/>
          <a:stretch>
            <a:fillRect/>
          </a:stretch>
        </p:blipFill>
        <p:spPr bwMode="auto">
          <a:xfrm>
            <a:off x="5143504" y="2714620"/>
            <a:ext cx="3571900" cy="201092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42852"/>
            <a:ext cx="9144000" cy="1754326"/>
          </a:xfrm>
          <a:prstGeom prst="rect">
            <a:avLst/>
          </a:prstGeom>
          <a:noFill/>
        </p:spPr>
        <p:txBody>
          <a:bodyPr wrap="square" lIns="91440" tIns="45720" rIns="91440" bIns="45720">
            <a:spAutoFit/>
          </a:bodyPr>
          <a:lstStyle/>
          <a:p>
            <a:pPr algn="ctr"/>
            <a:r>
              <a:rPr lang="es-ES" sz="5400" b="1" dirty="0" smtClean="0">
                <a:ln w="10541" cmpd="sng">
                  <a:solidFill>
                    <a:srgbClr val="00206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Ambientación de aulas y espacios del centro I</a:t>
            </a:r>
            <a:endParaRPr lang="es-ES" sz="5400" b="1" dirty="0">
              <a:ln w="10541" cmpd="sng">
                <a:solidFill>
                  <a:srgbClr val="00206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9" name="8 Imagen" descr="IMG-20130529-WA0029.jpg"/>
          <p:cNvPicPr>
            <a:picLocks noChangeAspect="1"/>
          </p:cNvPicPr>
          <p:nvPr/>
        </p:nvPicPr>
        <p:blipFill>
          <a:blip r:embed="rId2" cstate="print"/>
          <a:stretch>
            <a:fillRect/>
          </a:stretch>
        </p:blipFill>
        <p:spPr>
          <a:xfrm>
            <a:off x="5357818" y="2071678"/>
            <a:ext cx="3429006" cy="4572008"/>
          </a:xfrm>
          <a:prstGeom prst="rect">
            <a:avLst/>
          </a:prstGeom>
          <a:ln>
            <a:noFill/>
          </a:ln>
          <a:effectLst>
            <a:outerShdw blurRad="190500" algn="tl" rotWithShape="0">
              <a:srgbClr val="000000">
                <a:alpha val="70000"/>
              </a:srgbClr>
            </a:outerShdw>
          </a:effectLst>
        </p:spPr>
      </p:pic>
      <p:pic>
        <p:nvPicPr>
          <p:cNvPr id="11" name="10 Imagen" descr="IMG-20130529-WA0022.jpg"/>
          <p:cNvPicPr>
            <a:picLocks noChangeAspect="1"/>
          </p:cNvPicPr>
          <p:nvPr/>
        </p:nvPicPr>
        <p:blipFill>
          <a:blip r:embed="rId3" cstate="print"/>
          <a:stretch>
            <a:fillRect/>
          </a:stretch>
        </p:blipFill>
        <p:spPr>
          <a:xfrm>
            <a:off x="1071538" y="2071678"/>
            <a:ext cx="3981451" cy="2986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11 Imagen" descr="IMG-20130529-WA0015.jpg"/>
          <p:cNvPicPr>
            <a:picLocks noChangeAspect="1"/>
          </p:cNvPicPr>
          <p:nvPr/>
        </p:nvPicPr>
        <p:blipFill>
          <a:blip r:embed="rId4" cstate="print"/>
          <a:stretch>
            <a:fillRect/>
          </a:stretch>
        </p:blipFill>
        <p:spPr>
          <a:xfrm>
            <a:off x="3571868" y="4643446"/>
            <a:ext cx="1393023" cy="1857364"/>
          </a:xfrm>
          <a:prstGeom prst="rect">
            <a:avLst/>
          </a:prstGeom>
          <a:ln>
            <a:noFill/>
          </a:ln>
          <a:effectLst>
            <a:outerShdw blurRad="292100" dist="139700" dir="2700000" algn="tl" rotWithShape="0">
              <a:srgbClr val="333333">
                <a:alpha val="65000"/>
              </a:srgbClr>
            </a:outerShdw>
          </a:effectLst>
        </p:spPr>
      </p:pic>
      <p:pic>
        <p:nvPicPr>
          <p:cNvPr id="13" name="12 Imagen" descr="IMG-20130529-WA0018.jpg"/>
          <p:cNvPicPr>
            <a:picLocks noChangeAspect="1"/>
          </p:cNvPicPr>
          <p:nvPr/>
        </p:nvPicPr>
        <p:blipFill>
          <a:blip r:embed="rId5" cstate="print"/>
          <a:stretch>
            <a:fillRect/>
          </a:stretch>
        </p:blipFill>
        <p:spPr>
          <a:xfrm>
            <a:off x="428595" y="4643446"/>
            <a:ext cx="2667019" cy="20002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42852"/>
            <a:ext cx="9144000" cy="1754326"/>
          </a:xfrm>
          <a:prstGeom prst="rect">
            <a:avLst/>
          </a:prstGeom>
          <a:noFill/>
        </p:spPr>
        <p:txBody>
          <a:bodyPr wrap="square" lIns="91440" tIns="45720" rIns="91440" bIns="45720">
            <a:spAutoFit/>
          </a:bodyPr>
          <a:lstStyle/>
          <a:p>
            <a:pPr algn="ctr"/>
            <a:r>
              <a:rPr lang="es-ES" sz="5400" b="1" dirty="0" smtClean="0">
                <a:ln w="10541" cmpd="sng">
                  <a:solidFill>
                    <a:srgbClr val="00206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Ambientación de aulas y espacios del centro II</a:t>
            </a:r>
            <a:endParaRPr lang="es-ES" sz="5400" b="1" dirty="0">
              <a:ln w="10541" cmpd="sng">
                <a:solidFill>
                  <a:srgbClr val="00206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8" name="7 Imagen" descr="IMG-20130529-WA0020.jpg"/>
          <p:cNvPicPr>
            <a:picLocks noChangeAspect="1"/>
          </p:cNvPicPr>
          <p:nvPr/>
        </p:nvPicPr>
        <p:blipFill>
          <a:blip r:embed="rId2" cstate="print"/>
          <a:stretch>
            <a:fillRect/>
          </a:stretch>
        </p:blipFill>
        <p:spPr>
          <a:xfrm rot="1164499">
            <a:off x="4796415" y="3267620"/>
            <a:ext cx="3818024" cy="28635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8 Imagen" descr="IMG-20130529-WA0019.jpg"/>
          <p:cNvPicPr>
            <a:picLocks noChangeAspect="1"/>
          </p:cNvPicPr>
          <p:nvPr/>
        </p:nvPicPr>
        <p:blipFill>
          <a:blip r:embed="rId3" cstate="print"/>
          <a:stretch>
            <a:fillRect/>
          </a:stretch>
        </p:blipFill>
        <p:spPr>
          <a:xfrm>
            <a:off x="428596" y="2214554"/>
            <a:ext cx="3810026" cy="2857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G-20130529-WA0021.jpg"/>
          <p:cNvPicPr>
            <a:picLocks noChangeAspect="1"/>
          </p:cNvPicPr>
          <p:nvPr/>
        </p:nvPicPr>
        <p:blipFill>
          <a:blip r:embed="rId2" cstate="print"/>
          <a:stretch>
            <a:fillRect/>
          </a:stretch>
        </p:blipFill>
        <p:spPr>
          <a:xfrm>
            <a:off x="4572000" y="2928934"/>
            <a:ext cx="4152272" cy="3214710"/>
          </a:xfrm>
          <a:prstGeom prst="rect">
            <a:avLst/>
          </a:prstGeom>
          <a:ln w="88900" cap="sq" cmpd="thickThin">
            <a:solidFill>
              <a:srgbClr val="000000"/>
            </a:solidFill>
            <a:prstDash val="solid"/>
            <a:miter lim="800000"/>
          </a:ln>
          <a:effectLst>
            <a:innerShdw blurRad="76200">
              <a:srgbClr val="000000"/>
            </a:innerShdw>
          </a:effectLst>
        </p:spPr>
      </p:pic>
      <p:sp>
        <p:nvSpPr>
          <p:cNvPr id="5" name="4 CuadroTexto"/>
          <p:cNvSpPr txBox="1"/>
          <p:nvPr/>
        </p:nvSpPr>
        <p:spPr>
          <a:xfrm>
            <a:off x="0" y="142852"/>
            <a:ext cx="9144000" cy="646331"/>
          </a:xfrm>
          <a:prstGeom prst="rect">
            <a:avLst/>
          </a:prstGeom>
          <a:noFill/>
        </p:spPr>
        <p:txBody>
          <a:bodyPr wrap="square" rtlCol="0">
            <a:spAutoFit/>
          </a:bodyPr>
          <a:lstStyle/>
          <a:p>
            <a:pPr algn="ctr"/>
            <a:r>
              <a:rPr lang="es-ES" sz="3600" b="1" dirty="0" smtClean="0">
                <a:solidFill>
                  <a:srgbClr val="800000"/>
                </a:solidFill>
              </a:rPr>
              <a:t>Proyecto Global por la paz  </a:t>
            </a:r>
            <a:r>
              <a:rPr lang="es-ES" sz="3600" b="1" i="1" dirty="0" smtClean="0">
                <a:solidFill>
                  <a:srgbClr val="800000"/>
                </a:solidFill>
              </a:rPr>
              <a:t>“P.E.R.S.O.N.A.S.”</a:t>
            </a:r>
          </a:p>
        </p:txBody>
      </p:sp>
      <p:sp>
        <p:nvSpPr>
          <p:cNvPr id="7" name="6 CuadroTexto"/>
          <p:cNvSpPr txBox="1"/>
          <p:nvPr/>
        </p:nvSpPr>
        <p:spPr>
          <a:xfrm>
            <a:off x="428596" y="2571744"/>
            <a:ext cx="3786214" cy="3980577"/>
          </a:xfrm>
          <a:prstGeom prst="rect">
            <a:avLst/>
          </a:prstGeom>
          <a:noFill/>
        </p:spPr>
        <p:txBody>
          <a:bodyPr wrap="square" rtlCol="0">
            <a:spAutoFit/>
          </a:bodyPr>
          <a:lstStyle/>
          <a:p>
            <a:pPr algn="just"/>
            <a:r>
              <a:rPr lang="es-ES" dirty="0" smtClean="0"/>
              <a:t>Los Principios básicos que sustentan y conforman dicho programa son:</a:t>
            </a:r>
          </a:p>
          <a:p>
            <a:endParaRPr lang="es-ES" sz="1000" dirty="0" smtClean="0"/>
          </a:p>
          <a:p>
            <a:pPr>
              <a:lnSpc>
                <a:spcPts val="3100"/>
              </a:lnSpc>
            </a:pPr>
            <a:r>
              <a:rPr lang="es-ES" sz="2400" b="1" dirty="0" smtClean="0">
                <a:solidFill>
                  <a:srgbClr val="C00000"/>
                </a:solidFill>
              </a:rPr>
              <a:t>P</a:t>
            </a:r>
            <a:r>
              <a:rPr lang="es-ES" sz="2400" b="1" dirty="0" smtClean="0"/>
              <a:t>AZ</a:t>
            </a:r>
          </a:p>
          <a:p>
            <a:pPr>
              <a:lnSpc>
                <a:spcPts val="3100"/>
              </a:lnSpc>
            </a:pPr>
            <a:r>
              <a:rPr lang="es-ES" sz="2400" b="1" dirty="0" smtClean="0">
                <a:solidFill>
                  <a:srgbClr val="C00000"/>
                </a:solidFill>
              </a:rPr>
              <a:t>E</a:t>
            </a:r>
            <a:r>
              <a:rPr lang="es-ES" sz="2400" b="1" dirty="0" smtClean="0"/>
              <a:t>DUCACIÓN</a:t>
            </a:r>
          </a:p>
          <a:p>
            <a:pPr>
              <a:lnSpc>
                <a:spcPts val="3100"/>
              </a:lnSpc>
            </a:pPr>
            <a:r>
              <a:rPr lang="es-ES" sz="2400" b="1" dirty="0" smtClean="0">
                <a:solidFill>
                  <a:srgbClr val="C00000"/>
                </a:solidFill>
              </a:rPr>
              <a:t>R</a:t>
            </a:r>
            <a:r>
              <a:rPr lang="es-ES" sz="2400" b="1" dirty="0" smtClean="0"/>
              <a:t>ESPETO</a:t>
            </a:r>
          </a:p>
          <a:p>
            <a:pPr>
              <a:lnSpc>
                <a:spcPts val="3100"/>
              </a:lnSpc>
            </a:pPr>
            <a:r>
              <a:rPr lang="es-ES" sz="2400" b="1" dirty="0" smtClean="0">
                <a:solidFill>
                  <a:srgbClr val="C00000"/>
                </a:solidFill>
              </a:rPr>
              <a:t>S</a:t>
            </a:r>
            <a:r>
              <a:rPr lang="es-ES" sz="2400" b="1" dirty="0" smtClean="0"/>
              <a:t>OLIDARIDAD</a:t>
            </a:r>
          </a:p>
          <a:p>
            <a:pPr>
              <a:lnSpc>
                <a:spcPts val="3100"/>
              </a:lnSpc>
            </a:pPr>
            <a:r>
              <a:rPr lang="es-ES" sz="2400" b="1" dirty="0" smtClean="0">
                <a:solidFill>
                  <a:srgbClr val="C00000"/>
                </a:solidFill>
              </a:rPr>
              <a:t>O</a:t>
            </a:r>
            <a:r>
              <a:rPr lang="es-ES" sz="2400" b="1" dirty="0" smtClean="0"/>
              <a:t>PTIMISMO</a:t>
            </a:r>
          </a:p>
          <a:p>
            <a:pPr>
              <a:lnSpc>
                <a:spcPts val="3100"/>
              </a:lnSpc>
            </a:pPr>
            <a:r>
              <a:rPr lang="es-ES" sz="2400" b="1" dirty="0" smtClean="0">
                <a:solidFill>
                  <a:srgbClr val="C00000"/>
                </a:solidFill>
              </a:rPr>
              <a:t>N</a:t>
            </a:r>
            <a:r>
              <a:rPr lang="es-ES" sz="2400" b="1" dirty="0" smtClean="0"/>
              <a:t>ATURALIDAD</a:t>
            </a:r>
          </a:p>
          <a:p>
            <a:pPr>
              <a:lnSpc>
                <a:spcPts val="3100"/>
              </a:lnSpc>
            </a:pPr>
            <a:r>
              <a:rPr lang="es-ES" sz="2400" b="1" dirty="0" smtClean="0">
                <a:solidFill>
                  <a:srgbClr val="C00000"/>
                </a:solidFill>
              </a:rPr>
              <a:t>A</a:t>
            </a:r>
            <a:r>
              <a:rPr lang="es-ES" sz="2400" b="1" dirty="0" smtClean="0"/>
              <a:t>UTOESTIMA</a:t>
            </a:r>
          </a:p>
          <a:p>
            <a:pPr>
              <a:lnSpc>
                <a:spcPts val="3100"/>
              </a:lnSpc>
            </a:pPr>
            <a:r>
              <a:rPr lang="es-ES" sz="2400" b="1" dirty="0" smtClean="0">
                <a:solidFill>
                  <a:srgbClr val="C00000"/>
                </a:solidFill>
              </a:rPr>
              <a:t>S</a:t>
            </a:r>
            <a:r>
              <a:rPr lang="es-ES" sz="2400" b="1" dirty="0" smtClean="0"/>
              <a:t>ENSIBILIDAD</a:t>
            </a:r>
            <a:endParaRPr lang="es-ES" sz="2400" b="1" dirty="0"/>
          </a:p>
        </p:txBody>
      </p:sp>
      <p:sp>
        <p:nvSpPr>
          <p:cNvPr id="8" name="7 Rectángulo"/>
          <p:cNvSpPr/>
          <p:nvPr/>
        </p:nvSpPr>
        <p:spPr>
          <a:xfrm>
            <a:off x="214282" y="1214422"/>
            <a:ext cx="8715436" cy="1200329"/>
          </a:xfrm>
          <a:prstGeom prst="rect">
            <a:avLst/>
          </a:prstGeom>
        </p:spPr>
        <p:txBody>
          <a:bodyPr wrap="square">
            <a:spAutoFit/>
          </a:bodyPr>
          <a:lstStyle/>
          <a:p>
            <a:pPr algn="just"/>
            <a:r>
              <a:rPr lang="es-ES" dirty="0" smtClean="0"/>
              <a:t>El centro ha elaborado un proyecto, englobado dentro del Plan de Centro, denominado </a:t>
            </a:r>
            <a:r>
              <a:rPr lang="es-ES" i="1" dirty="0" smtClean="0"/>
              <a:t>“Proyecto global por la paz: P.E.R.S.O.N.A.S.”</a:t>
            </a:r>
            <a:r>
              <a:rPr lang="es-ES" dirty="0" smtClean="0"/>
              <a:t>, enmarcado en el Programa Escuela Espacio de Paz, de la Consejería de Educación de la Junta de Andalucía, </a:t>
            </a:r>
            <a:r>
              <a:rPr lang="es-ES" smtClean="0"/>
              <a:t>y que busca </a:t>
            </a:r>
            <a:r>
              <a:rPr lang="es-ES" dirty="0" smtClean="0"/>
              <a:t>favorecer el desarrollo integral del alumno desde la diversidad escolar.</a:t>
            </a: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scene3d>
              <a:camera prst="obliqueTopLeft"/>
              <a:lightRig rig="threePt" dir="t"/>
            </a:scene3d>
          </a:bodyPr>
          <a:lstStyle/>
          <a:p>
            <a:pPr algn="ctr"/>
            <a:r>
              <a:rPr lang="es-ES" sz="54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Otras efemérides</a:t>
            </a:r>
            <a:endParaRPr lang="es-ES" sz="54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31745" name="Rectangle 1"/>
          <p:cNvSpPr>
            <a:spLocks noChangeArrowheads="1"/>
          </p:cNvSpPr>
          <p:nvPr/>
        </p:nvSpPr>
        <p:spPr bwMode="auto">
          <a:xfrm>
            <a:off x="214282" y="1214422"/>
            <a:ext cx="8643998" cy="54827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r>
              <a:rPr kumimoji="0" lang="es-ES" altLang="zh-CN" b="0" i="0" u="none" strike="noStrike" cap="none" normalizeH="0" baseline="0" dirty="0" smtClean="0">
                <a:ln>
                  <a:noFill/>
                </a:ln>
                <a:solidFill>
                  <a:srgbClr val="4F012A"/>
                </a:solidFill>
                <a:effectLst/>
                <a:latin typeface="Times New Roman" pitchFamily="18" charset="0"/>
                <a:ea typeface="SimSun"/>
                <a:cs typeface="Times New Roman" pitchFamily="18" charset="0"/>
              </a:rPr>
              <a:t>- El día del libro en el que los alumnos debían leer o inventar textos sobre valores.</a:t>
            </a:r>
            <a:endParaRPr kumimoji="0" lang="es-ES" altLang="zh-CN" b="0" i="0" u="none" strike="noStrike" cap="none" normalizeH="0" baseline="0" dirty="0" smtClean="0">
              <a:ln>
                <a:noFill/>
              </a:ln>
              <a:solidFill>
                <a:srgbClr val="4F012A"/>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es-ES" altLang="zh-CN" b="0" i="0" u="none" strike="noStrike" cap="none" normalizeH="0" baseline="0" dirty="0" smtClean="0">
                <a:ln>
                  <a:noFill/>
                </a:ln>
                <a:solidFill>
                  <a:srgbClr val="000050"/>
                </a:solidFill>
                <a:effectLst/>
                <a:latin typeface="Times New Roman" pitchFamily="18" charset="0"/>
                <a:ea typeface="SimSun"/>
                <a:cs typeface="Times New Roman" pitchFamily="18" charset="0"/>
              </a:rPr>
              <a:t>- Día de Andalucía en la que se ofreció un desayuno andaluz entre otras actividades.</a:t>
            </a:r>
            <a:endParaRPr kumimoji="0" lang="es-ES" altLang="zh-CN" b="0" i="0" u="none" strike="noStrike" cap="none" normalizeH="0" baseline="0" dirty="0" smtClean="0">
              <a:ln>
                <a:noFill/>
              </a:ln>
              <a:solidFill>
                <a:srgbClr val="000050"/>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es-ES" altLang="zh-CN" b="0" i="0" u="none" strike="noStrike" cap="none" normalizeH="0" baseline="0" dirty="0" smtClean="0">
                <a:ln>
                  <a:noFill/>
                </a:ln>
                <a:solidFill>
                  <a:srgbClr val="D0026E"/>
                </a:solidFill>
                <a:effectLst/>
                <a:latin typeface="Times New Roman" pitchFamily="18" charset="0"/>
                <a:ea typeface="SimSun"/>
                <a:cs typeface="Times New Roman" pitchFamily="18" charset="0"/>
              </a:rPr>
              <a:t>- El día de la familia donde se elaborará un marco para colocar una fotografía familiar.</a:t>
            </a:r>
            <a:endParaRPr kumimoji="0" lang="es-ES" altLang="zh-CN" b="0" i="0" u="none" strike="noStrike" cap="none" normalizeH="0" baseline="0" dirty="0" smtClean="0">
              <a:ln>
                <a:noFill/>
              </a:ln>
              <a:solidFill>
                <a:srgbClr val="D0026E"/>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s-ES" altLang="zh-CN" b="0" i="0" u="none" strike="noStrike" cap="none" normalizeH="0" baseline="0" dirty="0" smtClean="0">
                <a:ln>
                  <a:noFill/>
                </a:ln>
                <a:solidFill>
                  <a:srgbClr val="2B4F1D"/>
                </a:solidFill>
                <a:effectLst/>
                <a:latin typeface="Times New Roman" pitchFamily="18" charset="0"/>
                <a:ea typeface="SimSun"/>
                <a:cs typeface="Times New Roman" pitchFamily="18" charset="0"/>
              </a:rPr>
              <a:t>Participación en el concurso escolar " Tu ciudad a golpe de pedal“</a:t>
            </a:r>
            <a:endParaRPr kumimoji="0" lang="es-ES" altLang="zh-CN" b="0" i="0" u="none" strike="noStrike" cap="none" normalizeH="0" baseline="0" dirty="0" smtClean="0">
              <a:ln>
                <a:noFill/>
              </a:ln>
              <a:solidFill>
                <a:srgbClr val="2B4F1D"/>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Char char="-"/>
              <a:tabLst/>
            </a:pPr>
            <a:r>
              <a:rPr lang="es-ES" altLang="zh-CN" b="1" dirty="0" smtClean="0">
                <a:latin typeface="Times New Roman" pitchFamily="18" charset="0"/>
                <a:ea typeface="SimSun"/>
                <a:cs typeface="Times New Roman" pitchFamily="18" charset="0"/>
              </a:rPr>
              <a:t> </a:t>
            </a:r>
            <a:r>
              <a:rPr kumimoji="0" lang="es-ES" altLang="zh-CN" b="0" i="0" u="none" strike="noStrike" cap="none" normalizeH="0" baseline="0" dirty="0" smtClean="0">
                <a:ln>
                  <a:noFill/>
                </a:ln>
                <a:solidFill>
                  <a:schemeClr val="tx1"/>
                </a:solidFill>
                <a:effectLst/>
                <a:latin typeface="Times New Roman" pitchFamily="18" charset="0"/>
                <a:ea typeface="SimSun"/>
                <a:cs typeface="Times New Roman" pitchFamily="18" charset="0"/>
              </a:rPr>
              <a:t>Otros proyectos a nivel de centro que guardan una relación positiva (directa o indirecta) con la convivencia escolar:</a:t>
            </a:r>
            <a:endParaRPr kumimoji="0" lang="es-ES" altLang="zh-CN"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es-ES" altLang="zh-CN" b="0" i="0" u="none" strike="noStrike" cap="none" normalizeH="0" baseline="0" dirty="0" smtClean="0">
                <a:ln>
                  <a:noFill/>
                </a:ln>
                <a:solidFill>
                  <a:srgbClr val="0000CC"/>
                </a:solidFill>
                <a:effectLst/>
                <a:latin typeface="Times New Roman" pitchFamily="18" charset="0"/>
                <a:ea typeface="SimSun"/>
                <a:cs typeface="Times New Roman" pitchFamily="18" charset="0"/>
              </a:rPr>
              <a:t>- “Cuéntame un cuento”: desarrollado diariamente, y a partir del cual el alumnado de Educación Primaria, baja a las aulas de Educación Infantil a contar cuentos seleccionados a su nivel lector, y en el que los propios alumnos y alumnas hacen de tutores con los más pequeños. </a:t>
            </a:r>
            <a:endParaRPr kumimoji="0" lang="es-ES" altLang="zh-CN" b="0" i="0" u="none" strike="noStrike" cap="none" normalizeH="0" baseline="0" dirty="0" smtClean="0">
              <a:ln>
                <a:noFill/>
              </a:ln>
              <a:solidFill>
                <a:srgbClr val="0000CC"/>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es-ES" altLang="zh-CN" b="0" i="0" u="none" strike="noStrike" cap="none" normalizeH="0" baseline="0" dirty="0" smtClean="0">
                <a:ln>
                  <a:noFill/>
                </a:ln>
                <a:solidFill>
                  <a:srgbClr val="603900"/>
                </a:solidFill>
                <a:effectLst/>
                <a:latin typeface="Times New Roman" pitchFamily="18" charset="0"/>
                <a:ea typeface="SimSun"/>
                <a:cs typeface="Times New Roman" pitchFamily="18" charset="0"/>
              </a:rPr>
              <a:t>- “La maleta de los cuentos viajeros”: el alumnado de infantil y primaria se llevará a casa una pequeña maleta con 4-5 libros de lectura rápida con diferentes temáticas para leer a lo largo de la semana. Con esta actividad se busca la implicación familiar y se propone que dichos libros sean leídos en familia a la hora de dormir. </a:t>
            </a:r>
            <a:endParaRPr kumimoji="0" lang="es-ES" altLang="zh-CN" b="0" i="0" u="none" strike="noStrike" cap="none" normalizeH="0" baseline="0" dirty="0" smtClean="0">
              <a:ln>
                <a:noFill/>
              </a:ln>
              <a:solidFill>
                <a:srgbClr val="603900"/>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es-ES" altLang="zh-CN" b="0" i="0" u="none" strike="noStrike" cap="none" normalizeH="0" baseline="0" dirty="0" smtClean="0">
                <a:ln>
                  <a:noFill/>
                </a:ln>
                <a:solidFill>
                  <a:srgbClr val="8E0000"/>
                </a:solidFill>
                <a:effectLst/>
                <a:latin typeface="Times New Roman" pitchFamily="18" charset="0"/>
                <a:ea typeface="SimSun"/>
                <a:cs typeface="Times New Roman" pitchFamily="18" charset="0"/>
              </a:rPr>
              <a:t>- “Comisiones lectoras en los recreos”: formadas por alumnado de Educación Infantil y 1º ciclo de Primaria que todavía no saben leer y </a:t>
            </a:r>
            <a:r>
              <a:rPr kumimoji="0" lang="es-ES" altLang="zh-CN" b="0" i="0" u="none" strike="noStrike" cap="none" normalizeH="0" baseline="0" dirty="0" err="1" smtClean="0">
                <a:ln>
                  <a:noFill/>
                </a:ln>
                <a:solidFill>
                  <a:srgbClr val="8E0000"/>
                </a:solidFill>
                <a:effectLst/>
                <a:latin typeface="Times New Roman" pitchFamily="18" charset="0"/>
                <a:ea typeface="SimSun"/>
                <a:cs typeface="Times New Roman" pitchFamily="18" charset="0"/>
              </a:rPr>
              <a:t>tutorizados</a:t>
            </a:r>
            <a:r>
              <a:rPr kumimoji="0" lang="es-ES" altLang="zh-CN" b="0" i="0" u="none" strike="noStrike" cap="none" normalizeH="0" baseline="0" dirty="0" smtClean="0">
                <a:ln>
                  <a:noFill/>
                </a:ln>
                <a:solidFill>
                  <a:srgbClr val="8E0000"/>
                </a:solidFill>
                <a:effectLst/>
                <a:latin typeface="Times New Roman" pitchFamily="18" charset="0"/>
                <a:ea typeface="SimSun"/>
                <a:cs typeface="Times New Roman" pitchFamily="18" charset="0"/>
              </a:rPr>
              <a:t> por alumnos de 2º y 3º ciclo de Educación Primaria.</a:t>
            </a:r>
            <a:endParaRPr kumimoji="0" lang="es-ES" altLang="zh-CN" b="0" i="0" u="none" strike="noStrike" cap="none" normalizeH="0" baseline="0" dirty="0" smtClean="0">
              <a:ln>
                <a:noFill/>
              </a:ln>
              <a:solidFill>
                <a:srgbClr val="8E0000"/>
              </a:solidFill>
              <a:effectLst/>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1.bp.blogspot.com/_7JPJmNtHLEg/TUMT2Nx8n1I/AAAAAAAABPc/VbwyPU3mmGo/s1600/1712547mb8tmw1zgv.jpg"/>
          <p:cNvPicPr>
            <a:picLocks noChangeAspect="1" noChangeArrowheads="1"/>
          </p:cNvPicPr>
          <p:nvPr/>
        </p:nvPicPr>
        <p:blipFill>
          <a:blip r:embed="rId2" cstate="print"/>
          <a:srcRect/>
          <a:stretch>
            <a:fillRect/>
          </a:stretch>
        </p:blipFill>
        <p:spPr bwMode="auto">
          <a:xfrm>
            <a:off x="0" y="0"/>
            <a:ext cx="9143256" cy="6858000"/>
          </a:xfrm>
          <a:prstGeom prst="rect">
            <a:avLst/>
          </a:prstGeom>
          <a:noFill/>
        </p:spPr>
      </p:pic>
      <p:sp>
        <p:nvSpPr>
          <p:cNvPr id="5" name="4 CuadroTexto"/>
          <p:cNvSpPr txBox="1"/>
          <p:nvPr/>
        </p:nvSpPr>
        <p:spPr>
          <a:xfrm>
            <a:off x="5072066" y="5929330"/>
            <a:ext cx="3857620" cy="646331"/>
          </a:xfrm>
          <a:prstGeom prst="rect">
            <a:avLst/>
          </a:prstGeom>
          <a:noFill/>
        </p:spPr>
        <p:txBody>
          <a:bodyPr wrap="square" rtlCol="0">
            <a:spAutoFit/>
          </a:bodyPr>
          <a:lstStyle/>
          <a:p>
            <a:r>
              <a:rPr lang="es-ES" sz="3600" dirty="0" smtClean="0">
                <a:latin typeface="Comic Sans MS" pitchFamily="66" charset="0"/>
              </a:rPr>
              <a:t>¡ Muchas Gracias!</a:t>
            </a:r>
            <a:endParaRPr lang="es-ES" sz="3600" dirty="0">
              <a:latin typeface="Comic Sans MS" pitchFamily="66" charset="0"/>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1071546"/>
            <a:ext cx="3143272" cy="4770537"/>
          </a:xfrm>
          <a:prstGeom prst="rect">
            <a:avLst/>
          </a:prstGeom>
        </p:spPr>
        <p:txBody>
          <a:bodyPr wrap="square">
            <a:spAutoFit/>
          </a:bodyPr>
          <a:lstStyle/>
          <a:p>
            <a:pPr algn="just"/>
            <a:r>
              <a:rPr lang="es-ES" sz="1600" dirty="0">
                <a:latin typeface="Times New Roman" pitchFamily="18" charset="0"/>
                <a:cs typeface="Times New Roman" pitchFamily="18" charset="0"/>
              </a:rPr>
              <a:t>En el ámbito de actuación de intervenciones paliativas ante conductas contrarias o gravemente para la convivencia que se producen en el centro, hemos desarrollado esta medida. Durante los recreos se realizan actividades de ayuda a la comunidad con los alumnos que tienen este tipo de conductas. Estos alumnos serán responsables de anotar y colaborar en la solución de los posibles conflictos que se produzcan durante el recreo.</a:t>
            </a:r>
          </a:p>
          <a:p>
            <a:pPr algn="just"/>
            <a:r>
              <a:rPr lang="es-ES" sz="1600" dirty="0">
                <a:latin typeface="Times New Roman" pitchFamily="18" charset="0"/>
                <a:cs typeface="Times New Roman" pitchFamily="18" charset="0"/>
              </a:rPr>
              <a:t>Además en ese horario los martes y jueves permanece abierta el Aula de Buenas Maneras para trabajar de forma práctica los problemas de conducta en los alumnos que lo requieran.</a:t>
            </a:r>
          </a:p>
        </p:txBody>
      </p:sp>
      <p:sp>
        <p:nvSpPr>
          <p:cNvPr id="6" name="5 Rectángulo"/>
          <p:cNvSpPr/>
          <p:nvPr/>
        </p:nvSpPr>
        <p:spPr>
          <a:xfrm>
            <a:off x="0" y="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Aula de Buenas Maneras</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314" name="Picture 2" descr="http://t0.gstatic.com/images?q=tbn:ANd9GcS4X2Rnxll1uc2zxmogt9TS937fJ2Ql8lbpjmH_S0OrgLHyEzi4nw"/>
          <p:cNvPicPr>
            <a:picLocks noChangeAspect="1" noChangeArrowheads="1"/>
          </p:cNvPicPr>
          <p:nvPr/>
        </p:nvPicPr>
        <p:blipFill>
          <a:blip r:embed="rId2" cstate="print"/>
          <a:srcRect/>
          <a:stretch>
            <a:fillRect/>
          </a:stretch>
        </p:blipFill>
        <p:spPr bwMode="auto">
          <a:xfrm>
            <a:off x="4500562" y="1030126"/>
            <a:ext cx="3714776" cy="5275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CuadroTexto"/>
          <p:cNvSpPr txBox="1"/>
          <p:nvPr/>
        </p:nvSpPr>
        <p:spPr>
          <a:xfrm>
            <a:off x="4429124" y="6429396"/>
            <a:ext cx="3857652" cy="276999"/>
          </a:xfrm>
          <a:prstGeom prst="rect">
            <a:avLst/>
          </a:prstGeom>
          <a:noFill/>
        </p:spPr>
        <p:txBody>
          <a:bodyPr wrap="square" rtlCol="0">
            <a:spAutoFit/>
          </a:bodyPr>
          <a:lstStyle/>
          <a:p>
            <a:pPr algn="ctr"/>
            <a:r>
              <a:rPr lang="es-ES" sz="1200" dirty="0" smtClean="0"/>
              <a:t>MATERIAL DE TRABAJO</a:t>
            </a:r>
            <a:endParaRPr lang="es-ES" sz="1200"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Jardín de la Paz y Rincón de la Paz en el aula</a:t>
            </a:r>
            <a:endParaRPr lang="es-ES" sz="54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Rectángulo"/>
          <p:cNvSpPr/>
          <p:nvPr/>
        </p:nvSpPr>
        <p:spPr>
          <a:xfrm>
            <a:off x="4857752" y="2000240"/>
            <a:ext cx="3643338" cy="2446824"/>
          </a:xfrm>
          <a:prstGeom prst="rect">
            <a:avLst/>
          </a:prstGeom>
        </p:spPr>
        <p:txBody>
          <a:bodyPr wrap="square">
            <a:spAutoFit/>
          </a:bodyPr>
          <a:lstStyle/>
          <a:p>
            <a:pPr algn="just"/>
            <a:r>
              <a:rPr lang="es-ES" sz="1700" dirty="0">
                <a:latin typeface="Times New Roman" pitchFamily="18" charset="0"/>
                <a:cs typeface="Times New Roman" pitchFamily="18" charset="0"/>
              </a:rPr>
              <a:t>Realización de un jardín de flores elaboradas con distintas manualidades por todos los alumnos del centro en el rellano de la escalera. Previamente se recuerda la importancia de la paz en el centro, así como del silencio durante los desplazamientos por los pasillos para no molestar a los alumnos que permanecen en las clases</a:t>
            </a:r>
            <a:r>
              <a:rPr lang="es-ES" sz="1700" dirty="0" smtClean="0">
                <a:latin typeface="Times New Roman" pitchFamily="18" charset="0"/>
                <a:cs typeface="Times New Roman" pitchFamily="18" charset="0"/>
              </a:rPr>
              <a:t>.</a:t>
            </a:r>
            <a:endParaRPr lang="es-ES" sz="1700" dirty="0">
              <a:latin typeface="Times New Roman" pitchFamily="18" charset="0"/>
              <a:cs typeface="Times New Roman" pitchFamily="18" charset="0"/>
            </a:endParaRPr>
          </a:p>
        </p:txBody>
      </p:sp>
      <p:sp>
        <p:nvSpPr>
          <p:cNvPr id="7" name="6 Rectángulo"/>
          <p:cNvSpPr/>
          <p:nvPr/>
        </p:nvSpPr>
        <p:spPr>
          <a:xfrm>
            <a:off x="6286512" y="5214950"/>
            <a:ext cx="2714644" cy="1600438"/>
          </a:xfrm>
          <a:prstGeom prst="rect">
            <a:avLst/>
          </a:prstGeom>
        </p:spPr>
        <p:txBody>
          <a:bodyPr wrap="square">
            <a:spAutoFit/>
          </a:bodyPr>
          <a:lstStyle/>
          <a:p>
            <a:pPr algn="just"/>
            <a:r>
              <a:rPr lang="es-ES" sz="1400" dirty="0" smtClean="0">
                <a:latin typeface="Times New Roman" pitchFamily="18" charset="0"/>
                <a:cs typeface="Times New Roman" pitchFamily="18" charset="0"/>
              </a:rPr>
              <a:t>En el aula se establecerá un lugar con algún tipo de decoración que recuerde el Jardín de la Paz. Aquí los alumnos se reunirán para solucionar de forma pacífica los conflictos que se puedan ocasionar en clase.</a:t>
            </a:r>
            <a:endParaRPr lang="es-ES" sz="1400" dirty="0">
              <a:latin typeface="Times New Roman" pitchFamily="18" charset="0"/>
              <a:cs typeface="Times New Roman" pitchFamily="18" charset="0"/>
            </a:endParaRPr>
          </a:p>
        </p:txBody>
      </p:sp>
      <p:pic>
        <p:nvPicPr>
          <p:cNvPr id="8" name="7 Imagen" descr="CAM00826.jpg"/>
          <p:cNvPicPr>
            <a:picLocks noChangeAspect="1"/>
          </p:cNvPicPr>
          <p:nvPr/>
        </p:nvPicPr>
        <p:blipFill>
          <a:blip r:embed="rId2" cstate="print"/>
          <a:stretch>
            <a:fillRect/>
          </a:stretch>
        </p:blipFill>
        <p:spPr>
          <a:xfrm>
            <a:off x="4857752" y="5238763"/>
            <a:ext cx="1214428" cy="1619237"/>
          </a:xfrm>
          <a:prstGeom prst="rect">
            <a:avLst/>
          </a:prstGeom>
          <a:ln>
            <a:noFill/>
          </a:ln>
          <a:effectLst>
            <a:outerShdw blurRad="190500" algn="tl" rotWithShape="0">
              <a:srgbClr val="000000">
                <a:alpha val="70000"/>
              </a:srgbClr>
            </a:outerShdw>
          </a:effectLst>
        </p:spPr>
      </p:pic>
      <p:pic>
        <p:nvPicPr>
          <p:cNvPr id="9" name="8 Imagen" descr="IMG-20130529-WA0007.jpg"/>
          <p:cNvPicPr>
            <a:picLocks noChangeAspect="1"/>
          </p:cNvPicPr>
          <p:nvPr/>
        </p:nvPicPr>
        <p:blipFill>
          <a:blip r:embed="rId3" cstate="print"/>
          <a:stretch>
            <a:fillRect/>
          </a:stretch>
        </p:blipFill>
        <p:spPr>
          <a:xfrm>
            <a:off x="500034" y="1928802"/>
            <a:ext cx="4143404" cy="3107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Buzón de los Buenos </a:t>
            </a: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eseos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25" name="Rectangle 1"/>
          <p:cNvSpPr>
            <a:spLocks noChangeArrowheads="1"/>
          </p:cNvSpPr>
          <p:nvPr/>
        </p:nvSpPr>
        <p:spPr bwMode="auto">
          <a:xfrm>
            <a:off x="571472" y="1285860"/>
            <a:ext cx="2928958"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700" b="0" i="0" u="none" strike="noStrike" cap="none" normalizeH="0" baseline="0" dirty="0" smtClean="0">
                <a:ln>
                  <a:noFill/>
                </a:ln>
                <a:solidFill>
                  <a:srgbClr val="000000"/>
                </a:solidFill>
                <a:effectLst/>
                <a:latin typeface="Times New Roman" pitchFamily="18" charset="0"/>
                <a:ea typeface="SimSun"/>
                <a:cs typeface="Arial" pitchFamily="34" charset="0"/>
              </a:rPr>
              <a:t>A partir del mismo se potenciará en el alumnado la expresión escrita y la creatividad, ya que los alumnos y alumnas podrán redactar y depositar en dicho buzón frases, deseos o sentimientos de paz, igualdad y respeto, que mensualmente serán valorados por la comunidad educativa y expuestos los mejores de ellos…</a:t>
            </a:r>
            <a:endParaRPr kumimoji="0" lang="es-ES" altLang="zh-CN" sz="17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1700" b="0" i="0" u="none" strike="noStrike" cap="none" normalizeH="0" baseline="0" dirty="0" smtClean="0">
                <a:ln>
                  <a:noFill/>
                </a:ln>
                <a:solidFill>
                  <a:schemeClr val="tx1"/>
                </a:solidFill>
                <a:effectLst/>
                <a:latin typeface="Times New Roman" pitchFamily="18" charset="0"/>
                <a:ea typeface="SimSun"/>
                <a:cs typeface="Times New Roman" pitchFamily="18" charset="0"/>
              </a:rPr>
              <a:t>Además los mejores trabajos que no hayan sido premiados se incluirán en un libro que permanecerá en la biblioteca del centro.</a:t>
            </a:r>
          </a:p>
          <a:p>
            <a:pPr marL="0" marR="0" lvl="0" indent="0" algn="just" defTabSz="914400" rtl="0" eaLnBrk="0" fontAlgn="base" latinLnBrk="0" hangingPunct="0">
              <a:lnSpc>
                <a:spcPct val="100000"/>
              </a:lnSpc>
              <a:spcBef>
                <a:spcPct val="0"/>
              </a:spcBef>
              <a:spcAft>
                <a:spcPct val="0"/>
              </a:spcAft>
              <a:buClrTx/>
              <a:buSzTx/>
              <a:buFontTx/>
              <a:buNone/>
              <a:tabLst/>
            </a:pPr>
            <a:r>
              <a:rPr lang="es-ES" altLang="zh-CN" sz="1700" dirty="0" smtClean="0">
                <a:latin typeface="Times New Roman" pitchFamily="18" charset="0"/>
                <a:cs typeface="Times New Roman" pitchFamily="18" charset="0"/>
              </a:rPr>
              <a:t>Periódico se trabajará una frase y un cuento por la paz.</a:t>
            </a:r>
            <a:endParaRPr kumimoji="0" lang="es-ES" altLang="zh-CN" sz="1700" b="0" i="0" u="none" strike="noStrike" cap="none" normalizeH="0" baseline="0" dirty="0" smtClean="0">
              <a:ln>
                <a:noFill/>
              </a:ln>
              <a:solidFill>
                <a:schemeClr val="tx1"/>
              </a:solidFill>
              <a:effectLst/>
              <a:latin typeface="Arial" pitchFamily="34" charset="0"/>
            </a:endParaRPr>
          </a:p>
        </p:txBody>
      </p:sp>
      <p:pic>
        <p:nvPicPr>
          <p:cNvPr id="5" name="4 Imagen" descr="CAM00576.jpg"/>
          <p:cNvPicPr>
            <a:picLocks noChangeAspect="1"/>
          </p:cNvPicPr>
          <p:nvPr/>
        </p:nvPicPr>
        <p:blipFill>
          <a:blip r:embed="rId2" cstate="print"/>
          <a:stretch>
            <a:fillRect/>
          </a:stretch>
        </p:blipFill>
        <p:spPr>
          <a:xfrm>
            <a:off x="3786182" y="1000108"/>
            <a:ext cx="4905377" cy="36790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4929190" y="4929198"/>
            <a:ext cx="1587301" cy="1731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CuadroTexto"/>
          <p:cNvSpPr txBox="1"/>
          <p:nvPr/>
        </p:nvSpPr>
        <p:spPr>
          <a:xfrm>
            <a:off x="6572264" y="5500702"/>
            <a:ext cx="1714512" cy="461665"/>
          </a:xfrm>
          <a:prstGeom prst="rect">
            <a:avLst/>
          </a:prstGeom>
          <a:noFill/>
        </p:spPr>
        <p:txBody>
          <a:bodyPr wrap="square" rtlCol="0">
            <a:spAutoFit/>
          </a:bodyPr>
          <a:lstStyle/>
          <a:p>
            <a:r>
              <a:rPr lang="es-ES" sz="1200" i="1" dirty="0" smtClean="0">
                <a:latin typeface="Times New Roman" pitchFamily="18" charset="0"/>
                <a:cs typeface="Times New Roman" pitchFamily="18" charset="0"/>
              </a:rPr>
              <a:t>Detalle de ganadores del concurso.</a:t>
            </a:r>
            <a:endParaRPr lang="es-ES" sz="1200" i="1"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830997"/>
          </a:xfrm>
          <a:prstGeom prst="rect">
            <a:avLst/>
          </a:prstGeom>
          <a:noFill/>
        </p:spPr>
        <p:txBody>
          <a:bodyPr wrap="square" lIns="91440" tIns="45720" rIns="91440" bIns="45720">
            <a:spAutoFit/>
          </a:bodyPr>
          <a:lstStyle/>
          <a:p>
            <a:pPr algn="ctr"/>
            <a:r>
              <a:rPr lang="es-E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rPr>
              <a:t>Implicación Familiar en el Centro</a:t>
            </a:r>
            <a:endParaRPr lang="es-E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6" name="5 Rectángulo"/>
          <p:cNvSpPr/>
          <p:nvPr/>
        </p:nvSpPr>
        <p:spPr>
          <a:xfrm>
            <a:off x="357158" y="1214422"/>
            <a:ext cx="4357718" cy="2462213"/>
          </a:xfrm>
          <a:prstGeom prst="rect">
            <a:avLst/>
          </a:prstGeom>
        </p:spPr>
        <p:txBody>
          <a:bodyPr wrap="square">
            <a:spAutoFit/>
          </a:bodyPr>
          <a:lstStyle/>
          <a:p>
            <a:pPr algn="just">
              <a:buFontTx/>
              <a:buChar char="-"/>
            </a:pPr>
            <a:r>
              <a:rPr lang="es-ES" b="1" dirty="0" smtClean="0">
                <a:latin typeface="Times New Roman" pitchFamily="18" charset="0"/>
                <a:cs typeface="Times New Roman" pitchFamily="18" charset="0"/>
              </a:rPr>
              <a:t>Talleres </a:t>
            </a:r>
            <a:r>
              <a:rPr lang="es-ES" b="1" dirty="0">
                <a:latin typeface="Times New Roman" pitchFamily="18" charset="0"/>
                <a:cs typeface="Times New Roman" pitchFamily="18" charset="0"/>
              </a:rPr>
              <a:t>de Participación Familiar: </a:t>
            </a:r>
            <a:r>
              <a:rPr lang="es-ES" dirty="0">
                <a:latin typeface="Times New Roman" pitchFamily="18" charset="0"/>
                <a:cs typeface="Times New Roman" pitchFamily="18" charset="0"/>
              </a:rPr>
              <a:t>una sesión al mes, trabajando técnicas plásticas y efemérides, en cada aula de referencia. </a:t>
            </a:r>
            <a:endParaRPr lang="es-ES" dirty="0" smtClean="0">
              <a:latin typeface="Times New Roman" pitchFamily="18" charset="0"/>
              <a:cs typeface="Times New Roman" pitchFamily="18" charset="0"/>
            </a:endParaRPr>
          </a:p>
          <a:p>
            <a:pPr algn="just"/>
            <a:endParaRPr lang="es-ES" sz="1000" dirty="0">
              <a:latin typeface="Times New Roman" pitchFamily="18" charset="0"/>
              <a:cs typeface="Times New Roman" pitchFamily="18" charset="0"/>
            </a:endParaRPr>
          </a:p>
          <a:p>
            <a:pPr algn="just"/>
            <a:r>
              <a:rPr lang="es-ES" b="1" dirty="0">
                <a:latin typeface="Times New Roman" pitchFamily="18" charset="0"/>
                <a:cs typeface="Times New Roman" pitchFamily="18" charset="0"/>
              </a:rPr>
              <a:t>- Escuelas de Padres y Madres: </a:t>
            </a:r>
            <a:r>
              <a:rPr lang="es-ES" dirty="0">
                <a:latin typeface="Times New Roman" pitchFamily="18" charset="0"/>
                <a:cs typeface="Times New Roman" pitchFamily="18" charset="0"/>
              </a:rPr>
              <a:t>Un lunes por la tarde al mes, se organizarán talleres sobre temáticas significativas como el absentismo escolar, técnicas de estudio, el deporte, hábitos y salud… </a:t>
            </a:r>
          </a:p>
        </p:txBody>
      </p:sp>
      <p:sp>
        <p:nvSpPr>
          <p:cNvPr id="7" name="6 Rectángulo"/>
          <p:cNvSpPr/>
          <p:nvPr/>
        </p:nvSpPr>
        <p:spPr>
          <a:xfrm>
            <a:off x="5429256" y="4929198"/>
            <a:ext cx="3571868" cy="1815882"/>
          </a:xfrm>
          <a:prstGeom prst="rect">
            <a:avLst/>
          </a:prstGeom>
        </p:spPr>
        <p:txBody>
          <a:bodyPr wrap="square">
            <a:spAutoFit/>
          </a:bodyPr>
          <a:lstStyle/>
          <a:p>
            <a:pPr>
              <a:buFontTx/>
              <a:buChar char="-"/>
            </a:pPr>
            <a:r>
              <a:rPr lang="es-ES" sz="1600" b="1" dirty="0" smtClean="0">
                <a:latin typeface="Times New Roman" pitchFamily="18" charset="0"/>
                <a:cs typeface="Times New Roman" pitchFamily="18" charset="0"/>
              </a:rPr>
              <a:t>  Otras actividades:</a:t>
            </a:r>
          </a:p>
          <a:p>
            <a:pPr marL="342900" indent="-342900">
              <a:buAutoNum type="alphaLcParenR"/>
            </a:pPr>
            <a:r>
              <a:rPr lang="es-ES" sz="1600" dirty="0" smtClean="0">
                <a:latin typeface="Times New Roman" pitchFamily="18" charset="0"/>
                <a:cs typeface="Times New Roman" pitchFamily="18" charset="0"/>
              </a:rPr>
              <a:t>Taller de Huerto Escolar en el quelas familias participarán periódicamente.</a:t>
            </a:r>
          </a:p>
          <a:p>
            <a:pPr marL="342900" indent="-342900">
              <a:buAutoNum type="alphaLcParenR"/>
            </a:pPr>
            <a:r>
              <a:rPr lang="es-ES" sz="1600" dirty="0" smtClean="0">
                <a:latin typeface="Times New Roman" pitchFamily="18" charset="0"/>
                <a:cs typeface="Times New Roman" pitchFamily="18" charset="0"/>
              </a:rPr>
              <a:t>Jornadas de Puertas Abiertas: en fechas significativas tales como Día de Andalucía, </a:t>
            </a:r>
            <a:r>
              <a:rPr lang="es-ES" sz="1600" dirty="0" err="1" smtClean="0">
                <a:latin typeface="Times New Roman" pitchFamily="18" charset="0"/>
                <a:cs typeface="Times New Roman" pitchFamily="18" charset="0"/>
              </a:rPr>
              <a:t>Castañada</a:t>
            </a:r>
            <a:r>
              <a:rPr lang="es-ES" sz="1600" dirty="0" smtClean="0">
                <a:latin typeface="Times New Roman" pitchFamily="18" charset="0"/>
                <a:cs typeface="Times New Roman" pitchFamily="18" charset="0"/>
              </a:rPr>
              <a:t>, Día del Libro, Paz… </a:t>
            </a:r>
          </a:p>
        </p:txBody>
      </p:sp>
      <p:sp>
        <p:nvSpPr>
          <p:cNvPr id="8" name="7 Rectángulo"/>
          <p:cNvSpPr/>
          <p:nvPr/>
        </p:nvSpPr>
        <p:spPr>
          <a:xfrm>
            <a:off x="285720" y="3811012"/>
            <a:ext cx="3286148" cy="2800767"/>
          </a:xfrm>
          <a:prstGeom prst="rect">
            <a:avLst/>
          </a:prstGeom>
        </p:spPr>
        <p:txBody>
          <a:bodyPr wrap="square">
            <a:spAutoFit/>
          </a:bodyPr>
          <a:lstStyle/>
          <a:p>
            <a:pPr>
              <a:buFontTx/>
              <a:buChar char="-"/>
            </a:pPr>
            <a:r>
              <a:rPr lang="es-ES" sz="1600" b="1" dirty="0" smtClean="0">
                <a:latin typeface="Times New Roman" pitchFamily="18" charset="0"/>
                <a:cs typeface="Times New Roman" pitchFamily="18" charset="0"/>
              </a:rPr>
              <a:t>  Acción tutorial:</a:t>
            </a:r>
          </a:p>
          <a:p>
            <a:pPr marL="342900" indent="-342900">
              <a:buAutoNum type="alphaLcParenR"/>
            </a:pPr>
            <a:r>
              <a:rPr lang="es-ES" sz="1600" dirty="0" smtClean="0">
                <a:latin typeface="Times New Roman" pitchFamily="18" charset="0"/>
                <a:cs typeface="Times New Roman" pitchFamily="18" charset="0"/>
              </a:rPr>
              <a:t>Citaciones tutoriales periódicas (3 semanales).</a:t>
            </a:r>
          </a:p>
          <a:p>
            <a:pPr marL="342900" indent="-342900">
              <a:buAutoNum type="alphaLcParenR"/>
            </a:pPr>
            <a:r>
              <a:rPr lang="es-ES" sz="1600" dirty="0" smtClean="0">
                <a:latin typeface="Times New Roman" pitchFamily="18" charset="0"/>
                <a:cs typeface="Times New Roman" pitchFamily="18" charset="0"/>
              </a:rPr>
              <a:t>Reuniones informativas trimestrales con las familias.</a:t>
            </a:r>
          </a:p>
          <a:p>
            <a:pPr marL="342900" indent="-342900">
              <a:buAutoNum type="alphaLcParenR"/>
            </a:pPr>
            <a:r>
              <a:rPr lang="es-ES" sz="1600" dirty="0" smtClean="0">
                <a:latin typeface="Times New Roman" pitchFamily="18" charset="0"/>
                <a:cs typeface="Times New Roman" pitchFamily="18" charset="0"/>
              </a:rPr>
              <a:t>Boletines informativos por cada unidad didáctica y boletines resumen de evaluación trimestral. </a:t>
            </a:r>
          </a:p>
          <a:p>
            <a:pPr marL="342900" indent="-342900">
              <a:buAutoNum type="alphaLcParenR"/>
            </a:pPr>
            <a:r>
              <a:rPr lang="es-ES" sz="1600" dirty="0" smtClean="0">
                <a:latin typeface="Times New Roman" pitchFamily="18" charset="0"/>
                <a:cs typeface="Times New Roman" pitchFamily="18" charset="0"/>
              </a:rPr>
              <a:t>Reuniones con los delegados de padres y madres.</a:t>
            </a:r>
          </a:p>
          <a:p>
            <a:pPr marL="342900" indent="-342900">
              <a:buAutoNum type="alphaLcParenR"/>
            </a:pPr>
            <a:r>
              <a:rPr lang="es-ES" sz="1600" dirty="0" smtClean="0">
                <a:latin typeface="Times New Roman" pitchFamily="18" charset="0"/>
                <a:cs typeface="Times New Roman" pitchFamily="18" charset="0"/>
              </a:rPr>
              <a:t>Etc.</a:t>
            </a:r>
            <a:endParaRPr lang="es-ES" sz="1600" dirty="0">
              <a:latin typeface="Times New Roman" pitchFamily="18" charset="0"/>
              <a:cs typeface="Times New Roman" pitchFamily="18" charset="0"/>
            </a:endParaRPr>
          </a:p>
        </p:txBody>
      </p:sp>
      <p:pic>
        <p:nvPicPr>
          <p:cNvPr id="9" name="8 Imagen" descr="taller de familias 2.jpg"/>
          <p:cNvPicPr>
            <a:picLocks noChangeAspect="1"/>
          </p:cNvPicPr>
          <p:nvPr/>
        </p:nvPicPr>
        <p:blipFill>
          <a:blip r:embed="rId2" cstate="print"/>
          <a:stretch>
            <a:fillRect/>
          </a:stretch>
        </p:blipFill>
        <p:spPr>
          <a:xfrm>
            <a:off x="4929190" y="1285860"/>
            <a:ext cx="1994926" cy="2500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9 Imagen" descr="taller familias 3.jpg"/>
          <p:cNvPicPr>
            <a:picLocks noChangeAspect="1"/>
          </p:cNvPicPr>
          <p:nvPr/>
        </p:nvPicPr>
        <p:blipFill>
          <a:blip r:embed="rId3" cstate="print"/>
          <a:stretch>
            <a:fillRect/>
          </a:stretch>
        </p:blipFill>
        <p:spPr>
          <a:xfrm>
            <a:off x="7072330" y="2428868"/>
            <a:ext cx="1921735" cy="242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10 Imagen" descr="convivencias famlias 2.jpg"/>
          <p:cNvPicPr>
            <a:picLocks noChangeAspect="1"/>
          </p:cNvPicPr>
          <p:nvPr/>
        </p:nvPicPr>
        <p:blipFill>
          <a:blip r:embed="rId4" cstate="print"/>
          <a:stretch>
            <a:fillRect/>
          </a:stretch>
        </p:blipFill>
        <p:spPr>
          <a:xfrm>
            <a:off x="3857620" y="4572008"/>
            <a:ext cx="1553777" cy="2071702"/>
          </a:xfrm>
          <a:prstGeom prst="rect">
            <a:avLst/>
          </a:prstGeom>
          <a:ln>
            <a:noFill/>
          </a:ln>
          <a:effectLst>
            <a:softEdge rad="112500"/>
          </a:effectLst>
        </p:spPr>
      </p:pic>
    </p:spTree>
  </p:cSld>
  <p:clrMapOvr>
    <a:masterClrMapping/>
  </p:clrMapOvr>
  <p:transition spd="med">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Vigilantes Medioambientales</a:t>
            </a:r>
          </a:p>
        </p:txBody>
      </p:sp>
      <p:sp>
        <p:nvSpPr>
          <p:cNvPr id="16385" name="Rectangle 1"/>
          <p:cNvSpPr>
            <a:spLocks noChangeArrowheads="1"/>
          </p:cNvSpPr>
          <p:nvPr/>
        </p:nvSpPr>
        <p:spPr bwMode="auto">
          <a:xfrm>
            <a:off x="3500430" y="1428736"/>
            <a:ext cx="52864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2400" i="1" u="none" strike="noStrike" cap="none" normalizeH="0" baseline="0" dirty="0" smtClean="0">
                <a:ln>
                  <a:noFill/>
                </a:ln>
                <a:solidFill>
                  <a:srgbClr val="1A100C"/>
                </a:solidFill>
                <a:effectLst/>
                <a:latin typeface="Times New Roman" pitchFamily="18" charset="0"/>
                <a:ea typeface="SimSun"/>
                <a:cs typeface="Times New Roman" pitchFamily="18" charset="0"/>
              </a:rPr>
              <a:t>Los vigilantes medioambientales se encargarán de la supervisión de los patios y del  control al final de los recreos del estado en el que se encuentran las instalaciones del centro.</a:t>
            </a:r>
            <a:endParaRPr kumimoji="0" lang="es-ES" altLang="zh-CN" sz="2400" i="1" u="none" strike="noStrike" cap="none" normalizeH="0" baseline="0" dirty="0" smtClean="0">
              <a:ln>
                <a:noFill/>
              </a:ln>
              <a:solidFill>
                <a:srgbClr val="1A100C"/>
              </a:solidFill>
              <a:effectLst/>
              <a:latin typeface="Arial" pitchFamily="34" charset="0"/>
            </a:endParaRPr>
          </a:p>
        </p:txBody>
      </p:sp>
      <p:pic>
        <p:nvPicPr>
          <p:cNvPr id="7" name="6 Imagen" descr="IMG-20130529-WA0028.jpg"/>
          <p:cNvPicPr>
            <a:picLocks noChangeAspect="1"/>
          </p:cNvPicPr>
          <p:nvPr/>
        </p:nvPicPr>
        <p:blipFill>
          <a:blip r:embed="rId2" cstate="print"/>
          <a:stretch>
            <a:fillRect/>
          </a:stretch>
        </p:blipFill>
        <p:spPr>
          <a:xfrm>
            <a:off x="428596" y="1214422"/>
            <a:ext cx="2571768" cy="34290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7 Imagen" descr="IMG-20130528-WA0026.jpg"/>
          <p:cNvPicPr>
            <a:picLocks noChangeAspect="1"/>
          </p:cNvPicPr>
          <p:nvPr/>
        </p:nvPicPr>
        <p:blipFill>
          <a:blip r:embed="rId3" cstate="print"/>
          <a:stretch>
            <a:fillRect/>
          </a:stretch>
        </p:blipFill>
        <p:spPr>
          <a:xfrm>
            <a:off x="2571736" y="3786190"/>
            <a:ext cx="3643338" cy="2732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lope"/>
              <a:contourClr>
                <a:schemeClr val="accent2">
                  <a:tint val="20000"/>
                </a:schemeClr>
              </a:contourClr>
            </a:sp3d>
          </a:bodyPr>
          <a:lstStyle/>
          <a:p>
            <a:pPr algn="ctr"/>
            <a:r>
              <a:rPr lang="es-ES" sz="5400" b="1" spc="50" dirty="0" smtClean="0">
                <a:ln w="11430"/>
                <a:solidFill>
                  <a:srgbClr val="42782C"/>
                </a:solidFill>
                <a:effectLst>
                  <a:outerShdw blurRad="76200" dist="50800" dir="5400000" algn="tl" rotWithShape="0">
                    <a:srgbClr val="000000">
                      <a:alpha val="65000"/>
                    </a:srgbClr>
                  </a:outerShdw>
                </a:effectLst>
              </a:rPr>
              <a:t>Huerto</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smtClean="0">
                <a:ln w="11430"/>
                <a:solidFill>
                  <a:srgbClr val="42782C"/>
                </a:solidFill>
                <a:effectLst>
                  <a:outerShdw blurRad="76200" dist="50800" dir="5400000" algn="tl" rotWithShape="0">
                    <a:srgbClr val="000000">
                      <a:alpha val="65000"/>
                    </a:srgbClr>
                  </a:outerShdw>
                </a:effectLst>
              </a:rPr>
              <a:t>Escolar</a:t>
            </a:r>
            <a:endParaRPr lang="es-ES" sz="5400" b="1" spc="50" dirty="0">
              <a:ln w="11430"/>
              <a:solidFill>
                <a:srgbClr val="42782C"/>
              </a:solidFill>
              <a:effectLst>
                <a:outerShdw blurRad="76200" dist="50800" dir="5400000" algn="tl" rotWithShape="0">
                  <a:srgbClr val="000000">
                    <a:alpha val="65000"/>
                  </a:srgbClr>
                </a:outerShdw>
              </a:effectLst>
            </a:endParaRPr>
          </a:p>
        </p:txBody>
      </p:sp>
      <p:sp>
        <p:nvSpPr>
          <p:cNvPr id="29697" name="Rectangle 1"/>
          <p:cNvSpPr>
            <a:spLocks noChangeArrowheads="1"/>
          </p:cNvSpPr>
          <p:nvPr/>
        </p:nvSpPr>
        <p:spPr bwMode="auto">
          <a:xfrm>
            <a:off x="428596" y="1357298"/>
            <a:ext cx="28575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500" b="0" i="0" u="none" strike="noStrike" cap="none" normalizeH="0" baseline="0" dirty="0" smtClean="0">
                <a:ln>
                  <a:noFill/>
                </a:ln>
                <a:solidFill>
                  <a:schemeClr val="tx1"/>
                </a:solidFill>
                <a:effectLst/>
                <a:latin typeface="Times New Roman" pitchFamily="18" charset="0"/>
                <a:ea typeface="SimSun"/>
                <a:cs typeface="Times New Roman" pitchFamily="18" charset="0"/>
              </a:rPr>
              <a:t>Se ha creado un huerto escolar por parte de los miembros de la cooperativa CAEP, en el que han participado todos los sectores de la comunidad escolar.</a:t>
            </a:r>
            <a:endParaRPr kumimoji="0" lang="es-ES" altLang="zh-CN" sz="15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1500" b="0" i="0" u="none" strike="noStrike" cap="none" normalizeH="0" baseline="0" dirty="0" smtClean="0">
                <a:ln>
                  <a:noFill/>
                </a:ln>
                <a:solidFill>
                  <a:schemeClr val="tx1"/>
                </a:solidFill>
                <a:effectLst/>
                <a:latin typeface="Times New Roman" pitchFamily="18" charset="0"/>
                <a:ea typeface="SimSun"/>
                <a:cs typeface="Times New Roman" pitchFamily="18" charset="0"/>
              </a:rPr>
              <a:t>En los patios de recreo los alumnos responsables de la cooperativa, y en colaboración con el resto del alumnado del centro, de forma voluntaria, se realizan las labores del cuidado del huerto.</a:t>
            </a:r>
            <a:endParaRPr kumimoji="0" lang="es-ES" altLang="zh-CN" sz="15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zh-CN" sz="1500" b="1" i="0" u="none" strike="noStrike" cap="none" normalizeH="0" baseline="0" dirty="0" smtClean="0">
                <a:ln>
                  <a:noFill/>
                </a:ln>
                <a:solidFill>
                  <a:schemeClr val="tx1"/>
                </a:solidFill>
                <a:effectLst/>
                <a:latin typeface="Times New Roman" pitchFamily="18" charset="0"/>
                <a:ea typeface="SimSun"/>
                <a:cs typeface="Times New Roman" pitchFamily="18" charset="0"/>
              </a:rPr>
              <a:t> </a:t>
            </a:r>
            <a:r>
              <a:rPr kumimoji="0" lang="es-ES" altLang="zh-CN" sz="1500" b="0" i="0" u="none" strike="noStrike" cap="none" normalizeH="0" baseline="0" dirty="0" smtClean="0">
                <a:ln>
                  <a:noFill/>
                </a:ln>
                <a:solidFill>
                  <a:schemeClr val="tx1"/>
                </a:solidFill>
                <a:effectLst/>
                <a:latin typeface="Times New Roman" pitchFamily="18" charset="0"/>
                <a:ea typeface="SimSun"/>
                <a:cs typeface="Times New Roman" pitchFamily="18" charset="0"/>
              </a:rPr>
              <a:t>Las familias también participarán periódicamente en el cultivo y mantenimiento del huerto y el vivero del centro, colaborando con el alumnado y el profesorado. </a:t>
            </a:r>
            <a:endParaRPr kumimoji="0" lang="es-ES" altLang="zh-CN" sz="1500" b="0" i="0" u="none" strike="noStrike" cap="none" normalizeH="0" baseline="0" dirty="0" smtClean="0">
              <a:ln>
                <a:noFill/>
              </a:ln>
              <a:solidFill>
                <a:schemeClr val="tx1"/>
              </a:solidFill>
              <a:effectLst/>
              <a:latin typeface="Arial" pitchFamily="34" charset="0"/>
            </a:endParaRPr>
          </a:p>
        </p:txBody>
      </p:sp>
      <p:pic>
        <p:nvPicPr>
          <p:cNvPr id="8" name="7 Imagen" descr="IMG-20130218-WA0012.jpg"/>
          <p:cNvPicPr>
            <a:picLocks noChangeAspect="1"/>
          </p:cNvPicPr>
          <p:nvPr/>
        </p:nvPicPr>
        <p:blipFill>
          <a:blip r:embed="rId2" cstate="print"/>
          <a:stretch>
            <a:fillRect/>
          </a:stretch>
        </p:blipFill>
        <p:spPr>
          <a:xfrm>
            <a:off x="3481353" y="1285860"/>
            <a:ext cx="5238786"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Imagen" descr="IMG-20130529-WA0031.jpg"/>
          <p:cNvPicPr>
            <a:picLocks noChangeAspect="1"/>
          </p:cNvPicPr>
          <p:nvPr/>
        </p:nvPicPr>
        <p:blipFill>
          <a:blip r:embed="rId3" cstate="print"/>
          <a:stretch>
            <a:fillRect/>
          </a:stretch>
        </p:blipFill>
        <p:spPr>
          <a:xfrm>
            <a:off x="4619626" y="5429264"/>
            <a:ext cx="1666886" cy="1250164"/>
          </a:xfrm>
          <a:prstGeom prst="rect">
            <a:avLst/>
          </a:prstGeom>
          <a:ln>
            <a:noFill/>
          </a:ln>
          <a:effectLst>
            <a:outerShdw blurRad="292100" dist="139700" dir="2700000" algn="tl" rotWithShape="0">
              <a:srgbClr val="333333">
                <a:alpha val="65000"/>
              </a:srgbClr>
            </a:outerShdw>
          </a:effectLst>
        </p:spPr>
      </p:pic>
      <p:pic>
        <p:nvPicPr>
          <p:cNvPr id="11" name="10 Imagen" descr="IMG-20130529-WA0032.jpg"/>
          <p:cNvPicPr>
            <a:picLocks noChangeAspect="1"/>
          </p:cNvPicPr>
          <p:nvPr/>
        </p:nvPicPr>
        <p:blipFill>
          <a:blip r:embed="rId4" cstate="print"/>
          <a:stretch>
            <a:fillRect/>
          </a:stretch>
        </p:blipFill>
        <p:spPr>
          <a:xfrm>
            <a:off x="2428860" y="5357826"/>
            <a:ext cx="1714480" cy="1285860"/>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857224" y="5786454"/>
            <a:ext cx="1571636" cy="738664"/>
          </a:xfrm>
          <a:prstGeom prst="rect">
            <a:avLst/>
          </a:prstGeom>
          <a:noFill/>
        </p:spPr>
        <p:txBody>
          <a:bodyPr wrap="square" rtlCol="0">
            <a:spAutoFit/>
          </a:bodyPr>
          <a:lstStyle/>
          <a:p>
            <a:r>
              <a:rPr lang="es-ES" sz="1400" i="1" dirty="0" smtClean="0">
                <a:latin typeface="Comic Sans MS" pitchFamily="66" charset="0"/>
              </a:rPr>
              <a:t>¡Al principio tuvimos mucho que hacer!</a:t>
            </a:r>
            <a:endParaRPr lang="es-ES" sz="1400" i="1" dirty="0">
              <a:latin typeface="Comic Sans MS" pitchFamily="66" charset="0"/>
            </a:endParaRPr>
          </a:p>
        </p:txBody>
      </p:sp>
      <p:sp>
        <p:nvSpPr>
          <p:cNvPr id="13" name="12 CuadroTexto"/>
          <p:cNvSpPr txBox="1"/>
          <p:nvPr/>
        </p:nvSpPr>
        <p:spPr>
          <a:xfrm>
            <a:off x="6572264" y="5500702"/>
            <a:ext cx="2143140" cy="584775"/>
          </a:xfrm>
          <a:prstGeom prst="rect">
            <a:avLst/>
          </a:prstGeom>
          <a:noFill/>
        </p:spPr>
        <p:txBody>
          <a:bodyPr wrap="square" rtlCol="0">
            <a:spAutoFit/>
          </a:bodyPr>
          <a:lstStyle/>
          <a:p>
            <a:pPr algn="ctr"/>
            <a:r>
              <a:rPr lang="es-ES" sz="1600" i="1" dirty="0" smtClean="0">
                <a:latin typeface="Comic Sans MS" pitchFamily="66" charset="0"/>
              </a:rPr>
              <a:t>¡Ha merecido la pena el esfuerzo!</a:t>
            </a:r>
            <a:endParaRPr lang="es-ES" sz="1600" i="1" dirty="0">
              <a:latin typeface="Comic Sans MS" pitchFamily="66" charset="0"/>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a:noFill/>
        </p:spPr>
        <p:txBody>
          <a:bodyPr wrap="square" lIns="91440" tIns="45720" rIns="91440" bIns="45720">
            <a:spAutoFit/>
          </a:bodyPr>
          <a:lstStyle/>
          <a:p>
            <a:pPr algn="ctr"/>
            <a:r>
              <a:rPr lang="es-ES" sz="5400" b="1" dirty="0" smtClean="0">
                <a:ln w="12700">
                  <a:solidFill>
                    <a:schemeClr val="tx2">
                      <a:satMod val="155000"/>
                    </a:schemeClr>
                  </a:solidFill>
                  <a:prstDash val="solid"/>
                </a:ln>
                <a:solidFill>
                  <a:schemeClr val="tx2">
                    <a:lumMod val="50000"/>
                  </a:schemeClr>
                </a:solidFill>
                <a:effectLst>
                  <a:glow rad="63500">
                    <a:schemeClr val="accent1">
                      <a:satMod val="175000"/>
                      <a:alpha val="40000"/>
                    </a:schemeClr>
                  </a:glow>
                  <a:outerShdw blurRad="41275" dist="20320" dir="1800000" algn="tl" rotWithShape="0">
                    <a:srgbClr val="000000">
                      <a:alpha val="40000"/>
                    </a:srgbClr>
                  </a:outerShdw>
                </a:effectLst>
              </a:rPr>
              <a:t>Código de conducta</a:t>
            </a:r>
            <a:endParaRPr lang="es-ES" sz="5400" b="1" dirty="0">
              <a:ln w="12700">
                <a:solidFill>
                  <a:schemeClr val="tx2">
                    <a:satMod val="155000"/>
                  </a:schemeClr>
                </a:solidFill>
                <a:prstDash val="solid"/>
              </a:ln>
              <a:solidFill>
                <a:schemeClr val="tx2">
                  <a:lumMod val="50000"/>
                </a:schemeClr>
              </a:solidFill>
              <a:effectLst>
                <a:glow rad="63500">
                  <a:schemeClr val="accent1">
                    <a:satMod val="175000"/>
                    <a:alpha val="40000"/>
                  </a:schemeClr>
                </a:glow>
                <a:outerShdw blurRad="41275" dist="20320" dir="1800000" algn="tl" rotWithShape="0">
                  <a:srgbClr val="000000">
                    <a:alpha val="40000"/>
                  </a:srgbClr>
                </a:outerShdw>
              </a:effectLst>
            </a:endParaRPr>
          </a:p>
        </p:txBody>
      </p:sp>
      <p:pic>
        <p:nvPicPr>
          <p:cNvPr id="7" name="6 Imagen" descr="IMG-20130529-WA0003.jpg"/>
          <p:cNvPicPr>
            <a:picLocks noChangeAspect="1"/>
          </p:cNvPicPr>
          <p:nvPr/>
        </p:nvPicPr>
        <p:blipFill>
          <a:blip r:embed="rId2" cstate="print"/>
          <a:stretch>
            <a:fillRect/>
          </a:stretch>
        </p:blipFill>
        <p:spPr>
          <a:xfrm>
            <a:off x="895380" y="1071546"/>
            <a:ext cx="7391395" cy="5543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Rectángulo"/>
          <p:cNvSpPr/>
          <p:nvPr/>
        </p:nvSpPr>
        <p:spPr>
          <a:xfrm>
            <a:off x="857224" y="1142984"/>
            <a:ext cx="7429552" cy="707886"/>
          </a:xfrm>
          <a:prstGeom prst="rect">
            <a:avLst/>
          </a:prstGeom>
        </p:spPr>
        <p:txBody>
          <a:bodyPr wrap="square">
            <a:spAutoFit/>
          </a:bodyPr>
          <a:lstStyle/>
          <a:p>
            <a:pPr algn="ctr"/>
            <a:r>
              <a:rPr lang="es-ES" sz="2000" dirty="0">
                <a:solidFill>
                  <a:srgbClr val="480000"/>
                </a:solidFill>
                <a:latin typeface="Times New Roman" pitchFamily="18" charset="0"/>
                <a:cs typeface="Times New Roman" pitchFamily="18" charset="0"/>
              </a:rPr>
              <a:t>Se ha </a:t>
            </a:r>
            <a:r>
              <a:rPr lang="es-ES" sz="2000" dirty="0" smtClean="0">
                <a:solidFill>
                  <a:srgbClr val="480000"/>
                </a:solidFill>
                <a:latin typeface="Times New Roman" pitchFamily="18" charset="0"/>
                <a:cs typeface="Times New Roman" pitchFamily="18" charset="0"/>
              </a:rPr>
              <a:t>definido </a:t>
            </a:r>
            <a:r>
              <a:rPr lang="es-ES" sz="2000" dirty="0">
                <a:solidFill>
                  <a:srgbClr val="480000"/>
                </a:solidFill>
                <a:latin typeface="Times New Roman" pitchFamily="18" charset="0"/>
                <a:cs typeface="Times New Roman" pitchFamily="18" charset="0"/>
              </a:rPr>
              <a:t>un </a:t>
            </a:r>
            <a:r>
              <a:rPr lang="es-ES" sz="2000" dirty="0" smtClean="0">
                <a:solidFill>
                  <a:srgbClr val="480000"/>
                </a:solidFill>
                <a:latin typeface="Times New Roman" pitchFamily="18" charset="0"/>
                <a:cs typeface="Times New Roman" pitchFamily="18" charset="0"/>
              </a:rPr>
              <a:t>código de conductas por los propios alumnos/as del centro y se ha colocado en un cartel situado en el pasillo principal. </a:t>
            </a:r>
            <a:endParaRPr lang="es-ES" sz="2000" dirty="0">
              <a:solidFill>
                <a:srgbClr val="480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226</TotalTime>
  <Words>1588</Words>
  <Application>Microsoft Office PowerPoint</Application>
  <PresentationFormat>Presentación en pantalla (4:3)</PresentationFormat>
  <Paragraphs>86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Viajes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SECRETARIA</dc:creator>
  <cp:lastModifiedBy>Don Director2</cp:lastModifiedBy>
  <cp:revision>38</cp:revision>
  <dcterms:created xsi:type="dcterms:W3CDTF">2013-05-29T08:43:57Z</dcterms:created>
  <dcterms:modified xsi:type="dcterms:W3CDTF">2018-02-12T12:49:44Z</dcterms:modified>
</cp:coreProperties>
</file>