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93" r:id="rId2"/>
    <p:sldId id="294" r:id="rId3"/>
    <p:sldId id="295" r:id="rId4"/>
    <p:sldId id="296" r:id="rId5"/>
    <p:sldId id="299" r:id="rId6"/>
    <p:sldId id="300" r:id="rId7"/>
    <p:sldId id="297" r:id="rId8"/>
    <p:sldId id="298" r:id="rId9"/>
    <p:sldId id="301" r:id="rId10"/>
    <p:sldId id="302" r:id="rId11"/>
    <p:sldId id="306" r:id="rId12"/>
    <p:sldId id="307" r:id="rId13"/>
    <p:sldId id="303" r:id="rId14"/>
    <p:sldId id="304" r:id="rId15"/>
    <p:sldId id="305" r:id="rId16"/>
    <p:sldId id="276"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a:srgbClr val="800000"/>
    <a:srgbClr val="000066"/>
    <a:srgbClr val="003300"/>
    <a:srgbClr val="663300"/>
    <a:srgbClr val="66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588"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 name="PlaceHolder 1"/>
          <p:cNvSpPr>
            <a:spLocks noGrp="1"/>
          </p:cNvSpPr>
          <p:nvPr>
            <p:ph type="body"/>
          </p:nvPr>
        </p:nvSpPr>
        <p:spPr>
          <a:xfrm>
            <a:off x="756000" y="5078520"/>
            <a:ext cx="6047640" cy="4811040"/>
          </a:xfrm>
          <a:prstGeom prst="rect">
            <a:avLst/>
          </a:prstGeom>
        </p:spPr>
        <p:txBody>
          <a:bodyPr lIns="0" tIns="0" rIns="0" bIns="0"/>
          <a:lstStyle/>
          <a:p>
            <a:r>
              <a:rPr lang="es-ES" sz="2000" spc="-1">
                <a:latin typeface="Arial"/>
              </a:rPr>
              <a:t>Pulse para editar el formato de las notas</a:t>
            </a:r>
            <a:endParaRPr/>
          </a:p>
        </p:txBody>
      </p:sp>
      <p:sp>
        <p:nvSpPr>
          <p:cNvPr id="79" name="PlaceHolder 2"/>
          <p:cNvSpPr>
            <a:spLocks noGrp="1"/>
          </p:cNvSpPr>
          <p:nvPr>
            <p:ph type="hdr"/>
          </p:nvPr>
        </p:nvSpPr>
        <p:spPr>
          <a:xfrm>
            <a:off x="0" y="0"/>
            <a:ext cx="3280680" cy="534240"/>
          </a:xfrm>
          <a:prstGeom prst="rect">
            <a:avLst/>
          </a:prstGeom>
        </p:spPr>
        <p:txBody>
          <a:bodyPr lIns="0" tIns="0" rIns="0" bIns="0"/>
          <a:lstStyle/>
          <a:p>
            <a:r>
              <a:rPr lang="es-ES" sz="1400" spc="-1">
                <a:latin typeface="Times New Roman"/>
              </a:rPr>
              <a:t>&lt;encabezamiento&gt;</a:t>
            </a:r>
            <a:endParaRPr/>
          </a:p>
        </p:txBody>
      </p:sp>
      <p:sp>
        <p:nvSpPr>
          <p:cNvPr id="80" name="PlaceHolder 3"/>
          <p:cNvSpPr>
            <a:spLocks noGrp="1"/>
          </p:cNvSpPr>
          <p:nvPr>
            <p:ph type="dt"/>
          </p:nvPr>
        </p:nvSpPr>
        <p:spPr>
          <a:xfrm>
            <a:off x="4278960" y="0"/>
            <a:ext cx="3280680" cy="534240"/>
          </a:xfrm>
          <a:prstGeom prst="rect">
            <a:avLst/>
          </a:prstGeom>
        </p:spPr>
        <p:txBody>
          <a:bodyPr lIns="0" tIns="0" rIns="0" bIns="0"/>
          <a:lstStyle/>
          <a:p>
            <a:pPr algn="r"/>
            <a:r>
              <a:rPr lang="es-ES" sz="1400" spc="-1">
                <a:latin typeface="Times New Roman"/>
              </a:rPr>
              <a:t>&lt;fecha/hora&gt;</a:t>
            </a:r>
            <a:endParaRPr/>
          </a:p>
        </p:txBody>
      </p:sp>
      <p:sp>
        <p:nvSpPr>
          <p:cNvPr id="81" name="PlaceHolder 4"/>
          <p:cNvSpPr>
            <a:spLocks noGrp="1"/>
          </p:cNvSpPr>
          <p:nvPr>
            <p:ph type="ftr"/>
          </p:nvPr>
        </p:nvSpPr>
        <p:spPr>
          <a:xfrm>
            <a:off x="0" y="10157400"/>
            <a:ext cx="3280680" cy="534240"/>
          </a:xfrm>
          <a:prstGeom prst="rect">
            <a:avLst/>
          </a:prstGeom>
        </p:spPr>
        <p:txBody>
          <a:bodyPr lIns="0" tIns="0" rIns="0" bIns="0" anchor="b"/>
          <a:lstStyle/>
          <a:p>
            <a:r>
              <a:rPr lang="es-ES" sz="1400" spc="-1">
                <a:latin typeface="Times New Roman"/>
              </a:rPr>
              <a:t>&lt;pie de página&gt;</a:t>
            </a:r>
            <a:endParaRPr/>
          </a:p>
        </p:txBody>
      </p:sp>
      <p:sp>
        <p:nvSpPr>
          <p:cNvPr id="82" name="PlaceHolder 5"/>
          <p:cNvSpPr>
            <a:spLocks noGrp="1"/>
          </p:cNvSpPr>
          <p:nvPr>
            <p:ph type="sldNum"/>
          </p:nvPr>
        </p:nvSpPr>
        <p:spPr>
          <a:xfrm>
            <a:off x="4278960" y="10157400"/>
            <a:ext cx="3280680" cy="534240"/>
          </a:xfrm>
          <a:prstGeom prst="rect">
            <a:avLst/>
          </a:prstGeom>
        </p:spPr>
        <p:txBody>
          <a:bodyPr lIns="0" tIns="0" rIns="0" bIns="0" anchor="b"/>
          <a:lstStyle/>
          <a:p>
            <a:pPr algn="r"/>
            <a:fld id="{972C1C1A-645A-41F4-BF76-3E59E823A0E9}" type="slidenum">
              <a:rPr lang="es-ES" sz="1400" spc="-1">
                <a:latin typeface="Times New Roman"/>
              </a:rPr>
              <a:pPr algn="r"/>
              <a:t>‹Nº›</a:t>
            </a:fld>
            <a:endParaRPr/>
          </a:p>
        </p:txBody>
      </p:sp>
    </p:spTree>
    <p:extLst>
      <p:ext uri="{BB962C8B-B14F-4D97-AF65-F5344CB8AC3E}">
        <p14:creationId xmlns="" xmlns:p14="http://schemas.microsoft.com/office/powerpoint/2010/main" val="157871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body"/>
          </p:nvPr>
        </p:nvSpPr>
        <p:spPr>
          <a:xfrm>
            <a:off x="685800" y="4343400"/>
            <a:ext cx="5486040" cy="4114440"/>
          </a:xfrm>
          <a:prstGeom prst="rect">
            <a:avLst/>
          </a:prstGeom>
        </p:spPr>
        <p:txBody>
          <a:bodyPr/>
          <a:lstStyle/>
          <a:p>
            <a:endParaRPr/>
          </a:p>
        </p:txBody>
      </p:sp>
      <p:sp>
        <p:nvSpPr>
          <p:cNvPr id="154" name="TextShape 2"/>
          <p:cNvSpPr txBox="1"/>
          <p:nvPr/>
        </p:nvSpPr>
        <p:spPr>
          <a:xfrm>
            <a:off x="3884760" y="8685360"/>
            <a:ext cx="2971440" cy="456840"/>
          </a:xfrm>
          <a:prstGeom prst="rect">
            <a:avLst/>
          </a:prstGeom>
          <a:noFill/>
          <a:ln>
            <a:noFill/>
          </a:ln>
        </p:spPr>
        <p:txBody>
          <a:bodyPr anchor="b"/>
          <a:lstStyle/>
          <a:p>
            <a:pPr algn="r">
              <a:lnSpc>
                <a:spcPct val="100000"/>
              </a:lnSpc>
            </a:pPr>
            <a:fld id="{62418335-3701-49D2-91B9-6818712BA76A}" type="slidenum">
              <a:rPr lang="es-ES" sz="1200" strike="noStrike" spc="-1">
                <a:solidFill>
                  <a:srgbClr val="000000"/>
                </a:solidFill>
                <a:uFill>
                  <a:solidFill>
                    <a:srgbClr val="FFFFFF"/>
                  </a:solidFill>
                </a:uFill>
                <a:latin typeface="+mn-lt"/>
                <a:ea typeface="+mn-ea"/>
              </a:rPr>
              <a:pPr algn="r">
                <a:lnSpc>
                  <a:spcPct val="100000"/>
                </a:lnSpc>
              </a:pPr>
              <a:t>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body"/>
          </p:nvPr>
        </p:nvSpPr>
        <p:spPr>
          <a:xfrm>
            <a:off x="685800" y="4343400"/>
            <a:ext cx="5486040" cy="4114440"/>
          </a:xfrm>
          <a:prstGeom prst="rect">
            <a:avLst/>
          </a:prstGeom>
        </p:spPr>
        <p:txBody>
          <a:bodyPr/>
          <a:lstStyle/>
          <a:p>
            <a:endParaRPr/>
          </a:p>
        </p:txBody>
      </p:sp>
      <p:sp>
        <p:nvSpPr>
          <p:cNvPr id="154" name="TextShape 2"/>
          <p:cNvSpPr txBox="1"/>
          <p:nvPr/>
        </p:nvSpPr>
        <p:spPr>
          <a:xfrm>
            <a:off x="3884760" y="8685360"/>
            <a:ext cx="2971440" cy="456840"/>
          </a:xfrm>
          <a:prstGeom prst="rect">
            <a:avLst/>
          </a:prstGeom>
          <a:noFill/>
          <a:ln>
            <a:noFill/>
          </a:ln>
        </p:spPr>
        <p:txBody>
          <a:bodyPr anchor="b"/>
          <a:lstStyle/>
          <a:p>
            <a:pPr algn="r">
              <a:lnSpc>
                <a:spcPct val="100000"/>
              </a:lnSpc>
            </a:pPr>
            <a:fld id="{62418335-3701-49D2-91B9-6818712BA76A}" type="slidenum">
              <a:rPr lang="es-ES" sz="1200" strike="noStrike" spc="-1">
                <a:solidFill>
                  <a:srgbClr val="000000"/>
                </a:solidFill>
                <a:uFill>
                  <a:solidFill>
                    <a:srgbClr val="FFFFFF"/>
                  </a:solidFill>
                </a:uFill>
                <a:latin typeface="+mn-lt"/>
                <a:ea typeface="+mn-ea"/>
              </a:rPr>
              <a:pPr algn="r">
                <a:lnSpc>
                  <a:spcPct val="100000"/>
                </a:lnSpc>
              </a:pPr>
              <a:t>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body"/>
          </p:nvPr>
        </p:nvSpPr>
        <p:spPr>
          <a:xfrm>
            <a:off x="685800" y="4343400"/>
            <a:ext cx="5486040" cy="4114440"/>
          </a:xfrm>
          <a:prstGeom prst="rect">
            <a:avLst/>
          </a:prstGeom>
        </p:spPr>
        <p:txBody>
          <a:bodyPr/>
          <a:lstStyle/>
          <a:p>
            <a:endParaRPr/>
          </a:p>
        </p:txBody>
      </p:sp>
      <p:sp>
        <p:nvSpPr>
          <p:cNvPr id="154" name="TextShape 2"/>
          <p:cNvSpPr txBox="1"/>
          <p:nvPr/>
        </p:nvSpPr>
        <p:spPr>
          <a:xfrm>
            <a:off x="3884760" y="8685360"/>
            <a:ext cx="2971440" cy="456840"/>
          </a:xfrm>
          <a:prstGeom prst="rect">
            <a:avLst/>
          </a:prstGeom>
          <a:noFill/>
          <a:ln>
            <a:noFill/>
          </a:ln>
        </p:spPr>
        <p:txBody>
          <a:bodyPr anchor="b"/>
          <a:lstStyle/>
          <a:p>
            <a:pPr algn="r">
              <a:lnSpc>
                <a:spcPct val="100000"/>
              </a:lnSpc>
            </a:pPr>
            <a:fld id="{62418335-3701-49D2-91B9-6818712BA76A}" type="slidenum">
              <a:rPr lang="es-ES" sz="1200" strike="noStrike" spc="-1">
                <a:solidFill>
                  <a:srgbClr val="000000"/>
                </a:solidFill>
                <a:uFill>
                  <a:solidFill>
                    <a:srgbClr val="FFFFFF"/>
                  </a:solidFill>
                </a:uFill>
                <a:latin typeface="+mn-lt"/>
                <a:ea typeface="+mn-ea"/>
              </a:rPr>
              <a:pPr algn="r">
                <a:lnSpc>
                  <a:spcPct val="100000"/>
                </a:lnSpc>
              </a:pPr>
              <a:t>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body"/>
          </p:nvPr>
        </p:nvSpPr>
        <p:spPr>
          <a:xfrm>
            <a:off x="685800" y="4343400"/>
            <a:ext cx="5486040" cy="4114440"/>
          </a:xfrm>
          <a:prstGeom prst="rect">
            <a:avLst/>
          </a:prstGeom>
        </p:spPr>
        <p:txBody>
          <a:bodyPr/>
          <a:lstStyle/>
          <a:p>
            <a:endParaRPr/>
          </a:p>
        </p:txBody>
      </p:sp>
      <p:sp>
        <p:nvSpPr>
          <p:cNvPr id="154" name="TextShape 2"/>
          <p:cNvSpPr txBox="1"/>
          <p:nvPr/>
        </p:nvSpPr>
        <p:spPr>
          <a:xfrm>
            <a:off x="3884760" y="8685360"/>
            <a:ext cx="2971440" cy="456840"/>
          </a:xfrm>
          <a:prstGeom prst="rect">
            <a:avLst/>
          </a:prstGeom>
          <a:noFill/>
          <a:ln>
            <a:noFill/>
          </a:ln>
        </p:spPr>
        <p:txBody>
          <a:bodyPr anchor="b"/>
          <a:lstStyle/>
          <a:p>
            <a:pPr algn="r">
              <a:lnSpc>
                <a:spcPct val="100000"/>
              </a:lnSpc>
            </a:pPr>
            <a:fld id="{62418335-3701-49D2-91B9-6818712BA76A}" type="slidenum">
              <a:rPr lang="es-ES" sz="1200" strike="noStrike" spc="-1">
                <a:solidFill>
                  <a:srgbClr val="000000"/>
                </a:solidFill>
                <a:uFill>
                  <a:solidFill>
                    <a:srgbClr val="FFFFFF"/>
                  </a:solidFill>
                </a:uFill>
                <a:latin typeface="+mn-lt"/>
                <a:ea typeface="+mn-ea"/>
              </a:rPr>
              <a:pPr algn="r">
                <a:lnSpc>
                  <a:spcPct val="100000"/>
                </a:lnSpc>
              </a:pPr>
              <a:t>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body"/>
          </p:nvPr>
        </p:nvSpPr>
        <p:spPr>
          <a:xfrm>
            <a:off x="685800" y="4343400"/>
            <a:ext cx="5486040" cy="4114440"/>
          </a:xfrm>
          <a:prstGeom prst="rect">
            <a:avLst/>
          </a:prstGeom>
        </p:spPr>
        <p:txBody>
          <a:bodyPr/>
          <a:lstStyle/>
          <a:p>
            <a:endParaRPr/>
          </a:p>
        </p:txBody>
      </p:sp>
      <p:sp>
        <p:nvSpPr>
          <p:cNvPr id="154" name="TextShape 2"/>
          <p:cNvSpPr txBox="1"/>
          <p:nvPr/>
        </p:nvSpPr>
        <p:spPr>
          <a:xfrm>
            <a:off x="3884760" y="8685360"/>
            <a:ext cx="2971440" cy="456840"/>
          </a:xfrm>
          <a:prstGeom prst="rect">
            <a:avLst/>
          </a:prstGeom>
          <a:noFill/>
          <a:ln>
            <a:noFill/>
          </a:ln>
        </p:spPr>
        <p:txBody>
          <a:bodyPr anchor="b"/>
          <a:lstStyle/>
          <a:p>
            <a:pPr algn="r">
              <a:lnSpc>
                <a:spcPct val="100000"/>
              </a:lnSpc>
            </a:pPr>
            <a:fld id="{62418335-3701-49D2-91B9-6818712BA76A}" type="slidenum">
              <a:rPr lang="es-ES" sz="1200" strike="noStrike" spc="-1">
                <a:solidFill>
                  <a:srgbClr val="000000"/>
                </a:solidFill>
                <a:uFill>
                  <a:solidFill>
                    <a:srgbClr val="FFFFFF"/>
                  </a:solidFill>
                </a:uFill>
                <a:latin typeface="+mn-lt"/>
                <a:ea typeface="+mn-ea"/>
              </a:rPr>
              <a:pPr algn="r">
                <a:lnSpc>
                  <a:spcPct val="100000"/>
                </a:lnSpc>
              </a:pPr>
              <a:t>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body"/>
          </p:nvPr>
        </p:nvSpPr>
        <p:spPr>
          <a:xfrm>
            <a:off x="685800" y="4343400"/>
            <a:ext cx="5486040" cy="4114440"/>
          </a:xfrm>
          <a:prstGeom prst="rect">
            <a:avLst/>
          </a:prstGeom>
        </p:spPr>
        <p:txBody>
          <a:bodyPr/>
          <a:lstStyle/>
          <a:p>
            <a:endParaRPr/>
          </a:p>
        </p:txBody>
      </p:sp>
      <p:sp>
        <p:nvSpPr>
          <p:cNvPr id="154" name="TextShape 2"/>
          <p:cNvSpPr txBox="1"/>
          <p:nvPr/>
        </p:nvSpPr>
        <p:spPr>
          <a:xfrm>
            <a:off x="3884760" y="8685360"/>
            <a:ext cx="2971440" cy="456840"/>
          </a:xfrm>
          <a:prstGeom prst="rect">
            <a:avLst/>
          </a:prstGeom>
          <a:noFill/>
          <a:ln>
            <a:noFill/>
          </a:ln>
        </p:spPr>
        <p:txBody>
          <a:bodyPr anchor="b"/>
          <a:lstStyle/>
          <a:p>
            <a:pPr algn="r">
              <a:lnSpc>
                <a:spcPct val="100000"/>
              </a:lnSpc>
            </a:pPr>
            <a:fld id="{62418335-3701-49D2-91B9-6818712BA76A}" type="slidenum">
              <a:rPr lang="es-ES" sz="1200" strike="noStrike" spc="-1">
                <a:solidFill>
                  <a:srgbClr val="000000"/>
                </a:solidFill>
                <a:uFill>
                  <a:solidFill>
                    <a:srgbClr val="FFFFFF"/>
                  </a:solidFill>
                </a:uFill>
                <a:latin typeface="+mn-lt"/>
                <a:ea typeface="+mn-ea"/>
              </a:rPr>
              <a:pPr algn="r">
                <a:lnSpc>
                  <a:spcPct val="100000"/>
                </a:lnSpc>
              </a:pPr>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body"/>
          </p:nvPr>
        </p:nvSpPr>
        <p:spPr>
          <a:xfrm>
            <a:off x="685800" y="4343400"/>
            <a:ext cx="5486040" cy="4114440"/>
          </a:xfrm>
          <a:prstGeom prst="rect">
            <a:avLst/>
          </a:prstGeom>
        </p:spPr>
        <p:txBody>
          <a:bodyPr/>
          <a:lstStyle/>
          <a:p>
            <a:endParaRPr/>
          </a:p>
        </p:txBody>
      </p:sp>
      <p:sp>
        <p:nvSpPr>
          <p:cNvPr id="154" name="TextShape 2"/>
          <p:cNvSpPr txBox="1"/>
          <p:nvPr/>
        </p:nvSpPr>
        <p:spPr>
          <a:xfrm>
            <a:off x="3884760" y="8685360"/>
            <a:ext cx="2971440" cy="456840"/>
          </a:xfrm>
          <a:prstGeom prst="rect">
            <a:avLst/>
          </a:prstGeom>
          <a:noFill/>
          <a:ln>
            <a:noFill/>
          </a:ln>
        </p:spPr>
        <p:txBody>
          <a:bodyPr anchor="b"/>
          <a:lstStyle/>
          <a:p>
            <a:pPr algn="r">
              <a:lnSpc>
                <a:spcPct val="100000"/>
              </a:lnSpc>
            </a:pPr>
            <a:fld id="{62418335-3701-49D2-91B9-6818712BA76A}" type="slidenum">
              <a:rPr lang="es-ES" sz="1200" strike="noStrike" spc="-1">
                <a:solidFill>
                  <a:srgbClr val="000000"/>
                </a:solidFill>
                <a:uFill>
                  <a:solidFill>
                    <a:srgbClr val="FFFFFF"/>
                  </a:solidFill>
                </a:uFill>
                <a:latin typeface="+mn-lt"/>
                <a:ea typeface="+mn-ea"/>
              </a:rPr>
              <a:pPr algn="r">
                <a:lnSpc>
                  <a:spcPct val="100000"/>
                </a:lnSpc>
              </a:pPr>
              <a:t>10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body"/>
          </p:nvPr>
        </p:nvSpPr>
        <p:spPr>
          <a:xfrm>
            <a:off x="685800" y="4343400"/>
            <a:ext cx="5486040" cy="4114440"/>
          </a:xfrm>
          <a:prstGeom prst="rect">
            <a:avLst/>
          </a:prstGeom>
        </p:spPr>
        <p:txBody>
          <a:bodyPr/>
          <a:lstStyle/>
          <a:p>
            <a:endParaRPr/>
          </a:p>
        </p:txBody>
      </p:sp>
      <p:sp>
        <p:nvSpPr>
          <p:cNvPr id="154" name="TextShape 2"/>
          <p:cNvSpPr txBox="1"/>
          <p:nvPr/>
        </p:nvSpPr>
        <p:spPr>
          <a:xfrm>
            <a:off x="3884760" y="8685360"/>
            <a:ext cx="2971440" cy="456840"/>
          </a:xfrm>
          <a:prstGeom prst="rect">
            <a:avLst/>
          </a:prstGeom>
          <a:noFill/>
          <a:ln>
            <a:noFill/>
          </a:ln>
        </p:spPr>
        <p:txBody>
          <a:bodyPr anchor="b"/>
          <a:lstStyle/>
          <a:p>
            <a:pPr algn="r">
              <a:lnSpc>
                <a:spcPct val="100000"/>
              </a:lnSpc>
            </a:pPr>
            <a:fld id="{62418335-3701-49D2-91B9-6818712BA76A}" type="slidenum">
              <a:rPr lang="es-ES" sz="1200" strike="noStrike" spc="-1">
                <a:solidFill>
                  <a:srgbClr val="000000"/>
                </a:solidFill>
                <a:uFill>
                  <a:solidFill>
                    <a:srgbClr val="FFFFFF"/>
                  </a:solidFill>
                </a:uFill>
                <a:latin typeface="+mn-lt"/>
                <a:ea typeface="+mn-ea"/>
              </a:rPr>
              <a:pPr algn="r">
                <a:lnSpc>
                  <a:spcPct val="100000"/>
                </a:lnSpc>
              </a:pPr>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body"/>
          </p:nvPr>
        </p:nvSpPr>
        <p:spPr>
          <a:xfrm>
            <a:off x="685800" y="4343400"/>
            <a:ext cx="5486040" cy="4114440"/>
          </a:xfrm>
          <a:prstGeom prst="rect">
            <a:avLst/>
          </a:prstGeom>
        </p:spPr>
        <p:txBody>
          <a:bodyPr/>
          <a:lstStyle/>
          <a:p>
            <a:endParaRPr/>
          </a:p>
        </p:txBody>
      </p:sp>
      <p:sp>
        <p:nvSpPr>
          <p:cNvPr id="154" name="TextShape 2"/>
          <p:cNvSpPr txBox="1"/>
          <p:nvPr/>
        </p:nvSpPr>
        <p:spPr>
          <a:xfrm>
            <a:off x="3884760" y="8685360"/>
            <a:ext cx="2971440" cy="456840"/>
          </a:xfrm>
          <a:prstGeom prst="rect">
            <a:avLst/>
          </a:prstGeom>
          <a:noFill/>
          <a:ln>
            <a:noFill/>
          </a:ln>
        </p:spPr>
        <p:txBody>
          <a:bodyPr anchor="b"/>
          <a:lstStyle/>
          <a:p>
            <a:pPr algn="r">
              <a:lnSpc>
                <a:spcPct val="100000"/>
              </a:lnSpc>
            </a:pPr>
            <a:fld id="{62418335-3701-49D2-91B9-6818712BA76A}" type="slidenum">
              <a:rPr lang="es-ES" sz="1200" strike="noStrike" spc="-1">
                <a:solidFill>
                  <a:srgbClr val="000000"/>
                </a:solidFill>
                <a:uFill>
                  <a:solidFill>
                    <a:srgbClr val="FFFFFF"/>
                  </a:solidFill>
                </a:uFill>
                <a:latin typeface="+mn-lt"/>
                <a:ea typeface="+mn-ea"/>
              </a:rPr>
              <a:pPr algn="r">
                <a:lnSpc>
                  <a:spcPct val="100000"/>
                </a:lnSpc>
              </a:pPr>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2"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3"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35"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36"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37" name="36 Imagen"/>
          <p:cNvPicPr/>
          <p:nvPr/>
        </p:nvPicPr>
        <p:blipFill>
          <a:blip r:embed="rId2"/>
          <a:stretch/>
        </p:blipFill>
        <p:spPr>
          <a:xfrm>
            <a:off x="2079000" y="1604520"/>
            <a:ext cx="4984920" cy="3977280"/>
          </a:xfrm>
          <a:prstGeom prst="rect">
            <a:avLst/>
          </a:prstGeom>
          <a:ln>
            <a:noFill/>
          </a:ln>
        </p:spPr>
      </p:pic>
      <p:pic>
        <p:nvPicPr>
          <p:cNvPr id="38" name="37 Imagen"/>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6"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7"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9000"/>
            <a:lum/>
          </a:blip>
          <a:srcRect/>
          <a:stretch>
            <a:fillRect l="15000" r="15000"/>
          </a:stretch>
        </a:blipFill>
        <a:effectLst/>
      </p:bgPr>
    </p:bg>
    <p:spTree>
      <p:nvGrpSpPr>
        <p:cNvPr id="1" name=""/>
        <p:cNvGrpSpPr/>
        <p:nvPr/>
      </p:nvGrpSpPr>
      <p:grpSpPr>
        <a:xfrm>
          <a:off x="0" y="0"/>
          <a:ext cx="0" cy="0"/>
          <a:chOff x="0" y="0"/>
          <a:chExt cx="0" cy="0"/>
        </a:xfrm>
      </p:grpSpPr>
      <p:sp>
        <p:nvSpPr>
          <p:cNvPr id="5" name="PlaceHolder 1"/>
          <p:cNvSpPr>
            <a:spLocks noGrp="1"/>
          </p:cNvSpPr>
          <p:nvPr>
            <p:ph type="dt"/>
          </p:nvPr>
        </p:nvSpPr>
        <p:spPr>
          <a:xfrm>
            <a:off x="457200" y="6356520"/>
            <a:ext cx="2133360" cy="364680"/>
          </a:xfrm>
          <a:prstGeom prst="rect">
            <a:avLst/>
          </a:prstGeom>
        </p:spPr>
        <p:txBody>
          <a:bodyPr anchor="ctr"/>
          <a:lstStyle/>
          <a:p>
            <a:pPr>
              <a:lnSpc>
                <a:spcPct val="100000"/>
              </a:lnSpc>
            </a:pPr>
            <a:r>
              <a:rPr lang="es-ES" sz="1200" strike="noStrike" spc="-1">
                <a:solidFill>
                  <a:srgbClr val="8B8B8B"/>
                </a:solidFill>
                <a:uFill>
                  <a:solidFill>
                    <a:srgbClr val="FFFFFF"/>
                  </a:solidFill>
                </a:uFill>
                <a:latin typeface="Calibri"/>
              </a:rPr>
              <a:t>16/11/16</a:t>
            </a:r>
            <a:endParaRPr/>
          </a:p>
        </p:txBody>
      </p:sp>
      <p:sp>
        <p:nvSpPr>
          <p:cNvPr id="6" name="PlaceHolder 2"/>
          <p:cNvSpPr>
            <a:spLocks noGrp="1"/>
          </p:cNvSpPr>
          <p:nvPr>
            <p:ph type="ftr"/>
          </p:nvPr>
        </p:nvSpPr>
        <p:spPr>
          <a:xfrm>
            <a:off x="3124080" y="6356520"/>
            <a:ext cx="2895120" cy="364680"/>
          </a:xfrm>
          <a:prstGeom prst="rect">
            <a:avLst/>
          </a:prstGeom>
        </p:spPr>
        <p:txBody>
          <a:bodyPr anchor="ctr"/>
          <a:lstStyle/>
          <a:p>
            <a:endParaRPr/>
          </a:p>
        </p:txBody>
      </p:sp>
      <p:sp>
        <p:nvSpPr>
          <p:cNvPr id="2" name="PlaceHolder 3"/>
          <p:cNvSpPr>
            <a:spLocks noGrp="1"/>
          </p:cNvSpPr>
          <p:nvPr>
            <p:ph type="sldNum"/>
          </p:nvPr>
        </p:nvSpPr>
        <p:spPr>
          <a:xfrm>
            <a:off x="6553080" y="6356520"/>
            <a:ext cx="2133360" cy="364680"/>
          </a:xfrm>
          <a:prstGeom prst="rect">
            <a:avLst/>
          </a:prstGeom>
        </p:spPr>
        <p:txBody>
          <a:bodyPr anchor="ctr"/>
          <a:lstStyle/>
          <a:p>
            <a:pPr algn="r">
              <a:lnSpc>
                <a:spcPct val="100000"/>
              </a:lnSpc>
            </a:pPr>
            <a:fld id="{39F9015F-F861-4DC2-AEEF-B5D67AFEB35E}" type="slidenum">
              <a:rPr lang="es-ES" sz="1200" strike="noStrike" spc="-1">
                <a:solidFill>
                  <a:srgbClr val="8B8B8B"/>
                </a:solidFill>
                <a:uFill>
                  <a:solidFill>
                    <a:srgbClr val="FFFFFF"/>
                  </a:solidFill>
                </a:uFill>
                <a:latin typeface="Calibri"/>
              </a:rPr>
              <a:pPr algn="r">
                <a:lnSpc>
                  <a:spcPct val="100000"/>
                </a:lnSpc>
              </a:pPr>
              <a:t>‹Nº›</a:t>
            </a:fld>
            <a:endParaRPr/>
          </a:p>
        </p:txBody>
      </p:sp>
      <p:sp>
        <p:nvSpPr>
          <p:cNvPr id="3" name="PlaceHolder 4"/>
          <p:cNvSpPr>
            <a:spLocks noGrp="1"/>
          </p:cNvSpPr>
          <p:nvPr>
            <p:ph type="title"/>
          </p:nvPr>
        </p:nvSpPr>
        <p:spPr>
          <a:xfrm>
            <a:off x="457200" y="273600"/>
            <a:ext cx="8229240" cy="1144800"/>
          </a:xfrm>
          <a:prstGeom prst="rect">
            <a:avLst/>
          </a:prstGeom>
        </p:spPr>
        <p:txBody>
          <a:bodyPr lIns="0" tIns="0" rIns="0" bIns="0" anchor="ctr"/>
          <a:lstStyle/>
          <a:p>
            <a:r>
              <a:rPr lang="es-ES" sz="1800" spc="-1">
                <a:latin typeface="Calibri"/>
              </a:rPr>
              <a:t>Pulse para editar el formato del texto de título</a:t>
            </a:r>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StarSymbol"/>
              <a:buChar char=""/>
            </a:pPr>
            <a:r>
              <a:rPr lang="es-ES" sz="3200" spc="-1">
                <a:latin typeface="Calibri"/>
              </a:rPr>
              <a:t>Pulse para editar el formato de esquema del texto</a:t>
            </a:r>
            <a:endParaRPr/>
          </a:p>
          <a:p>
            <a:pPr marL="864000" lvl="1" indent="-324000">
              <a:buClr>
                <a:srgbClr val="FFFFFF"/>
              </a:buClr>
              <a:buSzPct val="75000"/>
              <a:buFont typeface="StarSymbol"/>
              <a:buChar char=""/>
            </a:pPr>
            <a:r>
              <a:rPr lang="es-ES" sz="2400" spc="-1">
                <a:latin typeface="Calibri"/>
              </a:rPr>
              <a:t>Segundo nivel del esquema</a:t>
            </a:r>
            <a:endParaRPr/>
          </a:p>
          <a:p>
            <a:pPr marL="1296000" lvl="2" indent="-288000">
              <a:buClr>
                <a:srgbClr val="FFFFFF"/>
              </a:buClr>
              <a:buSzPct val="45000"/>
              <a:buFont typeface="StarSymbol"/>
              <a:buChar char=""/>
            </a:pPr>
            <a:r>
              <a:rPr lang="es-ES" sz="2000" spc="-1">
                <a:latin typeface="Calibri"/>
              </a:rPr>
              <a:t>Tercer nivel del esquema</a:t>
            </a:r>
            <a:endParaRPr/>
          </a:p>
          <a:p>
            <a:pPr marL="1728000" lvl="3" indent="-216000">
              <a:buClr>
                <a:srgbClr val="FFFFFF"/>
              </a:buClr>
              <a:buSzPct val="75000"/>
              <a:buFont typeface="StarSymbol"/>
              <a:buChar char=""/>
            </a:pPr>
            <a:r>
              <a:rPr lang="es-ES" sz="2000" spc="-1">
                <a:latin typeface="Calibri"/>
              </a:rPr>
              <a:t>Cuarto nivel del esquema</a:t>
            </a:r>
            <a:endParaRPr/>
          </a:p>
          <a:p>
            <a:pPr marL="2160000" lvl="4" indent="-216000">
              <a:buClr>
                <a:srgbClr val="FFFFFF"/>
              </a:buClr>
              <a:buSzPct val="45000"/>
              <a:buFont typeface="StarSymbol"/>
              <a:buChar char=""/>
            </a:pPr>
            <a:r>
              <a:rPr lang="es-ES" sz="2000" spc="-1">
                <a:latin typeface="Calibri"/>
              </a:rPr>
              <a:t>Quinto nivel del esquema</a:t>
            </a:r>
            <a:endParaRPr/>
          </a:p>
          <a:p>
            <a:pPr marL="2592000" lvl="5" indent="-216000">
              <a:buClr>
                <a:srgbClr val="FFFFFF"/>
              </a:buClr>
              <a:buSzPct val="45000"/>
              <a:buFont typeface="StarSymbol"/>
              <a:buChar char=""/>
            </a:pPr>
            <a:r>
              <a:rPr lang="es-ES" sz="2000" spc="-1">
                <a:latin typeface="Calibri"/>
              </a:rPr>
              <a:t>Sexto nivel del esquema</a:t>
            </a:r>
            <a:endParaRPr/>
          </a:p>
          <a:p>
            <a:pPr marL="3024000" lvl="6" indent="-216000">
              <a:buClr>
                <a:srgbClr val="FFFFFF"/>
              </a:buClr>
              <a:buSzPct val="45000"/>
              <a:buFont typeface="StarSymbol"/>
              <a:buChar char=""/>
            </a:pPr>
            <a:r>
              <a:rPr lang="es-ES" sz="2000" spc="-1">
                <a:latin typeface="Calibri"/>
              </a:rPr>
              <a:t>Séptimo nivel del esquema</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0" y="142920"/>
            <a:ext cx="914364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2800" b="1" strike="noStrike" spc="-1" dirty="0" smtClean="0">
                <a:solidFill>
                  <a:srgbClr val="000000"/>
                </a:solidFill>
                <a:uFill>
                  <a:solidFill>
                    <a:srgbClr val="FFFFFF"/>
                  </a:solidFill>
                </a:uFill>
                <a:latin typeface="Calibri"/>
              </a:rPr>
              <a:t>RESOLUCIÓN DE CONFLICTOS EN EL AULA.</a:t>
            </a:r>
            <a:endParaRPr/>
          </a:p>
        </p:txBody>
      </p:sp>
      <p:sp>
        <p:nvSpPr>
          <p:cNvPr id="135" name="CustomShape 2"/>
          <p:cNvSpPr/>
          <p:nvPr/>
        </p:nvSpPr>
        <p:spPr>
          <a:xfrm>
            <a:off x="571320" y="2643120"/>
            <a:ext cx="8286480" cy="2298048"/>
          </a:xfrm>
          <a:prstGeom prst="rect">
            <a:avLst/>
          </a:prstGeom>
          <a:noFill/>
          <a:ln w="38160">
            <a:solidFill>
              <a:srgbClr val="000042"/>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700" b="1" strike="noStrike" spc="-1">
                <a:solidFill>
                  <a:srgbClr val="000000"/>
                </a:solidFill>
                <a:uFill>
                  <a:solidFill>
                    <a:srgbClr val="FFFFFF"/>
                  </a:solidFill>
                </a:uFill>
                <a:latin typeface="Calibri"/>
              </a:rPr>
              <a:t>DECRETO 328/2010, Artículo 22:</a:t>
            </a:r>
            <a:endParaRPr sz="1700"/>
          </a:p>
          <a:p>
            <a:pPr>
              <a:lnSpc>
                <a:spcPct val="100000"/>
              </a:lnSpc>
            </a:pPr>
            <a:r>
              <a:rPr lang="es-ES" sz="1700" i="1" strike="noStrike" spc="-1">
                <a:solidFill>
                  <a:srgbClr val="000000"/>
                </a:solidFill>
                <a:uFill>
                  <a:solidFill>
                    <a:srgbClr val="FFFFFF"/>
                  </a:solidFill>
                </a:uFill>
                <a:latin typeface="Calibri"/>
              </a:rPr>
              <a:t>El plan de convivencia incluirá, al menos, los siguientes aspectos:</a:t>
            </a:r>
            <a:endParaRPr sz="1700"/>
          </a:p>
          <a:p>
            <a:pPr marL="343080" indent="-342720">
              <a:lnSpc>
                <a:spcPct val="100000"/>
              </a:lnSpc>
              <a:buFont typeface="Calibri"/>
              <a:buAutoNum type="alphaLcParenR"/>
            </a:pPr>
            <a:r>
              <a:rPr lang="es-ES" sz="1700" i="1" strike="noStrike" spc="-1">
                <a:solidFill>
                  <a:srgbClr val="000000"/>
                </a:solidFill>
                <a:uFill>
                  <a:solidFill>
                    <a:srgbClr val="FFFFFF"/>
                  </a:solidFill>
                </a:uFill>
                <a:latin typeface="Calibri"/>
              </a:rPr>
              <a:t>Diagnóstico del estado de la convivencia en el centro, y en su caso, conflictividad detectada en el mismo, así como los objetivos a conseguir.</a:t>
            </a:r>
            <a:endParaRPr sz="1700"/>
          </a:p>
          <a:p>
            <a:pPr marL="343080" indent="-342720">
              <a:lnSpc>
                <a:spcPct val="100000"/>
              </a:lnSpc>
              <a:buFont typeface="Calibri"/>
              <a:buAutoNum type="alphaLcParenR"/>
            </a:pPr>
            <a:r>
              <a:rPr lang="es-ES" sz="1700" i="1" strike="noStrike" spc="-1">
                <a:solidFill>
                  <a:srgbClr val="000000"/>
                </a:solidFill>
                <a:uFill>
                  <a:solidFill>
                    <a:srgbClr val="FFFFFF"/>
                  </a:solidFill>
                </a:uFill>
                <a:latin typeface="Calibri"/>
              </a:rPr>
              <a:t>Normas de convivencia, tanto generales del centro que favorezcan las relaciones de los distintos sectores de la comunidad educativa, como particulares del aula, y un sistema que detecte el incumplimiento de las normas y de las correcciones que, en su caso, se aplicarían de conformidad con lo establecido.</a:t>
            </a:r>
            <a:endParaRPr sz="1700"/>
          </a:p>
        </p:txBody>
      </p:sp>
      <p:sp>
        <p:nvSpPr>
          <p:cNvPr id="136" name="CustomShape 3"/>
          <p:cNvSpPr/>
          <p:nvPr/>
        </p:nvSpPr>
        <p:spPr>
          <a:xfrm>
            <a:off x="571320" y="928800"/>
            <a:ext cx="8214840" cy="1278360"/>
          </a:xfrm>
          <a:prstGeom prst="rect">
            <a:avLst/>
          </a:prstGeom>
          <a:solidFill>
            <a:schemeClr val="accent3">
              <a:lumMod val="20000"/>
              <a:lumOff val="80000"/>
            </a:schemeClr>
          </a:solidFill>
          <a:ln w="38160">
            <a:solidFill>
              <a:srgbClr val="003300"/>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600" b="1" i="1" strike="noStrike" spc="-1" dirty="0">
                <a:solidFill>
                  <a:srgbClr val="003300"/>
                </a:solidFill>
                <a:uFill>
                  <a:solidFill>
                    <a:srgbClr val="FFFFFF"/>
                  </a:solidFill>
                </a:uFill>
                <a:latin typeface="Calibri"/>
              </a:rPr>
              <a:t>Decreto 19/2007 </a:t>
            </a:r>
            <a:r>
              <a:rPr lang="es-ES" sz="1600" i="1" strike="noStrike" spc="-1" dirty="0">
                <a:solidFill>
                  <a:srgbClr val="003300"/>
                </a:solidFill>
                <a:uFill>
                  <a:solidFill>
                    <a:srgbClr val="FFFFFF"/>
                  </a:solidFill>
                </a:uFill>
                <a:latin typeface="Calibri"/>
              </a:rPr>
              <a:t>de 23 de enero, por el que se adoptan medidas para la promoción de la Cultura de Paz y la Mejora de la Convivencia en los Centros Educativos sostenidos con fondos públicos.</a:t>
            </a:r>
            <a:endParaRPr/>
          </a:p>
          <a:p>
            <a:pPr>
              <a:lnSpc>
                <a:spcPct val="100000"/>
              </a:lnSpc>
            </a:pPr>
            <a:r>
              <a:rPr lang="es-ES" sz="1800" b="1" strike="noStrike" spc="-1" dirty="0">
                <a:solidFill>
                  <a:srgbClr val="003300"/>
                </a:solidFill>
                <a:uFill>
                  <a:solidFill>
                    <a:srgbClr val="FFFFFF"/>
                  </a:solidFill>
                </a:uFill>
                <a:latin typeface="Calibri"/>
              </a:rPr>
              <a:t>PLAN DE CONVIVENCIA </a:t>
            </a:r>
            <a:r>
              <a:rPr lang="es-ES" sz="1600" b="1" i="1" strike="noStrike" spc="-1" dirty="0">
                <a:solidFill>
                  <a:srgbClr val="003300"/>
                </a:solidFill>
                <a:uFill>
                  <a:solidFill>
                    <a:srgbClr val="FFFFFF"/>
                  </a:solidFill>
                </a:uFill>
                <a:latin typeface="Calibri"/>
              </a:rPr>
              <a:t>(Artículo 4)</a:t>
            </a:r>
            <a:endParaRPr/>
          </a:p>
          <a:p>
            <a:pPr>
              <a:lnSpc>
                <a:spcPct val="100000"/>
              </a:lnSpc>
            </a:pPr>
            <a:r>
              <a:rPr lang="es-ES" sz="1800" b="1" strike="noStrike" spc="-1" dirty="0">
                <a:solidFill>
                  <a:srgbClr val="003300"/>
                </a:solidFill>
                <a:uFill>
                  <a:solidFill>
                    <a:srgbClr val="FFFFFF"/>
                  </a:solidFill>
                </a:uFill>
                <a:latin typeface="Calibri"/>
              </a:rPr>
              <a:t>PLAN DE ORIENTACIÓN Y ACCIÓN TUTORIAL </a:t>
            </a:r>
            <a:r>
              <a:rPr lang="es-ES" sz="1600" b="1" i="1" strike="noStrike" spc="-1" dirty="0">
                <a:solidFill>
                  <a:srgbClr val="003300"/>
                </a:solidFill>
                <a:uFill>
                  <a:solidFill>
                    <a:srgbClr val="FFFFFF"/>
                  </a:solidFill>
                </a:uFill>
                <a:latin typeface="Calibri"/>
              </a:rPr>
              <a:t>(Artículo 10)</a:t>
            </a:r>
            <a:endParaRPr/>
          </a:p>
        </p:txBody>
      </p:sp>
      <p:sp>
        <p:nvSpPr>
          <p:cNvPr id="137" name="CustomShape 4"/>
          <p:cNvSpPr/>
          <p:nvPr/>
        </p:nvSpPr>
        <p:spPr>
          <a:xfrm>
            <a:off x="571320" y="5286240"/>
            <a:ext cx="3785760" cy="639000"/>
          </a:xfrm>
          <a:prstGeom prst="rect">
            <a:avLst/>
          </a:prstGeom>
          <a:noFill/>
          <a:ln w="38160">
            <a:solidFill>
              <a:srgbClr val="3F1E03"/>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800" b="1" strike="noStrike" spc="-1">
                <a:solidFill>
                  <a:srgbClr val="3F1E03"/>
                </a:solidFill>
                <a:uFill>
                  <a:solidFill>
                    <a:srgbClr val="FFFFFF"/>
                  </a:solidFill>
                </a:uFill>
                <a:latin typeface="Calibri"/>
              </a:rPr>
              <a:t>IMPORTANCIA DE LOS CONTENIDOS DE EDUCACIÓN EN VALORES</a:t>
            </a:r>
            <a:endParaRPr/>
          </a:p>
        </p:txBody>
      </p:sp>
      <p:sp>
        <p:nvSpPr>
          <p:cNvPr id="138" name="CustomShape 5"/>
          <p:cNvSpPr/>
          <p:nvPr/>
        </p:nvSpPr>
        <p:spPr>
          <a:xfrm>
            <a:off x="4357800" y="5500800"/>
            <a:ext cx="213840" cy="142560"/>
          </a:xfrm>
          <a:prstGeom prst="rightArrow">
            <a:avLst>
              <a:gd name="adj1" fmla="val 50000"/>
              <a:gd name="adj2" fmla="val 50000"/>
            </a:avLst>
          </a:prstGeom>
          <a:solidFill>
            <a:srgbClr val="3F1E03"/>
          </a:solidFill>
          <a:ln>
            <a:solidFill>
              <a:srgbClr val="3F1E03"/>
            </a:solidFill>
            <a:round/>
          </a:ln>
        </p:spPr>
        <p:style>
          <a:lnRef idx="2">
            <a:schemeClr val="accent1">
              <a:shade val="50000"/>
            </a:schemeClr>
          </a:lnRef>
          <a:fillRef idx="1">
            <a:schemeClr val="accent1"/>
          </a:fillRef>
          <a:effectRef idx="0">
            <a:schemeClr val="accent1"/>
          </a:effectRef>
          <a:fontRef idx="minor"/>
        </p:style>
      </p:sp>
      <p:sp>
        <p:nvSpPr>
          <p:cNvPr id="139" name="CustomShape 6"/>
          <p:cNvSpPr/>
          <p:nvPr/>
        </p:nvSpPr>
        <p:spPr>
          <a:xfrm>
            <a:off x="4714920" y="5217480"/>
            <a:ext cx="4428720" cy="64080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es-ES" sz="1800" b="1" i="1" strike="noStrike" spc="-1">
                <a:solidFill>
                  <a:srgbClr val="3F1E03"/>
                </a:solidFill>
                <a:uFill>
                  <a:solidFill>
                    <a:srgbClr val="FFFFFF"/>
                  </a:solidFill>
                </a:uFill>
                <a:latin typeface="Times New Roman"/>
                <a:ea typeface="Calibri"/>
              </a:rPr>
              <a:t>Ley 17/2007, de 10 de diciembre, de Educación de Andalucía, Artículo 39.</a:t>
            </a:r>
            <a:endParaRPr/>
          </a:p>
        </p:txBody>
      </p:sp>
    </p:spTree>
    <p:extLst>
      <p:ext uri="{BB962C8B-B14F-4D97-AF65-F5344CB8AC3E}">
        <p14:creationId xmlns="" xmlns:p14="http://schemas.microsoft.com/office/powerpoint/2010/main" val="281786577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0" y="0"/>
            <a:ext cx="9143640" cy="85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Aft>
                <a:spcPts val="600"/>
              </a:spcAft>
            </a:pPr>
            <a:r>
              <a:rPr lang="es-ES" sz="2400" b="1" spc="-1" dirty="0" smtClean="0">
                <a:uFill>
                  <a:solidFill>
                    <a:srgbClr val="FFFFFF"/>
                  </a:solidFill>
                </a:uFill>
                <a:latin typeface="Calibri"/>
              </a:rPr>
              <a:t>EJEMPLO DE PROGRAMA DE MODIFICACIÓN DE CONDUCTA EN EDUCACIÓN INFANTIL</a:t>
            </a:r>
            <a:endParaRPr lang="es-ES" sz="2400" dirty="0"/>
          </a:p>
        </p:txBody>
      </p:sp>
      <p:sp>
        <p:nvSpPr>
          <p:cNvPr id="146" name="CustomShape 2"/>
          <p:cNvSpPr/>
          <p:nvPr/>
        </p:nvSpPr>
        <p:spPr>
          <a:xfrm>
            <a:off x="357120" y="1142984"/>
            <a:ext cx="8500680" cy="4929222"/>
          </a:xfrm>
          <a:prstGeom prst="rect">
            <a:avLst/>
          </a:prstGeom>
          <a:noFill/>
          <a:ln w="38160">
            <a:noFill/>
            <a:round/>
          </a:ln>
        </p:spPr>
        <p:style>
          <a:lnRef idx="0">
            <a:scrgbClr r="0" g="0" b="0"/>
          </a:lnRef>
          <a:fillRef idx="0">
            <a:scrgbClr r="0" g="0" b="0"/>
          </a:fillRef>
          <a:effectRef idx="0">
            <a:scrgbClr r="0" g="0" b="0"/>
          </a:effectRef>
          <a:fontRef idx="minor"/>
        </p:style>
        <p:txBody>
          <a:bodyPr lIns="90000" tIns="45000" rIns="90000" bIns="45000"/>
          <a:lstStyle/>
          <a:p>
            <a:pPr marL="265113" lvl="0" indent="-265113" algn="just">
              <a:buFont typeface="Wingdings" pitchFamily="2" charset="2"/>
              <a:buChar char="Ø"/>
            </a:pPr>
            <a:r>
              <a:rPr lang="es-ES" dirty="0" smtClean="0">
                <a:solidFill>
                  <a:srgbClr val="333300"/>
                </a:solidFill>
                <a:latin typeface="Calibri" pitchFamily="34" charset="0"/>
              </a:rPr>
              <a:t>A parte, </a:t>
            </a:r>
            <a:r>
              <a:rPr lang="es-ES" b="1" dirty="0" smtClean="0">
                <a:solidFill>
                  <a:srgbClr val="333300"/>
                </a:solidFill>
                <a:latin typeface="Calibri" pitchFamily="34" charset="0"/>
              </a:rPr>
              <a:t>en cualquier momento de la jornada</a:t>
            </a:r>
            <a:r>
              <a:rPr lang="es-ES" dirty="0" smtClean="0">
                <a:solidFill>
                  <a:srgbClr val="333300"/>
                </a:solidFill>
                <a:latin typeface="Calibri" pitchFamily="34" charset="0"/>
              </a:rPr>
              <a:t> en que el alumno muestre un comportamiento muy negativo (agresión, insulto, etc.) se promocionará de forma negativa el color del panel. Asimismo si el alumno mostrara un comportamiento positivo muy remarcable (ayuda a un compañero, etc.), se realizaría una promoción positiva en dicho panel.</a:t>
            </a:r>
          </a:p>
          <a:p>
            <a:pPr marL="265113" lvl="0" indent="-265113" algn="just"/>
            <a:endParaRPr lang="es-ES" dirty="0" smtClean="0">
              <a:solidFill>
                <a:srgbClr val="660066"/>
              </a:solidFill>
              <a:latin typeface="Calibri" pitchFamily="34" charset="0"/>
            </a:endParaRPr>
          </a:p>
          <a:p>
            <a:pPr marL="265113" lvl="0" indent="-265113" algn="just">
              <a:buFont typeface="Wingdings" pitchFamily="2" charset="2"/>
              <a:buChar char="Ø"/>
            </a:pPr>
            <a:r>
              <a:rPr lang="es-ES" dirty="0" smtClean="0">
                <a:latin typeface="Calibri" pitchFamily="34" charset="0"/>
              </a:rPr>
              <a:t>El programa durará hasta que el alumno haya conseguido </a:t>
            </a:r>
            <a:r>
              <a:rPr lang="es-ES" b="1" dirty="0" smtClean="0">
                <a:latin typeface="Calibri" pitchFamily="34" charset="0"/>
              </a:rPr>
              <a:t>20 puntos verdes</a:t>
            </a:r>
            <a:r>
              <a:rPr lang="es-ES" dirty="0" smtClean="0">
                <a:latin typeface="Calibri" pitchFamily="34" charset="0"/>
              </a:rPr>
              <a:t>; momento en el cual se le entregará un </a:t>
            </a:r>
            <a:r>
              <a:rPr lang="es-ES" b="1" dirty="0" smtClean="0">
                <a:latin typeface="Calibri" pitchFamily="34" charset="0"/>
              </a:rPr>
              <a:t>diploma de conducta </a:t>
            </a:r>
            <a:r>
              <a:rPr lang="es-ES" dirty="0" smtClean="0">
                <a:latin typeface="Calibri" pitchFamily="34" charset="0"/>
              </a:rPr>
              <a:t>firmado por todos sus compañeros.</a:t>
            </a:r>
          </a:p>
          <a:p>
            <a:pPr marL="265113" lvl="0" indent="-265113" algn="just"/>
            <a:r>
              <a:rPr lang="es-ES" dirty="0" smtClean="0">
                <a:solidFill>
                  <a:srgbClr val="660066"/>
                </a:solidFill>
                <a:latin typeface="Calibri" pitchFamily="34" charset="0"/>
              </a:rPr>
              <a:t> </a:t>
            </a:r>
          </a:p>
          <a:p>
            <a:pPr marL="265113" lvl="0" indent="-265113" algn="just">
              <a:buFont typeface="Wingdings" pitchFamily="2" charset="2"/>
              <a:buChar char="Ø"/>
            </a:pPr>
            <a:r>
              <a:rPr lang="es-ES" b="1" dirty="0" smtClean="0">
                <a:solidFill>
                  <a:srgbClr val="660066"/>
                </a:solidFill>
                <a:latin typeface="Calibri" pitchFamily="34" charset="0"/>
              </a:rPr>
              <a:t>En casa seguirá un proceso similar, solo que en este caso sometido a reforzadores de tipo material o lúdico, en función de la tarjeta que haya traído del colegio y de su conducta en el hogar.</a:t>
            </a:r>
          </a:p>
        </p:txBody>
      </p:sp>
    </p:spTree>
    <p:extLst>
      <p:ext uri="{BB962C8B-B14F-4D97-AF65-F5344CB8AC3E}">
        <p14:creationId xmlns="" xmlns:p14="http://schemas.microsoft.com/office/powerpoint/2010/main" val="41781855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0" y="0"/>
            <a:ext cx="9143640" cy="85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Aft>
                <a:spcPts val="600"/>
              </a:spcAft>
            </a:pPr>
            <a:r>
              <a:rPr lang="es-ES" sz="2400" b="1" spc="-1" dirty="0" smtClean="0">
                <a:uFill>
                  <a:solidFill>
                    <a:srgbClr val="FFFFFF"/>
                  </a:solidFill>
                </a:uFill>
                <a:latin typeface="Calibri"/>
              </a:rPr>
              <a:t>EJEMPLO DE PROGRAMA DE MODIFICACIÓN DE CONDUCTA EN EDUCACIÓN INFANTIL</a:t>
            </a:r>
            <a:endParaRPr lang="es-ES" sz="2400" dirty="0"/>
          </a:p>
        </p:txBody>
      </p:sp>
      <p:graphicFrame>
        <p:nvGraphicFramePr>
          <p:cNvPr id="4" name="3 Tabla"/>
          <p:cNvGraphicFramePr>
            <a:graphicFrameLocks noGrp="1"/>
          </p:cNvGraphicFramePr>
          <p:nvPr/>
        </p:nvGraphicFramePr>
        <p:xfrm>
          <a:off x="428596" y="1571612"/>
          <a:ext cx="8072492" cy="3901440"/>
        </p:xfrm>
        <a:graphic>
          <a:graphicData uri="http://schemas.openxmlformats.org/drawingml/2006/table">
            <a:tbl>
              <a:tblPr/>
              <a:tblGrid>
                <a:gridCol w="974266"/>
                <a:gridCol w="1512433"/>
                <a:gridCol w="1410366"/>
                <a:gridCol w="1391809"/>
                <a:gridCol w="1391809"/>
                <a:gridCol w="1391809"/>
              </a:tblGrid>
              <a:tr h="168166">
                <a:tc>
                  <a:txBody>
                    <a:bodyPr/>
                    <a:lstStyle/>
                    <a:p>
                      <a:pPr algn="ctr">
                        <a:spcAft>
                          <a:spcPts val="0"/>
                        </a:spcAft>
                      </a:pPr>
                      <a:endParaRPr lang="es-ES" sz="1600">
                        <a:latin typeface="Times New Roman"/>
                        <a:ea typeface="Times New Roman"/>
                      </a:endParaRPr>
                    </a:p>
                  </a:txBody>
                  <a:tcPr marL="40874" marR="4087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600" b="1">
                          <a:latin typeface="Comic Sans MS"/>
                          <a:ea typeface="Times New Roman"/>
                          <a:cs typeface="Arial"/>
                        </a:rPr>
                        <a:t>Lunes</a:t>
                      </a:r>
                      <a:endParaRPr lang="es-ES" sz="1600">
                        <a:latin typeface="Times New Roman"/>
                        <a:ea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600" b="1">
                          <a:latin typeface="Comic Sans MS"/>
                          <a:ea typeface="Times New Roman"/>
                          <a:cs typeface="Arial"/>
                        </a:rPr>
                        <a:t>Martes</a:t>
                      </a:r>
                      <a:endParaRPr lang="es-ES" sz="1600">
                        <a:latin typeface="Times New Roman"/>
                        <a:ea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600" b="1">
                          <a:latin typeface="Comic Sans MS"/>
                          <a:ea typeface="Times New Roman"/>
                          <a:cs typeface="Arial"/>
                        </a:rPr>
                        <a:t>Miércoles</a:t>
                      </a:r>
                      <a:endParaRPr lang="es-ES" sz="1600">
                        <a:latin typeface="Times New Roman"/>
                        <a:ea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600" b="1">
                          <a:latin typeface="Comic Sans MS"/>
                          <a:ea typeface="Times New Roman"/>
                          <a:cs typeface="Arial"/>
                        </a:rPr>
                        <a:t>Jueves</a:t>
                      </a:r>
                      <a:endParaRPr lang="es-ES" sz="1600">
                        <a:latin typeface="Times New Roman"/>
                        <a:ea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600" b="1">
                          <a:latin typeface="Comic Sans MS"/>
                          <a:ea typeface="Times New Roman"/>
                          <a:cs typeface="Arial"/>
                        </a:rPr>
                        <a:t>Viernes</a:t>
                      </a:r>
                      <a:endParaRPr lang="es-ES" sz="1600">
                        <a:latin typeface="Times New Roman"/>
                        <a:ea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828">
                <a:tc>
                  <a:txBody>
                    <a:bodyPr/>
                    <a:lstStyle/>
                    <a:p>
                      <a:pPr algn="ctr">
                        <a:spcAft>
                          <a:spcPts val="0"/>
                        </a:spcAft>
                      </a:pPr>
                      <a:r>
                        <a:rPr lang="es-ES_tradnl" sz="1600" b="1">
                          <a:latin typeface="Comic Sans MS"/>
                          <a:ea typeface="Times New Roman"/>
                          <a:cs typeface="Arial"/>
                        </a:rPr>
                        <a:t>1º Hora</a:t>
                      </a:r>
                      <a:endParaRPr lang="es-ES" sz="1600">
                        <a:latin typeface="Times New Roman"/>
                        <a:ea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600" b="1">
                          <a:latin typeface="Comic Sans MS"/>
                          <a:ea typeface="Times New Roman"/>
                          <a:cs typeface="Arial"/>
                        </a:rPr>
                        <a:t>- No molesto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p>
                      <a:pPr>
                        <a:spcAft>
                          <a:spcPts val="0"/>
                        </a:spcAft>
                      </a:pPr>
                      <a:r>
                        <a:rPr lang="es-ES_tradnl" sz="1600" b="1">
                          <a:latin typeface="Comic Sans MS"/>
                          <a:ea typeface="Times New Roman"/>
                          <a:cs typeface="Arial"/>
                        </a:rPr>
                        <a:t>- Hago bien los trabajos</a:t>
                      </a:r>
                      <a:endParaRPr lang="es-ES" sz="1600">
                        <a:latin typeface="Times New Roman"/>
                        <a:ea typeface="Times New Roman"/>
                      </a:endParaRPr>
                    </a:p>
                    <a:p>
                      <a:pPr>
                        <a:spcAft>
                          <a:spcPts val="0"/>
                        </a:spcAft>
                      </a:pP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600" b="1">
                          <a:latin typeface="Comic Sans MS"/>
                          <a:ea typeface="Times New Roman"/>
                          <a:cs typeface="Arial"/>
                        </a:rPr>
                        <a:t>- No molesto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p>
                      <a:pPr>
                        <a:spcAft>
                          <a:spcPts val="0"/>
                        </a:spcAft>
                      </a:pPr>
                      <a:r>
                        <a:rPr lang="es-ES_tradnl" sz="1600" b="1">
                          <a:latin typeface="Comic Sans MS"/>
                          <a:ea typeface="Times New Roman"/>
                          <a:cs typeface="Arial"/>
                        </a:rPr>
                        <a:t>- Hago bien los trabajos</a:t>
                      </a:r>
                      <a:endParaRPr lang="es-ES" sz="1600">
                        <a:latin typeface="Times New Roman"/>
                        <a:ea typeface="Times New Roman"/>
                      </a:endParaRPr>
                    </a:p>
                    <a:p>
                      <a:pPr>
                        <a:spcAft>
                          <a:spcPts val="0"/>
                        </a:spcAft>
                      </a:pP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600" b="1">
                          <a:latin typeface="Comic Sans MS"/>
                          <a:ea typeface="Times New Roman"/>
                          <a:cs typeface="Arial"/>
                        </a:rPr>
                        <a:t>- No molesto  </a:t>
                      </a:r>
                      <a:endParaRPr lang="es-ES" sz="1600">
                        <a:latin typeface="Times New Roman"/>
                        <a:ea typeface="Times New Roman"/>
                      </a:endParaRPr>
                    </a:p>
                    <a:p>
                      <a:pPr>
                        <a:spcAft>
                          <a:spcPts val="0"/>
                        </a:spcAft>
                      </a:pP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p>
                      <a:pPr>
                        <a:spcAft>
                          <a:spcPts val="0"/>
                        </a:spcAft>
                      </a:pPr>
                      <a:r>
                        <a:rPr lang="es-ES_tradnl" sz="1600" b="1">
                          <a:latin typeface="Comic Sans MS"/>
                          <a:ea typeface="Times New Roman"/>
                          <a:cs typeface="Arial"/>
                        </a:rPr>
                        <a:t>- Hago bien los trabajos</a:t>
                      </a:r>
                      <a:endParaRPr lang="es-ES" sz="1600">
                        <a:latin typeface="Times New Roman"/>
                        <a:ea typeface="Times New Roman"/>
                      </a:endParaRPr>
                    </a:p>
                    <a:p>
                      <a:pPr>
                        <a:spcAft>
                          <a:spcPts val="0"/>
                        </a:spcAft>
                      </a:pP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600" b="1">
                          <a:latin typeface="Comic Sans MS"/>
                          <a:ea typeface="Times New Roman"/>
                          <a:cs typeface="Arial"/>
                        </a:rPr>
                        <a:t>- No molesto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p>
                      <a:pPr>
                        <a:spcAft>
                          <a:spcPts val="0"/>
                        </a:spcAft>
                      </a:pPr>
                      <a:r>
                        <a:rPr lang="es-ES_tradnl" sz="1600" b="1">
                          <a:latin typeface="Comic Sans MS"/>
                          <a:ea typeface="Times New Roman"/>
                          <a:cs typeface="Arial"/>
                        </a:rPr>
                        <a:t>- Hago bien los trabajos</a:t>
                      </a:r>
                      <a:endParaRPr lang="es-ES" sz="1600">
                        <a:latin typeface="Times New Roman"/>
                        <a:ea typeface="Times New Roman"/>
                      </a:endParaRPr>
                    </a:p>
                    <a:p>
                      <a:pPr>
                        <a:spcAft>
                          <a:spcPts val="0"/>
                        </a:spcAft>
                      </a:pP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600" b="1">
                          <a:latin typeface="Comic Sans MS"/>
                          <a:ea typeface="Times New Roman"/>
                          <a:cs typeface="Arial"/>
                        </a:rPr>
                        <a:t>- No molesto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p>
                      <a:pPr>
                        <a:spcAft>
                          <a:spcPts val="0"/>
                        </a:spcAft>
                      </a:pPr>
                      <a:r>
                        <a:rPr lang="es-ES_tradnl" sz="1600" b="1">
                          <a:latin typeface="Comic Sans MS"/>
                          <a:ea typeface="Times New Roman"/>
                          <a:cs typeface="Arial"/>
                        </a:rPr>
                        <a:t>- Hago bien los trabajos</a:t>
                      </a:r>
                      <a:endParaRPr lang="es-ES" sz="1600">
                        <a:latin typeface="Times New Roman"/>
                        <a:ea typeface="Times New Roman"/>
                      </a:endParaRPr>
                    </a:p>
                    <a:p>
                      <a:pPr>
                        <a:spcAft>
                          <a:spcPts val="0"/>
                        </a:spcAft>
                      </a:pP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828">
                <a:tc>
                  <a:txBody>
                    <a:bodyPr/>
                    <a:lstStyle/>
                    <a:p>
                      <a:pPr algn="ctr">
                        <a:spcAft>
                          <a:spcPts val="0"/>
                        </a:spcAft>
                      </a:pPr>
                      <a:r>
                        <a:rPr lang="es-ES_tradnl" sz="1600" b="1">
                          <a:latin typeface="Comic Sans MS"/>
                          <a:ea typeface="Times New Roman"/>
                          <a:cs typeface="Arial"/>
                        </a:rPr>
                        <a:t>2º Hora</a:t>
                      </a:r>
                      <a:endParaRPr lang="es-ES" sz="1600">
                        <a:latin typeface="Times New Roman"/>
                        <a:ea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600" b="1">
                          <a:latin typeface="Comic Sans MS"/>
                          <a:ea typeface="Times New Roman"/>
                          <a:cs typeface="Arial"/>
                        </a:rPr>
                        <a:t>-  No molesto  </a:t>
                      </a:r>
                      <a:endParaRPr lang="es-ES" sz="1600">
                        <a:latin typeface="Times New Roman"/>
                        <a:ea typeface="Times New Roman"/>
                      </a:endParaRPr>
                    </a:p>
                    <a:p>
                      <a:pPr>
                        <a:spcAft>
                          <a:spcPts val="0"/>
                        </a:spcAft>
                      </a:pP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p>
                      <a:pPr>
                        <a:spcAft>
                          <a:spcPts val="0"/>
                        </a:spcAft>
                      </a:pPr>
                      <a:r>
                        <a:rPr lang="es-ES_tradnl" sz="1600" b="1">
                          <a:latin typeface="Comic Sans MS"/>
                          <a:ea typeface="Times New Roman"/>
                          <a:cs typeface="Arial"/>
                        </a:rPr>
                        <a:t>- Hago bien los trabajos</a:t>
                      </a:r>
                      <a:endParaRPr lang="es-ES" sz="1600">
                        <a:latin typeface="Times New Roman"/>
                        <a:ea typeface="Times New Roman"/>
                      </a:endParaRPr>
                    </a:p>
                    <a:p>
                      <a:pPr>
                        <a:spcAft>
                          <a:spcPts val="0"/>
                        </a:spcAft>
                      </a:pP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600" b="1">
                          <a:latin typeface="Comic Sans MS"/>
                          <a:ea typeface="Times New Roman"/>
                          <a:cs typeface="Arial"/>
                        </a:rPr>
                        <a:t>- No molesto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p>
                      <a:pPr>
                        <a:spcAft>
                          <a:spcPts val="0"/>
                        </a:spcAft>
                      </a:pPr>
                      <a:r>
                        <a:rPr lang="es-ES_tradnl" sz="1600" b="1">
                          <a:latin typeface="Comic Sans MS"/>
                          <a:ea typeface="Times New Roman"/>
                          <a:cs typeface="Arial"/>
                        </a:rPr>
                        <a:t>- Hago bien los trabajos</a:t>
                      </a:r>
                      <a:endParaRPr lang="es-ES" sz="1600">
                        <a:latin typeface="Times New Roman"/>
                        <a:ea typeface="Times New Roman"/>
                      </a:endParaRPr>
                    </a:p>
                    <a:p>
                      <a:pPr>
                        <a:spcAft>
                          <a:spcPts val="0"/>
                        </a:spcAft>
                      </a:pP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600" b="1">
                          <a:latin typeface="Comic Sans MS"/>
                          <a:ea typeface="Times New Roman"/>
                          <a:cs typeface="Arial"/>
                        </a:rPr>
                        <a:t>- No molesto </a:t>
                      </a:r>
                      <a:endParaRPr lang="es-ES" sz="1600">
                        <a:latin typeface="Times New Roman"/>
                        <a:ea typeface="Times New Roman"/>
                      </a:endParaRPr>
                    </a:p>
                    <a:p>
                      <a:pPr>
                        <a:spcAft>
                          <a:spcPts val="0"/>
                        </a:spcAft>
                      </a:pP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p>
                      <a:pPr>
                        <a:spcAft>
                          <a:spcPts val="0"/>
                        </a:spcAft>
                      </a:pPr>
                      <a:r>
                        <a:rPr lang="es-ES_tradnl" sz="1600" b="1">
                          <a:latin typeface="Comic Sans MS"/>
                          <a:ea typeface="Times New Roman"/>
                          <a:cs typeface="Arial"/>
                        </a:rPr>
                        <a:t>- Hago bien los trabajos</a:t>
                      </a:r>
                      <a:endParaRPr lang="es-ES" sz="1600">
                        <a:latin typeface="Times New Roman"/>
                        <a:ea typeface="Times New Roman"/>
                      </a:endParaRPr>
                    </a:p>
                    <a:p>
                      <a:pPr>
                        <a:spcAft>
                          <a:spcPts val="0"/>
                        </a:spcAft>
                      </a:pP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600" b="1">
                          <a:latin typeface="Comic Sans MS"/>
                          <a:ea typeface="Times New Roman"/>
                          <a:cs typeface="Arial"/>
                        </a:rPr>
                        <a:t>- No molesto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p>
                      <a:pPr>
                        <a:spcAft>
                          <a:spcPts val="0"/>
                        </a:spcAft>
                      </a:pPr>
                      <a:r>
                        <a:rPr lang="es-ES_tradnl" sz="1600" b="1">
                          <a:latin typeface="Comic Sans MS"/>
                          <a:ea typeface="Times New Roman"/>
                          <a:cs typeface="Arial"/>
                        </a:rPr>
                        <a:t>- Hago bien los trabajos</a:t>
                      </a:r>
                      <a:endParaRPr lang="es-ES" sz="1600">
                        <a:latin typeface="Times New Roman"/>
                        <a:ea typeface="Times New Roman"/>
                      </a:endParaRPr>
                    </a:p>
                    <a:p>
                      <a:pPr>
                        <a:spcAft>
                          <a:spcPts val="0"/>
                        </a:spcAft>
                      </a:pP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600" b="1">
                          <a:latin typeface="Comic Sans MS"/>
                          <a:ea typeface="Times New Roman"/>
                          <a:cs typeface="Arial"/>
                        </a:rPr>
                        <a:t>- No molesto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p>
                      <a:pPr>
                        <a:spcAft>
                          <a:spcPts val="0"/>
                        </a:spcAft>
                      </a:pPr>
                      <a:r>
                        <a:rPr lang="es-ES_tradnl" sz="1600" b="1">
                          <a:latin typeface="Comic Sans MS"/>
                          <a:ea typeface="Times New Roman"/>
                          <a:cs typeface="Arial"/>
                        </a:rPr>
                        <a:t>- Hago bien los trabajos</a:t>
                      </a:r>
                      <a:endParaRPr lang="es-ES" sz="1600">
                        <a:latin typeface="Times New Roman"/>
                        <a:ea typeface="Times New Roman"/>
                      </a:endParaRPr>
                    </a:p>
                    <a:p>
                      <a:pPr>
                        <a:spcAft>
                          <a:spcPts val="0"/>
                        </a:spcAft>
                      </a:pP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828">
                <a:tc>
                  <a:txBody>
                    <a:bodyPr/>
                    <a:lstStyle/>
                    <a:p>
                      <a:pPr algn="ctr">
                        <a:spcAft>
                          <a:spcPts val="0"/>
                        </a:spcAft>
                      </a:pPr>
                      <a:r>
                        <a:rPr lang="es-ES_tradnl" sz="1600" b="1">
                          <a:latin typeface="Comic Sans MS"/>
                          <a:ea typeface="Times New Roman"/>
                          <a:cs typeface="Arial"/>
                        </a:rPr>
                        <a:t>3º Hora</a:t>
                      </a:r>
                      <a:endParaRPr lang="es-ES" sz="1600">
                        <a:latin typeface="Times New Roman"/>
                        <a:ea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600" b="1">
                          <a:latin typeface="Comic Sans MS"/>
                          <a:ea typeface="Times New Roman"/>
                          <a:cs typeface="Arial"/>
                        </a:rPr>
                        <a:t>- No molesto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p>
                      <a:pPr>
                        <a:spcAft>
                          <a:spcPts val="0"/>
                        </a:spcAft>
                      </a:pPr>
                      <a:r>
                        <a:rPr lang="es-ES_tradnl" sz="1600" b="1">
                          <a:latin typeface="Comic Sans MS"/>
                          <a:ea typeface="Times New Roman"/>
                          <a:cs typeface="Arial"/>
                        </a:rPr>
                        <a:t>- Hago bien los trabajos</a:t>
                      </a:r>
                      <a:endParaRPr lang="es-ES" sz="1600">
                        <a:latin typeface="Times New Roman"/>
                        <a:ea typeface="Times New Roman"/>
                      </a:endParaRPr>
                    </a:p>
                    <a:p>
                      <a:pPr>
                        <a:spcAft>
                          <a:spcPts val="0"/>
                        </a:spcAft>
                      </a:pP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600" b="1">
                          <a:latin typeface="Comic Sans MS"/>
                          <a:ea typeface="Times New Roman"/>
                          <a:cs typeface="Arial"/>
                        </a:rPr>
                        <a:t>- No molesto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p>
                      <a:pPr>
                        <a:spcAft>
                          <a:spcPts val="0"/>
                        </a:spcAft>
                      </a:pPr>
                      <a:r>
                        <a:rPr lang="es-ES_tradnl" sz="1600" b="1">
                          <a:latin typeface="Comic Sans MS"/>
                          <a:ea typeface="Times New Roman"/>
                          <a:cs typeface="Arial"/>
                        </a:rPr>
                        <a:t>- Hago bien los trabajos</a:t>
                      </a:r>
                      <a:endParaRPr lang="es-ES" sz="1600">
                        <a:latin typeface="Times New Roman"/>
                        <a:ea typeface="Times New Roman"/>
                      </a:endParaRPr>
                    </a:p>
                    <a:p>
                      <a:pPr>
                        <a:spcAft>
                          <a:spcPts val="0"/>
                        </a:spcAft>
                      </a:pP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600" b="1">
                          <a:latin typeface="Comic Sans MS"/>
                          <a:ea typeface="Times New Roman"/>
                          <a:cs typeface="Arial"/>
                        </a:rPr>
                        <a:t>- No molesto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p>
                      <a:pPr>
                        <a:spcAft>
                          <a:spcPts val="0"/>
                        </a:spcAft>
                      </a:pPr>
                      <a:r>
                        <a:rPr lang="es-ES_tradnl" sz="1600" b="1">
                          <a:latin typeface="Comic Sans MS"/>
                          <a:ea typeface="Times New Roman"/>
                          <a:cs typeface="Arial"/>
                        </a:rPr>
                        <a:t>- Hago bien los trabajos</a:t>
                      </a:r>
                      <a:endParaRPr lang="es-ES" sz="1600">
                        <a:latin typeface="Times New Roman"/>
                        <a:ea typeface="Times New Roman"/>
                      </a:endParaRPr>
                    </a:p>
                    <a:p>
                      <a:pPr>
                        <a:spcAft>
                          <a:spcPts val="0"/>
                        </a:spcAft>
                      </a:pP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600" b="1">
                          <a:latin typeface="Comic Sans MS"/>
                          <a:ea typeface="Times New Roman"/>
                          <a:cs typeface="Arial"/>
                        </a:rPr>
                        <a:t>- No molesto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p>
                      <a:pPr>
                        <a:spcAft>
                          <a:spcPts val="0"/>
                        </a:spcAft>
                      </a:pPr>
                      <a:r>
                        <a:rPr lang="es-ES_tradnl" sz="1600" b="1">
                          <a:latin typeface="Comic Sans MS"/>
                          <a:ea typeface="Times New Roman"/>
                          <a:cs typeface="Arial"/>
                        </a:rPr>
                        <a:t>- Hago bien los trabajos</a:t>
                      </a:r>
                      <a:endParaRPr lang="es-ES" sz="1600">
                        <a:latin typeface="Times New Roman"/>
                        <a:ea typeface="Times New Roman"/>
                      </a:endParaRPr>
                    </a:p>
                    <a:p>
                      <a:pPr>
                        <a:spcAft>
                          <a:spcPts val="0"/>
                        </a:spcAft>
                      </a:pP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r>
                        <a:rPr lang="es-ES_tradnl" sz="1600" b="1">
                          <a:latin typeface="Comic Sans MS"/>
                          <a:ea typeface="Times New Roman"/>
                          <a:cs typeface="Arial"/>
                        </a:rPr>
                        <a:t> </a:t>
                      </a:r>
                      <a:r>
                        <a:rPr lang="es-ES_tradnl" sz="1600" b="1">
                          <a:latin typeface="Comic Sans MS"/>
                          <a:ea typeface="Times New Roman"/>
                          <a:cs typeface="Arial"/>
                          <a:sym typeface="Wingdings"/>
                        </a:rPr>
                        <a:t></a:t>
                      </a:r>
                      <a:endParaRPr lang="es-ES" sz="1600">
                        <a:latin typeface="Times New Roman"/>
                        <a:ea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600" b="1" dirty="0">
                          <a:latin typeface="Comic Sans MS"/>
                          <a:ea typeface="Times New Roman"/>
                          <a:cs typeface="Arial"/>
                        </a:rPr>
                        <a:t>- No molesto     </a:t>
                      </a:r>
                      <a:r>
                        <a:rPr lang="es-ES_tradnl" sz="1600" b="1" dirty="0">
                          <a:latin typeface="Comic Sans MS"/>
                          <a:ea typeface="Times New Roman"/>
                          <a:cs typeface="Arial"/>
                          <a:sym typeface="Wingdings"/>
                        </a:rPr>
                        <a:t></a:t>
                      </a:r>
                      <a:r>
                        <a:rPr lang="es-ES_tradnl" sz="1600" b="1" dirty="0">
                          <a:latin typeface="Comic Sans MS"/>
                          <a:ea typeface="Times New Roman"/>
                          <a:cs typeface="Arial"/>
                        </a:rPr>
                        <a:t> </a:t>
                      </a:r>
                      <a:r>
                        <a:rPr lang="es-ES_tradnl" sz="1600" b="1" dirty="0">
                          <a:latin typeface="Comic Sans MS"/>
                          <a:ea typeface="Times New Roman"/>
                          <a:cs typeface="Arial"/>
                          <a:sym typeface="Wingdings"/>
                        </a:rPr>
                        <a:t></a:t>
                      </a:r>
                      <a:r>
                        <a:rPr lang="es-ES_tradnl" sz="1600" b="1" dirty="0">
                          <a:latin typeface="Comic Sans MS"/>
                          <a:ea typeface="Times New Roman"/>
                          <a:cs typeface="Arial"/>
                        </a:rPr>
                        <a:t> </a:t>
                      </a:r>
                      <a:r>
                        <a:rPr lang="es-ES_tradnl" sz="1600" b="1" dirty="0">
                          <a:latin typeface="Comic Sans MS"/>
                          <a:ea typeface="Times New Roman"/>
                          <a:cs typeface="Arial"/>
                          <a:sym typeface="Wingdings"/>
                        </a:rPr>
                        <a:t></a:t>
                      </a:r>
                      <a:endParaRPr lang="es-ES" sz="1600" dirty="0">
                        <a:latin typeface="Times New Roman"/>
                        <a:ea typeface="Times New Roman"/>
                      </a:endParaRPr>
                    </a:p>
                    <a:p>
                      <a:pPr>
                        <a:spcAft>
                          <a:spcPts val="0"/>
                        </a:spcAft>
                      </a:pPr>
                      <a:r>
                        <a:rPr lang="es-ES_tradnl" sz="1600" b="1" dirty="0">
                          <a:latin typeface="Comic Sans MS"/>
                          <a:ea typeface="Times New Roman"/>
                          <a:cs typeface="Arial"/>
                        </a:rPr>
                        <a:t>- Hago bien los trabajos</a:t>
                      </a:r>
                      <a:endParaRPr lang="es-ES" sz="1600" dirty="0">
                        <a:latin typeface="Times New Roman"/>
                        <a:ea typeface="Times New Roman"/>
                      </a:endParaRPr>
                    </a:p>
                    <a:p>
                      <a:pPr>
                        <a:spcAft>
                          <a:spcPts val="0"/>
                        </a:spcAft>
                      </a:pPr>
                      <a:r>
                        <a:rPr lang="es-ES_tradnl" sz="1600" b="1" dirty="0">
                          <a:latin typeface="Comic Sans MS"/>
                          <a:ea typeface="Times New Roman"/>
                          <a:cs typeface="Arial"/>
                          <a:sym typeface="Wingdings"/>
                        </a:rPr>
                        <a:t></a:t>
                      </a:r>
                      <a:r>
                        <a:rPr lang="es-ES_tradnl" sz="1600" b="1" dirty="0">
                          <a:latin typeface="Comic Sans MS"/>
                          <a:ea typeface="Times New Roman"/>
                          <a:cs typeface="Arial"/>
                        </a:rPr>
                        <a:t> </a:t>
                      </a:r>
                      <a:r>
                        <a:rPr lang="es-ES_tradnl" sz="1600" b="1" dirty="0">
                          <a:latin typeface="Comic Sans MS"/>
                          <a:ea typeface="Times New Roman"/>
                          <a:cs typeface="Arial"/>
                          <a:sym typeface="Wingdings"/>
                        </a:rPr>
                        <a:t></a:t>
                      </a:r>
                      <a:r>
                        <a:rPr lang="es-ES_tradnl" sz="1600" b="1" dirty="0">
                          <a:latin typeface="Comic Sans MS"/>
                          <a:ea typeface="Times New Roman"/>
                          <a:cs typeface="Arial"/>
                        </a:rPr>
                        <a:t> </a:t>
                      </a:r>
                      <a:r>
                        <a:rPr lang="es-ES_tradnl" sz="1600" b="1" dirty="0">
                          <a:latin typeface="Comic Sans MS"/>
                          <a:ea typeface="Times New Roman"/>
                          <a:cs typeface="Arial"/>
                          <a:sym typeface="Wingdings"/>
                        </a:rPr>
                        <a:t></a:t>
                      </a:r>
                      <a:endParaRPr lang="es-ES" sz="1600" dirty="0">
                        <a:latin typeface="Times New Roman"/>
                        <a:ea typeface="Times New Roman"/>
                      </a:endParaRPr>
                    </a:p>
                  </a:txBody>
                  <a:tcPr marL="40874" marR="40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1781855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1"/>
          <p:cNvSpPr/>
          <p:nvPr/>
        </p:nvSpPr>
        <p:spPr>
          <a:xfrm>
            <a:off x="0" y="0"/>
            <a:ext cx="9143640" cy="85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Aft>
                <a:spcPts val="600"/>
              </a:spcAft>
            </a:pPr>
            <a:r>
              <a:rPr lang="es-ES" sz="2400" b="1" spc="-1" dirty="0" smtClean="0">
                <a:uFill>
                  <a:solidFill>
                    <a:srgbClr val="FFFFFF"/>
                  </a:solidFill>
                </a:uFill>
                <a:latin typeface="Calibri"/>
              </a:rPr>
              <a:t>ACCIONES PARA FOMENTAR LA MEJORA DE LA CONDUCTA INDIVIDUAL EN EDUCACIÓN PRIMARIA</a:t>
            </a:r>
            <a:endParaRPr lang="es-ES" sz="2400" dirty="0"/>
          </a:p>
        </p:txBody>
      </p:sp>
      <p:sp>
        <p:nvSpPr>
          <p:cNvPr id="9" name="8 CuadroTexto"/>
          <p:cNvSpPr txBox="1"/>
          <p:nvPr/>
        </p:nvSpPr>
        <p:spPr>
          <a:xfrm>
            <a:off x="214282" y="928670"/>
            <a:ext cx="3000396" cy="2369880"/>
          </a:xfrm>
          <a:prstGeom prst="rect">
            <a:avLst/>
          </a:prstGeom>
          <a:solidFill>
            <a:schemeClr val="bg2">
              <a:lumMod val="90000"/>
            </a:schemeClr>
          </a:solidFill>
          <a:ln w="38100">
            <a:solidFill>
              <a:schemeClr val="bg2">
                <a:lumMod val="10000"/>
              </a:schemeClr>
            </a:solidFill>
          </a:ln>
        </p:spPr>
        <p:txBody>
          <a:bodyPr wrap="square" rtlCol="0">
            <a:spAutoFit/>
          </a:bodyPr>
          <a:lstStyle/>
          <a:p>
            <a:pPr>
              <a:spcBef>
                <a:spcPts val="600"/>
              </a:spcBef>
              <a:buFontTx/>
              <a:buChar char="-"/>
            </a:pPr>
            <a:r>
              <a:rPr lang="es-ES" sz="1600" dirty="0" smtClean="0">
                <a:solidFill>
                  <a:schemeClr val="bg2">
                    <a:lumMod val="10000"/>
                  </a:schemeClr>
                </a:solidFill>
                <a:latin typeface="Calibri" pitchFamily="34" charset="0"/>
              </a:rPr>
              <a:t>Actividades para la </a:t>
            </a:r>
            <a:r>
              <a:rPr lang="es-ES" sz="1600" dirty="0" err="1" smtClean="0">
                <a:solidFill>
                  <a:schemeClr val="bg2">
                    <a:lumMod val="10000"/>
                  </a:schemeClr>
                </a:solidFill>
                <a:latin typeface="Calibri" pitchFamily="34" charset="0"/>
              </a:rPr>
              <a:t>autoreflexión</a:t>
            </a:r>
            <a:endParaRPr lang="es-ES" sz="1600" dirty="0" smtClean="0">
              <a:solidFill>
                <a:schemeClr val="bg2">
                  <a:lumMod val="10000"/>
                </a:schemeClr>
              </a:solidFill>
              <a:latin typeface="Calibri" pitchFamily="34" charset="0"/>
            </a:endParaRPr>
          </a:p>
          <a:p>
            <a:pPr>
              <a:spcBef>
                <a:spcPts val="600"/>
              </a:spcBef>
              <a:buFontTx/>
              <a:buChar char="-"/>
            </a:pPr>
            <a:r>
              <a:rPr lang="es-ES" sz="1600" dirty="0" smtClean="0">
                <a:solidFill>
                  <a:schemeClr val="bg2">
                    <a:lumMod val="10000"/>
                  </a:schemeClr>
                </a:solidFill>
                <a:latin typeface="Calibri" pitchFamily="34" charset="0"/>
              </a:rPr>
              <a:t>Contratos de conducta.</a:t>
            </a:r>
          </a:p>
          <a:p>
            <a:pPr>
              <a:spcBef>
                <a:spcPts val="600"/>
              </a:spcBef>
              <a:buFontTx/>
              <a:buChar char="-"/>
            </a:pPr>
            <a:r>
              <a:rPr lang="es-ES" sz="1600" dirty="0" smtClean="0">
                <a:solidFill>
                  <a:schemeClr val="bg2">
                    <a:lumMod val="10000"/>
                  </a:schemeClr>
                </a:solidFill>
                <a:latin typeface="Calibri" pitchFamily="34" charset="0"/>
              </a:rPr>
              <a:t>Actividades para el control de la impulsividad.</a:t>
            </a:r>
          </a:p>
          <a:p>
            <a:pPr>
              <a:spcBef>
                <a:spcPts val="600"/>
              </a:spcBef>
              <a:buFontTx/>
              <a:buChar char="-"/>
            </a:pPr>
            <a:r>
              <a:rPr lang="es-ES" sz="1600" dirty="0" smtClean="0">
                <a:solidFill>
                  <a:schemeClr val="bg2">
                    <a:lumMod val="10000"/>
                  </a:schemeClr>
                </a:solidFill>
                <a:latin typeface="Calibri" pitchFamily="34" charset="0"/>
              </a:rPr>
              <a:t>Actividades para desarrollar la autoestima positiva.</a:t>
            </a:r>
          </a:p>
          <a:p>
            <a:pPr>
              <a:spcBef>
                <a:spcPts val="600"/>
              </a:spcBef>
              <a:buFontTx/>
              <a:buChar char="-"/>
            </a:pPr>
            <a:r>
              <a:rPr lang="es-ES" sz="1600" dirty="0" smtClean="0">
                <a:solidFill>
                  <a:schemeClr val="bg2">
                    <a:lumMod val="10000"/>
                  </a:schemeClr>
                </a:solidFill>
                <a:latin typeface="Calibri" pitchFamily="34" charset="0"/>
              </a:rPr>
              <a:t>PROGRAMAS DE MODIFICACIÓN DE CONDUCTA</a:t>
            </a:r>
            <a:endParaRPr lang="es-ES" sz="1600" dirty="0">
              <a:solidFill>
                <a:schemeClr val="bg2">
                  <a:lumMod val="10000"/>
                </a:schemeClr>
              </a:solidFill>
              <a:latin typeface="Calibri" pitchFamily="34" charset="0"/>
            </a:endParaRPr>
          </a:p>
        </p:txBody>
      </p:sp>
      <p:pic>
        <p:nvPicPr>
          <p:cNvPr id="10" name="Picture 2"/>
          <p:cNvPicPr>
            <a:picLocks noChangeAspect="1" noChangeArrowheads="1"/>
          </p:cNvPicPr>
          <p:nvPr/>
        </p:nvPicPr>
        <p:blipFill>
          <a:blip r:embed="rId2"/>
          <a:srcRect/>
          <a:stretch>
            <a:fillRect/>
          </a:stretch>
        </p:blipFill>
        <p:spPr bwMode="auto">
          <a:xfrm>
            <a:off x="3428960" y="1000108"/>
            <a:ext cx="2584455" cy="3700470"/>
          </a:xfrm>
          <a:prstGeom prst="rect">
            <a:avLst/>
          </a:prstGeom>
          <a:solidFill>
            <a:schemeClr val="tx1"/>
          </a:solidFill>
          <a:ln w="9525">
            <a:solidFill>
              <a:schemeClr val="accent1"/>
            </a:solidFill>
            <a:miter lim="800000"/>
            <a:headEnd/>
            <a:tailEnd/>
          </a:ln>
          <a:effectLst/>
        </p:spPr>
      </p:pic>
      <p:sp>
        <p:nvSpPr>
          <p:cNvPr id="11" name="10 CuadroTexto"/>
          <p:cNvSpPr txBox="1"/>
          <p:nvPr/>
        </p:nvSpPr>
        <p:spPr>
          <a:xfrm>
            <a:off x="3286084" y="4786322"/>
            <a:ext cx="2857520" cy="338554"/>
          </a:xfrm>
          <a:prstGeom prst="rect">
            <a:avLst/>
          </a:prstGeom>
          <a:noFill/>
        </p:spPr>
        <p:txBody>
          <a:bodyPr wrap="square" rtlCol="0">
            <a:spAutoFit/>
          </a:bodyPr>
          <a:lstStyle/>
          <a:p>
            <a:r>
              <a:rPr lang="es-ES" sz="1600" dirty="0" smtClean="0"/>
              <a:t>Ficha de reflexión individual</a:t>
            </a:r>
            <a:endParaRPr lang="es-ES" sz="1600" dirty="0"/>
          </a:p>
        </p:txBody>
      </p:sp>
      <p:pic>
        <p:nvPicPr>
          <p:cNvPr id="12" name="Picture 3"/>
          <p:cNvPicPr>
            <a:picLocks noChangeAspect="1" noChangeArrowheads="1"/>
          </p:cNvPicPr>
          <p:nvPr/>
        </p:nvPicPr>
        <p:blipFill>
          <a:blip r:embed="rId3"/>
          <a:srcRect/>
          <a:stretch>
            <a:fillRect/>
          </a:stretch>
        </p:blipFill>
        <p:spPr bwMode="auto">
          <a:xfrm>
            <a:off x="6357918" y="1500174"/>
            <a:ext cx="2548978" cy="3895732"/>
          </a:xfrm>
          <a:prstGeom prst="rect">
            <a:avLst/>
          </a:prstGeom>
          <a:noFill/>
          <a:ln w="9525">
            <a:solidFill>
              <a:schemeClr val="accent1"/>
            </a:solidFill>
            <a:miter lim="800000"/>
            <a:headEnd/>
            <a:tailEnd/>
          </a:ln>
          <a:effectLst/>
        </p:spPr>
      </p:pic>
      <p:sp>
        <p:nvSpPr>
          <p:cNvPr id="13" name="12 CuadroTexto"/>
          <p:cNvSpPr txBox="1"/>
          <p:nvPr/>
        </p:nvSpPr>
        <p:spPr>
          <a:xfrm>
            <a:off x="6286480" y="5500702"/>
            <a:ext cx="2857520" cy="338554"/>
          </a:xfrm>
          <a:prstGeom prst="rect">
            <a:avLst/>
          </a:prstGeom>
          <a:noFill/>
        </p:spPr>
        <p:txBody>
          <a:bodyPr wrap="square" rtlCol="0">
            <a:spAutoFit/>
          </a:bodyPr>
          <a:lstStyle/>
          <a:p>
            <a:r>
              <a:rPr lang="es-ES" sz="1600" dirty="0" smtClean="0"/>
              <a:t>Contratos de conducta</a:t>
            </a:r>
            <a:endParaRPr lang="es-ES" sz="1600" dirty="0"/>
          </a:p>
        </p:txBody>
      </p:sp>
      <p:pic>
        <p:nvPicPr>
          <p:cNvPr id="39940" name="Picture 4"/>
          <p:cNvPicPr>
            <a:picLocks noChangeAspect="1" noChangeArrowheads="1"/>
          </p:cNvPicPr>
          <p:nvPr/>
        </p:nvPicPr>
        <p:blipFill>
          <a:blip r:embed="rId4"/>
          <a:srcRect/>
          <a:stretch>
            <a:fillRect/>
          </a:stretch>
        </p:blipFill>
        <p:spPr bwMode="auto">
          <a:xfrm>
            <a:off x="142844" y="3500437"/>
            <a:ext cx="1500198" cy="2197527"/>
          </a:xfrm>
          <a:prstGeom prst="rect">
            <a:avLst/>
          </a:prstGeom>
          <a:noFill/>
          <a:ln w="9525">
            <a:solidFill>
              <a:schemeClr val="bg2">
                <a:lumMod val="10000"/>
              </a:schemeClr>
            </a:solidFill>
            <a:miter lim="800000"/>
            <a:headEnd/>
            <a:tailEnd/>
          </a:ln>
          <a:effectLst/>
        </p:spPr>
      </p:pic>
      <p:pic>
        <p:nvPicPr>
          <p:cNvPr id="39942" name="Picture 6"/>
          <p:cNvPicPr>
            <a:picLocks noChangeAspect="1" noChangeArrowheads="1"/>
          </p:cNvPicPr>
          <p:nvPr/>
        </p:nvPicPr>
        <p:blipFill>
          <a:blip r:embed="rId5"/>
          <a:srcRect/>
          <a:stretch>
            <a:fillRect/>
          </a:stretch>
        </p:blipFill>
        <p:spPr bwMode="auto">
          <a:xfrm>
            <a:off x="1714480" y="3429000"/>
            <a:ext cx="1606391" cy="1862135"/>
          </a:xfrm>
          <a:prstGeom prst="rect">
            <a:avLst/>
          </a:prstGeom>
          <a:noFill/>
          <a:ln w="9525">
            <a:solidFill>
              <a:schemeClr val="bg2">
                <a:lumMod val="10000"/>
              </a:schemeClr>
            </a:solidFill>
            <a:miter lim="800000"/>
            <a:headEnd/>
            <a:tailEnd/>
          </a:ln>
          <a:effectLst/>
        </p:spPr>
      </p:pic>
      <p:pic>
        <p:nvPicPr>
          <p:cNvPr id="17" name="Picture 5"/>
          <p:cNvPicPr>
            <a:picLocks noChangeAspect="1" noChangeArrowheads="1"/>
          </p:cNvPicPr>
          <p:nvPr/>
        </p:nvPicPr>
        <p:blipFill>
          <a:blip r:embed="rId6"/>
          <a:srcRect/>
          <a:stretch>
            <a:fillRect/>
          </a:stretch>
        </p:blipFill>
        <p:spPr bwMode="auto">
          <a:xfrm>
            <a:off x="1214414" y="5429264"/>
            <a:ext cx="1532801" cy="1241568"/>
          </a:xfrm>
          <a:prstGeom prst="rect">
            <a:avLst/>
          </a:prstGeom>
          <a:noFill/>
          <a:ln w="9525">
            <a:solidFill>
              <a:schemeClr val="bg2">
                <a:lumMod val="10000"/>
              </a:schemeClr>
            </a:solid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0" y="0"/>
            <a:ext cx="9143640" cy="85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Aft>
                <a:spcPts val="600"/>
              </a:spcAft>
            </a:pPr>
            <a:r>
              <a:rPr lang="es-ES" sz="2400" b="1" spc="-1" dirty="0" smtClean="0">
                <a:uFill>
                  <a:solidFill>
                    <a:srgbClr val="FFFFFF"/>
                  </a:solidFill>
                </a:uFill>
                <a:latin typeface="Calibri"/>
              </a:rPr>
              <a:t>EJEMPLO DE PROGRAMA DE MODIFICACIÓN DE CONDUCTA EN EDUCACIÓN </a:t>
            </a:r>
            <a:r>
              <a:rPr lang="es-ES" sz="2400" b="1" spc="-1" dirty="0" smtClean="0">
                <a:uFill>
                  <a:solidFill>
                    <a:srgbClr val="FFFFFF"/>
                  </a:solidFill>
                </a:uFill>
                <a:latin typeface="Calibri"/>
              </a:rPr>
              <a:t>PRIMARIA</a:t>
            </a:r>
            <a:endParaRPr lang="es-ES" sz="2400" dirty="0"/>
          </a:p>
        </p:txBody>
      </p:sp>
      <p:graphicFrame>
        <p:nvGraphicFramePr>
          <p:cNvPr id="6" name="5 Tabla"/>
          <p:cNvGraphicFramePr>
            <a:graphicFrameLocks noGrp="1"/>
          </p:cNvGraphicFramePr>
          <p:nvPr/>
        </p:nvGraphicFramePr>
        <p:xfrm>
          <a:off x="428596" y="1000108"/>
          <a:ext cx="8358246" cy="5354972"/>
        </p:xfrm>
        <a:graphic>
          <a:graphicData uri="http://schemas.openxmlformats.org/drawingml/2006/table">
            <a:tbl>
              <a:tblPr firstRow="1" bandRow="1">
                <a:tableStyleId>{073A0DAA-6AF3-43AB-8588-CEC1D06C72B9}</a:tableStyleId>
              </a:tblPr>
              <a:tblGrid>
                <a:gridCol w="4179123"/>
                <a:gridCol w="4179123"/>
              </a:tblGrid>
              <a:tr h="400526">
                <a:tc>
                  <a:txBody>
                    <a:bodyPr/>
                    <a:lstStyle/>
                    <a:p>
                      <a:r>
                        <a:rPr lang="es-ES" dirty="0" smtClean="0"/>
                        <a:t>GANANCIAS</a:t>
                      </a:r>
                      <a:endParaRPr lang="es-ES" dirty="0"/>
                    </a:p>
                  </a:txBody>
                  <a:tcPr/>
                </a:tc>
                <a:tc>
                  <a:txBody>
                    <a:bodyPr/>
                    <a:lstStyle/>
                    <a:p>
                      <a:r>
                        <a:rPr lang="es-ES" dirty="0" smtClean="0"/>
                        <a:t>PÉRDIDAS</a:t>
                      </a:r>
                      <a:endParaRPr lang="es-ES" dirty="0"/>
                    </a:p>
                  </a:txBody>
                  <a:tcPr/>
                </a:tc>
              </a:tr>
              <a:tr h="4954446">
                <a:tc>
                  <a:txBody>
                    <a:bodyPr/>
                    <a:lstStyle/>
                    <a:p>
                      <a:pPr marL="176213" indent="-176213">
                        <a:spcBef>
                          <a:spcPts val="600"/>
                        </a:spcBef>
                        <a:buFont typeface="Arial" pitchFamily="34" charset="0"/>
                        <a:buChar char="•"/>
                      </a:pPr>
                      <a:r>
                        <a:rPr lang="es-ES" sz="1600" baseline="0" dirty="0" smtClean="0">
                          <a:solidFill>
                            <a:schemeClr val="dk1"/>
                          </a:solidFill>
                          <a:latin typeface="+mn-lt"/>
                          <a:ea typeface="+mn-ea"/>
                          <a:cs typeface="+mn-cs"/>
                        </a:rPr>
                        <a:t>Ayudar a un compañero</a:t>
                      </a:r>
                    </a:p>
                    <a:p>
                      <a:pPr marL="176213" indent="-176213">
                        <a:spcBef>
                          <a:spcPts val="600"/>
                        </a:spcBef>
                        <a:buFont typeface="Arial" pitchFamily="34" charset="0"/>
                        <a:buChar char="•"/>
                      </a:pPr>
                      <a:r>
                        <a:rPr lang="es-ES" sz="1600" baseline="0" dirty="0" smtClean="0">
                          <a:solidFill>
                            <a:schemeClr val="dk1"/>
                          </a:solidFill>
                          <a:latin typeface="+mn-lt"/>
                          <a:ea typeface="+mn-ea"/>
                          <a:cs typeface="+mn-cs"/>
                        </a:rPr>
                        <a:t>Trabajar en silencio </a:t>
                      </a:r>
                    </a:p>
                    <a:p>
                      <a:pPr marL="176213" indent="-176213">
                        <a:spcBef>
                          <a:spcPts val="600"/>
                        </a:spcBef>
                        <a:buFont typeface="Arial" pitchFamily="34" charset="0"/>
                        <a:buChar char="•"/>
                      </a:pPr>
                      <a:r>
                        <a:rPr lang="es-ES" sz="1600" baseline="0" dirty="0" smtClean="0">
                          <a:solidFill>
                            <a:schemeClr val="dk1"/>
                          </a:solidFill>
                          <a:latin typeface="+mn-lt"/>
                          <a:ea typeface="+mn-ea"/>
                          <a:cs typeface="+mn-cs"/>
                        </a:rPr>
                        <a:t>Prestar atención durante las explicaciones</a:t>
                      </a:r>
                    </a:p>
                    <a:p>
                      <a:pPr marL="176213" indent="-176213">
                        <a:spcBef>
                          <a:spcPts val="600"/>
                        </a:spcBef>
                        <a:buFont typeface="Arial" pitchFamily="34" charset="0"/>
                        <a:buChar char="•"/>
                      </a:pPr>
                      <a:r>
                        <a:rPr lang="es-ES" sz="1600" baseline="0" dirty="0" smtClean="0">
                          <a:solidFill>
                            <a:schemeClr val="dk1"/>
                          </a:solidFill>
                          <a:latin typeface="+mn-lt"/>
                          <a:ea typeface="+mn-ea"/>
                          <a:cs typeface="+mn-cs"/>
                        </a:rPr>
                        <a:t>Comportarse correctamente y respetar al/la compañero/a</a:t>
                      </a:r>
                    </a:p>
                    <a:p>
                      <a:pPr marL="176213" indent="-176213">
                        <a:spcBef>
                          <a:spcPts val="600"/>
                        </a:spcBef>
                        <a:buFont typeface="Arial" pitchFamily="34" charset="0"/>
                        <a:buChar char="•"/>
                      </a:pPr>
                      <a:r>
                        <a:rPr lang="es-ES" sz="1600" baseline="0" dirty="0" smtClean="0">
                          <a:solidFill>
                            <a:schemeClr val="dk1"/>
                          </a:solidFill>
                          <a:latin typeface="+mn-lt"/>
                          <a:ea typeface="+mn-ea"/>
                          <a:cs typeface="+mn-cs"/>
                        </a:rPr>
                        <a:t>Entrar rápidamente después del recreo</a:t>
                      </a:r>
                    </a:p>
                    <a:p>
                      <a:pPr marL="176213" indent="-176213">
                        <a:spcBef>
                          <a:spcPts val="600"/>
                        </a:spcBef>
                        <a:buFont typeface="Arial" pitchFamily="34" charset="0"/>
                        <a:buChar char="•"/>
                      </a:pPr>
                      <a:r>
                        <a:rPr lang="es-ES" sz="1600" baseline="0" dirty="0" smtClean="0">
                          <a:solidFill>
                            <a:schemeClr val="dk1"/>
                          </a:solidFill>
                          <a:latin typeface="+mn-lt"/>
                          <a:ea typeface="+mn-ea"/>
                          <a:cs typeface="+mn-cs"/>
                        </a:rPr>
                        <a:t>Traer las tareas de casa diariamente</a:t>
                      </a:r>
                    </a:p>
                    <a:p>
                      <a:pPr marL="176213" indent="-176213">
                        <a:spcBef>
                          <a:spcPts val="600"/>
                        </a:spcBef>
                        <a:buFont typeface="Arial" pitchFamily="34" charset="0"/>
                        <a:buChar char="•"/>
                      </a:pPr>
                      <a:r>
                        <a:rPr lang="es-ES" sz="1600" baseline="0" dirty="0" smtClean="0">
                          <a:solidFill>
                            <a:schemeClr val="dk1"/>
                          </a:solidFill>
                          <a:latin typeface="+mn-lt"/>
                          <a:ea typeface="+mn-ea"/>
                          <a:cs typeface="+mn-cs"/>
                        </a:rPr>
                        <a:t>Permanecer en el sitio realizando tareas </a:t>
                      </a:r>
                    </a:p>
                    <a:p>
                      <a:pPr marL="176213" indent="-176213">
                        <a:spcBef>
                          <a:spcPts val="600"/>
                        </a:spcBef>
                        <a:buFont typeface="Arial" pitchFamily="34" charset="0"/>
                        <a:buChar char="•"/>
                      </a:pPr>
                      <a:r>
                        <a:rPr lang="es-ES" sz="1600" baseline="0" dirty="0" smtClean="0">
                          <a:solidFill>
                            <a:schemeClr val="dk1"/>
                          </a:solidFill>
                          <a:latin typeface="+mn-lt"/>
                          <a:ea typeface="+mn-ea"/>
                          <a:cs typeface="+mn-cs"/>
                        </a:rPr>
                        <a:t>Andar correctamente sin carreras.</a:t>
                      </a:r>
                    </a:p>
                    <a:p>
                      <a:pPr marL="176213" indent="-176213">
                        <a:spcBef>
                          <a:spcPts val="600"/>
                        </a:spcBef>
                        <a:buFont typeface="Arial" pitchFamily="34" charset="0"/>
                        <a:buChar char="•"/>
                      </a:pPr>
                      <a:r>
                        <a:rPr lang="es-ES" sz="1600" baseline="0" dirty="0" smtClean="0">
                          <a:solidFill>
                            <a:schemeClr val="dk1"/>
                          </a:solidFill>
                          <a:latin typeface="+mn-lt"/>
                          <a:ea typeface="+mn-ea"/>
                          <a:cs typeface="+mn-cs"/>
                        </a:rPr>
                        <a:t>Comentar las situaciones de conflicto con el profesor antes de reaccionar con impulsividad.</a:t>
                      </a:r>
                      <a:endParaRPr lang="es-ES" sz="1600" dirty="0"/>
                    </a:p>
                  </a:txBody>
                  <a:tcPr/>
                </a:tc>
                <a:tc>
                  <a:txBody>
                    <a:bodyPr/>
                    <a:lstStyle/>
                    <a:p>
                      <a:pPr marL="176213" marR="0" indent="-176213" defTabSz="914400" eaLnBrk="1" fontAlgn="auto" latinLnBrk="0" hangingPunct="1">
                        <a:lnSpc>
                          <a:spcPct val="100000"/>
                        </a:lnSpc>
                        <a:spcBef>
                          <a:spcPts val="600"/>
                        </a:spcBef>
                        <a:spcAft>
                          <a:spcPts val="0"/>
                        </a:spcAft>
                        <a:buClrTx/>
                        <a:buSzTx/>
                        <a:buFont typeface="Arial" pitchFamily="34" charset="0"/>
                        <a:buNone/>
                        <a:tabLst/>
                        <a:defRPr/>
                      </a:pPr>
                      <a:r>
                        <a:rPr lang="es-ES" sz="1600" dirty="0" smtClean="0"/>
                        <a:t>1 PUNTO:</a:t>
                      </a:r>
                    </a:p>
                    <a:p>
                      <a:pPr marL="176213" marR="0" indent="-176213" defTabSz="914400" eaLnBrk="1" fontAlgn="auto" latinLnBrk="0" hangingPunct="1">
                        <a:lnSpc>
                          <a:spcPct val="100000"/>
                        </a:lnSpc>
                        <a:spcBef>
                          <a:spcPts val="600"/>
                        </a:spcBef>
                        <a:spcAft>
                          <a:spcPts val="0"/>
                        </a:spcAft>
                        <a:buClrTx/>
                        <a:buSzTx/>
                        <a:buFont typeface="Arial" pitchFamily="34" charset="0"/>
                        <a:buChar char="•"/>
                        <a:tabLst/>
                        <a:defRPr/>
                      </a:pPr>
                      <a:r>
                        <a:rPr lang="es-ES" sz="1600" dirty="0" smtClean="0"/>
                        <a:t>Levantarse sin permiso</a:t>
                      </a:r>
                    </a:p>
                    <a:p>
                      <a:pPr marL="176213" marR="0" indent="-176213" defTabSz="914400" eaLnBrk="1" fontAlgn="auto" latinLnBrk="0" hangingPunct="1">
                        <a:lnSpc>
                          <a:spcPct val="100000"/>
                        </a:lnSpc>
                        <a:spcBef>
                          <a:spcPts val="600"/>
                        </a:spcBef>
                        <a:spcAft>
                          <a:spcPts val="0"/>
                        </a:spcAft>
                        <a:buClrTx/>
                        <a:buSzTx/>
                        <a:buFont typeface="Arial" pitchFamily="34" charset="0"/>
                        <a:buChar char="•"/>
                        <a:tabLst/>
                        <a:defRPr/>
                      </a:pPr>
                      <a:r>
                        <a:rPr lang="es-ES" sz="1600" dirty="0" smtClean="0"/>
                        <a:t>Hablar excesivamente </a:t>
                      </a:r>
                    </a:p>
                    <a:p>
                      <a:pPr marL="176213" marR="0" indent="-176213" defTabSz="914400" eaLnBrk="1" fontAlgn="auto" latinLnBrk="0" hangingPunct="1">
                        <a:lnSpc>
                          <a:spcPct val="100000"/>
                        </a:lnSpc>
                        <a:spcBef>
                          <a:spcPts val="600"/>
                        </a:spcBef>
                        <a:spcAft>
                          <a:spcPts val="0"/>
                        </a:spcAft>
                        <a:buClrTx/>
                        <a:buSzTx/>
                        <a:buFont typeface="Arial" pitchFamily="34" charset="0"/>
                        <a:buChar char="•"/>
                        <a:tabLst/>
                        <a:defRPr/>
                      </a:pPr>
                      <a:r>
                        <a:rPr lang="es-ES" sz="1600" dirty="0" smtClean="0"/>
                        <a:t>Jugar y hacer ruidos en la clase</a:t>
                      </a:r>
                    </a:p>
                    <a:p>
                      <a:pPr marL="176213" marR="0" indent="-176213" defTabSz="914400" eaLnBrk="1" fontAlgn="auto" latinLnBrk="0" hangingPunct="1">
                        <a:lnSpc>
                          <a:spcPct val="100000"/>
                        </a:lnSpc>
                        <a:spcBef>
                          <a:spcPts val="600"/>
                        </a:spcBef>
                        <a:spcAft>
                          <a:spcPts val="0"/>
                        </a:spcAft>
                        <a:buClrTx/>
                        <a:buSzTx/>
                        <a:buFont typeface="Arial" pitchFamily="34" charset="0"/>
                        <a:buChar char="•"/>
                        <a:tabLst/>
                        <a:defRPr/>
                      </a:pPr>
                      <a:r>
                        <a:rPr lang="es-ES" sz="1600" dirty="0" smtClean="0"/>
                        <a:t>Alborotar cuando no está el/la profesor/a en clase.</a:t>
                      </a:r>
                    </a:p>
                    <a:p>
                      <a:pPr marL="176213" marR="0" indent="-176213" defTabSz="914400" eaLnBrk="1" fontAlgn="auto" latinLnBrk="0" hangingPunct="1">
                        <a:lnSpc>
                          <a:spcPct val="100000"/>
                        </a:lnSpc>
                        <a:spcBef>
                          <a:spcPts val="600"/>
                        </a:spcBef>
                        <a:spcAft>
                          <a:spcPts val="0"/>
                        </a:spcAft>
                        <a:buClrTx/>
                        <a:buSzTx/>
                        <a:buFont typeface="Arial" pitchFamily="34" charset="0"/>
                        <a:buChar char="•"/>
                        <a:tabLst/>
                        <a:defRPr/>
                      </a:pPr>
                      <a:r>
                        <a:rPr lang="es-ES" sz="1600" dirty="0" smtClean="0"/>
                        <a:t>Tardar excesivamente en la entrada del colegio</a:t>
                      </a:r>
                      <a:r>
                        <a:rPr lang="es-ES" sz="1600" baseline="0" dirty="0" smtClean="0"/>
                        <a:t> y el patio.</a:t>
                      </a:r>
                      <a:endParaRPr lang="es-ES" sz="1600" dirty="0" smtClean="0"/>
                    </a:p>
                    <a:p>
                      <a:pPr marL="176213" marR="0" indent="-176213" defTabSz="914400" eaLnBrk="1" fontAlgn="auto" latinLnBrk="0" hangingPunct="1">
                        <a:lnSpc>
                          <a:spcPct val="100000"/>
                        </a:lnSpc>
                        <a:spcBef>
                          <a:spcPts val="600"/>
                        </a:spcBef>
                        <a:spcAft>
                          <a:spcPts val="0"/>
                        </a:spcAft>
                        <a:buClrTx/>
                        <a:buSzTx/>
                        <a:buFont typeface="Arial" pitchFamily="34" charset="0"/>
                        <a:buChar char="•"/>
                        <a:tabLst/>
                        <a:defRPr/>
                      </a:pPr>
                      <a:r>
                        <a:rPr lang="es-ES" sz="1600" dirty="0" smtClean="0"/>
                        <a:t>Molestar a los/as compañeros/as</a:t>
                      </a:r>
                    </a:p>
                    <a:p>
                      <a:pPr marL="176213" marR="0" indent="-176213" defTabSz="914400" eaLnBrk="1" fontAlgn="auto" latinLnBrk="0" hangingPunct="1">
                        <a:lnSpc>
                          <a:spcPct val="100000"/>
                        </a:lnSpc>
                        <a:spcBef>
                          <a:spcPts val="600"/>
                        </a:spcBef>
                        <a:spcAft>
                          <a:spcPts val="0"/>
                        </a:spcAft>
                        <a:buClrTx/>
                        <a:buSzTx/>
                        <a:buFont typeface="Arial" pitchFamily="34" charset="0"/>
                        <a:buNone/>
                        <a:tabLst/>
                        <a:defRPr/>
                      </a:pPr>
                      <a:endParaRPr lang="es-ES" sz="1600" dirty="0" smtClean="0"/>
                    </a:p>
                    <a:p>
                      <a:pPr marL="176213" marR="0" indent="-176213" defTabSz="914400" eaLnBrk="1" fontAlgn="auto" latinLnBrk="0" hangingPunct="1">
                        <a:lnSpc>
                          <a:spcPct val="100000"/>
                        </a:lnSpc>
                        <a:spcBef>
                          <a:spcPts val="600"/>
                        </a:spcBef>
                        <a:spcAft>
                          <a:spcPts val="0"/>
                        </a:spcAft>
                        <a:buClrTx/>
                        <a:buSzTx/>
                        <a:buFont typeface="Arial" pitchFamily="34" charset="0"/>
                        <a:buNone/>
                        <a:tabLst/>
                        <a:defRPr/>
                      </a:pPr>
                      <a:r>
                        <a:rPr lang="es-ES" sz="1600" dirty="0" smtClean="0"/>
                        <a:t>2 PUNTOS:</a:t>
                      </a:r>
                    </a:p>
                    <a:p>
                      <a:pPr marL="176213" marR="0" indent="-176213" defTabSz="914400" eaLnBrk="1" fontAlgn="auto" latinLnBrk="0" hangingPunct="1">
                        <a:lnSpc>
                          <a:spcPct val="100000"/>
                        </a:lnSpc>
                        <a:spcBef>
                          <a:spcPts val="600"/>
                        </a:spcBef>
                        <a:spcAft>
                          <a:spcPts val="0"/>
                        </a:spcAft>
                        <a:buClrTx/>
                        <a:buSzTx/>
                        <a:buFont typeface="Arial" pitchFamily="34" charset="0"/>
                        <a:buChar char="•"/>
                        <a:tabLst/>
                        <a:defRPr/>
                      </a:pPr>
                      <a:r>
                        <a:rPr lang="es-ES" sz="1600" dirty="0" smtClean="0"/>
                        <a:t>Peleas e insultos</a:t>
                      </a:r>
                    </a:p>
                    <a:p>
                      <a:pPr marL="176213" marR="0" indent="-176213" defTabSz="914400" eaLnBrk="1" fontAlgn="auto" latinLnBrk="0" hangingPunct="1">
                        <a:lnSpc>
                          <a:spcPct val="100000"/>
                        </a:lnSpc>
                        <a:spcBef>
                          <a:spcPts val="600"/>
                        </a:spcBef>
                        <a:spcAft>
                          <a:spcPts val="0"/>
                        </a:spcAft>
                        <a:buClrTx/>
                        <a:buSzTx/>
                        <a:buFont typeface="Arial" pitchFamily="34" charset="0"/>
                        <a:buChar char="•"/>
                        <a:tabLst/>
                        <a:defRPr/>
                      </a:pPr>
                      <a:r>
                        <a:rPr lang="es-ES" sz="1600" dirty="0" smtClean="0"/>
                        <a:t>Agresiones</a:t>
                      </a:r>
                      <a:r>
                        <a:rPr lang="es-ES" sz="1600" baseline="0" dirty="0" smtClean="0"/>
                        <a:t> </a:t>
                      </a:r>
                    </a:p>
                    <a:p>
                      <a:pPr marL="176213" marR="0" indent="-176213" defTabSz="914400" eaLnBrk="1" fontAlgn="auto" latinLnBrk="0" hangingPunct="1">
                        <a:lnSpc>
                          <a:spcPct val="100000"/>
                        </a:lnSpc>
                        <a:spcBef>
                          <a:spcPts val="600"/>
                        </a:spcBef>
                        <a:spcAft>
                          <a:spcPts val="0"/>
                        </a:spcAft>
                        <a:buClrTx/>
                        <a:buSzTx/>
                        <a:buFont typeface="Arial" pitchFamily="34" charset="0"/>
                        <a:buChar char="•"/>
                        <a:tabLst/>
                        <a:defRPr/>
                      </a:pPr>
                      <a:r>
                        <a:rPr lang="es-ES" sz="1600" baseline="0" dirty="0" smtClean="0"/>
                        <a:t>Mentiras e intentos de engaño ante una situación conflictiva.</a:t>
                      </a:r>
                      <a:endParaRPr lang="es-ES" sz="1600" dirty="0" smtClean="0"/>
                    </a:p>
                  </a:txBody>
                  <a:tcPr/>
                </a:tc>
              </a:tr>
            </a:tbl>
          </a:graphicData>
        </a:graphic>
      </p:graphicFrame>
    </p:spTree>
    <p:extLst>
      <p:ext uri="{BB962C8B-B14F-4D97-AF65-F5344CB8AC3E}">
        <p14:creationId xmlns="" xmlns:p14="http://schemas.microsoft.com/office/powerpoint/2010/main" val="41781855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928670"/>
            <a:ext cx="9144000" cy="738664"/>
          </a:xfrm>
          <a:prstGeom prst="rect">
            <a:avLst/>
          </a:prstGeom>
          <a:noFill/>
          <a:ln w="9525">
            <a:noFill/>
            <a:miter lim="800000"/>
            <a:headEnd/>
            <a:tailEnd/>
          </a:ln>
          <a:effectLst/>
        </p:spPr>
        <p:txBody>
          <a:bodyPr anchor="ctr">
            <a:spAutoFit/>
          </a:bodyPr>
          <a:lstStyle/>
          <a:p>
            <a:pPr algn="ctr"/>
            <a:r>
              <a:rPr lang="es-ES" sz="1400" u="sng" dirty="0"/>
              <a:t>TABLAS DE MODIFICACIÓN DE CONDUCTA</a:t>
            </a:r>
            <a:r>
              <a:rPr lang="es-ES" sz="1400" dirty="0"/>
              <a:t>:</a:t>
            </a:r>
          </a:p>
          <a:p>
            <a:pPr algn="ctr"/>
            <a:r>
              <a:rPr lang="es-ES" sz="1400" dirty="0"/>
              <a:t>PUNTUACIÓN DIARIA OBTENIDA EN EL COLEGIO POR SU CONDUCTA.</a:t>
            </a:r>
          </a:p>
          <a:p>
            <a:pPr algn="ctr"/>
            <a:r>
              <a:rPr lang="es-ES" sz="1400" dirty="0"/>
              <a:t>REFUERZOS QUE SE RETIRAN EN CASA POR LA TARDE</a:t>
            </a:r>
          </a:p>
        </p:txBody>
      </p:sp>
      <p:graphicFrame>
        <p:nvGraphicFramePr>
          <p:cNvPr id="2704" name="Group 656"/>
          <p:cNvGraphicFramePr>
            <a:graphicFrameLocks noGrp="1"/>
          </p:cNvGraphicFramePr>
          <p:nvPr/>
        </p:nvGraphicFramePr>
        <p:xfrm>
          <a:off x="214282" y="1643050"/>
          <a:ext cx="8642350" cy="4836936"/>
        </p:xfrm>
        <a:graphic>
          <a:graphicData uri="http://schemas.openxmlformats.org/drawingml/2006/table">
            <a:tbl>
              <a:tblPr>
                <a:tableStyleId>{3C2FFA5D-87B4-456A-9821-1D502468CF0F}</a:tableStyleId>
              </a:tblPr>
              <a:tblGrid>
                <a:gridCol w="1337733"/>
                <a:gridCol w="1094317"/>
                <a:gridCol w="1140883"/>
                <a:gridCol w="1344084"/>
                <a:gridCol w="1012337"/>
                <a:gridCol w="1076812"/>
                <a:gridCol w="1636184"/>
              </a:tblGrid>
              <a:tr h="2868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smtClean="0">
                          <a:ln>
                            <a:noFill/>
                          </a:ln>
                          <a:effectLst/>
                        </a:rPr>
                        <a:t>NOTA POR</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u="none" strike="noStrike" cap="none" normalizeH="0" baseline="0" dirty="0" smtClean="0">
                          <a:ln>
                            <a:noFill/>
                          </a:ln>
                          <a:effectLst/>
                        </a:rPr>
                        <a:t>CONDUCTA</a:t>
                      </a:r>
                      <a:endParaRPr kumimoji="0" lang="es-E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LUNES</a:t>
                      </a: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MARTES</a:t>
                      </a: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MIÉRCOLES</a:t>
                      </a: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JUEVES</a:t>
                      </a: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VIERNES</a:t>
                      </a: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REFUERZO</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u="none" strike="noStrike" cap="none" normalizeH="0" baseline="0" smtClean="0">
                          <a:ln>
                            <a:noFill/>
                          </a:ln>
                          <a:effectLst/>
                        </a:rPr>
                        <a:t>Que pierde o no</a:t>
                      </a: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r>
              <a:tr h="1901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10</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TODO BIEN</a:t>
                      </a:r>
                      <a:endParaRPr kumimoji="0" lang="es-ES" sz="1400" b="1"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r>
              <a:tr h="1901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9</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vMerge="1">
                  <a:txBody>
                    <a:bodyPr/>
                    <a:lstStyle/>
                    <a:p>
                      <a:endParaRPr lang="es-ES"/>
                    </a:p>
                  </a:txBody>
                  <a:tcPr/>
                </a:tc>
              </a:tr>
              <a:tr h="1901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8</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vMerge="1">
                  <a:txBody>
                    <a:bodyPr/>
                    <a:lstStyle/>
                    <a:p>
                      <a:endParaRPr lang="es-ES"/>
                    </a:p>
                  </a:txBody>
                  <a:tcPr/>
                </a:tc>
              </a:tr>
              <a:tr h="1901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7</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PIERDE (1)</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u="none" strike="noStrike" cap="none" normalizeH="0" baseline="0" smtClean="0">
                          <a:ln>
                            <a:noFill/>
                          </a:ln>
                          <a:effectLst/>
                        </a:rPr>
                        <a:t>- Videojuegos</a:t>
                      </a: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r>
              <a:tr h="1901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6</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vMerge="1">
                  <a:txBody>
                    <a:bodyPr/>
                    <a:lstStyle/>
                    <a:p>
                      <a:endParaRPr lang="es-ES"/>
                    </a:p>
                  </a:txBody>
                  <a:tcPr/>
                </a:tc>
              </a:tr>
              <a:tr h="220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5</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PIERDE (2)</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u="none" strike="noStrike" cap="none" normalizeH="0" baseline="0" smtClean="0">
                          <a:ln>
                            <a:noFill/>
                          </a:ln>
                          <a:effectLst/>
                        </a:rPr>
                        <a:t>- Videojuegos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u="none" strike="noStrike" cap="none" normalizeH="0" baseline="0" smtClean="0">
                          <a:ln>
                            <a:noFill/>
                          </a:ln>
                          <a:effectLst/>
                        </a:rPr>
                        <a:t>- Televisión</a:t>
                      </a: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r>
              <a:tr h="220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4</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vMerge="1">
                  <a:txBody>
                    <a:bodyPr/>
                    <a:lstStyle/>
                    <a:p>
                      <a:endParaRPr lang="es-ES"/>
                    </a:p>
                  </a:txBody>
                  <a:tcPr/>
                </a:tc>
              </a:tr>
              <a:tr h="284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3</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PIERDE (3)</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u="none" strike="noStrike" cap="none" normalizeH="0" baseline="0" smtClean="0">
                          <a:ln>
                            <a:noFill/>
                          </a:ln>
                          <a:effectLst/>
                        </a:rPr>
                        <a:t>- Videojuegos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u="none" strike="noStrike" cap="none" normalizeH="0" baseline="0" smtClean="0">
                          <a:ln>
                            <a:noFill/>
                          </a:ln>
                          <a:effectLst/>
                        </a:rPr>
                        <a:t>- Televisión</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u="none" strike="noStrike" cap="none" normalizeH="0" baseline="0" smtClean="0">
                          <a:ln>
                            <a:noFill/>
                          </a:ln>
                          <a:effectLst/>
                        </a:rPr>
                        <a:t>- Salir</a:t>
                      </a: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r>
              <a:tr h="284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2</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vMerge="1">
                  <a:txBody>
                    <a:bodyPr/>
                    <a:lstStyle/>
                    <a:p>
                      <a:endParaRPr lang="es-ES"/>
                    </a:p>
                  </a:txBody>
                  <a:tcPr/>
                </a:tc>
              </a:tr>
              <a:tr h="2945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1</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smtClean="0">
                          <a:ln>
                            <a:noFill/>
                          </a:ln>
                          <a:effectLst/>
                        </a:rPr>
                        <a:t>PIERDE (4)</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u="none" strike="noStrike" cap="none" normalizeH="0" baseline="0" dirty="0" smtClean="0">
                          <a:ln>
                            <a:noFill/>
                          </a:ln>
                          <a:effectLst/>
                        </a:rPr>
                        <a:t>- Videojuegos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u="none" strike="noStrike" cap="none" normalizeH="0" baseline="0" dirty="0" smtClean="0">
                          <a:ln>
                            <a:noFill/>
                          </a:ln>
                          <a:effectLst/>
                        </a:rPr>
                        <a:t>- Televisión</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u="none" strike="noStrike" cap="none" normalizeH="0" baseline="0" dirty="0" smtClean="0">
                          <a:ln>
                            <a:noFill/>
                          </a:ln>
                          <a:effectLst/>
                        </a:rPr>
                        <a:t>- Salir</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u="none" strike="noStrike" cap="none" normalizeH="0" baseline="0" dirty="0" smtClean="0">
                          <a:ln>
                            <a:noFill/>
                          </a:ln>
                          <a:effectLst/>
                        </a:rPr>
                        <a:t>- Actividades del fin de semana</a:t>
                      </a:r>
                      <a:endParaRPr kumimoji="0" lang="es-ES" sz="1400" b="0" i="0" u="none" strike="noStrike" cap="none" normalizeH="0" baseline="0" dirty="0" smtClean="0">
                        <a:ln>
                          <a:noFill/>
                        </a:ln>
                        <a:solidFill>
                          <a:schemeClr val="tx1"/>
                        </a:solidFill>
                        <a:effectLst/>
                        <a:latin typeface="Arial" charset="0"/>
                        <a:cs typeface="Arial" charset="0"/>
                      </a:endParaRPr>
                    </a:p>
                  </a:txBody>
                  <a:tcPr marL="121920" marR="121920" marT="31652" marB="31652" horzOverflow="overflow"/>
                </a:tc>
              </a:tr>
              <a:tr h="296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0</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cs typeface="Arial" charset="0"/>
                      </a:endParaRPr>
                    </a:p>
                  </a:txBody>
                  <a:tcPr marL="121920" marR="121920" marT="31652" marB="31652" horzOverflow="overflow"/>
                </a:tc>
                <a:tc vMerge="1">
                  <a:txBody>
                    <a:bodyPr/>
                    <a:lstStyle/>
                    <a:p>
                      <a:endParaRPr lang="es-ES"/>
                    </a:p>
                  </a:txBody>
                  <a:tcPr/>
                </a:tc>
              </a:tr>
            </a:tbl>
          </a:graphicData>
        </a:graphic>
      </p:graphicFrame>
      <p:sp>
        <p:nvSpPr>
          <p:cNvPr id="7" name="CustomShape 1"/>
          <p:cNvSpPr/>
          <p:nvPr/>
        </p:nvSpPr>
        <p:spPr>
          <a:xfrm>
            <a:off x="0" y="0"/>
            <a:ext cx="9143640" cy="85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Aft>
                <a:spcPts val="600"/>
              </a:spcAft>
            </a:pPr>
            <a:r>
              <a:rPr lang="es-ES" sz="2400" b="1" spc="-1" dirty="0" smtClean="0">
                <a:uFill>
                  <a:solidFill>
                    <a:srgbClr val="FFFFFF"/>
                  </a:solidFill>
                </a:uFill>
                <a:latin typeface="Calibri"/>
              </a:rPr>
              <a:t>EJEMPLO DE PROGRAMA DE MODIFICACIÓN DE CONDUCTA EN EDUCACIÓN </a:t>
            </a:r>
            <a:r>
              <a:rPr lang="es-ES" sz="2400" b="1" spc="-1" dirty="0" smtClean="0">
                <a:uFill>
                  <a:solidFill>
                    <a:srgbClr val="FFFFFF"/>
                  </a:solidFill>
                </a:uFill>
                <a:latin typeface="Calibri"/>
              </a:rPr>
              <a:t>PRIMARIA</a:t>
            </a:r>
            <a:endParaRPr lang="es-E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928670"/>
            <a:ext cx="9144000" cy="738664"/>
          </a:xfrm>
          <a:prstGeom prst="rect">
            <a:avLst/>
          </a:prstGeom>
          <a:noFill/>
          <a:ln w="9525">
            <a:noFill/>
            <a:miter lim="800000"/>
            <a:headEnd/>
            <a:tailEnd/>
          </a:ln>
          <a:effectLst/>
        </p:spPr>
        <p:txBody>
          <a:bodyPr wrap="square" anchor="ctr">
            <a:spAutoFit/>
          </a:bodyPr>
          <a:lstStyle/>
          <a:p>
            <a:pPr algn="ctr"/>
            <a:r>
              <a:rPr lang="es-ES" sz="1400" u="sng" dirty="0"/>
              <a:t>TABLAS DE MODIFICACIÓN DE CONDUCTA</a:t>
            </a:r>
            <a:r>
              <a:rPr lang="es-ES" sz="1400" dirty="0"/>
              <a:t>:</a:t>
            </a:r>
          </a:p>
          <a:p>
            <a:pPr algn="ctr"/>
            <a:r>
              <a:rPr lang="es-ES" sz="1400" dirty="0"/>
              <a:t>PUNTUACIÓN DIARIA </a:t>
            </a:r>
            <a:r>
              <a:rPr lang="es-ES" sz="1400" dirty="0" smtClean="0"/>
              <a:t>OBTENIDA EN LA CASA POR SU CONDUCTA.</a:t>
            </a:r>
          </a:p>
          <a:p>
            <a:pPr algn="ctr"/>
            <a:r>
              <a:rPr lang="es-ES" sz="1400" dirty="0" smtClean="0"/>
              <a:t>REFUERZOS QUE SE RETIRAN EN EL COLEGIO POR LA MAÑANA</a:t>
            </a:r>
            <a:endParaRPr lang="es-ES" sz="1400" dirty="0"/>
          </a:p>
        </p:txBody>
      </p:sp>
      <p:graphicFrame>
        <p:nvGraphicFramePr>
          <p:cNvPr id="2709" name="Group 661"/>
          <p:cNvGraphicFramePr>
            <a:graphicFrameLocks noGrp="1"/>
          </p:cNvGraphicFramePr>
          <p:nvPr/>
        </p:nvGraphicFramePr>
        <p:xfrm>
          <a:off x="285720" y="1857364"/>
          <a:ext cx="8642349" cy="4560272"/>
        </p:xfrm>
        <a:graphic>
          <a:graphicData uri="http://schemas.openxmlformats.org/drawingml/2006/table">
            <a:tbl>
              <a:tblPr>
                <a:tableStyleId>{284E427A-3D55-4303-BF80-6455036E1DE7}</a:tableStyleId>
              </a:tblPr>
              <a:tblGrid>
                <a:gridCol w="1337733"/>
                <a:gridCol w="1094316"/>
                <a:gridCol w="1140884"/>
                <a:gridCol w="1344083"/>
                <a:gridCol w="1012338"/>
                <a:gridCol w="1076812"/>
                <a:gridCol w="1636183"/>
              </a:tblGrid>
              <a:tr h="2868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smtClean="0">
                          <a:ln>
                            <a:noFill/>
                          </a:ln>
                          <a:effectLst/>
                        </a:rPr>
                        <a:t>NOTA POR</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u="none" strike="noStrike" cap="none" normalizeH="0" baseline="0" dirty="0" smtClean="0">
                          <a:ln>
                            <a:noFill/>
                          </a:ln>
                          <a:effectLst/>
                        </a:rPr>
                        <a:t>CONDUCTA</a:t>
                      </a:r>
                      <a:endParaRPr kumimoji="0" lang="es-E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LUNES</a:t>
                      </a: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MARTES</a:t>
                      </a: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MIÉRCOLES</a:t>
                      </a: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JUEVES</a:t>
                      </a: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smtClean="0">
                          <a:ln>
                            <a:noFill/>
                          </a:ln>
                          <a:effectLst/>
                        </a:rPr>
                        <a:t>VIERNES</a:t>
                      </a:r>
                      <a:endParaRPr kumimoji="0" lang="es-ES" sz="1400" b="0" i="0" u="none" strike="noStrike" cap="none" normalizeH="0" baseline="0" dirty="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REFUERZO</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u="none" strike="noStrike" cap="none" normalizeH="0" baseline="0" smtClean="0">
                          <a:ln>
                            <a:noFill/>
                          </a:ln>
                          <a:effectLst/>
                        </a:rPr>
                        <a:t>Que pierde o no</a:t>
                      </a: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r>
              <a:tr h="1901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10</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TODO BIEN</a:t>
                      </a:r>
                      <a:endParaRPr kumimoji="0" lang="es-ES" sz="1400" b="1"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r>
              <a:tr h="1901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9</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vMerge="1">
                  <a:txBody>
                    <a:bodyPr/>
                    <a:lstStyle/>
                    <a:p>
                      <a:endParaRPr lang="es-ES"/>
                    </a:p>
                  </a:txBody>
                  <a:tcPr/>
                </a:tc>
              </a:tr>
              <a:tr h="1901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8</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vMerge="1">
                  <a:txBody>
                    <a:bodyPr/>
                    <a:lstStyle/>
                    <a:p>
                      <a:endParaRPr lang="es-ES"/>
                    </a:p>
                  </a:txBody>
                  <a:tcPr/>
                </a:tc>
              </a:tr>
              <a:tr h="1901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7</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PIERDE (1)</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u="none" strike="noStrike" cap="none" normalizeH="0" baseline="0" smtClean="0">
                          <a:ln>
                            <a:noFill/>
                          </a:ln>
                          <a:effectLst/>
                        </a:rPr>
                        <a:t>- Recreo</a:t>
                      </a: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r>
              <a:tr h="1901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6</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vMerge="1">
                  <a:txBody>
                    <a:bodyPr/>
                    <a:lstStyle/>
                    <a:p>
                      <a:endParaRPr lang="es-ES"/>
                    </a:p>
                  </a:txBody>
                  <a:tcPr/>
                </a:tc>
              </a:tr>
              <a:tr h="2077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5</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PIERDE (2)</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u="none" strike="noStrike" cap="none" normalizeH="0" baseline="0" smtClean="0">
                          <a:ln>
                            <a:noFill/>
                          </a:ln>
                          <a:effectLst/>
                        </a:rPr>
                        <a:t>- Recreo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u="none" strike="noStrike" cap="none" normalizeH="0" baseline="0" smtClean="0">
                          <a:ln>
                            <a:noFill/>
                          </a:ln>
                          <a:effectLst/>
                        </a:rPr>
                        <a:t>- Derecho de usuario de la Biblioteca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r>
              <a:tr h="1989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4</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vMerge="1">
                  <a:txBody>
                    <a:bodyPr/>
                    <a:lstStyle/>
                    <a:p>
                      <a:endParaRPr lang="es-ES"/>
                    </a:p>
                  </a:txBody>
                  <a:tcPr/>
                </a:tc>
              </a:tr>
              <a:tr h="284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3</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vMerge="1">
                  <a:txBody>
                    <a:bodyPr/>
                    <a:lstStyle/>
                    <a:p>
                      <a:endParaRPr lang="es-ES"/>
                    </a:p>
                  </a:txBody>
                  <a:tcPr/>
                </a:tc>
              </a:tr>
              <a:tr h="2923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2</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vMerge="1">
                  <a:txBody>
                    <a:bodyPr/>
                    <a:lstStyle/>
                    <a:p>
                      <a:endParaRPr lang="es-ES"/>
                    </a:p>
                  </a:txBody>
                  <a:tcPr/>
                </a:tc>
              </a:tr>
              <a:tr h="2945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1</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smtClean="0">
                          <a:ln>
                            <a:noFill/>
                          </a:ln>
                          <a:effectLst/>
                        </a:rPr>
                        <a:t>PIERDE (3)</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u="none" strike="noStrike" cap="none" normalizeH="0" baseline="0" dirty="0" smtClean="0">
                          <a:ln>
                            <a:noFill/>
                          </a:ln>
                          <a:effectLst/>
                        </a:rPr>
                        <a:t>- Recreo</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u="none" strike="noStrike" cap="none" normalizeH="0" baseline="0" dirty="0" smtClean="0">
                          <a:ln>
                            <a:noFill/>
                          </a:ln>
                          <a:effectLst/>
                        </a:rPr>
                        <a:t>- Biblioteca</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u="none" strike="noStrike" cap="none" normalizeH="0" baseline="0" dirty="0" smtClean="0">
                          <a:ln>
                            <a:noFill/>
                          </a:ln>
                          <a:effectLst/>
                        </a:rPr>
                        <a:t>- Educación Física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cs typeface="Arial" charset="0"/>
                      </a:endParaRPr>
                    </a:p>
                  </a:txBody>
                  <a:tcPr marL="121920" marR="121920" marT="31652" marB="31652" horzOverflow="overflow"/>
                </a:tc>
              </a:tr>
              <a:tr h="296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smtClean="0">
                          <a:ln>
                            <a:noFill/>
                          </a:ln>
                          <a:effectLst/>
                        </a:rPr>
                        <a:t>0</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cs typeface="Arial" charset="0"/>
                      </a:endParaRPr>
                    </a:p>
                  </a:txBody>
                  <a:tcPr marL="121920" marR="121920" marT="31652" marB="31652"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cs typeface="Arial" charset="0"/>
                      </a:endParaRPr>
                    </a:p>
                  </a:txBody>
                  <a:tcPr marL="121920" marR="121920" marT="31652" marB="31652" horzOverflow="overflow"/>
                </a:tc>
                <a:tc vMerge="1">
                  <a:txBody>
                    <a:bodyPr/>
                    <a:lstStyle/>
                    <a:p>
                      <a:endParaRPr lang="es-ES"/>
                    </a:p>
                  </a:txBody>
                  <a:tcPr/>
                </a:tc>
              </a:tr>
            </a:tbl>
          </a:graphicData>
        </a:graphic>
      </p:graphicFrame>
      <p:sp>
        <p:nvSpPr>
          <p:cNvPr id="7" name="CustomShape 1"/>
          <p:cNvSpPr/>
          <p:nvPr/>
        </p:nvSpPr>
        <p:spPr>
          <a:xfrm>
            <a:off x="0" y="0"/>
            <a:ext cx="9143640" cy="85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Aft>
                <a:spcPts val="600"/>
              </a:spcAft>
            </a:pPr>
            <a:r>
              <a:rPr lang="es-ES" sz="2400" b="1" spc="-1" dirty="0" smtClean="0">
                <a:uFill>
                  <a:solidFill>
                    <a:srgbClr val="FFFFFF"/>
                  </a:solidFill>
                </a:uFill>
                <a:latin typeface="Calibri"/>
              </a:rPr>
              <a:t>EJEMPLO DE PROGRAMA DE MODIFICACIÓN DE CONDUCTA EN EDUCACIÓN </a:t>
            </a:r>
            <a:r>
              <a:rPr lang="es-ES" sz="2400" b="1" spc="-1" dirty="0" smtClean="0">
                <a:uFill>
                  <a:solidFill>
                    <a:srgbClr val="FFFFFF"/>
                  </a:solidFill>
                </a:uFill>
                <a:latin typeface="Calibri"/>
              </a:rPr>
              <a:t>PRIMARIA</a:t>
            </a:r>
            <a:endParaRPr lang="es-E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148" name="CustomShape 2"/>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150" name="CustomShape 3"/>
          <p:cNvSpPr/>
          <p:nvPr/>
        </p:nvSpPr>
        <p:spPr>
          <a:xfrm>
            <a:off x="0" y="-18000"/>
            <a:ext cx="3960000" cy="2835000"/>
          </a:xfrm>
          <a:prstGeom prst="rect">
            <a:avLst/>
          </a:prstGeom>
          <a:noFill/>
          <a:ln>
            <a:noFill/>
          </a:ln>
        </p:spPr>
        <p:style>
          <a:lnRef idx="0">
            <a:scrgbClr r="0" g="0" b="0"/>
          </a:lnRef>
          <a:fillRef idx="0">
            <a:scrgbClr r="0" g="0" b="0"/>
          </a:fillRef>
          <a:effectRef idx="0">
            <a:scrgbClr r="0" g="0" b="0"/>
          </a:effectRef>
          <a:fontRef idx="minor"/>
        </p:style>
        <p:txBody>
          <a:bodyPr/>
          <a:lstStyle/>
          <a:p>
            <a:pPr algn="ctr">
              <a:lnSpc>
                <a:spcPct val="100000"/>
              </a:lnSpc>
            </a:pPr>
            <a:r>
              <a:rPr lang="es-ES" sz="18000" b="1" strike="noStrike" spc="49">
                <a:solidFill>
                  <a:srgbClr val="FFCCCC"/>
                </a:solidFill>
                <a:uFill>
                  <a:solidFill>
                    <a:srgbClr val="FFFFFF"/>
                  </a:solidFill>
                </a:uFill>
                <a:latin typeface="Calibri"/>
              </a:rPr>
              <a:t>FIN</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2"/>
          <p:cNvSpPr/>
          <p:nvPr/>
        </p:nvSpPr>
        <p:spPr>
          <a:xfrm>
            <a:off x="571320" y="785794"/>
            <a:ext cx="8214840" cy="5715040"/>
          </a:xfrm>
          <a:prstGeom prst="rect">
            <a:avLst/>
          </a:prstGeom>
          <a:solidFill>
            <a:schemeClr val="accent6">
              <a:lumMod val="20000"/>
              <a:lumOff val="80000"/>
            </a:schemeClr>
          </a:solidFill>
          <a:ln w="38160">
            <a:solidFill>
              <a:schemeClr val="accent2">
                <a:lumMod val="50000"/>
              </a:schemeClr>
            </a:solidFill>
            <a:round/>
          </a:ln>
        </p:spPr>
        <p:style>
          <a:lnRef idx="0">
            <a:scrgbClr r="0" g="0" b="0"/>
          </a:lnRef>
          <a:fillRef idx="0">
            <a:scrgbClr r="0" g="0" b="0"/>
          </a:fillRef>
          <a:effectRef idx="0">
            <a:scrgbClr r="0" g="0" b="0"/>
          </a:effectRef>
          <a:fontRef idx="minor"/>
        </p:style>
        <p:txBody>
          <a:bodyPr lIns="90000" tIns="45000" rIns="90000" bIns="45000"/>
          <a:lstStyle/>
          <a:p>
            <a:pPr marL="354013" indent="-265113">
              <a:lnSpc>
                <a:spcPct val="100000"/>
              </a:lnSpc>
              <a:spcBef>
                <a:spcPts val="600"/>
              </a:spcBef>
              <a:buFont typeface="+mj-lt"/>
              <a:buAutoNum type="alphaLcParenR"/>
              <a:tabLst>
                <a:tab pos="354013" algn="l"/>
              </a:tabLst>
            </a:pPr>
            <a:r>
              <a:rPr lang="es-ES" b="1" u="sng" strike="noStrike" spc="-1" dirty="0" smtClean="0">
                <a:solidFill>
                  <a:srgbClr val="000000"/>
                </a:solidFill>
                <a:uFill>
                  <a:solidFill>
                    <a:srgbClr val="FFFFFF"/>
                  </a:solidFill>
                </a:uFill>
                <a:latin typeface="Calibri" pitchFamily="34" charset="0"/>
              </a:rPr>
              <a:t>Agresividad: </a:t>
            </a:r>
            <a:r>
              <a:rPr lang="es-ES" strike="noStrike" spc="-1" dirty="0" smtClean="0">
                <a:solidFill>
                  <a:srgbClr val="000000"/>
                </a:solidFill>
                <a:uFill>
                  <a:solidFill>
                    <a:srgbClr val="FFFFFF"/>
                  </a:solidFill>
                </a:uFill>
                <a:latin typeface="Calibri" pitchFamily="34" charset="0"/>
              </a:rPr>
              <a:t> </a:t>
            </a:r>
          </a:p>
          <a:p>
            <a:pPr marL="530225" indent="-161925">
              <a:lnSpc>
                <a:spcPct val="100000"/>
              </a:lnSpc>
              <a:spcBef>
                <a:spcPts val="600"/>
              </a:spcBef>
              <a:buFont typeface="Arial" pitchFamily="34" charset="0"/>
              <a:buChar char="•"/>
              <a:tabLst>
                <a:tab pos="530225" algn="l"/>
              </a:tabLst>
            </a:pPr>
            <a:r>
              <a:rPr lang="es-ES" dirty="0" smtClean="0">
                <a:latin typeface="Calibri" pitchFamily="34" charset="0"/>
              </a:rPr>
              <a:t>Agresiones verbales a los compañeros e incluso a los adultos: burlas, insultos…</a:t>
            </a:r>
          </a:p>
          <a:p>
            <a:pPr marL="530225" indent="-161925">
              <a:lnSpc>
                <a:spcPct val="100000"/>
              </a:lnSpc>
              <a:spcBef>
                <a:spcPts val="600"/>
              </a:spcBef>
              <a:buFont typeface="Arial" pitchFamily="34" charset="0"/>
              <a:buChar char="•"/>
              <a:tabLst>
                <a:tab pos="530225" algn="l"/>
              </a:tabLst>
            </a:pPr>
            <a:r>
              <a:rPr lang="es-ES" dirty="0" smtClean="0">
                <a:latin typeface="Calibri" pitchFamily="34" charset="0"/>
              </a:rPr>
              <a:t>Agresiones físicas a los compañeros y sus hermanos en el hogar: pegar, empujar, morder, arañar, etc. </a:t>
            </a:r>
          </a:p>
          <a:p>
            <a:pPr marL="530225" indent="-161925">
              <a:lnSpc>
                <a:spcPct val="100000"/>
              </a:lnSpc>
              <a:spcBef>
                <a:spcPts val="600"/>
              </a:spcBef>
              <a:buFont typeface="Arial" pitchFamily="34" charset="0"/>
              <a:buChar char="•"/>
              <a:tabLst>
                <a:tab pos="530225" algn="l"/>
              </a:tabLst>
            </a:pPr>
            <a:r>
              <a:rPr lang="es-ES" dirty="0" smtClean="0">
                <a:latin typeface="Calibri" pitchFamily="34" charset="0"/>
              </a:rPr>
              <a:t>Agresividad con los objetos del aula y los materiales de los compañeros: los tira, los rompe, no contempla rutinas de orden, roba las pertenencias de los demás…</a:t>
            </a:r>
          </a:p>
          <a:p>
            <a:pPr marL="530225" indent="-161925">
              <a:lnSpc>
                <a:spcPct val="100000"/>
              </a:lnSpc>
              <a:spcBef>
                <a:spcPts val="600"/>
              </a:spcBef>
              <a:buFont typeface="Arial" pitchFamily="34" charset="0"/>
              <a:buChar char="•"/>
              <a:tabLst>
                <a:tab pos="530225" algn="l"/>
              </a:tabLst>
            </a:pPr>
            <a:r>
              <a:rPr lang="es-ES" dirty="0" smtClean="0">
                <a:latin typeface="Calibri" pitchFamily="34" charset="0"/>
              </a:rPr>
              <a:t>Falta de respeto hacia las normas del aula y desafío continuamente al maestro y a los padres (en el hogar).</a:t>
            </a:r>
          </a:p>
          <a:p>
            <a:pPr marL="530225" indent="-161925">
              <a:lnSpc>
                <a:spcPct val="100000"/>
              </a:lnSpc>
              <a:spcBef>
                <a:spcPts val="600"/>
              </a:spcBef>
              <a:buFont typeface="Arial" pitchFamily="34" charset="0"/>
              <a:buChar char="•"/>
              <a:tabLst>
                <a:tab pos="530225" algn="l"/>
              </a:tabLst>
            </a:pPr>
            <a:r>
              <a:rPr lang="es-ES" u="sng" strike="noStrike" spc="-1" dirty="0" smtClean="0">
                <a:solidFill>
                  <a:srgbClr val="000000"/>
                </a:solidFill>
                <a:uFill>
                  <a:solidFill>
                    <a:srgbClr val="FFFFFF"/>
                  </a:solidFill>
                </a:uFill>
                <a:latin typeface="Calibri" pitchFamily="34" charset="0"/>
              </a:rPr>
              <a:t>Agresión </a:t>
            </a:r>
            <a:r>
              <a:rPr lang="es-ES" u="sng" strike="noStrike" spc="-1" dirty="0">
                <a:solidFill>
                  <a:srgbClr val="000000"/>
                </a:solidFill>
                <a:uFill>
                  <a:solidFill>
                    <a:srgbClr val="FFFFFF"/>
                  </a:solidFill>
                </a:uFill>
                <a:latin typeface="Calibri" pitchFamily="34" charset="0"/>
              </a:rPr>
              <a:t>encubierta</a:t>
            </a:r>
            <a:r>
              <a:rPr lang="es-ES" strike="noStrike" spc="-1" dirty="0">
                <a:solidFill>
                  <a:srgbClr val="000000"/>
                </a:solidFill>
                <a:uFill>
                  <a:solidFill>
                    <a:srgbClr val="FFFFFF"/>
                  </a:solidFill>
                </a:uFill>
                <a:latin typeface="Calibri" pitchFamily="34" charset="0"/>
              </a:rPr>
              <a:t>. Se llama así porque sus manifestaciones no son abiertamente hostiles. Son por ejemplo, los celos y el odio.</a:t>
            </a:r>
            <a:endParaRPr>
              <a:latin typeface="Calibri" pitchFamily="34" charset="0"/>
            </a:endParaRPr>
          </a:p>
          <a:p>
            <a:pPr marL="354013" lvl="0" indent="-265113">
              <a:spcBef>
                <a:spcPts val="600"/>
              </a:spcBef>
              <a:buFont typeface="+mj-lt"/>
              <a:buAutoNum type="alphaLcParenR"/>
              <a:tabLst>
                <a:tab pos="354013" algn="l"/>
              </a:tabLst>
            </a:pPr>
            <a:r>
              <a:rPr lang="es-ES" b="1" u="sng" spc="-1" dirty="0" smtClean="0">
                <a:solidFill>
                  <a:srgbClr val="000000"/>
                </a:solidFill>
                <a:uFill>
                  <a:solidFill>
                    <a:srgbClr val="FFFFFF"/>
                  </a:solidFill>
                </a:uFill>
                <a:latin typeface="Calibri" pitchFamily="34" charset="0"/>
              </a:rPr>
              <a:t>Falta de respeto hacia las normas del aula y desafío continuamente al maestro y a los padres (en el hogar): </a:t>
            </a:r>
            <a:r>
              <a:rPr lang="es-ES" strike="noStrike" spc="-1" dirty="0" smtClean="0">
                <a:solidFill>
                  <a:srgbClr val="000000"/>
                </a:solidFill>
                <a:uFill>
                  <a:solidFill>
                    <a:srgbClr val="FFFFFF"/>
                  </a:solidFill>
                </a:uFill>
                <a:latin typeface="Calibri" pitchFamily="34" charset="0"/>
              </a:rPr>
              <a:t>El </a:t>
            </a:r>
            <a:r>
              <a:rPr lang="es-ES" strike="noStrike" spc="-1" dirty="0">
                <a:solidFill>
                  <a:srgbClr val="000000"/>
                </a:solidFill>
                <a:uFill>
                  <a:solidFill>
                    <a:srgbClr val="FFFFFF"/>
                  </a:solidFill>
                </a:uFill>
                <a:latin typeface="Calibri" pitchFamily="34" charset="0"/>
              </a:rPr>
              <a:t>niño/a hace casi sistemáticamente lo contrario de lo que se espera de él o ella, como la reacción oposición, el negativismo o las conductas </a:t>
            </a:r>
            <a:r>
              <a:rPr lang="es-ES" strike="noStrike" spc="-1" dirty="0" smtClean="0">
                <a:solidFill>
                  <a:srgbClr val="000000"/>
                </a:solidFill>
                <a:uFill>
                  <a:solidFill>
                    <a:srgbClr val="FFFFFF"/>
                  </a:solidFill>
                </a:uFill>
                <a:latin typeface="Calibri" pitchFamily="34" charset="0"/>
              </a:rPr>
              <a:t>resistentes.</a:t>
            </a:r>
          </a:p>
          <a:p>
            <a:pPr marL="354013" lvl="0" indent="-265113">
              <a:spcBef>
                <a:spcPts val="600"/>
              </a:spcBef>
              <a:buFont typeface="+mj-lt"/>
              <a:buAutoNum type="alphaLcParenR"/>
              <a:tabLst>
                <a:tab pos="354013" algn="l"/>
              </a:tabLst>
            </a:pPr>
            <a:r>
              <a:rPr lang="es-ES" b="1" spc="-1" dirty="0" smtClean="0">
                <a:solidFill>
                  <a:srgbClr val="000000"/>
                </a:solidFill>
                <a:uFill>
                  <a:solidFill>
                    <a:srgbClr val="FFFFFF"/>
                  </a:solidFill>
                </a:uFill>
                <a:latin typeface="Calibri" pitchFamily="34" charset="0"/>
              </a:rPr>
              <a:t>R</a:t>
            </a:r>
            <a:r>
              <a:rPr lang="es-ES" b="1" strike="noStrike" spc="-1" dirty="0" smtClean="0">
                <a:solidFill>
                  <a:srgbClr val="000000"/>
                </a:solidFill>
                <a:uFill>
                  <a:solidFill>
                    <a:srgbClr val="FFFFFF"/>
                  </a:solidFill>
                </a:uFill>
                <a:latin typeface="Calibri" pitchFamily="34" charset="0"/>
              </a:rPr>
              <a:t>echazo</a:t>
            </a:r>
            <a:r>
              <a:rPr lang="es-ES" b="1" strike="noStrike" spc="-1" dirty="0">
                <a:solidFill>
                  <a:srgbClr val="000000"/>
                </a:solidFill>
                <a:uFill>
                  <a:solidFill>
                    <a:srgbClr val="FFFFFF"/>
                  </a:solidFill>
                </a:uFill>
                <a:latin typeface="Calibri" pitchFamily="34" charset="0"/>
              </a:rPr>
              <a:t>:</a:t>
            </a:r>
            <a:r>
              <a:rPr lang="es-ES" strike="noStrike" spc="-1" dirty="0">
                <a:solidFill>
                  <a:srgbClr val="000000"/>
                </a:solidFill>
                <a:uFill>
                  <a:solidFill>
                    <a:srgbClr val="FFFFFF"/>
                  </a:solidFill>
                </a:uFill>
                <a:latin typeface="Calibri" pitchFamily="34" charset="0"/>
              </a:rPr>
              <a:t> Existen diferentes rasgos personales que presentan los niños/as rechazados: los asociados al niño o niña agresiva, niños apáticos, niños tímidos o retraídos.</a:t>
            </a:r>
            <a:endParaRPr>
              <a:latin typeface="Calibri" pitchFamily="34" charset="0"/>
            </a:endParaRPr>
          </a:p>
        </p:txBody>
      </p:sp>
      <p:sp>
        <p:nvSpPr>
          <p:cNvPr id="5" name="CustomShape 1"/>
          <p:cNvSpPr/>
          <p:nvPr/>
        </p:nvSpPr>
        <p:spPr>
          <a:xfrm>
            <a:off x="0" y="142920"/>
            <a:ext cx="914364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2800" b="1" strike="noStrike" spc="-1" dirty="0" smtClean="0">
                <a:solidFill>
                  <a:srgbClr val="000000"/>
                </a:solidFill>
                <a:uFill>
                  <a:solidFill>
                    <a:srgbClr val="FFFFFF"/>
                  </a:solidFill>
                </a:uFill>
                <a:latin typeface="Calibri"/>
              </a:rPr>
              <a:t>RESOLUCIÓN DE CONFLICTOS EN EL AULA.</a:t>
            </a:r>
            <a:endParaRPr/>
          </a:p>
        </p:txBody>
      </p:sp>
    </p:spTree>
    <p:extLst>
      <p:ext uri="{BB962C8B-B14F-4D97-AF65-F5344CB8AC3E}">
        <p14:creationId xmlns="" xmlns:p14="http://schemas.microsoft.com/office/powerpoint/2010/main" val="278360973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2"/>
          <p:cNvSpPr/>
          <p:nvPr/>
        </p:nvSpPr>
        <p:spPr>
          <a:xfrm>
            <a:off x="357120" y="857232"/>
            <a:ext cx="8500680" cy="5793872"/>
          </a:xfrm>
          <a:prstGeom prst="rect">
            <a:avLst/>
          </a:prstGeom>
          <a:solidFill>
            <a:schemeClr val="accent4">
              <a:lumMod val="20000"/>
              <a:lumOff val="80000"/>
              <a:alpha val="58000"/>
            </a:schemeClr>
          </a:solidFill>
          <a:ln w="38160">
            <a:solidFill>
              <a:srgbClr val="3A003A"/>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spcAft>
                <a:spcPts val="1200"/>
              </a:spcAft>
            </a:pPr>
            <a:r>
              <a:rPr lang="es-ES" sz="1800" b="1" strike="noStrike" spc="-1" dirty="0">
                <a:solidFill>
                  <a:srgbClr val="3A003A"/>
                </a:solidFill>
                <a:uFill>
                  <a:solidFill>
                    <a:srgbClr val="FFFFFF"/>
                  </a:solidFill>
                </a:uFill>
                <a:latin typeface="Calibri"/>
              </a:rPr>
              <a:t>La función esencial del maestro/a, es iniciar a los niños en actividades que impliquen colaboración con el otro y el establecimiento de dinámicas de grupo.</a:t>
            </a:r>
            <a:endParaRPr b="1" dirty="0"/>
          </a:p>
          <a:p>
            <a:pPr>
              <a:lnSpc>
                <a:spcPct val="100000"/>
              </a:lnSpc>
              <a:spcAft>
                <a:spcPts val="1200"/>
              </a:spcAft>
            </a:pPr>
            <a:r>
              <a:rPr lang="es-ES" sz="1800" strike="noStrike" spc="-1" dirty="0">
                <a:solidFill>
                  <a:srgbClr val="3A003A"/>
                </a:solidFill>
                <a:uFill>
                  <a:solidFill>
                    <a:srgbClr val="FFFFFF"/>
                  </a:solidFill>
                </a:uFill>
                <a:latin typeface="Calibri"/>
              </a:rPr>
              <a:t>Como ya hemos indicado, la actitud que muestra el docente es de vital importancia, ya que actuamos como </a:t>
            </a:r>
            <a:r>
              <a:rPr lang="es-ES" sz="1800" b="1" strike="noStrike" spc="-1" dirty="0">
                <a:solidFill>
                  <a:srgbClr val="3A003A"/>
                </a:solidFill>
                <a:uFill>
                  <a:solidFill>
                    <a:srgbClr val="FFFFFF"/>
                  </a:solidFill>
                </a:uFill>
                <a:latin typeface="Calibri"/>
              </a:rPr>
              <a:t>modelos de conducta</a:t>
            </a:r>
            <a:r>
              <a:rPr lang="es-ES" sz="1800" b="1" strike="noStrike" spc="-1" dirty="0" smtClean="0">
                <a:solidFill>
                  <a:srgbClr val="3A003A"/>
                </a:solidFill>
                <a:uFill>
                  <a:solidFill>
                    <a:srgbClr val="FFFFFF"/>
                  </a:solidFill>
                </a:uFill>
                <a:latin typeface="Calibri"/>
              </a:rPr>
              <a:t>.</a:t>
            </a:r>
          </a:p>
          <a:p>
            <a:pPr>
              <a:lnSpc>
                <a:spcPct val="100000"/>
              </a:lnSpc>
              <a:spcAft>
                <a:spcPts val="1200"/>
              </a:spcAft>
            </a:pPr>
            <a:r>
              <a:rPr lang="es-ES" spc="-1" dirty="0" smtClean="0">
                <a:solidFill>
                  <a:srgbClr val="3A003A"/>
                </a:solidFill>
                <a:uFill>
                  <a:solidFill>
                    <a:srgbClr val="FFFFFF"/>
                  </a:solidFill>
                </a:uFill>
                <a:latin typeface="Calibri"/>
              </a:rPr>
              <a:t>Debemos:</a:t>
            </a:r>
            <a:endParaRPr dirty="0"/>
          </a:p>
          <a:p>
            <a:pPr marL="264960" indent="-175680">
              <a:lnSpc>
                <a:spcPct val="100000"/>
              </a:lnSpc>
              <a:spcAft>
                <a:spcPts val="1200"/>
              </a:spcAft>
              <a:buClr>
                <a:srgbClr val="3A003A"/>
              </a:buClr>
              <a:buFont typeface="Arial"/>
              <a:buChar char="•"/>
            </a:pPr>
            <a:r>
              <a:rPr lang="es-ES" sz="1800" strike="noStrike" spc="-1" dirty="0">
                <a:solidFill>
                  <a:srgbClr val="3A003A"/>
                </a:solidFill>
                <a:uFill>
                  <a:solidFill>
                    <a:srgbClr val="FFFFFF"/>
                  </a:solidFill>
                </a:uFill>
                <a:latin typeface="Calibri"/>
              </a:rPr>
              <a:t>Mantener una actitud contraria hacia determinados estereotipos y prejuicios sociales: discriminación de las minorías étnica, discriminación en razón de sexo…</a:t>
            </a:r>
            <a:endParaRPr dirty="0"/>
          </a:p>
          <a:p>
            <a:pPr marL="264960" indent="-175680">
              <a:lnSpc>
                <a:spcPct val="100000"/>
              </a:lnSpc>
              <a:spcAft>
                <a:spcPts val="1200"/>
              </a:spcAft>
              <a:buClr>
                <a:srgbClr val="3A003A"/>
              </a:buClr>
              <a:buFont typeface="Arial"/>
              <a:buChar char="•"/>
            </a:pPr>
            <a:r>
              <a:rPr lang="es-ES" sz="1800" strike="noStrike" spc="-1" dirty="0">
                <a:solidFill>
                  <a:srgbClr val="3A003A"/>
                </a:solidFill>
                <a:uFill>
                  <a:solidFill>
                    <a:srgbClr val="FFFFFF"/>
                  </a:solidFill>
                </a:uFill>
                <a:latin typeface="Calibri"/>
              </a:rPr>
              <a:t>Actitud abierta al intercambio de ideas y a la participación, al trabajo en grupo, a la crítica y a la autocrítica.</a:t>
            </a:r>
            <a:endParaRPr dirty="0"/>
          </a:p>
          <a:p>
            <a:pPr marL="264960" indent="-175680">
              <a:lnSpc>
                <a:spcPct val="100000"/>
              </a:lnSpc>
              <a:spcAft>
                <a:spcPts val="1200"/>
              </a:spcAft>
              <a:buClr>
                <a:srgbClr val="3A003A"/>
              </a:buClr>
              <a:buFont typeface="Arial"/>
              <a:buChar char="•"/>
            </a:pPr>
            <a:r>
              <a:rPr lang="es-ES" sz="1800" strike="noStrike" spc="-1" dirty="0">
                <a:solidFill>
                  <a:srgbClr val="3A003A"/>
                </a:solidFill>
                <a:uFill>
                  <a:solidFill>
                    <a:srgbClr val="FFFFFF"/>
                  </a:solidFill>
                </a:uFill>
                <a:latin typeface="Calibri"/>
              </a:rPr>
              <a:t>Mantener actitudes y conductas coherentes y estables, de tal forma que los niños puedan interpretar y predecir las intenciones y comportamientos.</a:t>
            </a:r>
            <a:endParaRPr dirty="0"/>
          </a:p>
          <a:p>
            <a:pPr marL="264960" indent="-175680">
              <a:lnSpc>
                <a:spcPct val="100000"/>
              </a:lnSpc>
              <a:spcAft>
                <a:spcPts val="1200"/>
              </a:spcAft>
              <a:buClr>
                <a:srgbClr val="3A003A"/>
              </a:buClr>
              <a:buFont typeface="Arial"/>
              <a:buChar char="•"/>
            </a:pPr>
            <a:r>
              <a:rPr lang="es-ES" sz="1800" strike="noStrike" spc="-1" dirty="0">
                <a:solidFill>
                  <a:srgbClr val="3A003A"/>
                </a:solidFill>
                <a:uFill>
                  <a:solidFill>
                    <a:srgbClr val="FFFFFF"/>
                  </a:solidFill>
                </a:uFill>
                <a:latin typeface="Calibri"/>
              </a:rPr>
              <a:t>Actitudes tolerantes, no autoritarias, animando a que los alumnos asuman responsabilidades de forma paulatina, recogiendo propuestas y críticas…</a:t>
            </a:r>
            <a:endParaRPr dirty="0"/>
          </a:p>
          <a:p>
            <a:pPr marL="264960" indent="-175680">
              <a:lnSpc>
                <a:spcPct val="100000"/>
              </a:lnSpc>
              <a:spcAft>
                <a:spcPts val="1200"/>
              </a:spcAft>
              <a:buClr>
                <a:srgbClr val="3A003A"/>
              </a:buClr>
              <a:buFont typeface="Arial"/>
              <a:buChar char="•"/>
            </a:pPr>
            <a:r>
              <a:rPr lang="es-ES" sz="1800" strike="noStrike" spc="-1" dirty="0">
                <a:solidFill>
                  <a:srgbClr val="3A003A"/>
                </a:solidFill>
                <a:uFill>
                  <a:solidFill>
                    <a:srgbClr val="FFFFFF"/>
                  </a:solidFill>
                </a:uFill>
                <a:latin typeface="Calibri"/>
              </a:rPr>
              <a:t>Actitudes de respeto y confianza en el niño posibilitando que exprese sus opiniones, pensamientos en intereses sin miedo a cometer errores fomentando el sentimiento de seguridad en sí mismo y la autoestima.</a:t>
            </a:r>
            <a:endParaRPr dirty="0"/>
          </a:p>
        </p:txBody>
      </p:sp>
      <p:sp>
        <p:nvSpPr>
          <p:cNvPr id="4" name="CustomShape 1"/>
          <p:cNvSpPr/>
          <p:nvPr/>
        </p:nvSpPr>
        <p:spPr>
          <a:xfrm>
            <a:off x="0" y="142920"/>
            <a:ext cx="914364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2800" b="1" strike="noStrike" spc="-1" dirty="0" smtClean="0">
                <a:solidFill>
                  <a:srgbClr val="000000"/>
                </a:solidFill>
                <a:uFill>
                  <a:solidFill>
                    <a:srgbClr val="FFFFFF"/>
                  </a:solidFill>
                </a:uFill>
                <a:latin typeface="Calibri"/>
              </a:rPr>
              <a:t>ESTRATEGIAS PARA LA PROMOCIÓN DE LA CONVIVENCIA.</a:t>
            </a:r>
            <a:endParaRPr/>
          </a:p>
        </p:txBody>
      </p:sp>
    </p:spTree>
    <p:extLst>
      <p:ext uri="{BB962C8B-B14F-4D97-AF65-F5344CB8AC3E}">
        <p14:creationId xmlns="" xmlns:p14="http://schemas.microsoft.com/office/powerpoint/2010/main" val="85224441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2"/>
          <p:cNvSpPr/>
          <p:nvPr/>
        </p:nvSpPr>
        <p:spPr>
          <a:xfrm>
            <a:off x="357120" y="1071720"/>
            <a:ext cx="8500680" cy="5093584"/>
          </a:xfrm>
          <a:prstGeom prst="rect">
            <a:avLst/>
          </a:prstGeom>
          <a:solidFill>
            <a:schemeClr val="bg2">
              <a:lumMod val="90000"/>
              <a:alpha val="58000"/>
            </a:schemeClr>
          </a:solidFill>
          <a:ln w="38160">
            <a:solidFill>
              <a:schemeClr val="bg2">
                <a:lumMod val="10000"/>
              </a:schemeClr>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spcAft>
                <a:spcPts val="600"/>
              </a:spcAft>
            </a:pPr>
            <a:r>
              <a:rPr lang="es-ES" sz="1800" b="1" strike="noStrike" spc="-1" dirty="0" smtClean="0">
                <a:solidFill>
                  <a:srgbClr val="1E1C11"/>
                </a:solidFill>
                <a:uFill>
                  <a:solidFill>
                    <a:srgbClr val="FFFFFF"/>
                  </a:solidFill>
                </a:uFill>
                <a:latin typeface="Calibri"/>
              </a:rPr>
              <a:t>ACTIVIDADES A NIVEL GENERAL:</a:t>
            </a:r>
            <a:endParaRPr dirty="0"/>
          </a:p>
          <a:p>
            <a:pPr marL="264960" indent="-175680">
              <a:lnSpc>
                <a:spcPct val="100000"/>
              </a:lnSpc>
              <a:spcAft>
                <a:spcPts val="600"/>
              </a:spcAft>
              <a:buClr>
                <a:srgbClr val="1E1C11"/>
              </a:buClr>
              <a:buFont typeface="Arial"/>
              <a:buChar char="•"/>
            </a:pPr>
            <a:r>
              <a:rPr lang="es-ES" spc="-1" dirty="0" smtClean="0">
                <a:solidFill>
                  <a:srgbClr val="1E1C11"/>
                </a:solidFill>
                <a:uFill>
                  <a:solidFill>
                    <a:srgbClr val="FFFFFF"/>
                  </a:solidFill>
                </a:uFill>
                <a:latin typeface="Calibri"/>
              </a:rPr>
              <a:t>Actividades </a:t>
            </a:r>
            <a:r>
              <a:rPr lang="es-ES" spc="-1" dirty="0">
                <a:solidFill>
                  <a:srgbClr val="1E1C11"/>
                </a:solidFill>
                <a:uFill>
                  <a:solidFill>
                    <a:srgbClr val="FFFFFF"/>
                  </a:solidFill>
                </a:uFill>
                <a:latin typeface="Calibri"/>
              </a:rPr>
              <a:t>en las que participen y conozcan las normas básicas para la convivencia en grupo, saludarse al entrar en clase, despedirse, dar las gracias…</a:t>
            </a:r>
          </a:p>
          <a:p>
            <a:pPr marL="264960" indent="-175680">
              <a:lnSpc>
                <a:spcPct val="100000"/>
              </a:lnSpc>
              <a:spcAft>
                <a:spcPts val="600"/>
              </a:spcAft>
              <a:buClr>
                <a:srgbClr val="1E1C11"/>
              </a:buClr>
              <a:buFont typeface="Arial"/>
              <a:buChar char="•"/>
            </a:pPr>
            <a:r>
              <a:rPr lang="es-ES" spc="-1" dirty="0" smtClean="0">
                <a:solidFill>
                  <a:srgbClr val="1E1C11"/>
                </a:solidFill>
                <a:uFill>
                  <a:solidFill>
                    <a:srgbClr val="FFFFFF"/>
                  </a:solidFill>
                </a:uFill>
                <a:latin typeface="Calibri"/>
              </a:rPr>
              <a:t>Actividades </a:t>
            </a:r>
            <a:r>
              <a:rPr lang="es-ES" spc="-1" dirty="0">
                <a:solidFill>
                  <a:srgbClr val="1E1C11"/>
                </a:solidFill>
                <a:uFill>
                  <a:solidFill>
                    <a:srgbClr val="FFFFFF"/>
                  </a:solidFill>
                </a:uFill>
                <a:latin typeface="Calibri"/>
              </a:rPr>
              <a:t>que favorezcan las relaciones de grupo: juegos en los que expresen cómo son, qué les gusta, de su manera de ser, decir qué nos gusta de los demás.</a:t>
            </a:r>
          </a:p>
          <a:p>
            <a:pPr marL="264960" indent="-175680">
              <a:lnSpc>
                <a:spcPct val="100000"/>
              </a:lnSpc>
              <a:spcAft>
                <a:spcPts val="600"/>
              </a:spcAft>
              <a:buClr>
                <a:srgbClr val="1E1C11"/>
              </a:buClr>
              <a:buFont typeface="Arial"/>
              <a:buChar char="•"/>
            </a:pPr>
            <a:r>
              <a:rPr lang="es-ES" spc="-1" dirty="0" smtClean="0">
                <a:solidFill>
                  <a:srgbClr val="1E1C11"/>
                </a:solidFill>
                <a:uFill>
                  <a:solidFill>
                    <a:srgbClr val="FFFFFF"/>
                  </a:solidFill>
                </a:uFill>
                <a:latin typeface="Calibri"/>
              </a:rPr>
              <a:t>Actividades </a:t>
            </a:r>
            <a:r>
              <a:rPr lang="es-ES" spc="-1" dirty="0">
                <a:solidFill>
                  <a:srgbClr val="1E1C11"/>
                </a:solidFill>
                <a:uFill>
                  <a:solidFill>
                    <a:srgbClr val="FFFFFF"/>
                  </a:solidFill>
                </a:uFill>
                <a:latin typeface="Calibri"/>
              </a:rPr>
              <a:t>dirigidas a conocer a los alumnos/as de otras razas, su lenguaje, fiestas, lugar de procedencia, costumbres.</a:t>
            </a:r>
          </a:p>
          <a:p>
            <a:pPr marL="264960" indent="-175680">
              <a:lnSpc>
                <a:spcPct val="100000"/>
              </a:lnSpc>
              <a:spcAft>
                <a:spcPts val="600"/>
              </a:spcAft>
              <a:buClr>
                <a:srgbClr val="1E1C11"/>
              </a:buClr>
              <a:buFont typeface="Arial"/>
              <a:buChar char="•"/>
            </a:pPr>
            <a:r>
              <a:rPr lang="es-ES" spc="-1" dirty="0" smtClean="0">
                <a:solidFill>
                  <a:srgbClr val="1E1C11"/>
                </a:solidFill>
                <a:uFill>
                  <a:solidFill>
                    <a:srgbClr val="FFFFFF"/>
                  </a:solidFill>
                </a:uFill>
                <a:latin typeface="Calibri"/>
              </a:rPr>
              <a:t>Actividades </a:t>
            </a:r>
            <a:r>
              <a:rPr lang="es-ES" spc="-1" dirty="0">
                <a:solidFill>
                  <a:srgbClr val="1E1C11"/>
                </a:solidFill>
                <a:uFill>
                  <a:solidFill>
                    <a:srgbClr val="FFFFFF"/>
                  </a:solidFill>
                </a:uFill>
                <a:latin typeface="Calibri"/>
              </a:rPr>
              <a:t>para conocer a los iguales, como el protagonista de la semana, nos contará un poco más acerca de su entorno familiar.</a:t>
            </a:r>
          </a:p>
          <a:p>
            <a:pPr marL="264960" indent="-175680">
              <a:lnSpc>
                <a:spcPct val="100000"/>
              </a:lnSpc>
              <a:spcAft>
                <a:spcPts val="600"/>
              </a:spcAft>
              <a:buClr>
                <a:srgbClr val="1E1C11"/>
              </a:buClr>
              <a:buFont typeface="Arial"/>
              <a:buChar char="•"/>
            </a:pPr>
            <a:r>
              <a:rPr lang="es-ES" spc="-1" dirty="0" smtClean="0">
                <a:solidFill>
                  <a:srgbClr val="1E1C11"/>
                </a:solidFill>
                <a:uFill>
                  <a:solidFill>
                    <a:srgbClr val="FFFFFF"/>
                  </a:solidFill>
                </a:uFill>
                <a:latin typeface="Calibri"/>
              </a:rPr>
              <a:t>Actividades </a:t>
            </a:r>
            <a:r>
              <a:rPr lang="es-ES" spc="-1" dirty="0">
                <a:solidFill>
                  <a:srgbClr val="1E1C11"/>
                </a:solidFill>
                <a:uFill>
                  <a:solidFill>
                    <a:srgbClr val="FFFFFF"/>
                  </a:solidFill>
                </a:uFill>
                <a:latin typeface="Calibri"/>
              </a:rPr>
              <a:t>encaminadas al conocimiento de las instituciones y sistemas sociales como puede ser la visita al ayuntamiento, asambleas sobre sus funciones, dónde trabajan, para qué, etc.</a:t>
            </a:r>
          </a:p>
          <a:p>
            <a:pPr marL="264960" indent="-175680">
              <a:lnSpc>
                <a:spcPct val="100000"/>
              </a:lnSpc>
              <a:spcAft>
                <a:spcPts val="600"/>
              </a:spcAft>
              <a:buClr>
                <a:srgbClr val="1E1C11"/>
              </a:buClr>
              <a:buFont typeface="Arial"/>
              <a:buChar char="•"/>
            </a:pPr>
            <a:r>
              <a:rPr lang="es-ES" spc="-1" dirty="0" smtClean="0">
                <a:solidFill>
                  <a:srgbClr val="1E1C11"/>
                </a:solidFill>
                <a:uFill>
                  <a:solidFill>
                    <a:srgbClr val="FFFFFF"/>
                  </a:solidFill>
                </a:uFill>
                <a:latin typeface="Calibri"/>
              </a:rPr>
              <a:t>Actividades </a:t>
            </a:r>
            <a:r>
              <a:rPr lang="es-ES" spc="-1" dirty="0">
                <a:solidFill>
                  <a:srgbClr val="1E1C11"/>
                </a:solidFill>
                <a:uFill>
                  <a:solidFill>
                    <a:srgbClr val="FFFFFF"/>
                  </a:solidFill>
                </a:uFill>
                <a:latin typeface="Calibri"/>
              </a:rPr>
              <a:t>para conocer a la familia como pueden ser: elaborar un árbol genealógico, proponer una visita de los abuelos, padres, hermanos, etc.</a:t>
            </a:r>
          </a:p>
          <a:p>
            <a:pPr marL="264960" indent="-175680">
              <a:lnSpc>
                <a:spcPct val="100000"/>
              </a:lnSpc>
              <a:spcAft>
                <a:spcPts val="600"/>
              </a:spcAft>
              <a:buClr>
                <a:srgbClr val="1E1C11"/>
              </a:buClr>
              <a:buFont typeface="Arial"/>
              <a:buChar char="•"/>
            </a:pPr>
            <a:r>
              <a:rPr lang="es-ES" spc="-1" dirty="0" smtClean="0">
                <a:solidFill>
                  <a:srgbClr val="1E1C11"/>
                </a:solidFill>
                <a:uFill>
                  <a:solidFill>
                    <a:srgbClr val="FFFFFF"/>
                  </a:solidFill>
                </a:uFill>
                <a:latin typeface="Calibri"/>
              </a:rPr>
              <a:t>Realización </a:t>
            </a:r>
            <a:r>
              <a:rPr lang="es-ES" spc="-1" dirty="0">
                <a:solidFill>
                  <a:srgbClr val="1E1C11"/>
                </a:solidFill>
                <a:uFill>
                  <a:solidFill>
                    <a:srgbClr val="FFFFFF"/>
                  </a:solidFill>
                </a:uFill>
                <a:latin typeface="Calibri"/>
              </a:rPr>
              <a:t>de juegos cooperativos y sociales, así como actividades emocionales al comienzo del día.</a:t>
            </a:r>
          </a:p>
        </p:txBody>
      </p:sp>
      <p:sp>
        <p:nvSpPr>
          <p:cNvPr id="5" name="CustomShape 1"/>
          <p:cNvSpPr/>
          <p:nvPr/>
        </p:nvSpPr>
        <p:spPr>
          <a:xfrm>
            <a:off x="0" y="142920"/>
            <a:ext cx="914364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2800" b="1" strike="noStrike" spc="-1" dirty="0" smtClean="0">
                <a:solidFill>
                  <a:srgbClr val="000000"/>
                </a:solidFill>
                <a:uFill>
                  <a:solidFill>
                    <a:srgbClr val="FFFFFF"/>
                  </a:solidFill>
                </a:uFill>
                <a:latin typeface="Calibri"/>
              </a:rPr>
              <a:t>ESTRATEGIAS PARA LA PROMOCIÓN DE LA CONVIVENCIA.</a:t>
            </a:r>
            <a:endParaRPr/>
          </a:p>
        </p:txBody>
      </p:sp>
    </p:spTree>
    <p:extLst>
      <p:ext uri="{BB962C8B-B14F-4D97-AF65-F5344CB8AC3E}">
        <p14:creationId xmlns="" xmlns:p14="http://schemas.microsoft.com/office/powerpoint/2010/main" val="33754093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2"/>
          <p:cNvSpPr/>
          <p:nvPr/>
        </p:nvSpPr>
        <p:spPr>
          <a:xfrm>
            <a:off x="357120" y="1071546"/>
            <a:ext cx="8500680" cy="5093758"/>
          </a:xfrm>
          <a:prstGeom prst="rect">
            <a:avLst/>
          </a:prstGeom>
          <a:noFill/>
          <a:ln w="38160">
            <a:noFill/>
            <a:round/>
          </a:ln>
        </p:spPr>
        <p:style>
          <a:lnRef idx="0">
            <a:scrgbClr r="0" g="0" b="0"/>
          </a:lnRef>
          <a:fillRef idx="0">
            <a:scrgbClr r="0" g="0" b="0"/>
          </a:fillRef>
          <a:effectRef idx="0">
            <a:scrgbClr r="0" g="0" b="0"/>
          </a:effectRef>
          <a:fontRef idx="minor"/>
        </p:style>
        <p:txBody>
          <a:bodyPr lIns="90000" tIns="45000" rIns="90000" bIns="45000"/>
          <a:lstStyle/>
          <a:p>
            <a:pPr lvl="0"/>
            <a:r>
              <a:rPr lang="es-ES" sz="1600" b="1" dirty="0" smtClean="0">
                <a:solidFill>
                  <a:srgbClr val="C00000"/>
                </a:solidFill>
                <a:latin typeface="Calibri" pitchFamily="34" charset="0"/>
              </a:rPr>
              <a:t>Jardín de la Paz: </a:t>
            </a:r>
            <a:r>
              <a:rPr lang="es-ES" sz="1600" dirty="0" smtClean="0">
                <a:solidFill>
                  <a:srgbClr val="C00000"/>
                </a:solidFill>
                <a:latin typeface="Calibri" pitchFamily="34" charset="0"/>
              </a:rPr>
              <a:t>Realización de un jardín de flores elaboradas con distintas manualidades por todos los alumnos del centro en el rellano de la escalera. </a:t>
            </a:r>
          </a:p>
          <a:p>
            <a:r>
              <a:rPr lang="es-ES" sz="1600" dirty="0" smtClean="0">
                <a:latin typeface="Calibri" pitchFamily="34" charset="0"/>
              </a:rPr>
              <a:t> </a:t>
            </a:r>
          </a:p>
          <a:p>
            <a:pPr lvl="0"/>
            <a:r>
              <a:rPr lang="es-ES" sz="1600" b="1" dirty="0" smtClean="0">
                <a:solidFill>
                  <a:srgbClr val="002060"/>
                </a:solidFill>
                <a:latin typeface="Calibri" pitchFamily="34" charset="0"/>
              </a:rPr>
              <a:t>Buzón de los Buenos Deseos:</a:t>
            </a:r>
            <a:r>
              <a:rPr lang="es-ES" sz="1600" dirty="0" smtClean="0">
                <a:solidFill>
                  <a:srgbClr val="002060"/>
                </a:solidFill>
                <a:latin typeface="Calibri" pitchFamily="34" charset="0"/>
              </a:rPr>
              <a:t> A partir del mismo se potenciará en el alumnado la expresión escrita y la creatividad, ya que los alumnos y alumnas podrán redactar y depositar en dicho buzón frases, deseos o sentimientos de paz, igualdad y respeto. </a:t>
            </a:r>
          </a:p>
          <a:p>
            <a:r>
              <a:rPr lang="es-ES" sz="1600" dirty="0" smtClean="0">
                <a:latin typeface="Calibri" pitchFamily="34" charset="0"/>
              </a:rPr>
              <a:t> </a:t>
            </a:r>
          </a:p>
          <a:p>
            <a:pPr lvl="0"/>
            <a:r>
              <a:rPr lang="es-ES" sz="1600" b="1" dirty="0" smtClean="0">
                <a:solidFill>
                  <a:srgbClr val="003300"/>
                </a:solidFill>
                <a:latin typeface="Calibri" pitchFamily="34" charset="0"/>
              </a:rPr>
              <a:t>Vigilantes Medioambientales:</a:t>
            </a:r>
            <a:r>
              <a:rPr lang="es-ES" sz="1600" dirty="0" smtClean="0">
                <a:solidFill>
                  <a:srgbClr val="003300"/>
                </a:solidFill>
                <a:latin typeface="Calibri" pitchFamily="34" charset="0"/>
              </a:rPr>
              <a:t> Los vigilantes medioambientales se encargarán de la supervisión de los patios y del  control al final de los recreos del estado en el que se encuentran las instalaciones del centro. Se irán asignando de forma rotativa.</a:t>
            </a:r>
          </a:p>
          <a:p>
            <a:r>
              <a:rPr lang="es-ES" sz="1600" dirty="0" smtClean="0">
                <a:latin typeface="Calibri" pitchFamily="34" charset="0"/>
              </a:rPr>
              <a:t> </a:t>
            </a:r>
          </a:p>
          <a:p>
            <a:pPr lvl="0"/>
            <a:r>
              <a:rPr lang="es-ES" sz="1600" b="1" dirty="0" smtClean="0">
                <a:solidFill>
                  <a:srgbClr val="663300"/>
                </a:solidFill>
                <a:latin typeface="Calibri" pitchFamily="34" charset="0"/>
              </a:rPr>
              <a:t>Código de conducta del centro</a:t>
            </a:r>
            <a:r>
              <a:rPr lang="es-ES" sz="1600" dirty="0" smtClean="0">
                <a:solidFill>
                  <a:srgbClr val="663300"/>
                </a:solidFill>
                <a:latin typeface="Calibri" pitchFamily="34" charset="0"/>
              </a:rPr>
              <a:t>: Se ha definido un código de conductas por los propios alumnos/as del centro y se ha colocado en un cartel situado en el pasillo principal. </a:t>
            </a:r>
          </a:p>
          <a:p>
            <a:r>
              <a:rPr lang="es-ES" sz="1600" dirty="0" smtClean="0">
                <a:latin typeface="Calibri" pitchFamily="34" charset="0"/>
              </a:rPr>
              <a:t> </a:t>
            </a:r>
          </a:p>
          <a:p>
            <a:pPr lvl="0"/>
            <a:r>
              <a:rPr lang="es-ES" sz="1600" b="1" dirty="0" smtClean="0">
                <a:latin typeface="Calibri" pitchFamily="34" charset="0"/>
              </a:rPr>
              <a:t>Alumnos mediadores:</a:t>
            </a:r>
            <a:r>
              <a:rPr lang="es-ES" sz="1600" dirty="0" smtClean="0">
                <a:latin typeface="Calibri" pitchFamily="34" charset="0"/>
              </a:rPr>
              <a:t> Algunos de los alumnos de tercer ciclo son los responsables de colaborar en la resolución de conflictos que se producen en el centro, tomando como referencia el cartel de los códigos de conducta.</a:t>
            </a:r>
          </a:p>
          <a:p>
            <a:r>
              <a:rPr lang="es-ES" sz="1600" dirty="0" smtClean="0">
                <a:latin typeface="Calibri" pitchFamily="34" charset="0"/>
              </a:rPr>
              <a:t> </a:t>
            </a:r>
          </a:p>
          <a:p>
            <a:pPr lvl="0"/>
            <a:r>
              <a:rPr lang="es-ES" sz="1600" b="1" dirty="0" smtClean="0">
                <a:solidFill>
                  <a:srgbClr val="660066"/>
                </a:solidFill>
                <a:latin typeface="Calibri" pitchFamily="34" charset="0"/>
              </a:rPr>
              <a:t>Actividades puntuales en efemérides relacionadas con la paz y convivencia: </a:t>
            </a:r>
            <a:endParaRPr lang="es-ES" sz="1600" dirty="0" smtClean="0">
              <a:solidFill>
                <a:srgbClr val="660066"/>
              </a:solidFill>
              <a:latin typeface="Calibri" pitchFamily="34" charset="0"/>
            </a:endParaRPr>
          </a:p>
          <a:p>
            <a:pPr marL="265113" lvl="0" indent="-176213">
              <a:buFont typeface="Calibri" pitchFamily="34" charset="0"/>
              <a:buChar char="-"/>
            </a:pPr>
            <a:r>
              <a:rPr lang="es-ES" sz="1500" dirty="0" smtClean="0">
                <a:solidFill>
                  <a:srgbClr val="660066"/>
                </a:solidFill>
                <a:latin typeface="Calibri" pitchFamily="34" charset="0"/>
              </a:rPr>
              <a:t>Día de la Paz (30 de enero): Realización de un </a:t>
            </a:r>
            <a:r>
              <a:rPr lang="es-ES" sz="1500" dirty="0" err="1" smtClean="0">
                <a:solidFill>
                  <a:srgbClr val="660066"/>
                </a:solidFill>
                <a:latin typeface="Calibri" pitchFamily="34" charset="0"/>
              </a:rPr>
              <a:t>lip</a:t>
            </a:r>
            <a:r>
              <a:rPr lang="es-ES" sz="1500" dirty="0" smtClean="0">
                <a:solidFill>
                  <a:srgbClr val="660066"/>
                </a:solidFill>
                <a:latin typeface="Calibri" pitchFamily="34" charset="0"/>
              </a:rPr>
              <a:t> </a:t>
            </a:r>
            <a:r>
              <a:rPr lang="es-ES" sz="1500" dirty="0" err="1" smtClean="0">
                <a:solidFill>
                  <a:srgbClr val="660066"/>
                </a:solidFill>
                <a:latin typeface="Calibri" pitchFamily="34" charset="0"/>
              </a:rPr>
              <a:t>dub</a:t>
            </a:r>
            <a:r>
              <a:rPr lang="es-ES" sz="1500" dirty="0" smtClean="0">
                <a:solidFill>
                  <a:srgbClr val="660066"/>
                </a:solidFill>
                <a:latin typeface="Calibri" pitchFamily="34" charset="0"/>
              </a:rPr>
              <a:t> con mensajes por la paz, el respeto y la solidaridad.</a:t>
            </a:r>
          </a:p>
          <a:p>
            <a:pPr marL="265113" lvl="0" indent="-176213">
              <a:buFont typeface="Calibri" pitchFamily="34" charset="0"/>
              <a:buChar char="-"/>
            </a:pPr>
            <a:r>
              <a:rPr lang="es-ES" sz="1500" dirty="0" smtClean="0">
                <a:solidFill>
                  <a:srgbClr val="660066"/>
                </a:solidFill>
                <a:latin typeface="Calibri" pitchFamily="34" charset="0"/>
              </a:rPr>
              <a:t>Día contra la violencia de género: Realización de un </a:t>
            </a:r>
            <a:r>
              <a:rPr lang="es-ES" sz="1500" dirty="0" err="1" smtClean="0">
                <a:solidFill>
                  <a:srgbClr val="660066"/>
                </a:solidFill>
                <a:latin typeface="Calibri" pitchFamily="34" charset="0"/>
              </a:rPr>
              <a:t>mannequin</a:t>
            </a:r>
            <a:r>
              <a:rPr lang="es-ES" sz="1500" dirty="0" smtClean="0">
                <a:solidFill>
                  <a:srgbClr val="660066"/>
                </a:solidFill>
                <a:latin typeface="Calibri" pitchFamily="34" charset="0"/>
              </a:rPr>
              <a:t> </a:t>
            </a:r>
            <a:r>
              <a:rPr lang="es-ES" sz="1500" dirty="0" err="1" smtClean="0">
                <a:solidFill>
                  <a:srgbClr val="660066"/>
                </a:solidFill>
                <a:latin typeface="Calibri" pitchFamily="34" charset="0"/>
              </a:rPr>
              <a:t>challenge</a:t>
            </a:r>
            <a:r>
              <a:rPr lang="es-ES" sz="1500" dirty="0" smtClean="0">
                <a:solidFill>
                  <a:srgbClr val="660066"/>
                </a:solidFill>
                <a:latin typeface="Calibri" pitchFamily="34" charset="0"/>
              </a:rPr>
              <a:t> con mensajes de denuncia ante cualquier tipo de violencia.</a:t>
            </a:r>
            <a:endParaRPr lang="es-ES" sz="1500" dirty="0">
              <a:solidFill>
                <a:srgbClr val="660066"/>
              </a:solidFill>
              <a:latin typeface="Calibri" pitchFamily="34" charset="0"/>
            </a:endParaRPr>
          </a:p>
        </p:txBody>
      </p:sp>
      <p:sp>
        <p:nvSpPr>
          <p:cNvPr id="6" name="CustomShape 1"/>
          <p:cNvSpPr/>
          <p:nvPr/>
        </p:nvSpPr>
        <p:spPr>
          <a:xfrm>
            <a:off x="0" y="142920"/>
            <a:ext cx="914364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s-ES" sz="2800" b="1" spc="-1" dirty="0" smtClean="0">
                <a:uFill>
                  <a:solidFill>
                    <a:srgbClr val="FFFFFF"/>
                  </a:solidFill>
                </a:uFill>
                <a:latin typeface="Calibri" pitchFamily="34" charset="0"/>
              </a:rPr>
              <a:t>EJEMPLOS DE ACTIVIDADES PARA LA CONVIVENCIA A NIVEL DE CENTRO</a:t>
            </a:r>
            <a:endParaRPr lang="es-ES" sz="2800" dirty="0" smtClean="0">
              <a:latin typeface="Calibri" pitchFamily="34" charset="0"/>
            </a:endParaRPr>
          </a:p>
        </p:txBody>
      </p:sp>
    </p:spTree>
    <p:extLst>
      <p:ext uri="{BB962C8B-B14F-4D97-AF65-F5344CB8AC3E}">
        <p14:creationId xmlns="" xmlns:p14="http://schemas.microsoft.com/office/powerpoint/2010/main" val="33754093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2"/>
          <p:cNvSpPr/>
          <p:nvPr/>
        </p:nvSpPr>
        <p:spPr>
          <a:xfrm>
            <a:off x="357120" y="1071546"/>
            <a:ext cx="8500680" cy="5093758"/>
          </a:xfrm>
          <a:prstGeom prst="rect">
            <a:avLst/>
          </a:prstGeom>
          <a:noFill/>
          <a:ln w="38160">
            <a:noFill/>
            <a:round/>
          </a:ln>
        </p:spPr>
        <p:style>
          <a:lnRef idx="0">
            <a:scrgbClr r="0" g="0" b="0"/>
          </a:lnRef>
          <a:fillRef idx="0">
            <a:scrgbClr r="0" g="0" b="0"/>
          </a:fillRef>
          <a:effectRef idx="0">
            <a:scrgbClr r="0" g="0" b="0"/>
          </a:effectRef>
          <a:fontRef idx="minor"/>
        </p:style>
        <p:txBody>
          <a:bodyPr lIns="90000" tIns="45000" rIns="90000" bIns="45000"/>
          <a:lstStyle/>
          <a:p>
            <a:pPr lvl="0">
              <a:spcBef>
                <a:spcPts val="600"/>
              </a:spcBef>
            </a:pPr>
            <a:r>
              <a:rPr lang="es-ES" sz="1600" b="1" dirty="0" smtClean="0">
                <a:solidFill>
                  <a:srgbClr val="660066"/>
                </a:solidFill>
                <a:latin typeface="Calibri" pitchFamily="34" charset="0"/>
              </a:rPr>
              <a:t>Creación de la asamblea del aula: </a:t>
            </a:r>
            <a:r>
              <a:rPr lang="es-ES" sz="1600" dirty="0" smtClean="0">
                <a:solidFill>
                  <a:srgbClr val="660066"/>
                </a:solidFill>
                <a:latin typeface="Calibri" pitchFamily="34" charset="0"/>
              </a:rPr>
              <a:t>En la que diariamente nos reuniremos diariamente y tomaremos decisiones con respecto al trabajo escolar, la convivencia, y la resolución de conflictos que surjan en el aula.</a:t>
            </a:r>
          </a:p>
          <a:p>
            <a:pPr lvl="0">
              <a:spcBef>
                <a:spcPts val="600"/>
              </a:spcBef>
            </a:pPr>
            <a:r>
              <a:rPr lang="es-ES" sz="1600" b="1" dirty="0" smtClean="0">
                <a:solidFill>
                  <a:srgbClr val="663300"/>
                </a:solidFill>
                <a:latin typeface="Calibri" pitchFamily="34" charset="0"/>
              </a:rPr>
              <a:t> Cariñogramas: </a:t>
            </a:r>
            <a:r>
              <a:rPr lang="es-ES" sz="1600" dirty="0" smtClean="0">
                <a:solidFill>
                  <a:srgbClr val="663300"/>
                </a:solidFill>
                <a:latin typeface="Calibri" pitchFamily="34" charset="0"/>
              </a:rPr>
              <a:t>En la clase elaboraremos un panel con tantos corazones como alumnos, en los que figura su nombre. Los alumnos pueden elaborar mensajes y dibujos en un folio a los compañeros y depositarlos en el corazón que lleve su nombre. </a:t>
            </a:r>
          </a:p>
          <a:p>
            <a:pPr lvl="0">
              <a:spcBef>
                <a:spcPts val="600"/>
              </a:spcBef>
            </a:pPr>
            <a:r>
              <a:rPr lang="es-ES" sz="1600" b="1" dirty="0" smtClean="0">
                <a:solidFill>
                  <a:srgbClr val="003300"/>
                </a:solidFill>
                <a:latin typeface="Calibri" pitchFamily="34" charset="0"/>
              </a:rPr>
              <a:t>Trabajos cooperativos en el aula: </a:t>
            </a:r>
            <a:r>
              <a:rPr lang="es-ES" sz="1600" dirty="0" smtClean="0">
                <a:solidFill>
                  <a:srgbClr val="003300"/>
                </a:solidFill>
                <a:latin typeface="Calibri" pitchFamily="34" charset="0"/>
              </a:rPr>
              <a:t>Para favorecer la integración y la colaboración en el grupo. Los grupos de alumnos irán variando mensualmente para evitar crear círculos sociales demasiado estrechos.</a:t>
            </a:r>
          </a:p>
          <a:p>
            <a:pPr>
              <a:spcBef>
                <a:spcPts val="600"/>
              </a:spcBef>
            </a:pPr>
            <a:r>
              <a:rPr lang="es-ES" sz="1600" b="1" dirty="0" smtClean="0">
                <a:solidFill>
                  <a:srgbClr val="002060"/>
                </a:solidFill>
                <a:latin typeface="Calibri" pitchFamily="34" charset="0"/>
              </a:rPr>
              <a:t>Actividades para el seguimiento grupal de la conducta: </a:t>
            </a:r>
            <a:r>
              <a:rPr lang="es-ES" sz="1600" dirty="0" smtClean="0">
                <a:solidFill>
                  <a:srgbClr val="002060"/>
                </a:solidFill>
                <a:latin typeface="Calibri" pitchFamily="34" charset="0"/>
              </a:rPr>
              <a:t>Panel de éxitos, el semáforo de la conducta, cuadro grupal de refuerzos, etc.</a:t>
            </a:r>
          </a:p>
          <a:p>
            <a:pPr>
              <a:spcBef>
                <a:spcPts val="600"/>
              </a:spcBef>
              <a:spcAft>
                <a:spcPts val="600"/>
              </a:spcAft>
            </a:pPr>
            <a:r>
              <a:rPr lang="es-ES" sz="1600" b="1" dirty="0" smtClean="0">
                <a:solidFill>
                  <a:srgbClr val="C00000"/>
                </a:solidFill>
                <a:latin typeface="Calibri" pitchFamily="34" charset="0"/>
              </a:rPr>
              <a:t>Otras actividades:</a:t>
            </a:r>
          </a:p>
          <a:p>
            <a:pPr marL="354013" indent="-176213">
              <a:buFont typeface="Calibri" pitchFamily="34" charset="0"/>
              <a:buChar char="-"/>
            </a:pPr>
            <a:r>
              <a:rPr lang="es-ES" sz="1600" dirty="0" smtClean="0">
                <a:solidFill>
                  <a:srgbClr val="C00000"/>
                </a:solidFill>
                <a:latin typeface="Calibri" pitchFamily="34" charset="0"/>
              </a:rPr>
              <a:t>Actividades que favorezcan las relaciones de grupo: juegos en los que expresen cómo son, qué les gusta, de su manera de ser, decir qué nos gusta de los demás.</a:t>
            </a:r>
          </a:p>
          <a:p>
            <a:pPr marL="354013" indent="-176213">
              <a:buFont typeface="Calibri" pitchFamily="34" charset="0"/>
              <a:buChar char="-"/>
            </a:pPr>
            <a:r>
              <a:rPr lang="es-ES" sz="1600" dirty="0" smtClean="0">
                <a:solidFill>
                  <a:srgbClr val="C00000"/>
                </a:solidFill>
                <a:latin typeface="Calibri" pitchFamily="34" charset="0"/>
              </a:rPr>
              <a:t>Actividades dirigidas a conocer a los alumnos/as de otras razas, su lenguaje, fiestas, lugar de procedencia, costumbres.</a:t>
            </a:r>
          </a:p>
          <a:p>
            <a:pPr marL="354013" indent="-176213">
              <a:buFont typeface="Calibri" pitchFamily="34" charset="0"/>
              <a:buChar char="-"/>
            </a:pPr>
            <a:r>
              <a:rPr lang="es-ES" sz="1600" dirty="0" smtClean="0">
                <a:solidFill>
                  <a:srgbClr val="C00000"/>
                </a:solidFill>
                <a:latin typeface="Calibri" pitchFamily="34" charset="0"/>
              </a:rPr>
              <a:t>Actividades para conocer a los iguales, como el protagonista de la semana, nos contará un poco más acerca de su entorno familiar.</a:t>
            </a:r>
          </a:p>
          <a:p>
            <a:pPr marL="354013" indent="-176213">
              <a:buFont typeface="Calibri" pitchFamily="34" charset="0"/>
              <a:buChar char="-"/>
            </a:pPr>
            <a:r>
              <a:rPr lang="es-ES" sz="1600" dirty="0" smtClean="0">
                <a:solidFill>
                  <a:srgbClr val="C00000"/>
                </a:solidFill>
                <a:latin typeface="Calibri" pitchFamily="34" charset="0"/>
              </a:rPr>
              <a:t>Actividades encaminadas al conocimiento de las instituciones y sistemas sociales: ayuntamiento, profesiones, etc.</a:t>
            </a:r>
          </a:p>
          <a:p>
            <a:pPr marL="354013" indent="-176213">
              <a:buFont typeface="Calibri" pitchFamily="34" charset="0"/>
              <a:buChar char="-"/>
            </a:pPr>
            <a:r>
              <a:rPr lang="es-ES" sz="1600" dirty="0" smtClean="0">
                <a:solidFill>
                  <a:srgbClr val="C00000"/>
                </a:solidFill>
                <a:latin typeface="Calibri" pitchFamily="34" charset="0"/>
              </a:rPr>
              <a:t>Realización de actividades emocionales al comienzo del día.</a:t>
            </a:r>
          </a:p>
          <a:p>
            <a:pPr>
              <a:spcBef>
                <a:spcPts val="600"/>
              </a:spcBef>
            </a:pPr>
            <a:endParaRPr lang="es-ES" sz="1600" dirty="0" smtClean="0">
              <a:solidFill>
                <a:srgbClr val="C00000"/>
              </a:solidFill>
              <a:latin typeface="Calibri" pitchFamily="34" charset="0"/>
            </a:endParaRPr>
          </a:p>
          <a:p>
            <a:pPr lvl="0">
              <a:spcBef>
                <a:spcPts val="600"/>
              </a:spcBef>
            </a:pPr>
            <a:endParaRPr lang="es-ES" sz="1600" dirty="0" smtClean="0">
              <a:solidFill>
                <a:srgbClr val="C00000"/>
              </a:solidFill>
              <a:latin typeface="Calibri" pitchFamily="34" charset="0"/>
            </a:endParaRPr>
          </a:p>
        </p:txBody>
      </p:sp>
      <p:sp>
        <p:nvSpPr>
          <p:cNvPr id="6" name="CustomShape 1"/>
          <p:cNvSpPr/>
          <p:nvPr/>
        </p:nvSpPr>
        <p:spPr>
          <a:xfrm>
            <a:off x="0" y="142920"/>
            <a:ext cx="914364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s-ES" sz="2800" b="1" spc="-1" dirty="0" smtClean="0">
                <a:uFill>
                  <a:solidFill>
                    <a:srgbClr val="FFFFFF"/>
                  </a:solidFill>
                </a:uFill>
                <a:latin typeface="Calibri" pitchFamily="34" charset="0"/>
              </a:rPr>
              <a:t>EJEMPLOS DE ACTIVIDADES PARA LA CONVIVENCIA A NIVEL DE AULA</a:t>
            </a:r>
            <a:endParaRPr lang="es-ES" sz="2800" dirty="0" smtClean="0">
              <a:latin typeface="Calibri" pitchFamily="34" charset="0"/>
            </a:endParaRPr>
          </a:p>
        </p:txBody>
      </p:sp>
    </p:spTree>
    <p:extLst>
      <p:ext uri="{BB962C8B-B14F-4D97-AF65-F5344CB8AC3E}">
        <p14:creationId xmlns="" xmlns:p14="http://schemas.microsoft.com/office/powerpoint/2010/main" val="33754093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0" y="0"/>
            <a:ext cx="9143640" cy="85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Aft>
                <a:spcPts val="600"/>
              </a:spcAft>
            </a:pPr>
            <a:r>
              <a:rPr lang="es-ES" sz="2400" b="1" spc="-1" dirty="0">
                <a:uFill>
                  <a:solidFill>
                    <a:srgbClr val="FFFFFF"/>
                  </a:solidFill>
                </a:uFill>
                <a:latin typeface="Calibri"/>
              </a:rPr>
              <a:t>ESTRATEGIAS PARA TRATAR LOS </a:t>
            </a:r>
            <a:r>
              <a:rPr lang="es-ES" sz="2400" b="1" spc="-1" dirty="0" smtClean="0">
                <a:uFill>
                  <a:solidFill>
                    <a:srgbClr val="FFFFFF"/>
                  </a:solidFill>
                </a:uFill>
                <a:latin typeface="Calibri"/>
              </a:rPr>
              <a:t>CONFLICTOS DE FORMA INDIVIDUAL</a:t>
            </a:r>
            <a:endParaRPr lang="es-ES" sz="2400" dirty="0"/>
          </a:p>
        </p:txBody>
      </p:sp>
      <p:sp>
        <p:nvSpPr>
          <p:cNvPr id="146" name="CustomShape 2"/>
          <p:cNvSpPr/>
          <p:nvPr/>
        </p:nvSpPr>
        <p:spPr>
          <a:xfrm>
            <a:off x="357120" y="500042"/>
            <a:ext cx="8500680" cy="6169318"/>
          </a:xfrm>
          <a:prstGeom prst="rect">
            <a:avLst/>
          </a:prstGeom>
          <a:solidFill>
            <a:schemeClr val="accent4">
              <a:lumMod val="20000"/>
              <a:lumOff val="80000"/>
              <a:alpha val="58000"/>
            </a:schemeClr>
          </a:solidFill>
          <a:ln w="38160">
            <a:solidFill>
              <a:schemeClr val="accent4">
                <a:lumMod val="50000"/>
              </a:schemeClr>
            </a:solidFill>
            <a:round/>
          </a:ln>
        </p:spPr>
        <p:style>
          <a:lnRef idx="0">
            <a:scrgbClr r="0" g="0" b="0"/>
          </a:lnRef>
          <a:fillRef idx="0">
            <a:scrgbClr r="0" g="0" b="0"/>
          </a:fillRef>
          <a:effectRef idx="0">
            <a:scrgbClr r="0" g="0" b="0"/>
          </a:effectRef>
          <a:fontRef idx="minor"/>
        </p:style>
        <p:txBody>
          <a:bodyPr lIns="90000" tIns="45000" rIns="90000" bIns="45000"/>
          <a:lstStyle/>
          <a:p>
            <a:pPr marL="432180" indent="-342900">
              <a:lnSpc>
                <a:spcPct val="100000"/>
              </a:lnSpc>
              <a:spcAft>
                <a:spcPts val="200"/>
              </a:spcAft>
              <a:buClr>
                <a:srgbClr val="1E1C11"/>
              </a:buClr>
              <a:buFont typeface="+mj-lt"/>
              <a:buAutoNum type="alphaLcParenR"/>
            </a:pPr>
            <a:r>
              <a:rPr lang="es-ES" sz="1600" b="1" spc="-1" dirty="0" smtClean="0">
                <a:solidFill>
                  <a:schemeClr val="accent4">
                    <a:lumMod val="50000"/>
                  </a:schemeClr>
                </a:solidFill>
                <a:uFill>
                  <a:solidFill>
                    <a:srgbClr val="FFFFFF"/>
                  </a:solidFill>
                </a:uFill>
                <a:latin typeface="Calibri"/>
              </a:rPr>
              <a:t>Refuerzo </a:t>
            </a:r>
            <a:r>
              <a:rPr lang="es-ES" sz="1600" b="1" spc="-1" dirty="0">
                <a:solidFill>
                  <a:schemeClr val="accent4">
                    <a:lumMod val="50000"/>
                  </a:schemeClr>
                </a:solidFill>
                <a:uFill>
                  <a:solidFill>
                    <a:srgbClr val="FFFFFF"/>
                  </a:solidFill>
                </a:uFill>
                <a:latin typeface="Calibri"/>
              </a:rPr>
              <a:t>positivo y negativo: </a:t>
            </a:r>
            <a:r>
              <a:rPr lang="es-ES" sz="1600" spc="-1" dirty="0" smtClean="0">
                <a:solidFill>
                  <a:schemeClr val="accent4">
                    <a:lumMod val="50000"/>
                  </a:schemeClr>
                </a:solidFill>
                <a:uFill>
                  <a:solidFill>
                    <a:srgbClr val="FFFFFF"/>
                  </a:solidFill>
                </a:uFill>
                <a:latin typeface="Calibri"/>
              </a:rPr>
              <a:t>Darle </a:t>
            </a:r>
            <a:r>
              <a:rPr lang="es-ES" sz="1600" spc="-1" dirty="0">
                <a:solidFill>
                  <a:schemeClr val="accent4">
                    <a:lumMod val="50000"/>
                  </a:schemeClr>
                </a:solidFill>
                <a:uFill>
                  <a:solidFill>
                    <a:srgbClr val="FFFFFF"/>
                  </a:solidFill>
                </a:uFill>
                <a:latin typeface="Calibri"/>
              </a:rPr>
              <a:t>algo que le gusta cuando su comportamiento es </a:t>
            </a:r>
            <a:r>
              <a:rPr lang="es-ES" sz="1600" spc="-1" dirty="0" smtClean="0">
                <a:solidFill>
                  <a:schemeClr val="accent4">
                    <a:lumMod val="50000"/>
                  </a:schemeClr>
                </a:solidFill>
                <a:uFill>
                  <a:solidFill>
                    <a:srgbClr val="FFFFFF"/>
                  </a:solidFill>
                </a:uFill>
                <a:latin typeface="Calibri"/>
              </a:rPr>
              <a:t>adecuado (positivo) o evitarle </a:t>
            </a:r>
            <a:r>
              <a:rPr lang="es-ES" sz="1600" spc="-1" dirty="0">
                <a:solidFill>
                  <a:schemeClr val="accent4">
                    <a:lumMod val="50000"/>
                  </a:schemeClr>
                </a:solidFill>
                <a:uFill>
                  <a:solidFill>
                    <a:srgbClr val="FFFFFF"/>
                  </a:solidFill>
                </a:uFill>
                <a:latin typeface="Calibri"/>
              </a:rPr>
              <a:t>una situación o tarea que le </a:t>
            </a:r>
            <a:r>
              <a:rPr lang="es-ES" sz="1600" spc="-1" dirty="0" smtClean="0">
                <a:solidFill>
                  <a:schemeClr val="accent4">
                    <a:lumMod val="50000"/>
                  </a:schemeClr>
                </a:solidFill>
                <a:uFill>
                  <a:solidFill>
                    <a:srgbClr val="FFFFFF"/>
                  </a:solidFill>
                </a:uFill>
                <a:latin typeface="Calibri"/>
              </a:rPr>
              <a:t>desagrada (negativo). </a:t>
            </a:r>
            <a:r>
              <a:rPr lang="es-ES" sz="1600" spc="-1" dirty="0">
                <a:solidFill>
                  <a:schemeClr val="accent4">
                    <a:lumMod val="50000"/>
                  </a:schemeClr>
                </a:solidFill>
                <a:uFill>
                  <a:solidFill>
                    <a:srgbClr val="FFFFFF"/>
                  </a:solidFill>
                </a:uFill>
                <a:latin typeface="Calibri"/>
              </a:rPr>
              <a:t>En ambos casos, obtiene un beneficio por comportarse de manera correcta y es probable que </a:t>
            </a:r>
            <a:r>
              <a:rPr lang="es-ES" sz="1600" spc="-1" dirty="0" smtClean="0">
                <a:solidFill>
                  <a:schemeClr val="accent4">
                    <a:lumMod val="50000"/>
                  </a:schemeClr>
                </a:solidFill>
                <a:uFill>
                  <a:solidFill>
                    <a:srgbClr val="FFFFFF"/>
                  </a:solidFill>
                </a:uFill>
                <a:latin typeface="Calibri"/>
              </a:rPr>
              <a:t>repita dicha conducta.</a:t>
            </a:r>
          </a:p>
          <a:p>
            <a:pPr marL="432180" indent="-342900">
              <a:lnSpc>
                <a:spcPct val="100000"/>
              </a:lnSpc>
              <a:spcAft>
                <a:spcPts val="200"/>
              </a:spcAft>
              <a:buClr>
                <a:srgbClr val="1E1C11"/>
              </a:buClr>
              <a:buFont typeface="+mj-lt"/>
              <a:buAutoNum type="alphaLcParenR"/>
            </a:pPr>
            <a:r>
              <a:rPr lang="es-ES" sz="1600" b="1" spc="-1" dirty="0" smtClean="0">
                <a:solidFill>
                  <a:schemeClr val="accent4">
                    <a:lumMod val="50000"/>
                  </a:schemeClr>
                </a:solidFill>
                <a:uFill>
                  <a:solidFill>
                    <a:srgbClr val="FFFFFF"/>
                  </a:solidFill>
                </a:uFill>
                <a:latin typeface="Calibri"/>
              </a:rPr>
              <a:t>Economía </a:t>
            </a:r>
            <a:r>
              <a:rPr lang="es-ES" sz="1600" b="1" spc="-1" dirty="0">
                <a:solidFill>
                  <a:schemeClr val="accent4">
                    <a:lumMod val="50000"/>
                  </a:schemeClr>
                </a:solidFill>
                <a:uFill>
                  <a:solidFill>
                    <a:srgbClr val="FFFFFF"/>
                  </a:solidFill>
                </a:uFill>
                <a:latin typeface="Calibri"/>
              </a:rPr>
              <a:t>de fichas</a:t>
            </a:r>
            <a:r>
              <a:rPr lang="es-ES" sz="1600" spc="-1" dirty="0">
                <a:solidFill>
                  <a:schemeClr val="accent4">
                    <a:lumMod val="50000"/>
                  </a:schemeClr>
                </a:solidFill>
                <a:uFill>
                  <a:solidFill>
                    <a:srgbClr val="FFFFFF"/>
                  </a:solidFill>
                </a:uFill>
                <a:latin typeface="Calibri"/>
              </a:rPr>
              <a:t>: Se aplica para favorecer el desarrollo de buenas conductas y disminuir las no deseadas. Consiste en trazar un plan junto con el niño para entregarle cuando efectúa las conductas pactadas de forma </a:t>
            </a:r>
            <a:r>
              <a:rPr lang="es-ES" sz="1600" spc="-1" dirty="0" smtClean="0">
                <a:solidFill>
                  <a:schemeClr val="accent4">
                    <a:lumMod val="50000"/>
                  </a:schemeClr>
                </a:solidFill>
                <a:uFill>
                  <a:solidFill>
                    <a:srgbClr val="FFFFFF"/>
                  </a:solidFill>
                </a:uFill>
                <a:latin typeface="Calibri"/>
              </a:rPr>
              <a:t>previa. </a:t>
            </a:r>
            <a:r>
              <a:rPr lang="es-ES" sz="1600" spc="-1" dirty="0">
                <a:solidFill>
                  <a:schemeClr val="accent4">
                    <a:lumMod val="50000"/>
                  </a:schemeClr>
                </a:solidFill>
                <a:uFill>
                  <a:solidFill>
                    <a:srgbClr val="FFFFFF"/>
                  </a:solidFill>
                </a:uFill>
                <a:latin typeface="Calibri"/>
              </a:rPr>
              <a:t>Si consigue un determinado número de fichas, las puede canjear por un premio </a:t>
            </a:r>
            <a:r>
              <a:rPr lang="es-ES" sz="1600" spc="-1" dirty="0" smtClean="0">
                <a:solidFill>
                  <a:schemeClr val="accent4">
                    <a:lumMod val="50000"/>
                  </a:schemeClr>
                </a:solidFill>
                <a:uFill>
                  <a:solidFill>
                    <a:srgbClr val="FFFFFF"/>
                  </a:solidFill>
                </a:uFill>
                <a:latin typeface="Calibri"/>
              </a:rPr>
              <a:t>mayor. </a:t>
            </a:r>
            <a:r>
              <a:rPr lang="es-ES" sz="1600" spc="-1" dirty="0">
                <a:solidFill>
                  <a:schemeClr val="accent4">
                    <a:lumMod val="50000"/>
                  </a:schemeClr>
                </a:solidFill>
                <a:uFill>
                  <a:solidFill>
                    <a:srgbClr val="FFFFFF"/>
                  </a:solidFill>
                </a:uFill>
                <a:latin typeface="Calibri"/>
              </a:rPr>
              <a:t>Esta técnica se puede usar con la de "coste de la respuesta", que implica la retirada de fichas o reforzadores cuando se desarrollen conductas no deseadas.</a:t>
            </a:r>
          </a:p>
          <a:p>
            <a:pPr marL="432180" indent="-342900">
              <a:lnSpc>
                <a:spcPct val="100000"/>
              </a:lnSpc>
              <a:spcAft>
                <a:spcPts val="200"/>
              </a:spcAft>
              <a:buClr>
                <a:srgbClr val="1E1C11"/>
              </a:buClr>
              <a:buFont typeface="+mj-lt"/>
              <a:buAutoNum type="alphaLcParenR"/>
            </a:pPr>
            <a:r>
              <a:rPr lang="es-ES" sz="1600" b="1" spc="-1" dirty="0" smtClean="0">
                <a:solidFill>
                  <a:schemeClr val="accent4">
                    <a:lumMod val="50000"/>
                  </a:schemeClr>
                </a:solidFill>
                <a:uFill>
                  <a:solidFill>
                    <a:srgbClr val="FFFFFF"/>
                  </a:solidFill>
                </a:uFill>
                <a:latin typeface="Calibri"/>
              </a:rPr>
              <a:t>Tiempo </a:t>
            </a:r>
            <a:r>
              <a:rPr lang="es-ES" sz="1600" b="1" spc="-1" dirty="0">
                <a:solidFill>
                  <a:schemeClr val="accent4">
                    <a:lumMod val="50000"/>
                  </a:schemeClr>
                </a:solidFill>
                <a:uFill>
                  <a:solidFill>
                    <a:srgbClr val="FFFFFF"/>
                  </a:solidFill>
                </a:uFill>
                <a:latin typeface="Calibri"/>
              </a:rPr>
              <a:t>fuera: </a:t>
            </a:r>
            <a:r>
              <a:rPr lang="es-ES" sz="1600" spc="-1" dirty="0">
                <a:solidFill>
                  <a:schemeClr val="accent4">
                    <a:lumMod val="50000"/>
                  </a:schemeClr>
                </a:solidFill>
                <a:uFill>
                  <a:solidFill>
                    <a:srgbClr val="FFFFFF"/>
                  </a:solidFill>
                </a:uFill>
                <a:latin typeface="Calibri"/>
              </a:rPr>
              <a:t>Se retira al niño a un lugar que carezca de estímulos positivos para él. Se utiliza ante rabietas o comportamientos inadecuados persistentes. Hay que apartarle a otro lugar de forma pausada y tranquila, mientras se le explica que cuando corrija su actitud podrá volver al espacio físico anterior. En los más pequeños, el tiempo debe limitarse a cinco o seis minutos. En infantil suele utilizarse la sillas o el “rincón de pensar”, entre otras técnicas.</a:t>
            </a:r>
          </a:p>
          <a:p>
            <a:pPr marL="432180" indent="-342900">
              <a:lnSpc>
                <a:spcPct val="100000"/>
              </a:lnSpc>
              <a:spcAft>
                <a:spcPts val="200"/>
              </a:spcAft>
              <a:buClr>
                <a:srgbClr val="1E1C11"/>
              </a:buClr>
              <a:buFont typeface="+mj-lt"/>
              <a:buAutoNum type="alphaLcParenR"/>
            </a:pPr>
            <a:r>
              <a:rPr lang="es-ES" sz="1600" b="1" spc="-1" dirty="0" smtClean="0">
                <a:solidFill>
                  <a:schemeClr val="accent4">
                    <a:lumMod val="50000"/>
                  </a:schemeClr>
                </a:solidFill>
                <a:uFill>
                  <a:solidFill>
                    <a:srgbClr val="FFFFFF"/>
                  </a:solidFill>
                </a:uFill>
                <a:latin typeface="Calibri"/>
              </a:rPr>
              <a:t>Técnicas </a:t>
            </a:r>
            <a:r>
              <a:rPr lang="es-ES" sz="1600" b="1" spc="-1" dirty="0">
                <a:solidFill>
                  <a:schemeClr val="accent4">
                    <a:lumMod val="50000"/>
                  </a:schemeClr>
                </a:solidFill>
                <a:uFill>
                  <a:solidFill>
                    <a:srgbClr val="FFFFFF"/>
                  </a:solidFill>
                </a:uFill>
                <a:latin typeface="Calibri"/>
              </a:rPr>
              <a:t>de tipo psicológico: </a:t>
            </a:r>
            <a:r>
              <a:rPr lang="es-ES" sz="1600" spc="-1" dirty="0" smtClean="0">
                <a:solidFill>
                  <a:schemeClr val="accent4">
                    <a:lumMod val="50000"/>
                  </a:schemeClr>
                </a:solidFill>
                <a:uFill>
                  <a:solidFill>
                    <a:srgbClr val="FFFFFF"/>
                  </a:solidFill>
                </a:uFill>
                <a:latin typeface="Calibri"/>
              </a:rPr>
              <a:t>Saciedad, estrategia, </a:t>
            </a:r>
            <a:r>
              <a:rPr lang="es-ES" sz="1600" spc="-1" dirty="0">
                <a:solidFill>
                  <a:schemeClr val="accent4">
                    <a:lumMod val="50000"/>
                  </a:schemeClr>
                </a:solidFill>
                <a:uFill>
                  <a:solidFill>
                    <a:srgbClr val="FFFFFF"/>
                  </a:solidFill>
                </a:uFill>
                <a:latin typeface="Calibri"/>
              </a:rPr>
              <a:t>principio de </a:t>
            </a:r>
            <a:r>
              <a:rPr lang="es-ES" sz="1600" spc="-1" dirty="0" err="1">
                <a:solidFill>
                  <a:schemeClr val="accent4">
                    <a:lumMod val="50000"/>
                  </a:schemeClr>
                </a:solidFill>
                <a:uFill>
                  <a:solidFill>
                    <a:srgbClr val="FFFFFF"/>
                  </a:solidFill>
                </a:uFill>
                <a:latin typeface="Calibri"/>
              </a:rPr>
              <a:t>Premack</a:t>
            </a:r>
            <a:r>
              <a:rPr lang="es-ES" sz="1600" spc="-1" dirty="0">
                <a:solidFill>
                  <a:schemeClr val="accent4">
                    <a:lumMod val="50000"/>
                  </a:schemeClr>
                </a:solidFill>
                <a:uFill>
                  <a:solidFill>
                    <a:srgbClr val="FFFFFF"/>
                  </a:solidFill>
                </a:uFill>
                <a:latin typeface="Calibri"/>
              </a:rPr>
              <a:t> </a:t>
            </a:r>
            <a:r>
              <a:rPr lang="es-ES" sz="1600" spc="-1" dirty="0" smtClean="0">
                <a:solidFill>
                  <a:schemeClr val="accent4">
                    <a:lumMod val="50000"/>
                  </a:schemeClr>
                </a:solidFill>
                <a:uFill>
                  <a:solidFill>
                    <a:srgbClr val="FFFFFF"/>
                  </a:solidFill>
                </a:uFill>
                <a:latin typeface="Calibri"/>
              </a:rPr>
              <a:t>(</a:t>
            </a:r>
            <a:r>
              <a:rPr lang="es-ES" sz="1600" spc="-1" dirty="0">
                <a:solidFill>
                  <a:schemeClr val="accent4">
                    <a:lumMod val="50000"/>
                  </a:schemeClr>
                </a:solidFill>
                <a:uFill>
                  <a:solidFill>
                    <a:srgbClr val="FFFFFF"/>
                  </a:solidFill>
                </a:uFill>
                <a:latin typeface="Calibri"/>
              </a:rPr>
              <a:t>las actividades que más gustan a un niño pueden utilizarse para reforzar otras que le </a:t>
            </a:r>
            <a:r>
              <a:rPr lang="es-ES" sz="1600" spc="-1" dirty="0" smtClean="0">
                <a:solidFill>
                  <a:schemeClr val="accent4">
                    <a:lumMod val="50000"/>
                  </a:schemeClr>
                </a:solidFill>
                <a:uFill>
                  <a:solidFill>
                    <a:srgbClr val="FFFFFF"/>
                  </a:solidFill>
                </a:uFill>
                <a:latin typeface="Calibri"/>
              </a:rPr>
              <a:t>gustan menos), </a:t>
            </a:r>
            <a:r>
              <a:rPr lang="es-ES" sz="1600" spc="-1" dirty="0">
                <a:solidFill>
                  <a:schemeClr val="accent4">
                    <a:lumMod val="50000"/>
                  </a:schemeClr>
                </a:solidFill>
                <a:uFill>
                  <a:solidFill>
                    <a:srgbClr val="FFFFFF"/>
                  </a:solidFill>
                </a:uFill>
                <a:latin typeface="Calibri"/>
              </a:rPr>
              <a:t>etc. </a:t>
            </a:r>
          </a:p>
          <a:p>
            <a:pPr marL="432180" indent="-342900">
              <a:lnSpc>
                <a:spcPct val="100000"/>
              </a:lnSpc>
              <a:spcAft>
                <a:spcPts val="200"/>
              </a:spcAft>
              <a:buClr>
                <a:srgbClr val="1E1C11"/>
              </a:buClr>
              <a:buFont typeface="+mj-lt"/>
              <a:buAutoNum type="alphaLcParenR"/>
            </a:pPr>
            <a:r>
              <a:rPr lang="es-ES" sz="1600" b="1" spc="-1" dirty="0" smtClean="0">
                <a:solidFill>
                  <a:schemeClr val="accent4">
                    <a:lumMod val="50000"/>
                  </a:schemeClr>
                </a:solidFill>
                <a:uFill>
                  <a:solidFill>
                    <a:srgbClr val="FFFFFF"/>
                  </a:solidFill>
                </a:uFill>
                <a:latin typeface="Calibri"/>
              </a:rPr>
              <a:t>El </a:t>
            </a:r>
            <a:r>
              <a:rPr lang="es-ES" sz="1600" b="1" spc="-1" dirty="0">
                <a:solidFill>
                  <a:schemeClr val="accent4">
                    <a:lumMod val="50000"/>
                  </a:schemeClr>
                </a:solidFill>
                <a:uFill>
                  <a:solidFill>
                    <a:srgbClr val="FFFFFF"/>
                  </a:solidFill>
                </a:uFill>
                <a:latin typeface="Calibri"/>
              </a:rPr>
              <a:t>castigo: </a:t>
            </a:r>
            <a:r>
              <a:rPr lang="es-ES" sz="1600" spc="-1" dirty="0">
                <a:solidFill>
                  <a:schemeClr val="accent4">
                    <a:lumMod val="50000"/>
                  </a:schemeClr>
                </a:solidFill>
                <a:uFill>
                  <a:solidFill>
                    <a:srgbClr val="FFFFFF"/>
                  </a:solidFill>
                </a:uFill>
                <a:latin typeface="Calibri"/>
              </a:rPr>
              <a:t>El castigo es quizá el primer método en el que piensan los adultos ante una conducta no deseada de los niños. Esta técnica resulta efectiva en algunos casos y reduce las probabilidades de que el comportamiento inadecuado se repita. Sin embargo, si se usa de forma sistemática y en contextos que no lo requieren, puede perder eficacia, sobre todo porque no propone un modelo de conducta alternativo. Antes de aplicar un castigo es necesario tener en cuenta algunas pautas:</a:t>
            </a:r>
          </a:p>
          <a:p>
            <a:pPr marL="633413" indent="-190500">
              <a:lnSpc>
                <a:spcPct val="100000"/>
              </a:lnSpc>
              <a:buClr>
                <a:srgbClr val="1E1C11"/>
              </a:buClr>
              <a:buFont typeface="Arial" panose="020B0604020202020204" pitchFamily="34" charset="0"/>
              <a:buChar char="-"/>
            </a:pPr>
            <a:r>
              <a:rPr lang="es-ES" sz="1600" spc="-1" dirty="0" smtClean="0">
                <a:solidFill>
                  <a:schemeClr val="accent4">
                    <a:lumMod val="50000"/>
                  </a:schemeClr>
                </a:solidFill>
                <a:uFill>
                  <a:solidFill>
                    <a:srgbClr val="FFFFFF"/>
                  </a:solidFill>
                </a:uFill>
                <a:latin typeface="Calibri"/>
              </a:rPr>
              <a:t>Debe </a:t>
            </a:r>
            <a:r>
              <a:rPr lang="es-ES" sz="1600" spc="-1" dirty="0">
                <a:solidFill>
                  <a:schemeClr val="accent4">
                    <a:lumMod val="50000"/>
                  </a:schemeClr>
                </a:solidFill>
                <a:uFill>
                  <a:solidFill>
                    <a:srgbClr val="FFFFFF"/>
                  </a:solidFill>
                </a:uFill>
                <a:latin typeface="Calibri"/>
              </a:rPr>
              <a:t>ser inmediato a la mala </a:t>
            </a:r>
            <a:r>
              <a:rPr lang="es-ES" sz="1600" spc="-1" dirty="0" smtClean="0">
                <a:solidFill>
                  <a:schemeClr val="accent4">
                    <a:lumMod val="50000"/>
                  </a:schemeClr>
                </a:solidFill>
                <a:uFill>
                  <a:solidFill>
                    <a:srgbClr val="FFFFFF"/>
                  </a:solidFill>
                </a:uFill>
                <a:latin typeface="Calibri"/>
              </a:rPr>
              <a:t>conducta.</a:t>
            </a:r>
          </a:p>
          <a:p>
            <a:pPr marL="633413" indent="-190500">
              <a:lnSpc>
                <a:spcPct val="100000"/>
              </a:lnSpc>
              <a:buClr>
                <a:srgbClr val="1E1C11"/>
              </a:buClr>
              <a:buFont typeface="Arial" panose="020B0604020202020204" pitchFamily="34" charset="0"/>
              <a:buChar char="-"/>
            </a:pPr>
            <a:r>
              <a:rPr lang="es-ES" sz="1600" spc="-1" dirty="0" smtClean="0">
                <a:solidFill>
                  <a:schemeClr val="accent4">
                    <a:lumMod val="50000"/>
                  </a:schemeClr>
                </a:solidFill>
                <a:uFill>
                  <a:solidFill>
                    <a:srgbClr val="FFFFFF"/>
                  </a:solidFill>
                </a:uFill>
                <a:latin typeface="Calibri"/>
              </a:rPr>
              <a:t>Hay que medir </a:t>
            </a:r>
            <a:r>
              <a:rPr lang="es-ES" sz="1600" spc="-1" dirty="0">
                <a:solidFill>
                  <a:schemeClr val="accent4">
                    <a:lumMod val="50000"/>
                  </a:schemeClr>
                </a:solidFill>
                <a:uFill>
                  <a:solidFill>
                    <a:srgbClr val="FFFFFF"/>
                  </a:solidFill>
                </a:uFill>
                <a:latin typeface="Calibri"/>
              </a:rPr>
              <a:t>la proporción de la pena en función de la conducta. </a:t>
            </a:r>
            <a:endParaRPr lang="es-ES" sz="1600" spc="-1" dirty="0" smtClean="0">
              <a:solidFill>
                <a:schemeClr val="accent4">
                  <a:lumMod val="50000"/>
                </a:schemeClr>
              </a:solidFill>
              <a:uFill>
                <a:solidFill>
                  <a:srgbClr val="FFFFFF"/>
                </a:solidFill>
              </a:uFill>
              <a:latin typeface="Calibri"/>
            </a:endParaRPr>
          </a:p>
          <a:p>
            <a:pPr marL="633413" indent="-190500">
              <a:lnSpc>
                <a:spcPct val="100000"/>
              </a:lnSpc>
              <a:buClr>
                <a:srgbClr val="1E1C11"/>
              </a:buClr>
              <a:buFont typeface="Arial" panose="020B0604020202020204" pitchFamily="34" charset="0"/>
              <a:buChar char="-"/>
            </a:pPr>
            <a:r>
              <a:rPr lang="es-ES" sz="1600" spc="-1" dirty="0" smtClean="0">
                <a:solidFill>
                  <a:schemeClr val="accent4">
                    <a:lumMod val="50000"/>
                  </a:schemeClr>
                </a:solidFill>
                <a:uFill>
                  <a:solidFill>
                    <a:srgbClr val="FFFFFF"/>
                  </a:solidFill>
                </a:uFill>
                <a:latin typeface="Calibri"/>
              </a:rPr>
              <a:t>Se debe </a:t>
            </a:r>
            <a:r>
              <a:rPr lang="es-ES" sz="1600" spc="-1" dirty="0">
                <a:solidFill>
                  <a:schemeClr val="accent4">
                    <a:lumMod val="50000"/>
                  </a:schemeClr>
                </a:solidFill>
                <a:uFill>
                  <a:solidFill>
                    <a:srgbClr val="FFFFFF"/>
                  </a:solidFill>
                </a:uFill>
                <a:latin typeface="Calibri"/>
              </a:rPr>
              <a:t>mostrar al niño cuál es la conducta que se espera de él, contraria a la que se castiga.</a:t>
            </a:r>
          </a:p>
        </p:txBody>
      </p:sp>
    </p:spTree>
    <p:extLst>
      <p:ext uri="{BB962C8B-B14F-4D97-AF65-F5344CB8AC3E}">
        <p14:creationId xmlns="" xmlns:p14="http://schemas.microsoft.com/office/powerpoint/2010/main" val="41781855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0" y="0"/>
            <a:ext cx="9143640" cy="85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Aft>
                <a:spcPts val="600"/>
              </a:spcAft>
            </a:pPr>
            <a:r>
              <a:rPr lang="es-ES" sz="2400" b="1" spc="-1" dirty="0" smtClean="0">
                <a:uFill>
                  <a:solidFill>
                    <a:srgbClr val="FFFFFF"/>
                  </a:solidFill>
                </a:uFill>
                <a:latin typeface="Calibri"/>
              </a:rPr>
              <a:t>EJEMPLO DE PROGRAMA DE MODIFICACIÓN DE CONDUCTA EN EDUCACIÓN INFANTIL</a:t>
            </a:r>
            <a:endParaRPr lang="es-ES" sz="2400" dirty="0"/>
          </a:p>
        </p:txBody>
      </p:sp>
      <p:sp>
        <p:nvSpPr>
          <p:cNvPr id="146" name="CustomShape 2"/>
          <p:cNvSpPr/>
          <p:nvPr/>
        </p:nvSpPr>
        <p:spPr>
          <a:xfrm>
            <a:off x="357120" y="1142984"/>
            <a:ext cx="8500680" cy="4929222"/>
          </a:xfrm>
          <a:prstGeom prst="rect">
            <a:avLst/>
          </a:prstGeom>
          <a:noFill/>
          <a:ln w="38160">
            <a:noFill/>
            <a:round/>
          </a:ln>
        </p:spPr>
        <p:style>
          <a:lnRef idx="0">
            <a:scrgbClr r="0" g="0" b="0"/>
          </a:lnRef>
          <a:fillRef idx="0">
            <a:scrgbClr r="0" g="0" b="0"/>
          </a:fillRef>
          <a:effectRef idx="0">
            <a:scrgbClr r="0" g="0" b="0"/>
          </a:effectRef>
          <a:fontRef idx="minor"/>
        </p:style>
        <p:txBody>
          <a:bodyPr lIns="90000" tIns="45000" rIns="90000" bIns="45000"/>
          <a:lstStyle/>
          <a:p>
            <a:pPr marL="265113" lvl="0" indent="-265113" algn="just">
              <a:buFont typeface="Wingdings" pitchFamily="2" charset="2"/>
              <a:buChar char="Ø"/>
            </a:pPr>
            <a:r>
              <a:rPr lang="es-ES" dirty="0" smtClean="0">
                <a:solidFill>
                  <a:srgbClr val="660066"/>
                </a:solidFill>
                <a:latin typeface="Calibri" pitchFamily="34" charset="0"/>
              </a:rPr>
              <a:t>En el aula tendremos un </a:t>
            </a:r>
            <a:r>
              <a:rPr lang="es-ES" b="1" dirty="0" smtClean="0">
                <a:solidFill>
                  <a:srgbClr val="660066"/>
                </a:solidFill>
                <a:latin typeface="Calibri" pitchFamily="34" charset="0"/>
              </a:rPr>
              <a:t>panel de conducta</a:t>
            </a:r>
            <a:r>
              <a:rPr lang="es-ES" dirty="0" smtClean="0">
                <a:solidFill>
                  <a:srgbClr val="660066"/>
                </a:solidFill>
                <a:latin typeface="Calibri" pitchFamily="34" charset="0"/>
              </a:rPr>
              <a:t> en el que iremos colocando una ficha móvil de color rojo, verde o amarillo tal y como establece el código de conducta. Además contendrá una tabla en la que se irán añadiendo puntos verdes de forma progresiva hasta un máximo de 20.</a:t>
            </a:r>
          </a:p>
          <a:p>
            <a:pPr marL="265113" indent="-265113" algn="just">
              <a:buFont typeface="Wingdings" pitchFamily="2" charset="2"/>
              <a:buChar char="Ø"/>
            </a:pPr>
            <a:endParaRPr lang="es-ES" dirty="0" smtClean="0">
              <a:solidFill>
                <a:srgbClr val="660066"/>
              </a:solidFill>
              <a:latin typeface="Calibri" pitchFamily="34" charset="0"/>
            </a:endParaRPr>
          </a:p>
          <a:p>
            <a:pPr marL="265113" lvl="0" indent="-265113" algn="just">
              <a:buFont typeface="Wingdings" pitchFamily="2" charset="2"/>
              <a:buChar char="Ø"/>
            </a:pPr>
            <a:r>
              <a:rPr lang="es-ES" dirty="0" smtClean="0">
                <a:solidFill>
                  <a:srgbClr val="663300"/>
                </a:solidFill>
                <a:latin typeface="Calibri" pitchFamily="34" charset="0"/>
              </a:rPr>
              <a:t>Dispondremos de dos juegos de tres </a:t>
            </a:r>
            <a:r>
              <a:rPr lang="es-ES" b="1" dirty="0" smtClean="0">
                <a:solidFill>
                  <a:srgbClr val="663300"/>
                </a:solidFill>
                <a:latin typeface="Calibri" pitchFamily="34" charset="0"/>
              </a:rPr>
              <a:t>tarjetas de colores</a:t>
            </a:r>
            <a:r>
              <a:rPr lang="es-ES" dirty="0" smtClean="0">
                <a:solidFill>
                  <a:srgbClr val="663300"/>
                </a:solidFill>
                <a:latin typeface="Calibri" pitchFamily="34" charset="0"/>
              </a:rPr>
              <a:t> </a:t>
            </a:r>
            <a:r>
              <a:rPr lang="es-ES" b="1" dirty="0" smtClean="0">
                <a:solidFill>
                  <a:srgbClr val="663300"/>
                </a:solidFill>
                <a:latin typeface="Calibri" pitchFamily="34" charset="0"/>
              </a:rPr>
              <a:t>(rojo, amarillo y verde);</a:t>
            </a:r>
            <a:r>
              <a:rPr lang="es-ES" dirty="0" smtClean="0">
                <a:solidFill>
                  <a:srgbClr val="663300"/>
                </a:solidFill>
                <a:latin typeface="Calibri" pitchFamily="34" charset="0"/>
              </a:rPr>
              <a:t> una para el aula y una para trabajar con ella en casa. Al final de la jornada, el alumno llevará a su casa la tarjeta del color de la ficha del panel al término de la jornada.</a:t>
            </a:r>
          </a:p>
          <a:p>
            <a:pPr marL="265113" indent="-265113" algn="just"/>
            <a:r>
              <a:rPr lang="es-ES" dirty="0" smtClean="0">
                <a:solidFill>
                  <a:srgbClr val="660066"/>
                </a:solidFill>
                <a:latin typeface="Calibri" pitchFamily="34" charset="0"/>
              </a:rPr>
              <a:t> </a:t>
            </a:r>
          </a:p>
          <a:p>
            <a:pPr marL="265113" lvl="0" indent="-265113" algn="just">
              <a:buFont typeface="Wingdings" pitchFamily="2" charset="2"/>
              <a:buChar char="Ø"/>
            </a:pPr>
            <a:r>
              <a:rPr lang="es-ES" dirty="0" smtClean="0">
                <a:solidFill>
                  <a:srgbClr val="003300"/>
                </a:solidFill>
                <a:latin typeface="Calibri" pitchFamily="34" charset="0"/>
              </a:rPr>
              <a:t>El color verde significa que su comportamiento ha sido adecuado y correcto. El color rojo que ha cometido alguna infracción o su comportamiento no ha sido el correcto. El color amarillo significa que ha corregido su conducta después de una acción negativa.</a:t>
            </a:r>
          </a:p>
          <a:p>
            <a:pPr marL="265113" indent="-265113" algn="just"/>
            <a:r>
              <a:rPr lang="es-ES" dirty="0" smtClean="0">
                <a:solidFill>
                  <a:srgbClr val="660066"/>
                </a:solidFill>
                <a:latin typeface="Calibri" pitchFamily="34" charset="0"/>
              </a:rPr>
              <a:t> </a:t>
            </a:r>
          </a:p>
          <a:p>
            <a:pPr marL="265113" lvl="0" indent="-265113" algn="just">
              <a:buFont typeface="Wingdings" pitchFamily="2" charset="2"/>
              <a:buChar char="Ø"/>
            </a:pPr>
            <a:r>
              <a:rPr lang="es-ES" dirty="0" smtClean="0">
                <a:solidFill>
                  <a:srgbClr val="000066"/>
                </a:solidFill>
                <a:latin typeface="Calibri" pitchFamily="34" charset="0"/>
              </a:rPr>
              <a:t>También dispondremos de un </a:t>
            </a:r>
            <a:r>
              <a:rPr lang="es-ES" b="1" dirty="0" smtClean="0">
                <a:solidFill>
                  <a:srgbClr val="000066"/>
                </a:solidFill>
                <a:latin typeface="Calibri" pitchFamily="34" charset="0"/>
              </a:rPr>
              <a:t>panel de normas</a:t>
            </a:r>
            <a:r>
              <a:rPr lang="es-ES" dirty="0" smtClean="0">
                <a:solidFill>
                  <a:srgbClr val="000066"/>
                </a:solidFill>
                <a:latin typeface="Calibri" pitchFamily="34" charset="0"/>
              </a:rPr>
              <a:t> visibles en el aula, aplicables a todo el grupo, pero que en el caso de este alumno, tendrá una asignación de color verde o roja.</a:t>
            </a:r>
            <a:endParaRPr lang="es-ES" dirty="0">
              <a:solidFill>
                <a:srgbClr val="000066"/>
              </a:solidFill>
              <a:latin typeface="Calibri" pitchFamily="34" charset="0"/>
            </a:endParaRPr>
          </a:p>
        </p:txBody>
      </p:sp>
    </p:spTree>
    <p:extLst>
      <p:ext uri="{BB962C8B-B14F-4D97-AF65-F5344CB8AC3E}">
        <p14:creationId xmlns="" xmlns:p14="http://schemas.microsoft.com/office/powerpoint/2010/main" val="41781855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0" y="0"/>
            <a:ext cx="9143640" cy="85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Aft>
                <a:spcPts val="600"/>
              </a:spcAft>
            </a:pPr>
            <a:r>
              <a:rPr lang="es-ES" sz="2400" b="1" spc="-1" dirty="0" smtClean="0">
                <a:uFill>
                  <a:solidFill>
                    <a:srgbClr val="FFFFFF"/>
                  </a:solidFill>
                </a:uFill>
                <a:latin typeface="Calibri"/>
              </a:rPr>
              <a:t>EJEMPLO DE PROGRAMA DE MODIFICACIÓN DE CONDUCTA EN EDUCACIÓN INFANTIL</a:t>
            </a:r>
            <a:endParaRPr lang="es-ES" sz="2400" dirty="0"/>
          </a:p>
        </p:txBody>
      </p:sp>
      <p:sp>
        <p:nvSpPr>
          <p:cNvPr id="146" name="CustomShape 2"/>
          <p:cNvSpPr/>
          <p:nvPr/>
        </p:nvSpPr>
        <p:spPr>
          <a:xfrm>
            <a:off x="357120" y="1142984"/>
            <a:ext cx="8500680" cy="4929222"/>
          </a:xfrm>
          <a:prstGeom prst="rect">
            <a:avLst/>
          </a:prstGeom>
          <a:noFill/>
          <a:ln w="38160">
            <a:noFill/>
            <a:round/>
          </a:ln>
        </p:spPr>
        <p:style>
          <a:lnRef idx="0">
            <a:scrgbClr r="0" g="0" b="0"/>
          </a:lnRef>
          <a:fillRef idx="0">
            <a:scrgbClr r="0" g="0" b="0"/>
          </a:fillRef>
          <a:effectRef idx="0">
            <a:scrgbClr r="0" g="0" b="0"/>
          </a:effectRef>
          <a:fontRef idx="minor"/>
        </p:style>
        <p:txBody>
          <a:bodyPr lIns="90000" tIns="45000" rIns="90000" bIns="45000"/>
          <a:lstStyle/>
          <a:p>
            <a:pPr marL="265113" lvl="0" indent="-265113" algn="just">
              <a:buFont typeface="Wingdings" pitchFamily="2" charset="2"/>
              <a:buChar char="Ø"/>
            </a:pPr>
            <a:r>
              <a:rPr lang="es-ES" dirty="0" smtClean="0">
                <a:solidFill>
                  <a:srgbClr val="800000"/>
                </a:solidFill>
                <a:latin typeface="Calibri" pitchFamily="34" charset="0"/>
              </a:rPr>
              <a:t>Se determinan tres momentos de control de conducta del alumno en clase, para los cuales nos reuniremos todos en asamblea para la toma de decisiones (lo cual favorecerá la integración del alumno con sus compañeros/as):</a:t>
            </a:r>
          </a:p>
          <a:p>
            <a:pPr marL="265113" lvl="0" indent="-265113" algn="just"/>
            <a:endParaRPr lang="es-ES" dirty="0" smtClean="0">
              <a:solidFill>
                <a:srgbClr val="800000"/>
              </a:solidFill>
              <a:latin typeface="Calibri" pitchFamily="34" charset="0"/>
            </a:endParaRPr>
          </a:p>
          <a:p>
            <a:pPr marL="533400" lvl="0" indent="-268288" algn="just">
              <a:spcAft>
                <a:spcPts val="600"/>
              </a:spcAft>
              <a:buFont typeface="+mj-lt"/>
              <a:buAutoNum type="arabicParenR"/>
            </a:pPr>
            <a:r>
              <a:rPr lang="es-ES" b="1" dirty="0" smtClean="0">
                <a:solidFill>
                  <a:srgbClr val="800000"/>
                </a:solidFill>
                <a:latin typeface="Calibri" pitchFamily="34" charset="0"/>
              </a:rPr>
              <a:t>Al principio de la jornada: </a:t>
            </a:r>
            <a:r>
              <a:rPr lang="es-ES" dirty="0" smtClean="0">
                <a:solidFill>
                  <a:srgbClr val="800000"/>
                </a:solidFill>
                <a:latin typeface="Calibri" pitchFamily="34" charset="0"/>
              </a:rPr>
              <a:t>Se pondrá en el panel de conducta la ficha del color de la tarjeta que haya traído desde casa.</a:t>
            </a:r>
          </a:p>
          <a:p>
            <a:pPr marL="533400" lvl="0" indent="-268288" algn="just">
              <a:spcAft>
                <a:spcPts val="600"/>
              </a:spcAft>
              <a:buFont typeface="+mj-lt"/>
              <a:buAutoNum type="arabicParenR"/>
            </a:pPr>
            <a:r>
              <a:rPr lang="es-ES" b="1" dirty="0" smtClean="0">
                <a:solidFill>
                  <a:srgbClr val="800000"/>
                </a:solidFill>
                <a:latin typeface="Calibri" pitchFamily="34" charset="0"/>
              </a:rPr>
              <a:t>Después del recreo: </a:t>
            </a:r>
            <a:r>
              <a:rPr lang="es-ES" dirty="0" smtClean="0">
                <a:solidFill>
                  <a:srgbClr val="800000"/>
                </a:solidFill>
                <a:latin typeface="Calibri" pitchFamily="34" charset="0"/>
              </a:rPr>
              <a:t>Valoraremos en la asamblea de clase la conducta del alumno hasta el momento asignándole un valor positivo o negativo. Si es positivo, su ficha del panel “promocionará un color de forma positiva” (de rojo a amarillo, de amarillo a verde, o mantenerse en verde); y si es negativo, “promocionará un color de forma negativa” (de verde a amarillo, de amarillo a rojo, o mantenerse en rojo).</a:t>
            </a:r>
          </a:p>
          <a:p>
            <a:pPr marL="533400" lvl="0" indent="-268288" algn="just">
              <a:spcAft>
                <a:spcPts val="600"/>
              </a:spcAft>
              <a:buFont typeface="+mj-lt"/>
              <a:buAutoNum type="arabicParenR"/>
            </a:pPr>
            <a:r>
              <a:rPr lang="es-ES" b="1" dirty="0" smtClean="0">
                <a:solidFill>
                  <a:srgbClr val="800000"/>
                </a:solidFill>
                <a:latin typeface="Calibri" pitchFamily="34" charset="0"/>
              </a:rPr>
              <a:t>Al final de la jornada: </a:t>
            </a:r>
            <a:r>
              <a:rPr lang="es-ES" dirty="0" smtClean="0">
                <a:solidFill>
                  <a:srgbClr val="800000"/>
                </a:solidFill>
                <a:latin typeface="Calibri" pitchFamily="34" charset="0"/>
              </a:rPr>
              <a:t>El mecanismo será similar. El color de la ficha determinará el color de la tarjeta que llevará el alumno a su casa. Además, en la tabla del panel se le añadirá un punto verde su la ficha del panel ha sido verde, o se le quitará un punto verde si la ficha del panel ha sido roja.</a:t>
            </a:r>
          </a:p>
        </p:txBody>
      </p:sp>
    </p:spTree>
    <p:extLst>
      <p:ext uri="{BB962C8B-B14F-4D97-AF65-F5344CB8AC3E}">
        <p14:creationId xmlns="" xmlns:p14="http://schemas.microsoft.com/office/powerpoint/2010/main" val="41781855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1718</TotalTime>
  <Words>2304</Words>
  <Application>Microsoft Office PowerPoint</Application>
  <PresentationFormat>Presentación en pantalla (4:3)</PresentationFormat>
  <Paragraphs>263</Paragraphs>
  <Slides>16</Slides>
  <Notes>9</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dc:creator>
  <cp:lastModifiedBy>SECRETARIA</cp:lastModifiedBy>
  <cp:revision>159</cp:revision>
  <dcterms:created xsi:type="dcterms:W3CDTF">2016-09-11T07:00:43Z</dcterms:created>
  <dcterms:modified xsi:type="dcterms:W3CDTF">2018-02-12T12:33:20Z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vt:i4>
  </property>
  <property fmtid="{D5CDD505-2E9C-101B-9397-08002B2CF9AE}" pid="8" name="PresentationFormat">
    <vt:lpwstr>Presentación en pantalla (4:3)</vt:lpwstr>
  </property>
  <property fmtid="{D5CDD505-2E9C-101B-9397-08002B2CF9AE}" pid="9" name="ScaleCrop">
    <vt:bool>false</vt:bool>
  </property>
  <property fmtid="{D5CDD505-2E9C-101B-9397-08002B2CF9AE}" pid="10" name="ShareDoc">
    <vt:bool>false</vt:bool>
  </property>
  <property fmtid="{D5CDD505-2E9C-101B-9397-08002B2CF9AE}" pid="11" name="Slides">
    <vt:i4>21</vt:i4>
  </property>
</Properties>
</file>