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02/03/2020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02/03/2020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02/03/2020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02/03/2020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02/03/2020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02/03/2020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02/03/2020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02/03/2020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02/03/2020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02/03/2020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02/03/2020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02/03/2020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s-ES" dirty="0" smtClean="0"/>
              <a:t>CLIL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/>
              <a:t>SESIÓN I</a:t>
            </a:r>
          </a:p>
          <a:p>
            <a:r>
              <a:rPr lang="es-ES" dirty="0"/>
              <a:t>CONSENSO DE LAS ESTRATEGÍAS METODOLOGICA Y ELABORACIÓN DEL DOCUMENTO</a:t>
            </a:r>
          </a:p>
        </p:txBody>
      </p:sp>
    </p:spTree>
    <p:extLst>
      <p:ext uri="{BB962C8B-B14F-4D97-AF65-F5344CB8AC3E}">
        <p14:creationId xmlns:p14="http://schemas.microsoft.com/office/powerpoint/2010/main" val="409124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ELEMENTS OF CLIL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s-ES" dirty="0" smtClean="0"/>
              <a:t>CONTENT</a:t>
            </a:r>
          </a:p>
          <a:p>
            <a:r>
              <a:rPr lang="es-ES" dirty="0" smtClean="0"/>
              <a:t>COGNITION (</a:t>
            </a:r>
            <a:r>
              <a:rPr lang="es-ES" dirty="0" err="1" smtClean="0"/>
              <a:t>Thinking</a:t>
            </a:r>
            <a:r>
              <a:rPr lang="es-ES" dirty="0" smtClean="0"/>
              <a:t> </a:t>
            </a:r>
            <a:r>
              <a:rPr lang="es-ES" dirty="0" err="1" smtClean="0"/>
              <a:t>skills</a:t>
            </a:r>
            <a:r>
              <a:rPr lang="es-ES" dirty="0" smtClean="0"/>
              <a:t>)</a:t>
            </a:r>
          </a:p>
          <a:p>
            <a:r>
              <a:rPr lang="es-ES" dirty="0" smtClean="0"/>
              <a:t>COMMUNICATION (</a:t>
            </a:r>
            <a:r>
              <a:rPr lang="es-ES" dirty="0" err="1" smtClean="0"/>
              <a:t>Language</a:t>
            </a:r>
            <a:r>
              <a:rPr lang="es-ES" dirty="0" smtClean="0"/>
              <a:t>)</a:t>
            </a:r>
          </a:p>
          <a:p>
            <a:r>
              <a:rPr lang="es-ES" dirty="0" smtClean="0"/>
              <a:t>CULTURE (</a:t>
            </a:r>
            <a:r>
              <a:rPr lang="es-ES" dirty="0" err="1" smtClean="0"/>
              <a:t>Communicative</a:t>
            </a:r>
            <a:r>
              <a:rPr lang="es-ES" dirty="0" smtClean="0"/>
              <a:t> </a:t>
            </a:r>
            <a:r>
              <a:rPr lang="es-ES" dirty="0" err="1" smtClean="0"/>
              <a:t>context</a:t>
            </a:r>
            <a:r>
              <a:rPr lang="es-ES" dirty="0" smtClean="0"/>
              <a:t>, </a:t>
            </a:r>
            <a:r>
              <a:rPr lang="es-ES" dirty="0" err="1" smtClean="0"/>
              <a:t>traditions</a:t>
            </a:r>
            <a:r>
              <a:rPr lang="es-ES" dirty="0" smtClean="0"/>
              <a:t>, </a:t>
            </a:r>
            <a:r>
              <a:rPr lang="es-ES" dirty="0" err="1" smtClean="0"/>
              <a:t>civilisation</a:t>
            </a:r>
            <a:r>
              <a:rPr lang="es-ES" dirty="0" smtClean="0"/>
              <a:t>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9193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ELEMENTS OF CLIL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s-ES" dirty="0" err="1" smtClean="0"/>
              <a:t>The</a:t>
            </a:r>
            <a:r>
              <a:rPr lang="es-ES" dirty="0" smtClean="0"/>
              <a:t> 3 </a:t>
            </a:r>
            <a:r>
              <a:rPr lang="es-ES" dirty="0" err="1" smtClean="0"/>
              <a:t>A´s</a:t>
            </a:r>
            <a:r>
              <a:rPr lang="es-ES" dirty="0" smtClean="0"/>
              <a:t>  </a:t>
            </a:r>
            <a:r>
              <a:rPr lang="es-ES" dirty="0" err="1" smtClean="0"/>
              <a:t>gives</a:t>
            </a:r>
            <a:r>
              <a:rPr lang="es-ES" dirty="0" smtClean="0"/>
              <a:t> more </a:t>
            </a:r>
            <a:r>
              <a:rPr lang="es-ES" dirty="0" err="1" smtClean="0"/>
              <a:t>detailed</a:t>
            </a:r>
            <a:r>
              <a:rPr lang="es-ES" dirty="0" smtClean="0"/>
              <a:t> </a:t>
            </a:r>
            <a:r>
              <a:rPr lang="es-ES" dirty="0" err="1" smtClean="0"/>
              <a:t>focus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language</a:t>
            </a:r>
            <a:r>
              <a:rPr lang="es-ES" dirty="0" smtClean="0"/>
              <a:t> </a:t>
            </a:r>
            <a:r>
              <a:rPr lang="es-ES" dirty="0" err="1" smtClean="0"/>
              <a:t>content</a:t>
            </a:r>
            <a:r>
              <a:rPr lang="es-ES" dirty="0" smtClean="0"/>
              <a:t> of a </a:t>
            </a:r>
            <a:r>
              <a:rPr lang="es-ES" dirty="0" err="1" smtClean="0"/>
              <a:t>lesson</a:t>
            </a:r>
            <a:r>
              <a:rPr lang="es-ES" dirty="0" smtClean="0"/>
              <a:t>:</a:t>
            </a:r>
          </a:p>
          <a:p>
            <a:pPr>
              <a:buFontTx/>
              <a:buChar char="-"/>
            </a:pPr>
            <a:r>
              <a:rPr lang="es-ES" dirty="0" err="1" smtClean="0"/>
              <a:t>Analyse</a:t>
            </a:r>
            <a:r>
              <a:rPr lang="es-ES" dirty="0" smtClean="0"/>
              <a:t> </a:t>
            </a:r>
            <a:r>
              <a:rPr lang="es-ES" dirty="0" err="1" smtClean="0"/>
              <a:t>cibtebt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language</a:t>
            </a:r>
            <a:r>
              <a:rPr lang="es-ES" b="1" dirty="0" smtClean="0"/>
              <a:t> of </a:t>
            </a:r>
            <a:r>
              <a:rPr lang="es-ES" dirty="0" err="1" smtClean="0"/>
              <a:t>learning</a:t>
            </a:r>
            <a:r>
              <a:rPr lang="es-ES" dirty="0" smtClean="0"/>
              <a:t> (Key </a:t>
            </a:r>
            <a:r>
              <a:rPr lang="es-ES" dirty="0" err="1" smtClean="0"/>
              <a:t>language</a:t>
            </a:r>
            <a:r>
              <a:rPr lang="es-ES" dirty="0" smtClean="0"/>
              <a:t>)</a:t>
            </a:r>
          </a:p>
          <a:p>
            <a:pPr>
              <a:buFontTx/>
              <a:buChar char="-"/>
            </a:pPr>
            <a:r>
              <a:rPr lang="es-ES" dirty="0" err="1" smtClean="0"/>
              <a:t>Add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content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language</a:t>
            </a:r>
            <a:r>
              <a:rPr lang="es-ES" dirty="0" smtClean="0"/>
              <a:t> </a:t>
            </a:r>
            <a:r>
              <a:rPr lang="es-ES" b="1" dirty="0" err="1" smtClean="0"/>
              <a:t>for</a:t>
            </a:r>
            <a:r>
              <a:rPr lang="es-ES" b="1" dirty="0" smtClean="0"/>
              <a:t> </a:t>
            </a:r>
            <a:r>
              <a:rPr lang="es-ES" dirty="0" err="1" smtClean="0"/>
              <a:t>learning</a:t>
            </a:r>
            <a:r>
              <a:rPr lang="es-ES" dirty="0"/>
              <a:t> </a:t>
            </a:r>
            <a:r>
              <a:rPr lang="es-ES" dirty="0" smtClean="0"/>
              <a:t>(</a:t>
            </a:r>
            <a:r>
              <a:rPr lang="es-ES" dirty="0" err="1" smtClean="0"/>
              <a:t>language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classroom</a:t>
            </a:r>
            <a:r>
              <a:rPr lang="es-ES" dirty="0" smtClean="0"/>
              <a:t> </a:t>
            </a:r>
            <a:r>
              <a:rPr lang="es-ES" dirty="0" err="1" smtClean="0"/>
              <a:t>interaction</a:t>
            </a:r>
            <a:r>
              <a:rPr lang="es-ES" dirty="0" smtClean="0"/>
              <a:t>)</a:t>
            </a:r>
          </a:p>
          <a:p>
            <a:pPr>
              <a:buFontTx/>
              <a:buChar char="-"/>
            </a:pPr>
            <a:r>
              <a:rPr lang="es-ES" dirty="0" err="1" smtClean="0"/>
              <a:t>Apply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content</a:t>
            </a:r>
            <a:r>
              <a:rPr lang="es-ES" dirty="0" smtClean="0"/>
              <a:t> </a:t>
            </a:r>
            <a:r>
              <a:rPr lang="es-ES" dirty="0" err="1" smtClean="0"/>
              <a:t>language</a:t>
            </a:r>
            <a:r>
              <a:rPr lang="es-ES" dirty="0" smtClean="0"/>
              <a:t> </a:t>
            </a:r>
            <a:r>
              <a:rPr lang="es-ES" b="1" dirty="0" err="1" smtClean="0"/>
              <a:t>through</a:t>
            </a:r>
            <a:r>
              <a:rPr lang="es-ES" dirty="0" smtClean="0"/>
              <a:t> </a:t>
            </a:r>
            <a:r>
              <a:rPr lang="es-ES" dirty="0" err="1" smtClean="0"/>
              <a:t>learning</a:t>
            </a:r>
            <a:r>
              <a:rPr lang="es-ES" dirty="0" smtClean="0"/>
              <a:t> (extra </a:t>
            </a:r>
            <a:r>
              <a:rPr lang="es-ES" dirty="0" err="1" smtClean="0"/>
              <a:t>learning</a:t>
            </a:r>
            <a:r>
              <a:rPr lang="es-ES" dirty="0" smtClean="0"/>
              <a:t>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6995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ELEMENTS OF CLIL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s-ES" dirty="0" smtClean="0"/>
              <a:t>BICS</a:t>
            </a:r>
          </a:p>
          <a:p>
            <a:pPr marL="0" indent="0" algn="just">
              <a:buNone/>
            </a:pPr>
            <a:r>
              <a:rPr lang="es-ES" dirty="0" smtClean="0"/>
              <a:t>BASIC INTERPERSONAL COMMUNICATIVE SKILLS</a:t>
            </a:r>
          </a:p>
          <a:p>
            <a:pPr marL="0" indent="0" algn="ctr">
              <a:buNone/>
            </a:pPr>
            <a:r>
              <a:rPr lang="es-ES" dirty="0"/>
              <a:t> </a:t>
            </a:r>
            <a:r>
              <a:rPr lang="es-ES" dirty="0" err="1" smtClean="0"/>
              <a:t>guess</a:t>
            </a:r>
            <a:endParaRPr lang="es-ES" dirty="0" smtClean="0"/>
          </a:p>
          <a:p>
            <a:pPr marL="0" indent="0" algn="ctr">
              <a:buNone/>
            </a:pPr>
            <a:r>
              <a:rPr lang="es-ES" dirty="0" smtClean="0"/>
              <a:t>Rules</a:t>
            </a:r>
          </a:p>
          <a:p>
            <a:pPr marL="0" indent="0" algn="ctr">
              <a:buNone/>
            </a:pPr>
            <a:r>
              <a:rPr lang="es-ES" dirty="0" err="1" smtClean="0"/>
              <a:t>Less</a:t>
            </a:r>
            <a:r>
              <a:rPr lang="es-ES" dirty="0" smtClean="0"/>
              <a:t>, </a:t>
            </a:r>
            <a:r>
              <a:rPr lang="es-ES" dirty="0" err="1" smtClean="0"/>
              <a:t>take</a:t>
            </a:r>
            <a:r>
              <a:rPr lang="es-ES" dirty="0" smtClean="0"/>
              <a:t> </a:t>
            </a:r>
            <a:r>
              <a:rPr lang="es-ES" dirty="0" err="1" smtClean="0"/>
              <a:t>away</a:t>
            </a:r>
            <a:endParaRPr lang="es-ES" dirty="0" smtClean="0"/>
          </a:p>
          <a:p>
            <a:pPr marL="0" indent="0" algn="ctr">
              <a:buNone/>
            </a:pPr>
            <a:r>
              <a:rPr lang="es-ES" dirty="0" err="1" smtClean="0"/>
              <a:t>Way</a:t>
            </a:r>
            <a:r>
              <a:rPr lang="es-ES" dirty="0" smtClean="0"/>
              <a:t> </a:t>
            </a:r>
          </a:p>
          <a:p>
            <a:pPr marL="0" indent="0" algn="ctr">
              <a:buNone/>
            </a:pPr>
            <a:r>
              <a:rPr lang="es-ES" dirty="0" err="1" smtClean="0"/>
              <a:t>Some</a:t>
            </a:r>
            <a:r>
              <a:rPr lang="es-ES" dirty="0" smtClean="0"/>
              <a:t> </a:t>
            </a:r>
          </a:p>
          <a:p>
            <a:pPr marL="0" indent="0" algn="ctr">
              <a:buNone/>
            </a:pPr>
            <a:r>
              <a:rPr lang="es-ES" dirty="0" err="1" smtClean="0"/>
              <a:t>many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5333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ELEMENTS OF CLIL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dirty="0" smtClean="0"/>
              <a:t>CALP</a:t>
            </a:r>
          </a:p>
          <a:p>
            <a:pPr marL="0" indent="0" algn="just">
              <a:buNone/>
            </a:pPr>
            <a:r>
              <a:rPr lang="es-ES" dirty="0" smtClean="0"/>
              <a:t>COGNITIVE ACADEMIC LANGUAGE PROFICIENCY</a:t>
            </a:r>
          </a:p>
          <a:p>
            <a:pPr marL="0" indent="0" algn="ctr">
              <a:buNone/>
            </a:pPr>
            <a:r>
              <a:rPr lang="es-ES" dirty="0"/>
              <a:t> </a:t>
            </a:r>
            <a:r>
              <a:rPr lang="es-ES" dirty="0" err="1" smtClean="0"/>
              <a:t>estimate</a:t>
            </a:r>
            <a:r>
              <a:rPr lang="es-ES" dirty="0" smtClean="0"/>
              <a:t>, </a:t>
            </a:r>
            <a:r>
              <a:rPr lang="es-ES" dirty="0" err="1" smtClean="0"/>
              <a:t>speculate</a:t>
            </a:r>
            <a:endParaRPr lang="es-ES" dirty="0" smtClean="0"/>
          </a:p>
          <a:p>
            <a:pPr marL="0" indent="0" algn="ctr">
              <a:buNone/>
            </a:pPr>
            <a:r>
              <a:rPr lang="es-ES" dirty="0" err="1" smtClean="0"/>
              <a:t>Legislation</a:t>
            </a:r>
            <a:r>
              <a:rPr lang="es-ES" dirty="0" smtClean="0"/>
              <a:t>, </a:t>
            </a:r>
            <a:r>
              <a:rPr lang="es-ES" dirty="0" err="1" smtClean="0"/>
              <a:t>laws</a:t>
            </a:r>
            <a:endParaRPr lang="es-ES" dirty="0" smtClean="0"/>
          </a:p>
          <a:p>
            <a:pPr marL="0" indent="0" algn="ctr">
              <a:buNone/>
            </a:pPr>
            <a:r>
              <a:rPr lang="es-ES" dirty="0" err="1" smtClean="0"/>
              <a:t>Subtract</a:t>
            </a:r>
            <a:endParaRPr lang="es-ES" dirty="0" smtClean="0"/>
          </a:p>
          <a:p>
            <a:pPr marL="0" indent="0" algn="ctr">
              <a:buNone/>
            </a:pPr>
            <a:r>
              <a:rPr lang="es-ES" dirty="0" err="1" smtClean="0"/>
              <a:t>Method</a:t>
            </a:r>
            <a:endParaRPr lang="es-ES" dirty="0" smtClean="0"/>
          </a:p>
          <a:p>
            <a:pPr marL="0" indent="0" algn="ctr">
              <a:buNone/>
            </a:pPr>
            <a:r>
              <a:rPr lang="es-ES" dirty="0" err="1" smtClean="0"/>
              <a:t>Equal</a:t>
            </a:r>
            <a:r>
              <a:rPr lang="es-ES" dirty="0" smtClean="0"/>
              <a:t>, </a:t>
            </a:r>
            <a:r>
              <a:rPr lang="es-ES" dirty="0" err="1" smtClean="0"/>
              <a:t>idem</a:t>
            </a:r>
            <a:r>
              <a:rPr lang="es-ES" dirty="0" smtClean="0"/>
              <a:t>, </a:t>
            </a:r>
            <a:r>
              <a:rPr lang="es-ES" dirty="0" err="1" smtClean="0"/>
              <a:t>identical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244435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ELEMENTS OF CLIL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dirty="0" smtClean="0"/>
              <a:t>A) 3 </a:t>
            </a:r>
            <a:r>
              <a:rPr lang="es-ES" dirty="0" err="1" smtClean="0"/>
              <a:t>dimensions</a:t>
            </a:r>
            <a:r>
              <a:rPr lang="es-ES" dirty="0" smtClean="0"/>
              <a:t> of CLIL</a:t>
            </a:r>
          </a:p>
          <a:p>
            <a:pPr algn="ctr">
              <a:buFontTx/>
              <a:buChar char="-"/>
            </a:pPr>
            <a:r>
              <a:rPr lang="es-ES" dirty="0" smtClean="0"/>
              <a:t>CONCEPTS</a:t>
            </a:r>
          </a:p>
          <a:p>
            <a:pPr algn="ctr">
              <a:buFontTx/>
              <a:buChar char="-"/>
            </a:pPr>
            <a:r>
              <a:rPr lang="es-ES" dirty="0" smtClean="0"/>
              <a:t>PROCEDURES</a:t>
            </a:r>
          </a:p>
          <a:p>
            <a:pPr algn="ctr">
              <a:buFontTx/>
              <a:buChar char="-"/>
            </a:pPr>
            <a:r>
              <a:rPr lang="es-ES" dirty="0" smtClean="0"/>
              <a:t>LANGUAGE</a:t>
            </a:r>
          </a:p>
          <a:p>
            <a:pPr marL="0" indent="0" algn="just">
              <a:buNone/>
            </a:pPr>
            <a:r>
              <a:rPr lang="es-ES" dirty="0" smtClean="0"/>
              <a:t>B) </a:t>
            </a:r>
            <a:r>
              <a:rPr lang="es-ES" dirty="0" err="1" smtClean="0"/>
              <a:t>Two</a:t>
            </a:r>
            <a:r>
              <a:rPr lang="es-ES" dirty="0" smtClean="0"/>
              <a:t> </a:t>
            </a:r>
            <a:r>
              <a:rPr lang="es-ES" dirty="0" err="1" smtClean="0"/>
              <a:t>kind</a:t>
            </a:r>
            <a:r>
              <a:rPr lang="es-ES" dirty="0" smtClean="0"/>
              <a:t> of </a:t>
            </a:r>
            <a:r>
              <a:rPr lang="es-ES" dirty="0" err="1" smtClean="0"/>
              <a:t>knowledge</a:t>
            </a:r>
            <a:endParaRPr lang="es-ES" dirty="0" smtClean="0"/>
          </a:p>
          <a:p>
            <a:pPr algn="ctr">
              <a:buFontTx/>
              <a:buChar char="-"/>
            </a:pPr>
            <a:r>
              <a:rPr lang="es-ES" dirty="0" err="1" smtClean="0"/>
              <a:t>Declarative</a:t>
            </a:r>
            <a:r>
              <a:rPr lang="es-ES" dirty="0" smtClean="0"/>
              <a:t> </a:t>
            </a:r>
            <a:r>
              <a:rPr lang="es-ES" dirty="0" err="1" smtClean="0"/>
              <a:t>knowledge</a:t>
            </a:r>
            <a:endParaRPr lang="es-ES" dirty="0" smtClean="0"/>
          </a:p>
          <a:p>
            <a:pPr algn="ctr">
              <a:buFontTx/>
              <a:buChar char="-"/>
            </a:pPr>
            <a:r>
              <a:rPr lang="es-ES" dirty="0" err="1" smtClean="0"/>
              <a:t>Functioning</a:t>
            </a:r>
            <a:r>
              <a:rPr lang="es-ES" dirty="0" smtClean="0"/>
              <a:t> </a:t>
            </a:r>
            <a:r>
              <a:rPr lang="es-ES" dirty="0" err="1" smtClean="0"/>
              <a:t>knowledge</a:t>
            </a:r>
            <a:endParaRPr lang="es-ES" dirty="0" smtClean="0"/>
          </a:p>
          <a:p>
            <a:pPr marL="0" indent="0" algn="just">
              <a:buNone/>
            </a:pPr>
            <a:endParaRPr lang="es-ES" dirty="0" smtClean="0"/>
          </a:p>
          <a:p>
            <a:pPr algn="ctr">
              <a:buFontTx/>
              <a:buChar char="-"/>
            </a:pP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129122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ELEMENTS OF CLIL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ES" b="1" dirty="0" err="1" smtClean="0"/>
              <a:t>Teacher´s</a:t>
            </a:r>
            <a:r>
              <a:rPr lang="es-ES" b="1" dirty="0" smtClean="0"/>
              <a:t> role</a:t>
            </a:r>
          </a:p>
          <a:p>
            <a:pPr marL="0" indent="0" algn="just">
              <a:buNone/>
            </a:pPr>
            <a:r>
              <a:rPr lang="es-ES" dirty="0" err="1" smtClean="0"/>
              <a:t>Learners</a:t>
            </a:r>
            <a:r>
              <a:rPr lang="es-ES" dirty="0" smtClean="0"/>
              <a:t> </a:t>
            </a:r>
            <a:r>
              <a:rPr lang="es-ES" dirty="0" err="1" smtClean="0"/>
              <a:t>need</a:t>
            </a:r>
            <a:r>
              <a:rPr lang="es-ES" dirty="0" smtClean="0"/>
              <a:t> a </a:t>
            </a:r>
            <a:r>
              <a:rPr lang="es-ES" dirty="0" err="1" smtClean="0"/>
              <a:t>teacher´s</a:t>
            </a:r>
            <a:r>
              <a:rPr lang="es-ES" dirty="0" smtClean="0"/>
              <a:t> </a:t>
            </a:r>
            <a:r>
              <a:rPr lang="es-ES" dirty="0" err="1" smtClean="0"/>
              <a:t>support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move</a:t>
            </a:r>
            <a:r>
              <a:rPr lang="es-ES" dirty="0" smtClean="0"/>
              <a:t> </a:t>
            </a:r>
            <a:r>
              <a:rPr lang="es-ES" dirty="0" err="1" smtClean="0"/>
              <a:t>from</a:t>
            </a:r>
            <a:r>
              <a:rPr lang="es-ES" dirty="0" smtClean="0"/>
              <a:t> BIC </a:t>
            </a:r>
            <a:r>
              <a:rPr lang="es-ES" dirty="0" err="1" smtClean="0"/>
              <a:t>to</a:t>
            </a:r>
            <a:r>
              <a:rPr lang="es-ES" dirty="0" smtClean="0"/>
              <a:t> CALP</a:t>
            </a:r>
          </a:p>
          <a:p>
            <a:pPr marL="0" indent="0" algn="just">
              <a:buNone/>
            </a:pPr>
            <a:r>
              <a:rPr lang="es-ES" b="1" dirty="0" err="1" smtClean="0"/>
              <a:t>Learner´s</a:t>
            </a:r>
            <a:r>
              <a:rPr lang="es-ES" b="1" dirty="0" smtClean="0"/>
              <a:t> role</a:t>
            </a:r>
          </a:p>
          <a:p>
            <a:pPr marL="0" indent="0" algn="just">
              <a:buNone/>
            </a:pPr>
            <a:r>
              <a:rPr lang="es-ES" dirty="0" err="1" smtClean="0"/>
              <a:t>Bloom´s</a:t>
            </a:r>
            <a:r>
              <a:rPr lang="es-ES" dirty="0" smtClean="0"/>
              <a:t> </a:t>
            </a:r>
            <a:r>
              <a:rPr lang="es-ES" dirty="0" err="1" smtClean="0"/>
              <a:t>taxonomy</a:t>
            </a:r>
            <a:r>
              <a:rPr lang="es-ES" dirty="0" smtClean="0"/>
              <a:t> </a:t>
            </a:r>
          </a:p>
          <a:p>
            <a:pPr marL="514350" indent="-514350" algn="just">
              <a:buAutoNum type="alphaLcParenR"/>
            </a:pPr>
            <a:r>
              <a:rPr lang="es-ES" dirty="0" err="1"/>
              <a:t>C</a:t>
            </a:r>
            <a:r>
              <a:rPr lang="es-ES" dirty="0" err="1" smtClean="0"/>
              <a:t>reating</a:t>
            </a:r>
            <a:r>
              <a:rPr lang="es-ES" dirty="0" smtClean="0"/>
              <a:t>, </a:t>
            </a:r>
            <a:r>
              <a:rPr lang="es-ES" dirty="0" err="1" smtClean="0"/>
              <a:t>evaluating</a:t>
            </a:r>
            <a:r>
              <a:rPr lang="es-ES" dirty="0" smtClean="0"/>
              <a:t>, </a:t>
            </a:r>
            <a:r>
              <a:rPr lang="es-ES" dirty="0" err="1" smtClean="0"/>
              <a:t>analysing</a:t>
            </a:r>
            <a:r>
              <a:rPr lang="es-ES" dirty="0" smtClean="0"/>
              <a:t> (HOTS: </a:t>
            </a:r>
            <a:r>
              <a:rPr lang="es-ES" dirty="0" err="1" smtClean="0"/>
              <a:t>higher</a:t>
            </a:r>
            <a:r>
              <a:rPr lang="es-ES" dirty="0" smtClean="0"/>
              <a:t> </a:t>
            </a:r>
            <a:r>
              <a:rPr lang="es-ES" dirty="0" err="1" smtClean="0"/>
              <a:t>order</a:t>
            </a:r>
            <a:r>
              <a:rPr lang="es-ES" dirty="0" smtClean="0"/>
              <a:t> </a:t>
            </a:r>
            <a:r>
              <a:rPr lang="es-ES" dirty="0" err="1" smtClean="0"/>
              <a:t>thinking</a:t>
            </a:r>
            <a:r>
              <a:rPr lang="es-ES" dirty="0" smtClean="0"/>
              <a:t> </a:t>
            </a:r>
            <a:r>
              <a:rPr lang="es-ES" dirty="0" err="1" smtClean="0"/>
              <a:t>skills</a:t>
            </a:r>
            <a:r>
              <a:rPr lang="es-ES" dirty="0" smtClean="0"/>
              <a:t>)</a:t>
            </a:r>
          </a:p>
          <a:p>
            <a:pPr marL="514350" indent="-514350" algn="just">
              <a:buAutoNum type="alphaLcParenR"/>
            </a:pPr>
            <a:r>
              <a:rPr lang="es-ES" dirty="0" err="1" smtClean="0"/>
              <a:t>Applying</a:t>
            </a:r>
            <a:r>
              <a:rPr lang="es-ES" dirty="0" smtClean="0"/>
              <a:t>, </a:t>
            </a:r>
            <a:r>
              <a:rPr lang="es-ES" dirty="0" err="1" smtClean="0"/>
              <a:t>understanding</a:t>
            </a:r>
            <a:r>
              <a:rPr lang="es-ES" dirty="0" smtClean="0"/>
              <a:t>, </a:t>
            </a:r>
            <a:r>
              <a:rPr lang="es-ES" dirty="0" err="1" smtClean="0"/>
              <a:t>knolewledge</a:t>
            </a:r>
            <a:r>
              <a:rPr lang="es-ES" dirty="0" smtClean="0"/>
              <a:t>, </a:t>
            </a:r>
            <a:r>
              <a:rPr lang="es-ES" dirty="0" err="1" smtClean="0"/>
              <a:t>remembering</a:t>
            </a:r>
            <a:r>
              <a:rPr lang="es-ES" dirty="0" smtClean="0"/>
              <a:t> (LOTS: </a:t>
            </a:r>
            <a:r>
              <a:rPr lang="es-ES" dirty="0" err="1" smtClean="0"/>
              <a:t>lower</a:t>
            </a:r>
            <a:r>
              <a:rPr lang="es-ES" dirty="0" smtClean="0"/>
              <a:t> </a:t>
            </a:r>
            <a:r>
              <a:rPr lang="es-ES" dirty="0" err="1" smtClean="0"/>
              <a:t>order</a:t>
            </a:r>
            <a:r>
              <a:rPr lang="es-ES" dirty="0" smtClean="0"/>
              <a:t> </a:t>
            </a:r>
            <a:r>
              <a:rPr lang="es-ES" dirty="0" err="1"/>
              <a:t>thinking</a:t>
            </a:r>
            <a:r>
              <a:rPr lang="es-ES" dirty="0"/>
              <a:t> </a:t>
            </a:r>
            <a:r>
              <a:rPr lang="es-ES" dirty="0" err="1" smtClean="0"/>
              <a:t>skills</a:t>
            </a:r>
            <a:r>
              <a:rPr lang="es-ES" dirty="0" smtClean="0"/>
              <a:t>) </a:t>
            </a:r>
          </a:p>
          <a:p>
            <a:pPr marL="514350" indent="-514350" algn="just">
              <a:buAutoNum type="alphaLcParenR"/>
            </a:pPr>
            <a:endParaRPr lang="es-ES" dirty="0" smtClean="0"/>
          </a:p>
          <a:p>
            <a:pPr algn="ctr">
              <a:buFontTx/>
              <a:buChar char="-"/>
            </a:pP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15278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ELEMENTS OF CLIL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b="1" dirty="0" err="1" smtClean="0"/>
              <a:t>Cognitive</a:t>
            </a:r>
            <a:r>
              <a:rPr lang="es-ES" b="1" dirty="0" smtClean="0"/>
              <a:t> </a:t>
            </a:r>
            <a:r>
              <a:rPr lang="es-ES" b="1" dirty="0" err="1" smtClean="0"/>
              <a:t>skills</a:t>
            </a:r>
            <a:endParaRPr lang="es-ES" b="1" dirty="0" smtClean="0"/>
          </a:p>
          <a:p>
            <a:pPr algn="just">
              <a:buFontTx/>
              <a:buChar char="-"/>
            </a:pPr>
            <a:r>
              <a:rPr lang="es-ES" dirty="0" err="1" smtClean="0"/>
              <a:t>Help</a:t>
            </a:r>
            <a:r>
              <a:rPr lang="es-ES" dirty="0" smtClean="0"/>
              <a:t> </a:t>
            </a:r>
            <a:r>
              <a:rPr lang="es-ES" dirty="0" err="1" smtClean="0"/>
              <a:t>students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process</a:t>
            </a:r>
            <a:r>
              <a:rPr lang="es-ES" dirty="0" smtClean="0"/>
              <a:t> </a:t>
            </a:r>
            <a:r>
              <a:rPr lang="es-ES" dirty="0" err="1" smtClean="0"/>
              <a:t>knowledge</a:t>
            </a:r>
            <a:endParaRPr lang="es-ES" dirty="0" smtClean="0"/>
          </a:p>
          <a:p>
            <a:pPr algn="just">
              <a:buFontTx/>
              <a:buChar char="-"/>
            </a:pPr>
            <a:r>
              <a:rPr lang="es-ES" dirty="0" err="1" smtClean="0"/>
              <a:t>Help</a:t>
            </a:r>
            <a:r>
              <a:rPr lang="es-ES" dirty="0" smtClean="0"/>
              <a:t> </a:t>
            </a:r>
            <a:r>
              <a:rPr lang="es-ES" dirty="0" err="1" smtClean="0"/>
              <a:t>interaction</a:t>
            </a:r>
            <a:r>
              <a:rPr lang="es-ES" dirty="0" smtClean="0"/>
              <a:t>/ </a:t>
            </a:r>
            <a:r>
              <a:rPr lang="es-ES" dirty="0" err="1" smtClean="0"/>
              <a:t>communication</a:t>
            </a:r>
            <a:endParaRPr lang="es-ES" dirty="0" smtClean="0"/>
          </a:p>
          <a:p>
            <a:pPr algn="just">
              <a:buFontTx/>
              <a:buChar char="-"/>
            </a:pPr>
            <a:r>
              <a:rPr lang="es-ES" dirty="0" err="1" smtClean="0"/>
              <a:t>Help</a:t>
            </a:r>
            <a:r>
              <a:rPr lang="es-ES" dirty="0" smtClean="0"/>
              <a:t> </a:t>
            </a:r>
            <a:r>
              <a:rPr lang="es-ES" dirty="0" err="1" smtClean="0"/>
              <a:t>memory</a:t>
            </a:r>
            <a:endParaRPr lang="es-ES" dirty="0" smtClean="0"/>
          </a:p>
          <a:p>
            <a:pPr algn="just">
              <a:buFontTx/>
              <a:buChar char="-"/>
            </a:pPr>
            <a:r>
              <a:rPr lang="es-ES" dirty="0" err="1" smtClean="0"/>
              <a:t>Increase</a:t>
            </a:r>
            <a:r>
              <a:rPr lang="es-ES" dirty="0" smtClean="0"/>
              <a:t> </a:t>
            </a:r>
            <a:r>
              <a:rPr lang="es-ES" dirty="0" err="1" smtClean="0"/>
              <a:t>interest</a:t>
            </a:r>
            <a:r>
              <a:rPr lang="es-ES" dirty="0" smtClean="0"/>
              <a:t>/ </a:t>
            </a:r>
            <a:r>
              <a:rPr lang="es-ES" dirty="0" err="1" smtClean="0"/>
              <a:t>fun</a:t>
            </a:r>
            <a:r>
              <a:rPr lang="es-ES" dirty="0" smtClean="0"/>
              <a:t>/ </a:t>
            </a:r>
            <a:r>
              <a:rPr lang="es-ES" dirty="0" err="1" smtClean="0"/>
              <a:t>challenge</a:t>
            </a:r>
            <a:endParaRPr lang="es-ES" dirty="0" smtClean="0"/>
          </a:p>
          <a:p>
            <a:pPr marL="0" indent="0" algn="just">
              <a:buNone/>
            </a:pPr>
            <a:r>
              <a:rPr lang="es-ES" b="1" dirty="0" err="1" smtClean="0"/>
              <a:t>Scafolding</a:t>
            </a:r>
            <a:r>
              <a:rPr lang="es-ES" b="1" dirty="0" smtClean="0"/>
              <a:t> </a:t>
            </a:r>
          </a:p>
          <a:p>
            <a:pPr marL="0" indent="0" algn="just">
              <a:buNone/>
            </a:pPr>
            <a:r>
              <a:rPr lang="es-ES" b="1" dirty="0" err="1" smtClean="0"/>
              <a:t>What</a:t>
            </a:r>
            <a:r>
              <a:rPr lang="es-ES" b="1" dirty="0" smtClean="0"/>
              <a:t> </a:t>
            </a:r>
            <a:r>
              <a:rPr lang="es-ES" b="1" dirty="0" err="1" smtClean="0"/>
              <a:t>learners</a:t>
            </a:r>
            <a:r>
              <a:rPr lang="es-ES" b="1" dirty="0" smtClean="0"/>
              <a:t> can do </a:t>
            </a:r>
            <a:r>
              <a:rPr lang="es-ES" b="1" dirty="0" err="1" smtClean="0"/>
              <a:t>today</a:t>
            </a:r>
            <a:r>
              <a:rPr lang="es-ES" b="1" dirty="0" smtClean="0"/>
              <a:t> </a:t>
            </a:r>
            <a:r>
              <a:rPr lang="es-ES" b="1" dirty="0" err="1" smtClean="0"/>
              <a:t>with</a:t>
            </a:r>
            <a:r>
              <a:rPr lang="es-ES" b="1" dirty="0" smtClean="0"/>
              <a:t> </a:t>
            </a:r>
            <a:r>
              <a:rPr lang="es-ES" b="1" dirty="0" err="1" smtClean="0"/>
              <a:t>support</a:t>
            </a:r>
            <a:r>
              <a:rPr lang="es-ES" b="1" dirty="0" smtClean="0"/>
              <a:t>, </a:t>
            </a:r>
            <a:r>
              <a:rPr lang="es-ES" b="1" dirty="0" err="1" smtClean="0"/>
              <a:t>they</a:t>
            </a:r>
            <a:r>
              <a:rPr lang="es-ES" b="1" dirty="0" smtClean="0"/>
              <a:t> can do </a:t>
            </a:r>
            <a:r>
              <a:rPr lang="es-ES" b="1" dirty="0" err="1" smtClean="0"/>
              <a:t>alone</a:t>
            </a:r>
            <a:r>
              <a:rPr lang="es-ES" b="1" dirty="0" smtClean="0"/>
              <a:t> </a:t>
            </a:r>
            <a:r>
              <a:rPr lang="es-ES" b="1" dirty="0" err="1" smtClean="0"/>
              <a:t>tomorrow</a:t>
            </a:r>
            <a:endParaRPr lang="es-ES" b="1" dirty="0" smtClean="0"/>
          </a:p>
        </p:txBody>
      </p:sp>
    </p:spTree>
    <p:extLst>
      <p:ext uri="{BB962C8B-B14F-4D97-AF65-F5344CB8AC3E}">
        <p14:creationId xmlns:p14="http://schemas.microsoft.com/office/powerpoint/2010/main" val="276356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232</Words>
  <Application>Microsoft Office PowerPoint</Application>
  <PresentationFormat>Presentación en pantalla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CLIL</vt:lpstr>
      <vt:lpstr>ELEMENTS OF CLIL</vt:lpstr>
      <vt:lpstr>ELEMENTS OF CLIL</vt:lpstr>
      <vt:lpstr>ELEMENTS OF CLIL</vt:lpstr>
      <vt:lpstr>ELEMENTS OF CLIL</vt:lpstr>
      <vt:lpstr>ELEMENTS OF CLIL</vt:lpstr>
      <vt:lpstr>ELEMENTS OF CLIL</vt:lpstr>
      <vt:lpstr>ELEMENTS OF CLIL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CLIL</dc:title>
  <dc:creator>USUARIO</dc:creator>
  <cp:lastModifiedBy>Sandra Maria Arjona Luque</cp:lastModifiedBy>
  <cp:revision>6</cp:revision>
  <dcterms:created xsi:type="dcterms:W3CDTF">2020-02-17T15:19:09Z</dcterms:created>
  <dcterms:modified xsi:type="dcterms:W3CDTF">2020-03-02T15:30:18Z</dcterms:modified>
</cp:coreProperties>
</file>