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9" r:id="rId6"/>
    <p:sldId id="261" r:id="rId7"/>
    <p:sldId id="271" r:id="rId8"/>
    <p:sldId id="282" r:id="rId9"/>
    <p:sldId id="272" r:id="rId10"/>
    <p:sldId id="28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12188825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BDE4F4C-101C-406F-AA10-BB39A3DBA00A}">
          <p14:sldIdLst>
            <p14:sldId id="257"/>
            <p14:sldId id="269"/>
            <p14:sldId id="261"/>
          </p14:sldIdLst>
        </p14:section>
        <p14:section name="Sección sin título" id="{66CA6321-BC8C-4C38-90C6-ECB483A71A96}">
          <p14:sldIdLst>
            <p14:sldId id="271"/>
            <p14:sldId id="282"/>
            <p14:sldId id="272"/>
            <p14:sldId id="280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96" y="-588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en-US"/>
              <a:t>4/20/2017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en-US"/>
              <a:t>4/20/2017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ambria"/>
                <a:ea typeface="+mn-ea"/>
                <a:cs typeface="+mn-cs"/>
              </a:rPr>
              <a:t>2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7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1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pPr/>
              <a:t>4/20/2017</a:t>
            </a:fld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  <p:sp>
        <p:nvSpPr>
          <p:cNvPr id="12" name="Rectangle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en-US"/>
              <a:t>4/20/2017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en-US"/>
              <a:pPr/>
              <a:t>4/20/2017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Cesto con manzanas" title="Food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Marcador de posición de imagen 7" descr="Primer plano de canela en rama y manzanas junto a una pila de platos y tenedores encima de una mesa" title="Food pictur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Marcador de posición de imagen 8" descr="Porción de tarta de manzana en un plato" title="Food picture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u="sng" dirty="0" smtClean="0"/>
              <a:t>COCINANDO UN PROYECTO</a:t>
            </a:r>
            <a:endParaRPr lang="es-ES" b="1" u="sng" dirty="0"/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217612" y="4648200"/>
            <a:ext cx="9601200" cy="1066800"/>
          </a:xfrm>
        </p:spPr>
        <p:txBody>
          <a:bodyPr>
            <a:noAutofit/>
          </a:bodyPr>
          <a:lstStyle/>
          <a:p>
            <a:pPr defTabSz="914400">
              <a:spcBef>
                <a:spcPts val="0"/>
              </a:spcBef>
              <a:buNone/>
            </a:pPr>
            <a:r>
              <a:rPr lang="es-ES" sz="5400" spc="-50" dirty="0" smtClean="0"/>
              <a:t>IES ODIEL PRESENTA</a:t>
            </a:r>
            <a:endParaRPr lang="es-ES" sz="5400" spc="-50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22414" y="838200"/>
            <a:ext cx="9144000" cy="623888"/>
          </a:xfrm>
        </p:spPr>
        <p:txBody>
          <a:bodyPr>
            <a:normAutofit fontScale="90000"/>
          </a:bodyPr>
          <a:lstStyle/>
          <a:p>
            <a:r>
              <a:rPr lang="es-ES" sz="2800" b="1" dirty="0" smtClean="0"/>
              <a:t>Con la participación esencial del alumnado de 1º de ESO F</a:t>
            </a:r>
            <a:endParaRPr lang="es-ES" sz="2800" b="1" dirty="0"/>
          </a:p>
        </p:txBody>
      </p:sp>
      <p:pic>
        <p:nvPicPr>
          <p:cNvPr id="2" name="1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513" y="1643063"/>
            <a:ext cx="8051799" cy="4529137"/>
          </a:xfrm>
        </p:spPr>
      </p:pic>
    </p:spTree>
    <p:extLst>
      <p:ext uri="{BB962C8B-B14F-4D97-AF65-F5344CB8AC3E}">
        <p14:creationId xmlns:p14="http://schemas.microsoft.com/office/powerpoint/2010/main" val="347625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5612" y="332656"/>
            <a:ext cx="7670802" cy="1129432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/>
              <a:t>Y la colaboración de los profes implicados en el proyecto</a:t>
            </a:r>
            <a:endParaRPr lang="es-ES" b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1700808"/>
            <a:ext cx="5472608" cy="4954289"/>
          </a:xfrm>
        </p:spPr>
      </p:pic>
      <p:pic>
        <p:nvPicPr>
          <p:cNvPr id="5" name="Marcador de posición de imagen 4" descr="Cesto con manzanas" title="Food pictu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 </a:t>
            </a:r>
            <a:endParaRPr lang="es-ES" dirty="0"/>
          </a:p>
        </p:txBody>
      </p:sp>
      <p:sp>
        <p:nvSpPr>
          <p:cNvPr id="2" name="Marcador de posición de contenido 1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30621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s-ES" sz="2400" dirty="0" smtClean="0"/>
              <a:t>TODO PROYECTO EMPIEZA POR UNA PREGUNTA Y NOSOTROS FUIMOS LOS PRIMEROS EN PREGUNTARNOS:</a:t>
            </a:r>
          </a:p>
          <a:p>
            <a:pPr>
              <a:lnSpc>
                <a:spcPct val="110000"/>
              </a:lnSpc>
            </a:pPr>
            <a:r>
              <a:rPr lang="es-ES" sz="2400" dirty="0" smtClean="0"/>
              <a:t>- ¿Qué vamos a enseñar?</a:t>
            </a:r>
          </a:p>
          <a:p>
            <a:pPr>
              <a:lnSpc>
                <a:spcPct val="110000"/>
              </a:lnSpc>
            </a:pPr>
            <a:r>
              <a:rPr lang="es-ES" sz="2400" dirty="0" smtClean="0"/>
              <a:t>- ¿Cómo vamos a enseñarlo?</a:t>
            </a:r>
          </a:p>
          <a:p>
            <a:pPr>
              <a:lnSpc>
                <a:spcPct val="110000"/>
              </a:lnSpc>
            </a:pPr>
            <a:r>
              <a:rPr lang="es-ES" sz="2400" dirty="0" smtClean="0"/>
              <a:t>- ¿Qué sabemos del tema?</a:t>
            </a:r>
          </a:p>
          <a:p>
            <a:pPr>
              <a:lnSpc>
                <a:spcPct val="110000"/>
              </a:lnSpc>
            </a:pPr>
            <a:r>
              <a:rPr lang="es-ES" sz="2400" dirty="0" smtClean="0"/>
              <a:t>- ¿Qué podemos aportar cada uno desde nuestra materia?</a:t>
            </a:r>
            <a:endParaRPr lang="es-ES" sz="2400" dirty="0"/>
          </a:p>
        </p:txBody>
      </p:sp>
      <p:pic>
        <p:nvPicPr>
          <p:cNvPr id="7" name="6 Marcador de posición de imagen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7" r="13207"/>
          <a:stretch>
            <a:fillRect/>
          </a:stretch>
        </p:blipFill>
        <p:spPr>
          <a:xfrm rot="180000">
            <a:off x="114805" y="279569"/>
            <a:ext cx="1873411" cy="21397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536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591822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- Decidimos beneficiarnos del interés mediático por la alimentación para trabajar desde todas las materias implicadas la alimentación saludable.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- Y ese tema general, que trabajaríamos por proyectos, llevaría algo de cada uno de nosotros, de nuestros conocimientos y aptitudes.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-Crearíamos un menú internacional, aprovechando la riqueza cultural del aula, en las tres lenguas que se imparten en el centro: un menú equilibrado, con una carga energética y calórica adecuada, que cumpliera con los requisitos de la rueda alimenticia y unos hábitos de vida saludables.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07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1701924" y="260648"/>
            <a:ext cx="9144000" cy="648072"/>
          </a:xfrm>
        </p:spPr>
        <p:txBody>
          <a:bodyPr>
            <a:normAutofit/>
          </a:bodyPr>
          <a:lstStyle/>
          <a:p>
            <a:r>
              <a:rPr lang="es-ES" dirty="0" smtClean="0"/>
              <a:t>      LA COLABORACIÓN HA SIDO LA CLAVE </a:t>
            </a:r>
            <a:endParaRPr lang="es-ES" dirty="0"/>
          </a:p>
        </p:txBody>
      </p:sp>
      <p:sp>
        <p:nvSpPr>
          <p:cNvPr id="2" name="Marcador de posición de contenido 1"/>
          <p:cNvSpPr>
            <a:spLocks noGrp="1"/>
          </p:cNvSpPr>
          <p:nvPr>
            <p:ph sz="half" idx="4294967295"/>
          </p:nvPr>
        </p:nvSpPr>
        <p:spPr>
          <a:xfrm>
            <a:off x="117748" y="1412776"/>
            <a:ext cx="11809312" cy="53285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s-ES" dirty="0"/>
          </a:p>
        </p:txBody>
      </p:sp>
      <p:sp>
        <p:nvSpPr>
          <p:cNvPr id="3" name="2 Elipse"/>
          <p:cNvSpPr/>
          <p:nvPr/>
        </p:nvSpPr>
        <p:spPr>
          <a:xfrm>
            <a:off x="261764" y="1484784"/>
            <a:ext cx="252028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Carmen Camino (VE), se encargó del diseño y elección de varios  platos 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2926060" y="1556792"/>
            <a:ext cx="2592288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Paco García (REL), llevó a cabo la investigación sobre las bebidas más conocidas de la historia </a:t>
            </a:r>
            <a:endParaRPr lang="es-ES" dirty="0"/>
          </a:p>
        </p:txBody>
      </p:sp>
      <p:sp>
        <p:nvSpPr>
          <p:cNvPr id="10" name="9 Elipse"/>
          <p:cNvSpPr/>
          <p:nvPr/>
        </p:nvSpPr>
        <p:spPr>
          <a:xfrm>
            <a:off x="5662364" y="1484784"/>
            <a:ext cx="2736304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José Martín (EF), se ocupó del </a:t>
            </a:r>
            <a:r>
              <a:rPr lang="es-ES" dirty="0" err="1" smtClean="0"/>
              <a:t>Slow</a:t>
            </a:r>
            <a:r>
              <a:rPr lang="es-ES" dirty="0" smtClean="0"/>
              <a:t> </a:t>
            </a:r>
            <a:r>
              <a:rPr lang="es-ES" dirty="0" err="1" smtClean="0"/>
              <a:t>Food</a:t>
            </a:r>
            <a:r>
              <a:rPr lang="es-ES" dirty="0" smtClean="0"/>
              <a:t> (comer cuidando lo que se come) y actividades físicas</a:t>
            </a:r>
            <a:endParaRPr lang="es-ES" dirty="0"/>
          </a:p>
        </p:txBody>
      </p:sp>
      <p:sp>
        <p:nvSpPr>
          <p:cNvPr id="12" name="11 Elipse"/>
          <p:cNvSpPr/>
          <p:nvPr/>
        </p:nvSpPr>
        <p:spPr>
          <a:xfrm>
            <a:off x="8542684" y="1484784"/>
            <a:ext cx="2880320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Carlos Rubia (BIO) trabajó la pirámide de alimentación; proteínas, glúcidos, </a:t>
            </a:r>
            <a:r>
              <a:rPr lang="es-ES" dirty="0" err="1" smtClean="0"/>
              <a:t>etc</a:t>
            </a:r>
            <a:r>
              <a:rPr lang="es-ES" dirty="0" smtClean="0"/>
              <a:t> que contienen los alimentos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909836" y="4149080"/>
            <a:ext cx="2736304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Begoña Martín (Francés) y Rocío Pereira (Inglés) condujeron la búsqueda de recetas francesas y británicas y su redacción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4006180" y="4149080"/>
            <a:ext cx="2880320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Flori</a:t>
            </a:r>
            <a:r>
              <a:rPr lang="es-ES" dirty="0" smtClean="0"/>
              <a:t> Vaquero (REF LCL)  y Rebeca de la </a:t>
            </a:r>
            <a:r>
              <a:rPr lang="es-ES" dirty="0" err="1" smtClean="0"/>
              <a:t>Cova</a:t>
            </a:r>
            <a:r>
              <a:rPr lang="es-ES" dirty="0" smtClean="0"/>
              <a:t>  (LCL), se dedicaron a los textos instructivos. formato de las recetas y redacción 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7606580" y="4149080"/>
            <a:ext cx="2952328" cy="2708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Herófito</a:t>
            </a:r>
            <a:r>
              <a:rPr lang="es-ES" dirty="0" smtClean="0"/>
              <a:t> Rodríguez coordinó al alumnado del aula de apoyo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7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siguiente paso fue el diseño de los equipos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Los grupos tenían que ser equilibrados en cuanto a género y ritmo de aprendizaje y contar con estudiantes de cada asignatura optativa</a:t>
            </a:r>
          </a:p>
          <a:p>
            <a:r>
              <a:rPr lang="es-ES" dirty="0" smtClean="0"/>
              <a:t>Una vez elegidos los grupos, cada alumno asistente a asignaturas optativas sería el experto de esa materia (equipo de expertos)</a:t>
            </a:r>
          </a:p>
          <a:p>
            <a:r>
              <a:rPr lang="es-ES" dirty="0" smtClean="0"/>
              <a:t>Se eligieron además otras figuras claves que se encargarían de la coordinación grupal, la secretaría y el diseño o maquetación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Su producto final debía de ser un menú compuesto por tres platos y una bebida, como el que aparecía en los restaurantes, que cumpliera con las condiciones propuestas.</a:t>
            </a:r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356992"/>
            <a:ext cx="4104456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661640"/>
          </a:xfrm>
        </p:spPr>
        <p:txBody>
          <a:bodyPr/>
          <a:lstStyle/>
          <a:p>
            <a:pPr algn="ctr"/>
            <a:r>
              <a:rPr lang="es-ES" dirty="0" smtClean="0"/>
              <a:t>Y así fue evolucionado…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Cada equipo trabajó por separado en las optativas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2965350"/>
            <a:ext cx="4479925" cy="2983930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Y aportaban sus conocimientos al resto de compañeros de su grupo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3045321"/>
            <a:ext cx="4479925" cy="2903959"/>
          </a:xfrm>
        </p:spPr>
      </p:pic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las materias comunes se coordinaban y trabajaba el quipo completo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f02901023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55" ma:contentTypeDescription="Create a new document." ma:contentTypeScope="" ma:versionID="3c98c83416931a21d43ed007fda5e4dd">
  <xsd:schema xmlns:xsd="http://www.w3.org/2001/XMLSchema" xmlns:xs="http://www.w3.org/2001/XMLSchema" xmlns:p="http://schemas.microsoft.com/office/2006/metadata/properties" xmlns:ns2="2958f784-0ef9-4616-b22d-512a8cad1f0d" xmlns:ns3="fb5acd76-e9f3-4601-9d69-91f53ab96ae6" targetNamespace="http://schemas.microsoft.com/office/2006/metadata/properties" ma:root="true" ma:fieldsID="938018c4f46d99993d20879d4e9ddff8" ns2:_="" ns3:_="">
    <xsd:import namespace="2958f784-0ef9-4616-b22d-512a8cad1f0d"/>
    <xsd:import namespace="fb5acd76-e9f3-4601-9d69-91f53ab96ae6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8f784-0ef9-4616-b22d-512a8cad1f0d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ca69c71e-a029-4733-aca1-cabc27411b08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D80075B-F8CE-48D6-9BD2-D195F7E115A9}" ma:internalName="CSXSubmissionMarket" ma:readOnly="false" ma:showField="MarketName" ma:web="2958f784-0ef9-4616-b22d-512a8cad1f0d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9327d1a0-1a14-4b12-a74c-0f320f972977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1F044C38-11A0-4051-9DF8-A3AFA85E16DC}" ma:internalName="InProjectListLookup" ma:readOnly="true" ma:showField="InProjectLis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3b364bcb-a06e-4da1-8475-f5243c3236b2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1F044C38-11A0-4051-9DF8-A3AFA85E16DC}" ma:internalName="LastCompleteVersionLookup" ma:readOnly="true" ma:showField="LastComplete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1F044C38-11A0-4051-9DF8-A3AFA85E16DC}" ma:internalName="LastPreviewErrorLookup" ma:readOnly="true" ma:showField="LastPreview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1F044C38-11A0-4051-9DF8-A3AFA85E16DC}" ma:internalName="LastPreviewResultLookup" ma:readOnly="true" ma:showField="LastPreview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1F044C38-11A0-4051-9DF8-A3AFA85E16DC}" ma:internalName="LastPreviewAttemptDateLookup" ma:readOnly="true" ma:showField="LastPreview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1F044C38-11A0-4051-9DF8-A3AFA85E16DC}" ma:internalName="LastPreviewedByLookup" ma:readOnly="true" ma:showField="LastPreview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1F044C38-11A0-4051-9DF8-A3AFA85E16DC}" ma:internalName="LastPreviewTimeLookup" ma:readOnly="true" ma:showField="LastPreview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1F044C38-11A0-4051-9DF8-A3AFA85E16DC}" ma:internalName="LastPreviewVersionLookup" ma:readOnly="true" ma:showField="LastPreview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1F044C38-11A0-4051-9DF8-A3AFA85E16DC}" ma:internalName="LastPublishErrorLookup" ma:readOnly="true" ma:showField="LastPublishError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1F044C38-11A0-4051-9DF8-A3AFA85E16DC}" ma:internalName="LastPublishResultLookup" ma:readOnly="true" ma:showField="LastPublishResult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1F044C38-11A0-4051-9DF8-A3AFA85E16DC}" ma:internalName="LastPublishAttemptDateLookup" ma:readOnly="true" ma:showField="LastPublishAttemptDat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1F044C38-11A0-4051-9DF8-A3AFA85E16DC}" ma:internalName="LastPublishedByLookup" ma:readOnly="true" ma:showField="LastPublishedBy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1F044C38-11A0-4051-9DF8-A3AFA85E16DC}" ma:internalName="LastPublishTimeLookup" ma:readOnly="true" ma:showField="LastPublishTi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1F044C38-11A0-4051-9DF8-A3AFA85E16DC}" ma:internalName="LastPublishVersionLookup" ma:readOnly="true" ma:showField="LastPublishVersion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AC64899A-88C0-4725-BCFC-902FA402DE74}" ma:internalName="LocLastLocAttemptVersionLookup" ma:readOnly="false" ma:showField="LastLocAttemptVersion" ma:web="2958f784-0ef9-4616-b22d-512a8cad1f0d">
      <xsd:simpleType>
        <xsd:restriction base="dms:Lookup"/>
      </xsd:simpleType>
    </xsd:element>
    <xsd:element name="LocLastLocAttemptVersionTypeLookup" ma:index="72" nillable="true" ma:displayName="Loc Last Loc Attempt Version Type" ma:default="" ma:list="{AC64899A-88C0-4725-BCFC-902FA402DE74}" ma:internalName="LocLastLocAttemptVersionTypeLookup" ma:readOnly="true" ma:showField="LastLocAttemptVersionType" ma:web="2958f784-0ef9-4616-b22d-512a8cad1f0d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AC64899A-88C0-4725-BCFC-902FA402DE74}" ma:internalName="LocNewPublishedVersionLookup" ma:readOnly="true" ma:showField="NewPublishedVersion" ma:web="2958f784-0ef9-4616-b22d-512a8cad1f0d">
      <xsd:simpleType>
        <xsd:restriction base="dms:Lookup"/>
      </xsd:simpleType>
    </xsd:element>
    <xsd:element name="LocOverallHandbackStatusLookup" ma:index="76" nillable="true" ma:displayName="Loc Overall Handback Status" ma:default="" ma:list="{AC64899A-88C0-4725-BCFC-902FA402DE74}" ma:internalName="LocOverallHandbackStatusLookup" ma:readOnly="true" ma:showField="OverallHandbackStatus" ma:web="2958f784-0ef9-4616-b22d-512a8cad1f0d">
      <xsd:simpleType>
        <xsd:restriction base="dms:Lookup"/>
      </xsd:simpleType>
    </xsd:element>
    <xsd:element name="LocOverallLocStatusLookup" ma:index="77" nillable="true" ma:displayName="Loc Overall Localize Status" ma:default="" ma:list="{AC64899A-88C0-4725-BCFC-902FA402DE74}" ma:internalName="LocOverallLocStatusLookup" ma:readOnly="true" ma:showField="OverallLocStatus" ma:web="2958f784-0ef9-4616-b22d-512a8cad1f0d">
      <xsd:simpleType>
        <xsd:restriction base="dms:Lookup"/>
      </xsd:simpleType>
    </xsd:element>
    <xsd:element name="LocOverallPreviewStatusLookup" ma:index="78" nillable="true" ma:displayName="Loc Overall Preview Status" ma:default="" ma:list="{AC64899A-88C0-4725-BCFC-902FA402DE74}" ma:internalName="LocOverallPreviewStatusLookup" ma:readOnly="true" ma:showField="OverallPreviewStatus" ma:web="2958f784-0ef9-4616-b22d-512a8cad1f0d">
      <xsd:simpleType>
        <xsd:restriction base="dms:Lookup"/>
      </xsd:simpleType>
    </xsd:element>
    <xsd:element name="LocOverallPublishStatusLookup" ma:index="79" nillable="true" ma:displayName="Loc Overall Publish Status" ma:default="" ma:list="{AC64899A-88C0-4725-BCFC-902FA402DE74}" ma:internalName="LocOverallPublishStatusLookup" ma:readOnly="true" ma:showField="OverallPublishStatus" ma:web="2958f784-0ef9-4616-b22d-512a8cad1f0d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AC64899A-88C0-4725-BCFC-902FA402DE74}" ma:internalName="LocProcessedForHandoffsLookup" ma:readOnly="true" ma:showField="ProcessedForHandoffs" ma:web="2958f784-0ef9-4616-b22d-512a8cad1f0d">
      <xsd:simpleType>
        <xsd:restriction base="dms:Lookup"/>
      </xsd:simpleType>
    </xsd:element>
    <xsd:element name="LocProcessedForMarketsLookup" ma:index="82" nillable="true" ma:displayName="Loc Processed For Markets" ma:default="" ma:list="{AC64899A-88C0-4725-BCFC-902FA402DE74}" ma:internalName="LocProcessedForMarketsLookup" ma:readOnly="true" ma:showField="ProcessedForMarkets" ma:web="2958f784-0ef9-4616-b22d-512a8cad1f0d">
      <xsd:simpleType>
        <xsd:restriction base="dms:Lookup"/>
      </xsd:simpleType>
    </xsd:element>
    <xsd:element name="LocPublishedDependentAssetsLookup" ma:index="83" nillable="true" ma:displayName="Loc Published Dependent Assets" ma:default="" ma:list="{AC64899A-88C0-4725-BCFC-902FA402DE74}" ma:internalName="LocPublishedDependentAssetsLookup" ma:readOnly="true" ma:showField="PublishedDependentAssets" ma:web="2958f784-0ef9-4616-b22d-512a8cad1f0d">
      <xsd:simpleType>
        <xsd:restriction base="dms:Lookup"/>
      </xsd:simpleType>
    </xsd:element>
    <xsd:element name="LocPublishedLinkedAssetsLookup" ma:index="84" nillable="true" ma:displayName="Loc Published Linked Assets" ma:default="" ma:list="{AC64899A-88C0-4725-BCFC-902FA402DE74}" ma:internalName="LocPublishedLinkedAssetsLookup" ma:readOnly="true" ma:showField="PublishedLinkedAssets" ma:web="2958f784-0ef9-4616-b22d-512a8cad1f0d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51ee2d3-c117-4524-b3f1-1010c3cab2a3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D80075B-F8CE-48D6-9BD2-D195F7E115A9}" ma:internalName="Markets" ma:readOnly="false" ma:showField="MarketName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1F044C38-11A0-4051-9DF8-A3AFA85E16DC}" ma:internalName="NumOfRatingsLookup" ma:readOnly="true" ma:showField="NumOfRating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1F044C38-11A0-4051-9DF8-A3AFA85E16DC}" ma:internalName="PublishStatusLookup" ma:readOnly="false" ma:showField="PublishStatus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54e2ea7-8c43-4b3c-9db4-bd71f7cfe4f4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33f01220-6030-4880-975f-b9ea0de09f53}" ma:internalName="TaxCatchAll" ma:showField="CatchAllData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33f01220-6030-4880-975f-b9ea0de09f53}" ma:internalName="TaxCatchAllLabel" ma:readOnly="true" ma:showField="CatchAllDataLabel" ma:web="2958f784-0ef9-4616-b22d-512a8cad1f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5acd76-e9f3-4601-9d69-91f53ab96ae6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2958f784-0ef9-4616-b22d-512a8cad1f0d" xsi:nil="true"/>
    <AssetExpire xmlns="2958f784-0ef9-4616-b22d-512a8cad1f0d">2029-01-01T08:00:00+00:00</AssetExpire>
    <CampaignTagsTaxHTField0 xmlns="2958f784-0ef9-4616-b22d-512a8cad1f0d">
      <Terms xmlns="http://schemas.microsoft.com/office/infopath/2007/PartnerControls"/>
    </CampaignTagsTaxHTField0>
    <IntlLangReviewDate xmlns="2958f784-0ef9-4616-b22d-512a8cad1f0d" xsi:nil="true"/>
    <TPFriendlyName xmlns="2958f784-0ef9-4616-b22d-512a8cad1f0d" xsi:nil="true"/>
    <IntlLangReview xmlns="2958f784-0ef9-4616-b22d-512a8cad1f0d">false</IntlLangReview>
    <LocLastLocAttemptVersionLookup xmlns="2958f784-0ef9-4616-b22d-512a8cad1f0d">836758</LocLastLocAttemptVersionLookup>
    <PolicheckWords xmlns="2958f784-0ef9-4616-b22d-512a8cad1f0d" xsi:nil="true"/>
    <SubmitterId xmlns="2958f784-0ef9-4616-b22d-512a8cad1f0d" xsi:nil="true"/>
    <AcquiredFrom xmlns="2958f784-0ef9-4616-b22d-512a8cad1f0d">Internal MS</AcquiredFrom>
    <EditorialStatus xmlns="2958f784-0ef9-4616-b22d-512a8cad1f0d">Complete</EditorialStatus>
    <Markets xmlns="2958f784-0ef9-4616-b22d-512a8cad1f0d"/>
    <OriginAsset xmlns="2958f784-0ef9-4616-b22d-512a8cad1f0d" xsi:nil="true"/>
    <AssetStart xmlns="2958f784-0ef9-4616-b22d-512a8cad1f0d">2012-05-23T08:44:00+00:00</AssetStart>
    <FriendlyTitle xmlns="2958f784-0ef9-4616-b22d-512a8cad1f0d" xsi:nil="true"/>
    <MarketSpecific xmlns="2958f784-0ef9-4616-b22d-512a8cad1f0d">false</MarketSpecific>
    <TPNamespace xmlns="2958f784-0ef9-4616-b22d-512a8cad1f0d" xsi:nil="true"/>
    <PublishStatusLookup xmlns="2958f784-0ef9-4616-b22d-512a8cad1f0d">
      <Value>664625</Value>
    </PublishStatusLookup>
    <APAuthor xmlns="2958f784-0ef9-4616-b22d-512a8cad1f0d">
      <UserInfo>
        <DisplayName>REDMOND\v-anij</DisplayName>
        <AccountId>2469</AccountId>
        <AccountType/>
      </UserInfo>
    </APAuthor>
    <TPCommandLine xmlns="2958f784-0ef9-4616-b22d-512a8cad1f0d" xsi:nil="true"/>
    <IntlLangReviewer xmlns="2958f784-0ef9-4616-b22d-512a8cad1f0d" xsi:nil="true"/>
    <OpenTemplate xmlns="2958f784-0ef9-4616-b22d-512a8cad1f0d">true</OpenTemplate>
    <CSXSubmissionDate xmlns="2958f784-0ef9-4616-b22d-512a8cad1f0d" xsi:nil="true"/>
    <TaxCatchAll xmlns="2958f784-0ef9-4616-b22d-512a8cad1f0d"/>
    <Manager xmlns="2958f784-0ef9-4616-b22d-512a8cad1f0d" xsi:nil="true"/>
    <NumericId xmlns="2958f784-0ef9-4616-b22d-512a8cad1f0d" xsi:nil="true"/>
    <ParentAssetId xmlns="2958f784-0ef9-4616-b22d-512a8cad1f0d" xsi:nil="true"/>
    <OriginalSourceMarket xmlns="2958f784-0ef9-4616-b22d-512a8cad1f0d">english</OriginalSourceMarket>
    <ApprovalStatus xmlns="2958f784-0ef9-4616-b22d-512a8cad1f0d">InProgress</ApprovalStatus>
    <TPComponent xmlns="2958f784-0ef9-4616-b22d-512a8cad1f0d" xsi:nil="true"/>
    <EditorialTags xmlns="2958f784-0ef9-4616-b22d-512a8cad1f0d" xsi:nil="true"/>
    <TPExecutable xmlns="2958f784-0ef9-4616-b22d-512a8cad1f0d" xsi:nil="true"/>
    <TPLaunchHelpLink xmlns="2958f784-0ef9-4616-b22d-512a8cad1f0d" xsi:nil="true"/>
    <LocComments xmlns="2958f784-0ef9-4616-b22d-512a8cad1f0d" xsi:nil="true"/>
    <LocRecommendedHandoff xmlns="2958f784-0ef9-4616-b22d-512a8cad1f0d" xsi:nil="true"/>
    <SourceTitle xmlns="2958f784-0ef9-4616-b22d-512a8cad1f0d" xsi:nil="true"/>
    <CSXUpdate xmlns="2958f784-0ef9-4616-b22d-512a8cad1f0d">false</CSXUpdate>
    <IntlLocPriority xmlns="2958f784-0ef9-4616-b22d-512a8cad1f0d" xsi:nil="true"/>
    <UAProjectedTotalWords xmlns="2958f784-0ef9-4616-b22d-512a8cad1f0d" xsi:nil="true"/>
    <AssetType xmlns="2958f784-0ef9-4616-b22d-512a8cad1f0d">TP</AssetType>
    <MachineTranslated xmlns="2958f784-0ef9-4616-b22d-512a8cad1f0d">false</MachineTranslated>
    <OutputCachingOn xmlns="2958f784-0ef9-4616-b22d-512a8cad1f0d">false</OutputCachingOn>
    <TemplateStatus xmlns="2958f784-0ef9-4616-b22d-512a8cad1f0d">Complete</TemplateStatus>
    <IsSearchable xmlns="2958f784-0ef9-4616-b22d-512a8cad1f0d">true</IsSearchable>
    <ContentItem xmlns="2958f784-0ef9-4616-b22d-512a8cad1f0d" xsi:nil="true"/>
    <HandoffToMSDN xmlns="2958f784-0ef9-4616-b22d-512a8cad1f0d" xsi:nil="true"/>
    <ShowIn xmlns="2958f784-0ef9-4616-b22d-512a8cad1f0d">Show everywhere</ShowIn>
    <ThumbnailAssetId xmlns="2958f784-0ef9-4616-b22d-512a8cad1f0d" xsi:nil="true"/>
    <UALocComments xmlns="2958f784-0ef9-4616-b22d-512a8cad1f0d" xsi:nil="true"/>
    <UALocRecommendation xmlns="2958f784-0ef9-4616-b22d-512a8cad1f0d">Localize</UALocRecommendation>
    <LastModifiedDateTime xmlns="2958f784-0ef9-4616-b22d-512a8cad1f0d" xsi:nil="true"/>
    <LegacyData xmlns="2958f784-0ef9-4616-b22d-512a8cad1f0d" xsi:nil="true"/>
    <LocManualTestRequired xmlns="2958f784-0ef9-4616-b22d-512a8cad1f0d">false</LocManualTestRequired>
    <ClipArtFilename xmlns="2958f784-0ef9-4616-b22d-512a8cad1f0d" xsi:nil="true"/>
    <TPApplication xmlns="2958f784-0ef9-4616-b22d-512a8cad1f0d" xsi:nil="true"/>
    <CSXHash xmlns="2958f784-0ef9-4616-b22d-512a8cad1f0d" xsi:nil="true"/>
    <DirectSourceMarket xmlns="2958f784-0ef9-4616-b22d-512a8cad1f0d">english</DirectSourceMarket>
    <PrimaryImageGen xmlns="2958f784-0ef9-4616-b22d-512a8cad1f0d">true</PrimaryImageGen>
    <PlannedPubDate xmlns="2958f784-0ef9-4616-b22d-512a8cad1f0d" xsi:nil="true"/>
    <CSXSubmissionMarket xmlns="2958f784-0ef9-4616-b22d-512a8cad1f0d" xsi:nil="true"/>
    <Downloads xmlns="2958f784-0ef9-4616-b22d-512a8cad1f0d">0</Downloads>
    <ArtSampleDocs xmlns="2958f784-0ef9-4616-b22d-512a8cad1f0d" xsi:nil="true"/>
    <TrustLevel xmlns="2958f784-0ef9-4616-b22d-512a8cad1f0d">1 Microsoft Managed Content</TrustLevel>
    <BlockPublish xmlns="2958f784-0ef9-4616-b22d-512a8cad1f0d">false</BlockPublish>
    <TPLaunchHelpLinkType xmlns="2958f784-0ef9-4616-b22d-512a8cad1f0d">Template</TPLaunchHelpLinkType>
    <LocalizationTagsTaxHTField0 xmlns="2958f784-0ef9-4616-b22d-512a8cad1f0d">
      <Terms xmlns="http://schemas.microsoft.com/office/infopath/2007/PartnerControls"/>
    </LocalizationTagsTaxHTField0>
    <BusinessGroup xmlns="2958f784-0ef9-4616-b22d-512a8cad1f0d" xsi:nil="true"/>
    <Providers xmlns="2958f784-0ef9-4616-b22d-512a8cad1f0d" xsi:nil="true"/>
    <TemplateTemplateType xmlns="2958f784-0ef9-4616-b22d-512a8cad1f0d">PowerPoint Design Template</TemplateTemplateType>
    <TimesCloned xmlns="2958f784-0ef9-4616-b22d-512a8cad1f0d" xsi:nil="true"/>
    <TPAppVersion xmlns="2958f784-0ef9-4616-b22d-512a8cad1f0d" xsi:nil="true"/>
    <VoteCount xmlns="2958f784-0ef9-4616-b22d-512a8cad1f0d" xsi:nil="true"/>
    <AverageRating xmlns="2958f784-0ef9-4616-b22d-512a8cad1f0d" xsi:nil="true"/>
    <FeatureTagsTaxHTField0 xmlns="2958f784-0ef9-4616-b22d-512a8cad1f0d">
      <Terms xmlns="http://schemas.microsoft.com/office/infopath/2007/PartnerControls"/>
    </FeatureTagsTaxHTField0>
    <Provider xmlns="2958f784-0ef9-4616-b22d-512a8cad1f0d" xsi:nil="true"/>
    <UACurrentWords xmlns="2958f784-0ef9-4616-b22d-512a8cad1f0d" xsi:nil="true"/>
    <AssetId xmlns="2958f784-0ef9-4616-b22d-512a8cad1f0d">TP102901022</AssetId>
    <TPClientViewer xmlns="2958f784-0ef9-4616-b22d-512a8cad1f0d" xsi:nil="true"/>
    <DSATActionTaken xmlns="2958f784-0ef9-4616-b22d-512a8cad1f0d" xsi:nil="true"/>
    <APEditor xmlns="2958f784-0ef9-4616-b22d-512a8cad1f0d">
      <UserInfo>
        <DisplayName/>
        <AccountId xsi:nil="true"/>
        <AccountType/>
      </UserInfo>
    </APEditor>
    <TPInstallLocation xmlns="2958f784-0ef9-4616-b22d-512a8cad1f0d" xsi:nil="true"/>
    <OOCacheId xmlns="2958f784-0ef9-4616-b22d-512a8cad1f0d" xsi:nil="true"/>
    <IsDeleted xmlns="2958f784-0ef9-4616-b22d-512a8cad1f0d">false</IsDeleted>
    <PublishTargets xmlns="2958f784-0ef9-4616-b22d-512a8cad1f0d">OfficeOnlineVNext</PublishTargets>
    <ApprovalLog xmlns="2958f784-0ef9-4616-b22d-512a8cad1f0d" xsi:nil="true"/>
    <BugNumber xmlns="2958f784-0ef9-4616-b22d-512a8cad1f0d" xsi:nil="true"/>
    <CrawlForDependencies xmlns="2958f784-0ef9-4616-b22d-512a8cad1f0d">false</CrawlForDependencies>
    <InternalTagsTaxHTField0 xmlns="2958f784-0ef9-4616-b22d-512a8cad1f0d">
      <Terms xmlns="http://schemas.microsoft.com/office/infopath/2007/PartnerControls"/>
    </InternalTagsTaxHTField0>
    <LastHandOff xmlns="2958f784-0ef9-4616-b22d-512a8cad1f0d" xsi:nil="true"/>
    <Milestone xmlns="2958f784-0ef9-4616-b22d-512a8cad1f0d" xsi:nil="true"/>
    <OriginalRelease xmlns="2958f784-0ef9-4616-b22d-512a8cad1f0d">15</OriginalRelease>
    <RecommendationsModifier xmlns="2958f784-0ef9-4616-b22d-512a8cad1f0d" xsi:nil="true"/>
    <ScenarioTagsTaxHTField0 xmlns="2958f784-0ef9-4616-b22d-512a8cad1f0d">
      <Terms xmlns="http://schemas.microsoft.com/office/infopath/2007/PartnerControls"/>
    </ScenarioTagsTaxHTField0>
    <UANotes xmlns="2958f784-0ef9-4616-b22d-512a8cad1f0d" xsi:nil="true"/>
    <Description0 xmlns="fb5acd76-e9f3-4601-9d69-91f53ab96ae6" xsi:nil="true"/>
    <Component xmlns="fb5acd76-e9f3-4601-9d69-91f53ab96ae6" xsi:nil="true"/>
    <LocMarketGroupTiers2 xmlns="2958f784-0ef9-4616-b22d-512a8cad1f0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577D35-A8B6-4B6F-9E8A-392B77F61A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8f784-0ef9-4616-b22d-512a8cad1f0d"/>
    <ds:schemaRef ds:uri="fb5acd76-e9f3-4601-9d69-91f53ab96a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114E53-0807-4C02-A314-98923566021D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2958f784-0ef9-4616-b22d-512a8cad1f0d"/>
    <ds:schemaRef ds:uri="fb5acd76-e9f3-4601-9d69-91f53ab96ae6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tf02901023</Template>
  <TotalTime>0</TotalTime>
  <Words>375</Words>
  <Application>Microsoft Office PowerPoint</Application>
  <PresentationFormat>Personalizado</PresentationFormat>
  <Paragraphs>30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tf02901023</vt:lpstr>
      <vt:lpstr>IES ODIEL PRESENTA</vt:lpstr>
      <vt:lpstr>Con la participación esencial del alumnado de 1º de ESO F</vt:lpstr>
      <vt:lpstr>Y la colaboración de los profes implicados en el proyecto</vt:lpstr>
      <vt:lpstr> </vt:lpstr>
      <vt:lpstr>- Decidimos beneficiarnos del interés mediático por la alimentación para trabajar desde todas las materias implicadas la alimentación saludable.  - Y ese tema general, que trabajaríamos por proyectos, llevaría algo de cada uno de nosotros, de nuestros conocimientos y aptitudes.  -Crearíamos un menú internacional, aprovechando la riqueza cultural del aula, en las tres lenguas que se imparten en el centro: un menú equilibrado, con una carga energética y calórica adecuada, que cumpliera con los requisitos de la rueda alimenticia y unos hábitos de vida saludables.</vt:lpstr>
      <vt:lpstr>      LA COLABORACIÓN HA SIDO LA CLAVE </vt:lpstr>
      <vt:lpstr>El siguiente paso fue el diseño de los equipos</vt:lpstr>
      <vt:lpstr>Y así fue evolucionado…</vt:lpstr>
      <vt:lpstr>En las materias comunes se coordinaban y trabajaba el quipo completo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2017-04-19T12:29:59Z</dcterms:created>
  <dcterms:modified xsi:type="dcterms:W3CDTF">2017-04-20T09:12:09Z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0x010100DE95A0C693CEB341887D38A4A2B58B45040072C752107C5A7B47AA91A1EE638E6F1F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