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5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2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1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5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1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11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89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0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9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C21D-FC4B-421C-B9F6-35DAC8F13B3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AA6625E-A925-4F1C-ABE5-8711CEFF040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blog.educalab.es/cniie/2014/02/16/proyecto-creamos-nuestra-empresa-premio-nacional-a-proyectos-de-entidades-para-la-promocion-educati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arapnte.educacion.navarra.es/2010/08/05/experiencia-de-un-instituto-navarro-destacada-en-etwinning/etwinning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gendainmobiliariatv.blogspot.com/2015/12/4-ventajas-de-aprender-un-segundo-idioma.html" TargetMode="External"/><Relationship Id="rId3" Type="http://schemas.openxmlformats.org/officeDocument/2006/relationships/hyperlink" Target="https://www.innovation-pedagogique.fr/article1087.html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nohayrealidad.blogspot.com/2010/11/esto-si-que-es-calidad.html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i.es/blogs/alfredo-fernandez-lorenzo/2015/11/01/el-trabajo-en-equipo-vale-para-tod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nadoresdepensamiento.com/revista/objetivos-y-medida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edu.xunta.es/espazoAbalar/sites/espazoAbalar/files/datos/1450257386/contido/Instrumentos_de_medida_de_capacidad_alumnado/trabajo_en_grup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chavesnogales.es/2018/05/experiencia-erasmus-en-islandia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uitcase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_flags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61F93-DAEE-48C8-B0C6-C1B8AC70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63" y="83890"/>
            <a:ext cx="10492790" cy="3259839"/>
          </a:xfrm>
        </p:spPr>
        <p:txBody>
          <a:bodyPr>
            <a:normAutofit fontScale="90000"/>
          </a:bodyPr>
          <a:lstStyle/>
          <a:p>
            <a:r>
              <a:rPr lang="es-ES" sz="5300" dirty="0"/>
              <a:t>PLAN DE INTERNACIONALIZACIÓN DE LAS ENSEÑANZAS EN NUESTRO CENTRO</a:t>
            </a:r>
            <a:br>
              <a:rPr lang="es-ES" sz="5300" dirty="0"/>
            </a:br>
            <a:endParaRPr lang="es-ES" sz="5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77BF00-776F-480C-A1FB-5EDDC4EFC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41" y="3531204"/>
            <a:ext cx="10400511" cy="1359578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sz="2900" dirty="0"/>
              <a:t>IES LA PEDRERA BLANCA</a:t>
            </a:r>
          </a:p>
          <a:p>
            <a:r>
              <a:rPr lang="es-ES" sz="2900" dirty="0"/>
              <a:t>CURSO ESCOLAR 2020-21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9893DC-A20F-4387-A04E-81A32AAE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70" y="3705579"/>
            <a:ext cx="4412608" cy="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46A130D-6784-4AF2-99A2-75975893CAAA}"/>
              </a:ext>
            </a:extLst>
          </p:cNvPr>
          <p:cNvSpPr txBox="1"/>
          <p:nvPr/>
        </p:nvSpPr>
        <p:spPr>
          <a:xfrm>
            <a:off x="8117633" y="4012163"/>
            <a:ext cx="37303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2" tooltip="http://blog.educalab.es/cniie/2014/02/16/proyecto-creamos-nuestra-empresa-premio-nacional-a-proyectos-de-entidades-para-la-promocion-educativa/"/>
              </a:rPr>
              <a:t>Esta foto</a:t>
            </a:r>
            <a:r>
              <a:rPr lang="es-ES" sz="900" dirty="0"/>
              <a:t> de Autor </a:t>
            </a:r>
            <a:r>
              <a:rPr lang="es-ES" sz="900" dirty="0" err="1"/>
              <a:t>esconocido</a:t>
            </a:r>
            <a:r>
              <a:rPr lang="es-ES" sz="900" dirty="0"/>
              <a:t> está bajo licencia </a:t>
            </a:r>
            <a:r>
              <a:rPr lang="es-ES" sz="900" dirty="0">
                <a:hlinkClick r:id="rId3" tooltip="https://creativecommons.org/licenses/by-sa/3.0/"/>
              </a:rPr>
              <a:t>CC BY-SA</a:t>
            </a:r>
            <a:endParaRPr lang="es-ES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67AF32-4359-46CD-A008-A9C293793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50834" y="3232466"/>
            <a:ext cx="5231362" cy="7932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EA20BDB-72D5-43BE-9B8D-8301D48BECED}"/>
              </a:ext>
            </a:extLst>
          </p:cNvPr>
          <p:cNvSpPr txBox="1"/>
          <p:nvPr/>
        </p:nvSpPr>
        <p:spPr>
          <a:xfrm>
            <a:off x="6960637" y="6015938"/>
            <a:ext cx="5231362" cy="23083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5" tooltip="https://parapnte.educacion.navarra.es/2010/08/05/experiencia-de-un-instituto-navarro-destacada-en-etwinning/etwinning/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6" tooltip="https://creativecommons.org/licenses/by-nc-sa/3.0/"/>
              </a:rPr>
              <a:t>CC BY-SA-NC</a:t>
            </a:r>
            <a:endParaRPr lang="es-ES" sz="9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CD0C04-F11A-4007-AAE2-2F9B8B66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804519"/>
            <a:ext cx="11618751" cy="688721"/>
          </a:xfrm>
        </p:spPr>
        <p:txBody>
          <a:bodyPr>
            <a:normAutofit/>
          </a:bodyPr>
          <a:lstStyle/>
          <a:p>
            <a:r>
              <a:rPr lang="es-ES" dirty="0"/>
              <a:t>MOVILIDADES ALUMNADO EN ESCOLAR (ACCIÓN </a:t>
            </a:r>
            <a:r>
              <a:rPr lang="es-ES" dirty="0" err="1"/>
              <a:t>CLAvE</a:t>
            </a:r>
            <a:r>
              <a:rPr lang="es-ES" dirty="0"/>
              <a:t> 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1ECA0-A66C-4684-85FD-C3F43364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7126"/>
            <a:ext cx="12191999" cy="4210074"/>
          </a:xfrm>
        </p:spPr>
        <p:txBody>
          <a:bodyPr>
            <a:normAutofit/>
          </a:bodyPr>
          <a:lstStyle/>
          <a:p>
            <a:r>
              <a:rPr lang="es-E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Asociaciones Estratégicas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el ámbito de la educación :</a:t>
            </a:r>
          </a:p>
          <a:p>
            <a:pPr lvl="1"/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</a:rPr>
              <a:t>Innovación</a:t>
            </a:r>
          </a:p>
          <a:p>
            <a:pPr lvl="1"/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Intercambio buenas prácticas, etc.</a:t>
            </a:r>
          </a:p>
          <a:p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</a:rPr>
              <a:t>Duración : </a:t>
            </a:r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12 a 36 meses.</a:t>
            </a:r>
          </a:p>
          <a:p>
            <a:r>
              <a:rPr lang="es-E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Apoya:</a:t>
            </a:r>
          </a:p>
          <a:p>
            <a:pPr lvl="2"/>
            <a:r>
              <a:rPr lang="es-ES" sz="1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Intercambios de corta duración de grupos de alumnos 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: de 3 días a 2 meses</a:t>
            </a:r>
          </a:p>
          <a:p>
            <a:pPr lvl="2"/>
            <a:r>
              <a:rPr lang="es-ES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Movilidad de larga duración para el alumnado por motivos de estudios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de 2 a 12 meses a partir de 14 años. 	</a:t>
            </a:r>
          </a:p>
          <a:p>
            <a:pPr lvl="2"/>
            <a:r>
              <a:rPr lang="es-ES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Estancias de enseñanza o formación de larga duración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: de 2 a 12 meses	</a:t>
            </a:r>
          </a:p>
          <a:p>
            <a:endParaRPr lang="es-ES" sz="2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es-E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C7A315-221D-4B99-9ECF-F135DD867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8210939" y="804519"/>
            <a:ext cx="4161453" cy="27597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307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2C2CB3E-BA18-4463-98C4-6790524D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8815" y="1946002"/>
            <a:ext cx="8024328" cy="41074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C28842-481C-4B50-8B14-1E1C69F2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7" y="804519"/>
            <a:ext cx="11989836" cy="924467"/>
          </a:xfrm>
        </p:spPr>
        <p:txBody>
          <a:bodyPr>
            <a:noAutofit/>
          </a:bodyPr>
          <a:lstStyle/>
          <a:p>
            <a:r>
              <a:rPr lang="es-ES" sz="3600" dirty="0"/>
              <a:t>Si crees que tiene beneficios,   participa !</a:t>
            </a:r>
            <a:br>
              <a:rPr lang="es-ES" sz="3600" dirty="0"/>
            </a:br>
            <a:endParaRPr lang="es-ES" sz="36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B22B0B-0A5A-4556-B253-037B311BD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946002"/>
            <a:ext cx="4058815" cy="212214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71FDD8-9955-43D3-B141-B47B55E4A83C}"/>
              </a:ext>
            </a:extLst>
          </p:cNvPr>
          <p:cNvSpPr txBox="1"/>
          <p:nvPr/>
        </p:nvSpPr>
        <p:spPr>
          <a:xfrm>
            <a:off x="1351869" y="4366386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5" tooltip="http://nohayrealidad.blogspot.com/2010/11/esto-si-que-es-calidad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6" tooltip="https://creativecommons.org/licenses/by-nc-sa/3.0/"/>
              </a:rPr>
              <a:t>CC BY-SA-NC</a:t>
            </a:r>
            <a:endParaRPr lang="es-ES" sz="9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48211F-611C-4136-AC88-FEEC08D1D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" y="4068147"/>
            <a:ext cx="4840447" cy="20838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1B3F4A-59DF-497E-AA6F-F2C6A3B22903}"/>
              </a:ext>
            </a:extLst>
          </p:cNvPr>
          <p:cNvSpPr txBox="1"/>
          <p:nvPr/>
        </p:nvSpPr>
        <p:spPr>
          <a:xfrm rot="10800000" flipV="1">
            <a:off x="4599992" y="5605632"/>
            <a:ext cx="4734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 tooltip="https://www.innovation-pedagogique.fr/article1087.html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9" tooltip="https://creativecommons.org/licenses/by-sa/3.0/"/>
              </a:rPr>
              <a:t>CC BY-SA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71478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F75C1-3BD3-4B7E-83D8-D9A1BEDD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INTEGRANTES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DBE990-2924-4485-99E6-75D8686C5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5854" y="2016125"/>
            <a:ext cx="4144161" cy="34496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50E2DD-3D40-4D9F-8A15-2FD924CC8984}"/>
              </a:ext>
            </a:extLst>
          </p:cNvPr>
          <p:cNvSpPr txBox="1"/>
          <p:nvPr/>
        </p:nvSpPr>
        <p:spPr>
          <a:xfrm>
            <a:off x="1635854" y="5465763"/>
            <a:ext cx="4144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www.eoi.es/blogs/alfredo-fernandez-lorenzo/2015/11/01/el-trabajo-en-equipo-vale-para-todo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9E6A7B-9E0F-4DF1-A0E0-B7F211590D69}"/>
              </a:ext>
            </a:extLst>
          </p:cNvPr>
          <p:cNvSpPr txBox="1"/>
          <p:nvPr/>
        </p:nvSpPr>
        <p:spPr>
          <a:xfrm>
            <a:off x="6333689" y="2181138"/>
            <a:ext cx="4370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NATACHA HORDESSEAUX</a:t>
            </a:r>
          </a:p>
          <a:p>
            <a:endParaRPr lang="es-ES" sz="2400" dirty="0"/>
          </a:p>
          <a:p>
            <a:r>
              <a:rPr lang="es-ES" sz="2400" dirty="0"/>
              <a:t>ALFONSO DÍAZ</a:t>
            </a:r>
          </a:p>
          <a:p>
            <a:endParaRPr lang="es-ES" sz="2400" dirty="0"/>
          </a:p>
          <a:p>
            <a:r>
              <a:rPr lang="es-ES" sz="2400" dirty="0"/>
              <a:t>JOSE LUIS BUENO</a:t>
            </a:r>
          </a:p>
          <a:p>
            <a:endParaRPr lang="es-ES" sz="2400" dirty="0"/>
          </a:p>
          <a:p>
            <a:r>
              <a:rPr lang="es-ES" sz="2400" dirty="0"/>
              <a:t>SERGIO FERNÁNDEZ</a:t>
            </a:r>
          </a:p>
          <a:p>
            <a:endParaRPr lang="es-ES" sz="2400" dirty="0"/>
          </a:p>
          <a:p>
            <a:r>
              <a:rPr lang="es-ES" sz="2400" dirty="0"/>
              <a:t>AURORA BASTIDA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74C170-D8A5-4974-8604-10C3068A9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298" y="804519"/>
            <a:ext cx="4412608" cy="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D3262-35F5-4689-AFAE-883EDC9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PARA ESTE CURSO ESCOLAR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DAEA09-D355-4D6D-9E96-9928BC561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3839" y="1990958"/>
            <a:ext cx="5577078" cy="34496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7A6C29-C708-4B22-83C6-2040E8D8796B}"/>
              </a:ext>
            </a:extLst>
          </p:cNvPr>
          <p:cNvSpPr txBox="1"/>
          <p:nvPr/>
        </p:nvSpPr>
        <p:spPr>
          <a:xfrm>
            <a:off x="1343839" y="5440596"/>
            <a:ext cx="55770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ntrenadoresdepensamiento.com/revista/objetivos-y-medidas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sa/3.0/"/>
              </a:rPr>
              <a:t>CC BY-SA-NC</a:t>
            </a:r>
            <a:endParaRPr lang="es-E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346ED5-8A04-4731-9F5A-48E4C94DD496}"/>
              </a:ext>
            </a:extLst>
          </p:cNvPr>
          <p:cNvSpPr txBox="1"/>
          <p:nvPr/>
        </p:nvSpPr>
        <p:spPr>
          <a:xfrm>
            <a:off x="7130641" y="2088859"/>
            <a:ext cx="4345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dirty="0"/>
              <a:t>GESTIONAR MOVILIDADES DE EDUCACIÓN SUPERIOR</a:t>
            </a:r>
          </a:p>
          <a:p>
            <a:pPr marL="342900" indent="-342900">
              <a:buFont typeface="+mj-lt"/>
              <a:buAutoNum type="arabicPeriod"/>
            </a:pPr>
            <a:endParaRPr lang="es-ES" sz="2400" dirty="0"/>
          </a:p>
          <a:p>
            <a:pPr marL="342900" indent="-342900">
              <a:buFont typeface="+mj-lt"/>
              <a:buAutoNum type="arabicPeriod"/>
            </a:pPr>
            <a:endParaRPr lang="es-ES" sz="2400" dirty="0"/>
          </a:p>
          <a:p>
            <a:pPr marL="342900" indent="-342900">
              <a:buFont typeface="+mj-lt"/>
              <a:buAutoNum type="arabicPeriod"/>
            </a:pPr>
            <a:r>
              <a:rPr lang="es-ES" sz="2400" dirty="0"/>
              <a:t>REALIZAR PROYECTO DE  ACREDITACIÓN PARA EDUCACIÓN ESCOLAR.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A20E22-81BF-4731-A647-023E8C08B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389" y="927513"/>
            <a:ext cx="1484851" cy="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4A386-04F0-44C3-BBF9-4D97804A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GRUPO DE TRABAJO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6C5940-C6D4-497C-80CC-19C86FCE4B7B}"/>
              </a:ext>
            </a:extLst>
          </p:cNvPr>
          <p:cNvSpPr txBox="1"/>
          <p:nvPr/>
        </p:nvSpPr>
        <p:spPr>
          <a:xfrm>
            <a:off x="1763173" y="5474152"/>
            <a:ext cx="34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2" tooltip="https://www.edu.xunta.es/espazoAbalar/sites/espazoAbalar/files/datos/1450257386/contido/Instrumentos_de_medida_de_capacidad_alumnado/trabajo_en_grupo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3" tooltip="https://creativecommons.org/licenses/by-sa/3.0/"/>
              </a:rPr>
              <a:t>CC BY-SA</a:t>
            </a:r>
            <a:endParaRPr lang="es-ES" sz="90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BFC517-902A-4400-BF34-9EA73BC7A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1763173" y="2024514"/>
            <a:ext cx="4332827" cy="3449638"/>
          </a:xfrm>
        </p:spPr>
      </p:pic>
      <p:pic>
        <p:nvPicPr>
          <p:cNvPr id="1026" name="Picture 2" descr="Únete a nuestro equipo! | Sistel">
            <a:extLst>
              <a:ext uri="{FF2B5EF4-FFF2-40B4-BE49-F238E27FC236}">
                <a16:creationId xmlns:a16="http://schemas.microsoft.com/office/drawing/2014/main" id="{6005FC98-940F-400F-A4EB-A36C479F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50" y="2761306"/>
            <a:ext cx="3070370" cy="18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1AA269-2101-44DD-ADC5-C4BC17B65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804" y="734265"/>
            <a:ext cx="4412608" cy="8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2C96BC1-A218-4056-B7C5-998B3BD37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0975" y="1853754"/>
            <a:ext cx="9604375" cy="3875927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983C86-E6BA-45D3-9E4E-5ACC092D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PROYECTO KA103 CONCEDIDO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F08B2-6C6F-4865-B93D-52A464B3DE2B}"/>
              </a:ext>
            </a:extLst>
          </p:cNvPr>
          <p:cNvSpPr txBox="1"/>
          <p:nvPr/>
        </p:nvSpPr>
        <p:spPr>
          <a:xfrm>
            <a:off x="1450975" y="4833441"/>
            <a:ext cx="9604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www.ieschavesnogales.es/2018/05/experiencia-erasmus-en-islandia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77B792-AAA8-4007-A316-A5237BDD3D27}"/>
              </a:ext>
            </a:extLst>
          </p:cNvPr>
          <p:cNvSpPr txBox="1"/>
          <p:nvPr/>
        </p:nvSpPr>
        <p:spPr>
          <a:xfrm flipH="1">
            <a:off x="4362275" y="1971413"/>
            <a:ext cx="6692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7 movilidades de alumnado</a:t>
            </a:r>
          </a:p>
          <a:p>
            <a:r>
              <a:rPr lang="es-ES" sz="2800" b="1" dirty="0"/>
              <a:t>2 movilidades de personal</a:t>
            </a:r>
          </a:p>
          <a:p>
            <a:r>
              <a:rPr lang="es-ES" sz="2800" b="1" dirty="0"/>
              <a:t>12.100 euros/ 36 meses plazo ejecución</a:t>
            </a:r>
          </a:p>
        </p:txBody>
      </p:sp>
    </p:spTree>
    <p:extLst>
      <p:ext uri="{BB962C8B-B14F-4D97-AF65-F5344CB8AC3E}">
        <p14:creationId xmlns:p14="http://schemas.microsoft.com/office/powerpoint/2010/main" val="12676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1EF19-0D59-40B6-A99B-4493EC5A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Movilidades para  alumnado ( 2 a 3 meses)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D4A28F3-2736-41AF-A7D9-363593DFE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5127" y="2016125"/>
            <a:ext cx="4748167" cy="3449638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E80D01-5A50-4CD1-9816-C0F8176A0647}"/>
              </a:ext>
            </a:extLst>
          </p:cNvPr>
          <p:cNvSpPr txBox="1"/>
          <p:nvPr/>
        </p:nvSpPr>
        <p:spPr>
          <a:xfrm>
            <a:off x="1275128" y="5465763"/>
            <a:ext cx="420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://www.pngall.com/suitcase-pn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/3.0/"/>
              </a:rPr>
              <a:t>CC BY-NC</a:t>
            </a:r>
            <a:endParaRPr lang="es-ES" sz="9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257D0B-42ED-4B24-99DD-7A54C0FBBF0B}"/>
              </a:ext>
            </a:extLst>
          </p:cNvPr>
          <p:cNvSpPr txBox="1"/>
          <p:nvPr/>
        </p:nvSpPr>
        <p:spPr>
          <a:xfrm>
            <a:off x="5847127" y="1853755"/>
            <a:ext cx="61407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REALIZACIÓN DEL MÓDULO FCT DE CFGS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ABIERTO PLAZO DE SOLICITUD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BECA MENSUAL DE : </a:t>
            </a:r>
          </a:p>
          <a:p>
            <a:endParaRPr lang="es-E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350 e.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200 e. ( entorno desfavorecido)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100 e. (práctica en empresa)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HASTA 1500 e. por necesidades especiales.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250 e. de C.E.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188 e. de C.E. por ser becario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7B3309-6F13-4848-8293-F70B4F012130}"/>
              </a:ext>
            </a:extLst>
          </p:cNvPr>
          <p:cNvSpPr txBox="1"/>
          <p:nvPr/>
        </p:nvSpPr>
        <p:spPr>
          <a:xfrm>
            <a:off x="9110444" y="2617365"/>
            <a:ext cx="281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700e./ 988 e.</a:t>
            </a:r>
          </a:p>
        </p:txBody>
      </p:sp>
    </p:spTree>
    <p:extLst>
      <p:ext uri="{BB962C8B-B14F-4D97-AF65-F5344CB8AC3E}">
        <p14:creationId xmlns:p14="http://schemas.microsoft.com/office/powerpoint/2010/main" val="3137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2D5841-FAD3-454E-82F1-E4FD700BC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0668" y="2085711"/>
            <a:ext cx="9882230" cy="4170134"/>
          </a:xfrm>
          <a:effectLst>
            <a:glow rad="127000">
              <a:schemeClr val="bg1"/>
            </a:glo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9B2FE9-B938-475C-9A22-E7269E9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54830"/>
          </a:xfrm>
        </p:spPr>
        <p:txBody>
          <a:bodyPr/>
          <a:lstStyle/>
          <a:p>
            <a:r>
              <a:rPr lang="es-ES" dirty="0"/>
              <a:t>Movilidades para PERSONAL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484202-206F-4302-B771-F97C7E120326}"/>
              </a:ext>
            </a:extLst>
          </p:cNvPr>
          <p:cNvSpPr txBox="1"/>
          <p:nvPr/>
        </p:nvSpPr>
        <p:spPr>
          <a:xfrm>
            <a:off x="897622" y="2004969"/>
            <a:ext cx="5108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2 movilidades de  </a:t>
            </a:r>
            <a:r>
              <a:rPr lang="es-ES" sz="2000" b="1" dirty="0" err="1">
                <a:solidFill>
                  <a:srgbClr val="002060"/>
                </a:solidFill>
              </a:rPr>
              <a:t>jobshadowing</a:t>
            </a:r>
            <a:endParaRPr lang="es-ES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5 días + 2 días viaje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002060"/>
                </a:solidFill>
              </a:rPr>
              <a:t>900 euros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C5D43B-E23E-4CB0-A24C-F093B71713B7}"/>
              </a:ext>
            </a:extLst>
          </p:cNvPr>
          <p:cNvSpPr txBox="1"/>
          <p:nvPr/>
        </p:nvSpPr>
        <p:spPr>
          <a:xfrm>
            <a:off x="6702804" y="1895912"/>
            <a:ext cx="442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Convocatoria y bases se publicarán 27.10.2020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</a:rPr>
              <a:t>PLAZO PRESENTACIÓN HASTA 13.11.2020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29FEB9-91B7-4AA7-872F-527D1C1FF082}"/>
              </a:ext>
            </a:extLst>
          </p:cNvPr>
          <p:cNvSpPr txBox="1"/>
          <p:nvPr/>
        </p:nvSpPr>
        <p:spPr>
          <a:xfrm>
            <a:off x="3068183" y="6084668"/>
            <a:ext cx="5957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commons.wikimedia.org/wiki/File:EU_flags.sv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403501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6BF275-1413-4187-930C-9B47AE52B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9861"/>
            <a:ext cx="12191999" cy="35485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4CB88B-395E-40D3-A82E-6EA1303D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ACREDITACIÓN ESCOLAR 2021-2027</a:t>
            </a:r>
            <a:br>
              <a:rPr lang="es-ES" dirty="0"/>
            </a:br>
            <a:r>
              <a:rPr lang="es-ES" dirty="0"/>
              <a:t>( ESO Y BACHILLERATO)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BE84A-F016-4856-9FED-35DA5479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2" y="1937857"/>
            <a:ext cx="12049387" cy="46139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CREACIÓN DE UN PLAN DE MOVILIDAD DE ALTA CALIDAD PARA TODO EL PERIODO</a:t>
            </a:r>
            <a:r>
              <a:rPr lang="es-ES" b="1" dirty="0"/>
              <a:t>.</a:t>
            </a:r>
          </a:p>
          <a:p>
            <a:pPr marL="0" indent="0">
              <a:buNone/>
            </a:pP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BF91E1-6B4D-4208-9EF3-CF92800B3727}"/>
              </a:ext>
            </a:extLst>
          </p:cNvPr>
          <p:cNvSpPr txBox="1"/>
          <p:nvPr/>
        </p:nvSpPr>
        <p:spPr>
          <a:xfrm>
            <a:off x="6392411" y="5066950"/>
            <a:ext cx="562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MOVILIDADES DE PERSONAL Y ALUMNADO DE FORMA INDIVIDUAL O GRUPAL BECADOS</a:t>
            </a:r>
          </a:p>
        </p:txBody>
      </p:sp>
    </p:spTree>
    <p:extLst>
      <p:ext uri="{BB962C8B-B14F-4D97-AF65-F5344CB8AC3E}">
        <p14:creationId xmlns:p14="http://schemas.microsoft.com/office/powerpoint/2010/main" val="276228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DC6A0-6ABE-439E-AEA4-F4D34C56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MOVILIDAD DEL PERSONAL (ACCIÓN CLAVE 1)</a:t>
            </a:r>
            <a:br>
              <a:rPr lang="es-E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D19309-2E2F-44B0-A4BC-6D3722F8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9468"/>
            <a:ext cx="12192000" cy="4395831"/>
          </a:xfrm>
        </p:spPr>
        <p:txBody>
          <a:bodyPr>
            <a:normAutofit fontScale="92500"/>
          </a:bodyPr>
          <a:lstStyle/>
          <a:p>
            <a:r>
              <a:rPr lang="es-E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Docencia: 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impartir clases en un centro escolar asociado en el extranjero. </a:t>
            </a:r>
          </a:p>
          <a:p>
            <a:pPr marL="0" indent="0">
              <a:buNone/>
            </a:pPr>
            <a:endParaRPr lang="es-E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Cursos o actividades de formación estructurada en el extranjero: 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apoyo al desarrollo profesional de los profesores, directores de centros escolares u otros miembros del personal docente. </a:t>
            </a:r>
          </a:p>
          <a:p>
            <a:pPr marL="0" indent="0">
              <a:buNone/>
            </a:pPr>
            <a:endParaRPr lang="es-E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Aprendizaje por observación: </a:t>
            </a:r>
            <a:r>
              <a:rPr lang="es-E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ofrece una oportunidad para que los profesores, directores de centros escolares u otros miembros del personal pasen un periodo en el extranjero en un centro escolar asociado </a:t>
            </a:r>
            <a:endParaRPr lang="es-E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8869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256</TotalTime>
  <Words>483</Words>
  <Application>Microsoft Office PowerPoint</Application>
  <PresentationFormat>Panorámica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Galería</vt:lpstr>
      <vt:lpstr>PLAN DE INTERNACIONALIZACIÓN DE LAS ENSEÑANZAS EN NUESTRO CENTRO </vt:lpstr>
      <vt:lpstr>INTEGRANTES</vt:lpstr>
      <vt:lpstr>OBJETIVOS PARA ESTE CURSO ESCOLAR</vt:lpstr>
      <vt:lpstr>GRUPO DE TRABAJO</vt:lpstr>
      <vt:lpstr>PROYECTO KA103 CONCEDIDO</vt:lpstr>
      <vt:lpstr> Movilidades para  alumnado ( 2 a 3 meses)</vt:lpstr>
      <vt:lpstr>Movilidades para PERSONAL</vt:lpstr>
      <vt:lpstr>ACREDITACIÓN ESCOLAR 2021-2027 ( ESO Y BACHILLERATO)</vt:lpstr>
      <vt:lpstr>MOVILIDAD DEL PERSONAL (ACCIÓN CLAVE 1) </vt:lpstr>
      <vt:lpstr>MOVILIDADES ALUMNADO EN ESCOLAR (ACCIÓN CLAvE 2)</vt:lpstr>
      <vt:lpstr>Si crees que tiene beneficios,   participa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BECAS ERASMUS+ PARA PRÁCTICAS EN LA EDUCACIÓN SUPERIOR</dc:title>
  <dc:creator>Aurora Bastida Lobato</dc:creator>
  <cp:lastModifiedBy>Aurora Bastida Lobato</cp:lastModifiedBy>
  <cp:revision>29</cp:revision>
  <dcterms:created xsi:type="dcterms:W3CDTF">2020-10-20T16:58:38Z</dcterms:created>
  <dcterms:modified xsi:type="dcterms:W3CDTF">2021-01-15T19:22:17Z</dcterms:modified>
</cp:coreProperties>
</file>