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4" r:id="rId5"/>
    <p:sldId id="265" r:id="rId6"/>
    <p:sldId id="258" r:id="rId7"/>
    <p:sldId id="266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229D5B-01D8-47C6-90FE-CDAF84EF4D2C}" type="datetimeFigureOut">
              <a:rPr lang="es-ES" smtClean="0"/>
              <a:pPr/>
              <a:t>15/11/2020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C25EEA-822A-469A-99C3-E669328B2B7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ntadeandalucia.es/educacion/portals/web/evaluacion-educativa/normativas/-/normativas/detalle/orden-de-4-de-noviembre-de-2015-por-la-que-se-establece-la-ordenacion-de-la-evaluacion-del-proceso-de-aprendizaje-del" TargetMode="External"/><Relationship Id="rId2" Type="http://schemas.openxmlformats.org/officeDocument/2006/relationships/hyperlink" Target="https://www.juntadeandalucia.es/educacion/portals/web/evaluacion-educativa/normativas/-/normativas/detalle/orden-de-29-de-diciembre-de-2008-por-la-que-se-establece-la-ordenacion-de-la-evaluacion-en-la-educacion-infantil-en-l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untadeandalucia.es/educacion/portals/web/evaluacion-educativa/normativas/-/normativas/detalle/orden-de-14-de-julio-de-2016-por-la-que-se-desarrolla-el-curriculo-correspondiente-a-la-educacion-secundaria-16ow367m53r3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1978"/>
          </a:xfrm>
        </p:spPr>
        <p:txBody>
          <a:bodyPr>
            <a:noAutofit/>
          </a:bodyPr>
          <a:lstStyle/>
          <a:p>
            <a:r>
              <a:rPr lang="es-ES" sz="8000" dirty="0" smtClean="0"/>
              <a:t>Evaluación del alumnado</a:t>
            </a:r>
            <a:endParaRPr lang="es-ES" sz="8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Normativa: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>
                <a:hlinkClick r:id="rId2" tooltip="Orden de 29 de diciembre de 2008, por la que se establece la ordenación de la evaluación en la Educación Infantil en la Comunidad Autónoma de Andalucía"/>
              </a:rPr>
              <a:t>Orden de 29 de diciembre de 2008, por la que se establece la ordenación de la evaluación en la Educación Infantil en la Comunidad Autónoma de </a:t>
            </a:r>
            <a:r>
              <a:rPr lang="es-ES" dirty="0" smtClean="0">
                <a:hlinkClick r:id="rId2" tooltip="Orden de 29 de diciembre de 2008, por la que se establece la ordenación de la evaluación en la Educación Infantil en la Comunidad Autónoma de Andalucía"/>
              </a:rPr>
              <a:t>Andalucía</a:t>
            </a:r>
            <a:endParaRPr lang="es-ES" dirty="0" smtClean="0"/>
          </a:p>
          <a:p>
            <a:pPr algn="just">
              <a:buNone/>
            </a:pPr>
            <a:endParaRPr lang="es-ES" dirty="0"/>
          </a:p>
          <a:p>
            <a:pPr algn="just"/>
            <a:r>
              <a:rPr lang="es-ES" dirty="0">
                <a:hlinkClick r:id="rId3" tooltip="Orden de 4 de noviembre de 2015, por la que se establece la ordenación de la evaluación del proceso de aprendizaje del alumnado de Educación Primaria en la Comunidad Autónoma de Andalucía."/>
              </a:rPr>
              <a:t>Orden de 4 de noviembre de 2015, por la que se establece la ordenación de la evaluación del proceso de aprendizaje del alumnado de Educación Primaria en la Comunidad Autónoma de Andalucía</a:t>
            </a:r>
            <a:r>
              <a:rPr lang="es-ES" dirty="0" smtClean="0">
                <a:hlinkClick r:id="rId3" tooltip="Orden de 4 de noviembre de 2015, por la que se establece la ordenación de la evaluación del proceso de aprendizaje del alumnado de Educación Primaria en la Comunidad Autónoma de Andalucía."/>
              </a:rPr>
              <a:t>.</a:t>
            </a:r>
            <a:endParaRPr lang="es-ES" dirty="0" smtClean="0"/>
          </a:p>
          <a:p>
            <a:pPr algn="just">
              <a:buNone/>
            </a:pPr>
            <a:endParaRPr lang="es-ES" dirty="0"/>
          </a:p>
          <a:p>
            <a:pPr algn="just"/>
            <a:r>
              <a:rPr lang="es-ES" dirty="0">
                <a:hlinkClick r:id="rId4" tooltip="Orden de 14 de julio de 2016, por la que se desarrolla el currículo correspondiente a la Educación Secundaria Obligatoria en la Comunidad Autónoma de Andalucía, se regulan determinados aspectos de la atención a la diversidad y se establece la ordenación de la evaluación del proceso de aprendizaje del alumnado."/>
              </a:rPr>
              <a:t>Orden de 14 de julio de 2016, por la que se desarrolla el currículo correspondiente a la Educación Secundaria Obligatoria en la Comunidad Autónoma de Andalucía, se regulan determinados aspectos de la atención a la diversidad y se establece la ordenación de la evaluación del proceso de aprendizaje del alumnado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/>
              <a:t>Características de la </a:t>
            </a:r>
            <a:r>
              <a:rPr lang="es-ES" b="1" i="1" dirty="0" smtClean="0"/>
              <a:t>evaluación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La evaluación del aprendizaje del alumnado es </a:t>
            </a:r>
            <a:r>
              <a:rPr lang="es-ES" b="1" i="1" dirty="0"/>
              <a:t>continua</a:t>
            </a:r>
            <a:r>
              <a:rPr lang="es-ES" dirty="0"/>
              <a:t> y la realiza el equipo docente mediante la</a:t>
            </a:r>
            <a:r>
              <a:rPr lang="es-ES" b="1" dirty="0"/>
              <a:t> </a:t>
            </a:r>
            <a:r>
              <a:rPr lang="es-ES" b="1" i="1" dirty="0"/>
              <a:t>observación continuada </a:t>
            </a:r>
            <a:r>
              <a:rPr lang="es-ES" dirty="0"/>
              <a:t>del aprendizaje y de su maduración personal. 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En </a:t>
            </a:r>
            <a:r>
              <a:rPr lang="es-ES" dirty="0"/>
              <a:t>función de los criterios de </a:t>
            </a:r>
            <a:r>
              <a:rPr lang="es-ES" dirty="0" smtClean="0"/>
              <a:t>evaluación y los indicadores </a:t>
            </a:r>
            <a:r>
              <a:rPr lang="es-ES" dirty="0"/>
              <a:t>que quiera evaluar, así como de las características y necesidades específicas del alumnado </a:t>
            </a:r>
            <a:r>
              <a:rPr lang="es-ES" b="1" i="1" dirty="0"/>
              <a:t>el </a:t>
            </a:r>
            <a:r>
              <a:rPr lang="es-ES" b="1" i="1" dirty="0" smtClean="0"/>
              <a:t>profesorado utilizará diferentes instrumentos de evaluación.</a:t>
            </a:r>
            <a:endParaRPr lang="es-ES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8000" dirty="0" smtClean="0"/>
              <a:t>¿Qué evaluamos?</a:t>
            </a:r>
            <a:endParaRPr lang="es-ES" sz="8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r>
              <a:rPr lang="es-ES" dirty="0" smtClean="0"/>
              <a:t>Educación Infantil y Educación Primaria: </a:t>
            </a:r>
            <a:r>
              <a:rPr lang="es-ES" b="1" i="1" dirty="0" smtClean="0"/>
              <a:t>Indicadores de evaluación.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Educación Secundaria: 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</a:t>
            </a:r>
            <a:r>
              <a:rPr lang="es-ES" b="1" i="1" dirty="0" smtClean="0"/>
              <a:t>Criterios de evaluación.</a:t>
            </a:r>
            <a:endParaRPr lang="es-ES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500042"/>
            <a:ext cx="7933588" cy="5748358"/>
          </a:xfrm>
        </p:spPr>
        <p:txBody>
          <a:bodyPr/>
          <a:lstStyle/>
          <a:p>
            <a:pPr>
              <a:buNone/>
            </a:pPr>
            <a:r>
              <a:rPr lang="es-ES" sz="7200" dirty="0" smtClean="0"/>
              <a:t>¿</a:t>
            </a:r>
            <a:r>
              <a:rPr lang="es-ES" sz="7200" dirty="0" smtClean="0"/>
              <a:t>Cómo evaluamos</a:t>
            </a:r>
            <a:r>
              <a:rPr lang="es-ES" sz="7200" dirty="0" smtClean="0"/>
              <a:t>?</a:t>
            </a:r>
            <a:endParaRPr lang="es-ES" sz="7200" dirty="0" smtClean="0"/>
          </a:p>
          <a:p>
            <a:pPr>
              <a:buNone/>
            </a:pPr>
            <a:r>
              <a:rPr lang="es-ES" dirty="0" smtClean="0"/>
              <a:t>A través de los </a:t>
            </a:r>
            <a:r>
              <a:rPr lang="es-ES" b="1" i="1" dirty="0" smtClean="0"/>
              <a:t>instrumentos de evaluación.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sz="7200" dirty="0" smtClean="0"/>
          </a:p>
          <a:p>
            <a:pPr>
              <a:buNone/>
            </a:pPr>
            <a:r>
              <a:rPr lang="es-ES" sz="7200" dirty="0" smtClean="0"/>
              <a:t>¿Cuándo evaluamos?</a:t>
            </a:r>
          </a:p>
          <a:p>
            <a:pPr>
              <a:buNone/>
            </a:pPr>
            <a:r>
              <a:rPr lang="es-ES" dirty="0" smtClean="0"/>
              <a:t>A lo largo de </a:t>
            </a:r>
            <a:r>
              <a:rPr lang="es-ES" b="1" i="1" dirty="0" smtClean="0"/>
              <a:t>todo el curso.</a:t>
            </a:r>
            <a:endParaRPr lang="es-ES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/>
              <a:t>I</a:t>
            </a:r>
            <a:r>
              <a:rPr lang="es-ES" b="1" i="1" dirty="0" smtClean="0"/>
              <a:t>nstrumentos de </a:t>
            </a:r>
            <a:r>
              <a:rPr lang="es-ES" b="1" i="1" dirty="0" smtClean="0"/>
              <a:t>evaluación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i="1" dirty="0" smtClean="0"/>
              <a:t>Cuaderno de clase</a:t>
            </a:r>
          </a:p>
          <a:p>
            <a:r>
              <a:rPr lang="es-ES" b="1" i="1" dirty="0" smtClean="0"/>
              <a:t>Registro anecdótico: </a:t>
            </a:r>
            <a:r>
              <a:rPr lang="es-ES" dirty="0"/>
              <a:t>consiste en una breve descripción de </a:t>
            </a:r>
            <a:r>
              <a:rPr lang="es-ES" dirty="0" smtClean="0"/>
              <a:t>algún comportamiento </a:t>
            </a:r>
            <a:r>
              <a:rPr lang="es-ES" dirty="0"/>
              <a:t>que pudiera parecer importante junto a una </a:t>
            </a:r>
            <a:r>
              <a:rPr lang="es-ES" dirty="0" smtClean="0"/>
              <a:t>interpretación.</a:t>
            </a:r>
            <a:endParaRPr lang="es-ES" dirty="0" smtClean="0"/>
          </a:p>
          <a:p>
            <a:r>
              <a:rPr lang="es-ES" b="1" i="1" dirty="0" smtClean="0"/>
              <a:t>Escala </a:t>
            </a:r>
            <a:r>
              <a:rPr lang="es-ES" b="1" i="1" dirty="0" smtClean="0"/>
              <a:t>de observación</a:t>
            </a:r>
          </a:p>
          <a:p>
            <a:r>
              <a:rPr lang="es-ES" b="1" i="1" dirty="0" smtClean="0"/>
              <a:t>Lista de control: </a:t>
            </a:r>
            <a:r>
              <a:rPr lang="es-ES" dirty="0"/>
              <a:t>permite constatar si se producen o no, algunas </a:t>
            </a:r>
            <a:r>
              <a:rPr lang="es-ES" dirty="0" smtClean="0"/>
              <a:t>conductas previamente </a:t>
            </a:r>
            <a:r>
              <a:rPr lang="es-ES" dirty="0"/>
              <a:t>planteadas mediante un sencillo juicio, "sí o no</a:t>
            </a:r>
            <a:r>
              <a:rPr lang="es-ES" dirty="0" smtClean="0"/>
              <a:t>”.</a:t>
            </a:r>
            <a:endParaRPr lang="es-E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/>
          <a:lstStyle/>
          <a:p>
            <a:r>
              <a:rPr lang="es-ES" b="1" i="1" dirty="0" smtClean="0"/>
              <a:t>Observación </a:t>
            </a:r>
            <a:r>
              <a:rPr lang="es-ES" b="1" i="1" dirty="0" smtClean="0"/>
              <a:t>directa</a:t>
            </a:r>
          </a:p>
          <a:p>
            <a:pPr>
              <a:buNone/>
            </a:pPr>
            <a:endParaRPr lang="es-ES" b="1" i="1" dirty="0" smtClean="0"/>
          </a:p>
          <a:p>
            <a:r>
              <a:rPr lang="es-ES" b="1" i="1" dirty="0" smtClean="0"/>
              <a:t>Pruebas orales y </a:t>
            </a:r>
            <a:r>
              <a:rPr lang="es-ES" b="1" i="1" dirty="0" smtClean="0"/>
              <a:t>escritas</a:t>
            </a:r>
          </a:p>
          <a:p>
            <a:pPr>
              <a:buNone/>
            </a:pPr>
            <a:endParaRPr lang="es-ES" b="1" i="1" dirty="0" smtClean="0"/>
          </a:p>
          <a:p>
            <a:r>
              <a:rPr lang="es-ES" b="1" i="1" dirty="0" smtClean="0"/>
              <a:t>Presentación de </a:t>
            </a:r>
            <a:r>
              <a:rPr lang="es-ES" b="1" i="1" dirty="0" smtClean="0"/>
              <a:t>trabajos</a:t>
            </a:r>
          </a:p>
          <a:p>
            <a:pPr>
              <a:buNone/>
            </a:pPr>
            <a:endParaRPr lang="es-ES" b="1" i="1" dirty="0" smtClean="0"/>
          </a:p>
          <a:p>
            <a:r>
              <a:rPr lang="es-ES" b="1" i="1" dirty="0" smtClean="0"/>
              <a:t>Portfolio</a:t>
            </a:r>
          </a:p>
          <a:p>
            <a:pPr>
              <a:buNone/>
            </a:pPr>
            <a:endParaRPr lang="es-ES" b="1" i="1" dirty="0" smtClean="0"/>
          </a:p>
          <a:p>
            <a:r>
              <a:rPr lang="es-ES" b="1" i="1" dirty="0" smtClean="0"/>
              <a:t>Rúbrica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C:\Users\usuario\Curso de las Competencias claves\SESION 3\Diapositiva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1" y="285728"/>
            <a:ext cx="7929618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293</Words>
  <Application>Microsoft Office PowerPoint</Application>
  <PresentationFormat>Presentación en pantalla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Solsticio</vt:lpstr>
      <vt:lpstr>Evaluación del alumnado</vt:lpstr>
      <vt:lpstr>Normativa:</vt:lpstr>
      <vt:lpstr>Características de la evaluación</vt:lpstr>
      <vt:lpstr>¿Qué evaluamos?</vt:lpstr>
      <vt:lpstr>Diapositiva 5</vt:lpstr>
      <vt:lpstr>Instrumentos de evaluación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del alumnado</dc:title>
  <dc:creator>usuario</dc:creator>
  <cp:lastModifiedBy>usuario</cp:lastModifiedBy>
  <cp:revision>15</cp:revision>
  <dcterms:created xsi:type="dcterms:W3CDTF">2020-11-14T09:52:53Z</dcterms:created>
  <dcterms:modified xsi:type="dcterms:W3CDTF">2020-11-15T10:11:45Z</dcterms:modified>
</cp:coreProperties>
</file>