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67" r:id="rId3"/>
    <p:sldId id="270" r:id="rId4"/>
    <p:sldId id="271" r:id="rId5"/>
    <p:sldId id="272" r:id="rId6"/>
    <p:sldId id="273" r:id="rId7"/>
    <p:sldId id="281" r:id="rId8"/>
    <p:sldId id="261" r:id="rId9"/>
    <p:sldId id="280" r:id="rId10"/>
    <p:sldId id="279" r:id="rId11"/>
    <p:sldId id="265" r:id="rId12"/>
    <p:sldId id="274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72" d="100"/>
          <a:sy n="72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3EC66E-308B-4DF5-877F-770E6C0F1433}" type="datetimeFigureOut">
              <a:rPr lang="es-ES" smtClean="0"/>
              <a:pPr/>
              <a:t>18/04/2021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8077EE-8DAA-45D7-81A0-EEA4B5DB07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 smtClean="0"/>
              <a:t>    Formación en </a:t>
            </a:r>
            <a:r>
              <a:rPr lang="es-ES" sz="4800" dirty="0" smtClean="0"/>
              <a:t>Centros</a:t>
            </a: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i="1" dirty="0" smtClean="0"/>
              <a:t>SESIÓN </a:t>
            </a:r>
            <a:r>
              <a:rPr lang="es-ES" i="1" dirty="0" smtClean="0"/>
              <a:t>6:</a:t>
            </a:r>
            <a:endParaRPr lang="es-ES" i="1" dirty="0"/>
          </a:p>
          <a:p>
            <a:pPr>
              <a:buNone/>
            </a:pPr>
            <a:r>
              <a:rPr lang="es-ES" dirty="0" smtClean="0"/>
              <a:t>          Cuaderno del Profesor Séneca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endParaRPr lang="es-ES" i="1" dirty="0" smtClean="0"/>
          </a:p>
          <a:p>
            <a:pPr algn="ctr">
              <a:buNone/>
            </a:pPr>
            <a:r>
              <a:rPr lang="es-ES" i="1" dirty="0" smtClean="0"/>
              <a:t>INTEGRACIÓN DE LAS COMPETENCIAS CLAVE EN EL DESARROLLO DEL CURRÍCULUM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     En todas las actividades, siempre tienes la opción de poner </a:t>
            </a:r>
            <a:r>
              <a:rPr lang="es-ES" b="1" i="1" dirty="0" smtClean="0"/>
              <a:t>una nota de actitud. </a:t>
            </a:r>
            <a:r>
              <a:rPr lang="es-ES" dirty="0" smtClean="0"/>
              <a:t>Son dos caritas: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U</a:t>
            </a:r>
            <a:r>
              <a:rPr lang="es-ES" dirty="0" smtClean="0"/>
              <a:t>na </a:t>
            </a:r>
            <a:r>
              <a:rPr lang="es-ES" dirty="0" smtClean="0"/>
              <a:t>alegre, verde; </a:t>
            </a:r>
            <a:r>
              <a:rPr lang="es-ES" dirty="0" smtClean="0"/>
              <a:t> Punto positivo.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U</a:t>
            </a:r>
            <a:r>
              <a:rPr lang="es-ES" dirty="0" smtClean="0"/>
              <a:t>na </a:t>
            </a:r>
            <a:r>
              <a:rPr lang="es-ES" dirty="0" smtClean="0"/>
              <a:t>triste, </a:t>
            </a:r>
            <a:r>
              <a:rPr lang="es-ES" dirty="0" smtClean="0"/>
              <a:t>roja: Punto negativo.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    En “Cuaderno” verás la </a:t>
            </a:r>
            <a:r>
              <a:rPr lang="es-ES" b="1" i="1" dirty="0" smtClean="0"/>
              <a:t>lista global </a:t>
            </a:r>
            <a:r>
              <a:rPr lang="es-ES" dirty="0" smtClean="0"/>
              <a:t>de cuantas caritas verdes o rojas tiene el alumno.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i="1" dirty="0" smtClean="0"/>
              <a:t>Ventajas de utilizar el Cuaderno del Profesor Séneca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Permite realizar una evaluación continua.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Vinculación con el módulo de Evaluación de Competencias.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Acceso a toda la información del alumnado para las tutorías.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Permite la comunicación y la implicación continua con las familias a través del Pasen/ </a:t>
            </a:r>
            <a:r>
              <a:rPr lang="es-ES" dirty="0" err="1" smtClean="0"/>
              <a:t>Ipasen</a:t>
            </a:r>
            <a:r>
              <a:rPr lang="es-E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Comunicación continua con el equipo docente para las tutorías.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Intuitivo a la hora de usarlo.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Cumple con la normativa en vigor.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Disponible </a:t>
            </a:r>
            <a:r>
              <a:rPr lang="es-ES" dirty="0" err="1" smtClean="0"/>
              <a:t>encualquier</a:t>
            </a:r>
            <a:r>
              <a:rPr lang="es-ES" dirty="0" smtClean="0"/>
              <a:t> </a:t>
            </a:r>
            <a:r>
              <a:rPr lang="es-ES" dirty="0" smtClean="0"/>
              <a:t>dispositivo: PC, </a:t>
            </a:r>
            <a:r>
              <a:rPr lang="es-ES" dirty="0" err="1" smtClean="0"/>
              <a:t>Tablets</a:t>
            </a:r>
            <a:r>
              <a:rPr lang="es-ES" dirty="0" smtClean="0"/>
              <a:t> y </a:t>
            </a:r>
            <a:r>
              <a:rPr lang="es-ES" dirty="0" err="1" smtClean="0"/>
              <a:t>smartphones</a:t>
            </a:r>
            <a:r>
              <a:rPr lang="es-ES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i</a:t>
            </a:r>
            <a:r>
              <a:rPr lang="es-ES" dirty="0" err="1" smtClean="0"/>
              <a:t>OS</a:t>
            </a:r>
            <a:r>
              <a:rPr lang="es-ES" dirty="0" smtClean="0"/>
              <a:t> </a:t>
            </a:r>
            <a:r>
              <a:rPr lang="es-ES" dirty="0" smtClean="0"/>
              <a:t>y </a:t>
            </a:r>
            <a:r>
              <a:rPr lang="es-ES" dirty="0" err="1" smtClean="0"/>
              <a:t>Android</a:t>
            </a:r>
            <a:r>
              <a:rPr lang="es-ES" dirty="0" smtClean="0"/>
              <a:t>)</a:t>
            </a:r>
          </a:p>
          <a:p>
            <a:pPr>
              <a:buFontTx/>
              <a:buChar char="-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DESDE LA APLICACIÓN </a:t>
            </a:r>
            <a:endParaRPr lang="es-ES" dirty="0"/>
          </a:p>
        </p:txBody>
      </p:sp>
      <p:pic>
        <p:nvPicPr>
          <p:cNvPr id="3074" name="Picture 2" descr="G:\imagenes sesion 5\Captura de pantalla de 2021-04-17 10-03-3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DESDE LA APLICACIÓN</a:t>
            </a:r>
            <a:endParaRPr lang="es-ES" dirty="0"/>
          </a:p>
        </p:txBody>
      </p:sp>
      <p:pic>
        <p:nvPicPr>
          <p:cNvPr id="4098" name="Picture 2" descr="G:\imagenes sesion 5\Captura de pantalla de 2021-04-17 10-03-3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DESDE LA APLICACIÓN</a:t>
            </a:r>
            <a:endParaRPr lang="es-ES" dirty="0"/>
          </a:p>
        </p:txBody>
      </p:sp>
      <p:pic>
        <p:nvPicPr>
          <p:cNvPr id="5122" name="Picture 2" descr="G:\imagenes sesion 5\Captura de pantalla de 2021-04-17 10-03-4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DESDE LA APLICACIÓN</a:t>
            </a:r>
            <a:endParaRPr lang="es-ES"/>
          </a:p>
        </p:txBody>
      </p:sp>
      <p:pic>
        <p:nvPicPr>
          <p:cNvPr id="6146" name="Picture 2" descr="G:\imagenes sesion 5\Captura de pantalla de 2021-04-17 10-03-4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i="1" dirty="0" smtClean="0"/>
              <a:t>¿Qué es el Cuaderno del Profesor?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 		El </a:t>
            </a:r>
            <a:r>
              <a:rPr lang="es-ES" b="1" i="1" dirty="0" smtClean="0"/>
              <a:t>Cuaderno </a:t>
            </a:r>
            <a:r>
              <a:rPr lang="es-ES" b="1" i="1" dirty="0" smtClean="0"/>
              <a:t>del Profesor</a:t>
            </a:r>
            <a:r>
              <a:rPr lang="es-ES" b="1" i="1" dirty="0" smtClean="0"/>
              <a:t> </a:t>
            </a:r>
            <a:r>
              <a:rPr lang="es-ES" dirty="0" smtClean="0"/>
              <a:t>es una aplicación informática que se encuentra integrada dentro de Séneca. 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        Es decir, para utilizar el Cuaderno es imprescindible entrar en Séneca ya sea en un ordenador o en un dispositivo móvil como teléfono o </a:t>
            </a:r>
            <a:r>
              <a:rPr lang="es-ES" dirty="0" err="1" smtClean="0"/>
              <a:t>tablet</a:t>
            </a:r>
            <a:r>
              <a:rPr lang="es-E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		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	Este Cuaderno surge como </a:t>
            </a:r>
            <a:r>
              <a:rPr lang="es-ES" dirty="0" smtClean="0"/>
              <a:t>alternativa gratuita </a:t>
            </a:r>
            <a:r>
              <a:rPr lang="es-ES" dirty="0" smtClean="0"/>
              <a:t>a programas como </a:t>
            </a:r>
            <a:r>
              <a:rPr lang="es-ES" dirty="0" err="1" smtClean="0"/>
              <a:t>iDoceo</a:t>
            </a:r>
            <a:r>
              <a:rPr lang="es-ES" dirty="0" smtClean="0"/>
              <a:t> o </a:t>
            </a:r>
            <a:r>
              <a:rPr lang="es-ES" dirty="0" err="1" smtClean="0"/>
              <a:t>Additio</a:t>
            </a:r>
            <a:r>
              <a:rPr lang="es-ES" dirty="0" smtClean="0"/>
              <a:t>. 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Idoceo</a:t>
            </a:r>
            <a:r>
              <a:rPr lang="es-ES" dirty="0" smtClean="0"/>
              <a:t> es un pago de por vida de </a:t>
            </a:r>
            <a:r>
              <a:rPr lang="es-ES" dirty="0" smtClean="0"/>
              <a:t>12,99.</a:t>
            </a:r>
          </a:p>
          <a:p>
            <a:r>
              <a:rPr lang="es-ES" dirty="0" err="1" smtClean="0"/>
              <a:t>Additio</a:t>
            </a:r>
            <a:r>
              <a:rPr lang="es-ES" dirty="0" smtClean="0"/>
              <a:t> </a:t>
            </a:r>
            <a:r>
              <a:rPr lang="es-ES" dirty="0" smtClean="0"/>
              <a:t>es un pago anual de 8,99.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    </a:t>
            </a:r>
          </a:p>
          <a:p>
            <a:pPr>
              <a:buNone/>
            </a:pPr>
            <a:r>
              <a:rPr lang="es-ES" dirty="0" smtClean="0"/>
              <a:t>  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UTILIDAD DEL CUADERNO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489110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s-ES" sz="3000" b="1" i="1" dirty="0" smtClean="0"/>
              <a:t>Seguimiento individualizado </a:t>
            </a:r>
            <a:r>
              <a:rPr lang="es-ES" sz="3000" dirty="0" smtClean="0"/>
              <a:t>de la evaluación competencial,  </a:t>
            </a:r>
            <a:r>
              <a:rPr lang="es-ES" sz="3000" dirty="0" err="1" smtClean="0"/>
              <a:t>criterial</a:t>
            </a:r>
            <a:r>
              <a:rPr lang="es-ES" sz="3000" dirty="0" smtClean="0"/>
              <a:t> y continua.</a:t>
            </a:r>
          </a:p>
          <a:p>
            <a:pPr>
              <a:buFont typeface="Wingdings" pitchFamily="2" charset="2"/>
              <a:buChar char="ü"/>
            </a:pPr>
            <a:r>
              <a:rPr lang="es-ES" sz="3000" b="1" i="1" dirty="0" smtClean="0"/>
              <a:t>Generar</a:t>
            </a:r>
            <a:r>
              <a:rPr lang="es-ES" sz="3000" dirty="0" smtClean="0"/>
              <a:t> y </a:t>
            </a:r>
            <a:r>
              <a:rPr lang="es-ES" sz="3000" b="1" i="1" dirty="0" smtClean="0"/>
              <a:t>registrar</a:t>
            </a:r>
            <a:r>
              <a:rPr lang="es-ES" sz="3000" dirty="0" smtClean="0"/>
              <a:t> actividades evaluables.</a:t>
            </a:r>
          </a:p>
          <a:p>
            <a:pPr>
              <a:buFont typeface="Wingdings" pitchFamily="2" charset="2"/>
              <a:buChar char="ü"/>
            </a:pPr>
            <a:r>
              <a:rPr lang="es-ES" sz="3000" dirty="0" smtClean="0"/>
              <a:t>Anotar las </a:t>
            </a:r>
            <a:r>
              <a:rPr lang="es-ES" sz="3000" b="1" i="1" dirty="0" smtClean="0"/>
              <a:t>faltas de asistencia</a:t>
            </a:r>
            <a:r>
              <a:rPr lang="es-ES" sz="30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ES" sz="3000" dirty="0" smtClean="0"/>
              <a:t>Mantener una </a:t>
            </a:r>
            <a:r>
              <a:rPr lang="es-ES" sz="3000" b="1" i="1" dirty="0" smtClean="0"/>
              <a:t>comunicación eficaz </a:t>
            </a:r>
            <a:r>
              <a:rPr lang="es-ES" sz="3000" dirty="0" smtClean="0"/>
              <a:t>con equipo docente y las familias.</a:t>
            </a:r>
          </a:p>
          <a:p>
            <a:pPr>
              <a:buFont typeface="Wingdings" pitchFamily="2" charset="2"/>
              <a:buChar char="ü"/>
            </a:pPr>
            <a:r>
              <a:rPr lang="es-ES" sz="3000" dirty="0" smtClean="0"/>
              <a:t>Establecer </a:t>
            </a:r>
            <a:r>
              <a:rPr lang="es-ES" sz="3000" b="1" i="1" dirty="0" smtClean="0"/>
              <a:t>contextos de aprendizaje </a:t>
            </a:r>
            <a:r>
              <a:rPr lang="es-ES" sz="3000" dirty="0" smtClean="0"/>
              <a:t>evaluables que faciliten la evaluación.</a:t>
            </a:r>
          </a:p>
          <a:p>
            <a:pPr>
              <a:buFont typeface="Wingdings" pitchFamily="2" charset="2"/>
              <a:buChar char="ü"/>
            </a:pPr>
            <a:r>
              <a:rPr lang="es-ES" sz="3000" b="1" i="1" dirty="0" smtClean="0"/>
              <a:t>Relacionar </a:t>
            </a:r>
            <a:r>
              <a:rPr lang="es-ES" sz="3000" dirty="0" smtClean="0"/>
              <a:t>con las Programaciones y Unidades Didácticas en Séneca.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400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¿SE ADAPTA A LA NORMATIVA?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>
                <a:solidFill>
                  <a:schemeClr val="tx1"/>
                </a:solidFill>
              </a:rPr>
              <a:t>Orden de </a:t>
            </a:r>
            <a:r>
              <a:rPr lang="es-ES" sz="2000" b="1" i="1" dirty="0" smtClean="0">
                <a:solidFill>
                  <a:schemeClr val="tx1"/>
                </a:solidFill>
              </a:rPr>
              <a:t>4 de noviembre de 2015</a:t>
            </a:r>
            <a:r>
              <a:rPr lang="es-ES" sz="2000" dirty="0" smtClean="0">
                <a:solidFill>
                  <a:schemeClr val="tx1"/>
                </a:solidFill>
              </a:rPr>
              <a:t>, por la que se establece la ordenación de la evaluación del proceso de aprendizaje del alumnado de Educación Primaria en la Comunidad  Autónoma de Andalucía.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00372"/>
            <a:ext cx="74993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¿SE  ADAPTA A LA NORMATIVA?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0174"/>
            <a:ext cx="74993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357562"/>
            <a:ext cx="69075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ESTRUCTURA DEL CUADERNO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3214710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es-ES" dirty="0" smtClean="0"/>
              <a:t>Parámetros</a:t>
            </a:r>
          </a:p>
          <a:p>
            <a:pPr marL="596646" indent="-514350">
              <a:buAutoNum type="arabicPeriod"/>
            </a:pPr>
            <a:r>
              <a:rPr lang="es-ES" dirty="0" smtClean="0"/>
              <a:t>Actividades evaluables</a:t>
            </a:r>
          </a:p>
          <a:p>
            <a:pPr marL="596646" indent="-514350">
              <a:buAutoNum type="arabicPeriod"/>
            </a:pPr>
            <a:r>
              <a:rPr lang="es-ES" dirty="0" smtClean="0"/>
              <a:t>Cuaderno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" b="1" dirty="0" smtClean="0"/>
              <a:t>1. Parámetros </a:t>
            </a:r>
          </a:p>
          <a:p>
            <a:pPr algn="just">
              <a:buNone/>
            </a:pPr>
            <a:r>
              <a:rPr lang="es-ES" dirty="0" smtClean="0"/>
              <a:t>       Aquí metes tus </a:t>
            </a:r>
            <a:r>
              <a:rPr lang="es-ES" b="1" i="1" dirty="0" smtClean="0"/>
              <a:t>categorías evaluables</a:t>
            </a:r>
            <a:r>
              <a:rPr lang="es-ES" dirty="0" smtClean="0"/>
              <a:t>. Esto puede ser “trabajos”, “presentaciones”, “cuaderno”, “exámenes”, “tareas”, etc. </a:t>
            </a:r>
          </a:p>
          <a:p>
            <a:pPr algn="just">
              <a:buNone/>
            </a:pPr>
            <a:r>
              <a:rPr lang="es-ES" dirty="0" smtClean="0"/>
              <a:t>       </a:t>
            </a:r>
            <a:r>
              <a:rPr lang="es-ES" dirty="0" smtClean="0"/>
              <a:t>Lo que </a:t>
            </a:r>
            <a:r>
              <a:rPr lang="es-ES" dirty="0" smtClean="0"/>
              <a:t>consideres que vayas a </a:t>
            </a:r>
            <a:r>
              <a:rPr lang="es-ES" dirty="0" smtClean="0"/>
              <a:t>evaluar.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        También añades el </a:t>
            </a:r>
            <a:r>
              <a:rPr lang="es-ES" b="1" i="1" dirty="0" smtClean="0"/>
              <a:t>modelo de </a:t>
            </a:r>
            <a:r>
              <a:rPr lang="es-ES" b="1" i="1" dirty="0" smtClean="0"/>
              <a:t>calificación,  que puede ser:</a:t>
            </a:r>
          </a:p>
          <a:p>
            <a:pPr algn="just">
              <a:buNone/>
            </a:pPr>
            <a:r>
              <a:rPr lang="es-ES" dirty="0" smtClean="0"/>
              <a:t>Calificación </a:t>
            </a:r>
            <a:r>
              <a:rPr lang="es-ES" dirty="0" smtClean="0"/>
              <a:t>ponderada: Introduces el </a:t>
            </a:r>
            <a:r>
              <a:rPr lang="es-ES" dirty="0" smtClean="0"/>
              <a:t>porcentaje </a:t>
            </a:r>
            <a:r>
              <a:rPr lang="es-ES" dirty="0" smtClean="0"/>
              <a:t>de las diferentes categorías. (Por ejemplo: Los </a:t>
            </a:r>
            <a:r>
              <a:rPr lang="es-ES" dirty="0" smtClean="0"/>
              <a:t>exámenes el </a:t>
            </a:r>
            <a:r>
              <a:rPr lang="es-ES" dirty="0" smtClean="0"/>
              <a:t>50</a:t>
            </a:r>
            <a:r>
              <a:rPr lang="es-ES" dirty="0" smtClean="0"/>
              <a:t>%, los trabajos el </a:t>
            </a:r>
            <a:r>
              <a:rPr lang="es-ES" dirty="0" smtClean="0"/>
              <a:t>20% y cuaderno 30%).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Calificación aritmética:  Todas las categorías tienen el mismo porcentaje.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ES" b="1" dirty="0" smtClean="0"/>
              <a:t>2.  Actividades evaluables 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    	</a:t>
            </a:r>
            <a:r>
              <a:rPr lang="es-ES" dirty="0" smtClean="0"/>
              <a:t>S</a:t>
            </a:r>
            <a:r>
              <a:rPr lang="es-ES" dirty="0" smtClean="0"/>
              <a:t>egún </a:t>
            </a:r>
            <a:r>
              <a:rPr lang="es-ES" dirty="0" smtClean="0"/>
              <a:t>las categorías </a:t>
            </a:r>
            <a:r>
              <a:rPr lang="es-ES" dirty="0" smtClean="0"/>
              <a:t>creadas, vas generando actividades para el alumnado. </a:t>
            </a:r>
            <a:r>
              <a:rPr lang="es-ES" dirty="0" smtClean="0"/>
              <a:t>Ejemplo: “comprensión lectora” en </a:t>
            </a:r>
            <a:r>
              <a:rPr lang="es-ES" dirty="0" smtClean="0"/>
              <a:t>2º </a:t>
            </a:r>
            <a:r>
              <a:rPr lang="es-ES" dirty="0" smtClean="0"/>
              <a:t>de Educación Primaria </a:t>
            </a:r>
            <a:r>
              <a:rPr lang="es-ES" dirty="0" smtClean="0"/>
              <a:t>establecido el día que se realiza. </a:t>
            </a:r>
            <a:r>
              <a:rPr lang="es-ES" dirty="0" smtClean="0"/>
              <a:t>Le pones el tipo de nota, con o sin decimales. Si es un </a:t>
            </a:r>
            <a:r>
              <a:rPr lang="es-ES" dirty="0" err="1" smtClean="0"/>
              <a:t>check</a:t>
            </a:r>
            <a:r>
              <a:rPr lang="es-ES" dirty="0" smtClean="0"/>
              <a:t> (ejemplo: control de </a:t>
            </a:r>
            <a:r>
              <a:rPr lang="es-ES" dirty="0" smtClean="0"/>
              <a:t>cuadernos, lo </a:t>
            </a:r>
            <a:r>
              <a:rPr lang="es-ES" dirty="0" smtClean="0"/>
              <a:t>trae, no lo </a:t>
            </a:r>
            <a:r>
              <a:rPr lang="es-ES" dirty="0" smtClean="0"/>
              <a:t>trae).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      </a:t>
            </a:r>
          </a:p>
          <a:p>
            <a:pPr algn="just">
              <a:buNone/>
            </a:pPr>
            <a:r>
              <a:rPr lang="es-ES" b="1" dirty="0" smtClean="0"/>
              <a:t>3. Cuaderno  </a:t>
            </a:r>
          </a:p>
          <a:p>
            <a:pPr algn="just">
              <a:buNone/>
            </a:pPr>
            <a:r>
              <a:rPr lang="es-ES" b="1" dirty="0" smtClean="0"/>
              <a:t>        </a:t>
            </a:r>
            <a:r>
              <a:rPr lang="es-ES" dirty="0" smtClean="0"/>
              <a:t>Visión general que </a:t>
            </a:r>
            <a:r>
              <a:rPr lang="es-ES" dirty="0" smtClean="0"/>
              <a:t>s</a:t>
            </a:r>
            <a:r>
              <a:rPr lang="es-ES" dirty="0" smtClean="0"/>
              <a:t>irve </a:t>
            </a:r>
            <a:r>
              <a:rPr lang="es-ES" dirty="0" smtClean="0"/>
              <a:t>para ver la lista general y ordenada de todo lo que vas metiendo cada día, por curso y  asignatura.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</TotalTime>
  <Words>363</Words>
  <Application>Microsoft Office PowerPoint</Application>
  <PresentationFormat>Presentación en pantalla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Solsticio</vt:lpstr>
      <vt:lpstr>    Formación en Centros </vt:lpstr>
      <vt:lpstr>¿Qué es el Cuaderno del Profesor?</vt:lpstr>
      <vt:lpstr>Diapositiva 3</vt:lpstr>
      <vt:lpstr>UTILIDAD DEL CUADERNO</vt:lpstr>
      <vt:lpstr>¿SE ADAPTA A LA NORMATIVA?  Orden de 4 de noviembre de 2015, por la que se establece la ordenación de la evaluación del proceso de aprendizaje del alumnado de Educación Primaria en la Comunidad  Autónoma de Andalucía.</vt:lpstr>
      <vt:lpstr>¿SE  ADAPTA A LA NORMATIVA?</vt:lpstr>
      <vt:lpstr>ESTRUCTURA DEL CUADERNO</vt:lpstr>
      <vt:lpstr>Diapositiva 8</vt:lpstr>
      <vt:lpstr>Diapositiva 9</vt:lpstr>
      <vt:lpstr>Diapositiva 10</vt:lpstr>
      <vt:lpstr>Ventajas de utilizar el Cuaderno del Profesor Séneca </vt:lpstr>
      <vt:lpstr>DESDE LA APLICACIÓN </vt:lpstr>
      <vt:lpstr>DESDE LA APLICACIÓN</vt:lpstr>
      <vt:lpstr>DESDE LA APLICACIÓN</vt:lpstr>
      <vt:lpstr>DESDE LA APLICACIÓN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31</cp:revision>
  <dcterms:created xsi:type="dcterms:W3CDTF">2021-02-07T11:21:24Z</dcterms:created>
  <dcterms:modified xsi:type="dcterms:W3CDTF">2021-04-18T17:13:22Z</dcterms:modified>
</cp:coreProperties>
</file>