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80" r:id="rId4"/>
    <p:sldId id="281" r:id="rId5"/>
    <p:sldId id="282" r:id="rId6"/>
    <p:sldId id="283"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6" r:id="rId24"/>
    <p:sldId id="277" r:id="rId25"/>
    <p:sldId id="278" r:id="rId26"/>
    <p:sldId id="274" r:id="rId27"/>
    <p:sldId id="279" r:id="rId28"/>
    <p:sldId id="275" r:id="rId29"/>
    <p:sldId id="284" r:id="rId30"/>
    <p:sldId id="285" r:id="rId31"/>
    <p:sldId id="286" r:id="rId32"/>
    <p:sldId id="287" r:id="rId33"/>
    <p:sldId id="288" r:id="rId34"/>
    <p:sldId id="289" r:id="rId35"/>
    <p:sldId id="290"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574BB85-FC81-4E30-A0DA-55CA2BD867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S"/>
              <a:t>Cambio de turno, registro y comunicación de incidencias.</a:t>
            </a:r>
          </a:p>
        </p:txBody>
      </p:sp>
      <p:sp>
        <p:nvSpPr>
          <p:cNvPr id="3" name="Marcador de fecha 2">
            <a:extLst>
              <a:ext uri="{FF2B5EF4-FFF2-40B4-BE49-F238E27FC236}">
                <a16:creationId xmlns:a16="http://schemas.microsoft.com/office/drawing/2014/main" id="{77FD6B3A-7619-4CC2-A84A-0F244CC550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9E953-897F-4DBC-9EA0-2296C4DF0EC8}" type="datetimeFigureOut">
              <a:rPr lang="es-ES" smtClean="0"/>
              <a:t>14/05/2021</a:t>
            </a:fld>
            <a:endParaRPr lang="es-ES"/>
          </a:p>
        </p:txBody>
      </p:sp>
      <p:sp>
        <p:nvSpPr>
          <p:cNvPr id="4" name="Marcador de pie de página 3">
            <a:extLst>
              <a:ext uri="{FF2B5EF4-FFF2-40B4-BE49-F238E27FC236}">
                <a16:creationId xmlns:a16="http://schemas.microsoft.com/office/drawing/2014/main" id="{D6B4B72C-B1A4-42C5-8940-AD6F262414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99B1AA30-4B7E-4413-9E1C-946BF5E6E4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13141-9167-495B-89F3-B11690942F81}" type="slidenum">
              <a:rPr lang="es-ES" smtClean="0"/>
              <a:t>‹Nº›</a:t>
            </a:fld>
            <a:endParaRPr lang="es-ES"/>
          </a:p>
        </p:txBody>
      </p:sp>
    </p:spTree>
    <p:extLst>
      <p:ext uri="{BB962C8B-B14F-4D97-AF65-F5344CB8AC3E}">
        <p14:creationId xmlns:p14="http://schemas.microsoft.com/office/powerpoint/2010/main" val="262863249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S"/>
              <a:t>Cambio de turno, registro y comunicación de incidencias.</a:t>
            </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32009-7B68-478E-AE0A-D54A7838F97F}" type="datetimeFigureOut">
              <a:rPr lang="es-ES" smtClean="0"/>
              <a:t>14/05/2021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F3510-0B9C-4FAE-AC0A-5A15EFA182B8}" type="slidenum">
              <a:rPr lang="es-ES" smtClean="0"/>
              <a:t>‹Nº›</a:t>
            </a:fld>
            <a:endParaRPr lang="es-ES"/>
          </a:p>
        </p:txBody>
      </p:sp>
    </p:spTree>
    <p:extLst>
      <p:ext uri="{BB962C8B-B14F-4D97-AF65-F5344CB8AC3E}">
        <p14:creationId xmlns:p14="http://schemas.microsoft.com/office/powerpoint/2010/main" val="262694685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BDB57-D855-4822-A45B-357313C6852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E9159F5-9F36-41CF-A7D3-88B1E14A5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B9F4D0A-1A20-4734-93A2-B65D9D4B9DFA}"/>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5" name="Marcador de pie de página 4">
            <a:extLst>
              <a:ext uri="{FF2B5EF4-FFF2-40B4-BE49-F238E27FC236}">
                <a16:creationId xmlns:a16="http://schemas.microsoft.com/office/drawing/2014/main" id="{C6A208FF-BB8F-438B-A8C2-DBCF450FA3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1B1746-DF69-44EF-9957-111CB68E14A3}"/>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342711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02BA9-F641-480A-B825-AF53AD1E2D8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C2C3B5D-6D7B-40F2-90A6-FB0ADF350587}"/>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45AA9C-E093-485E-BD8B-FE56588BE615}"/>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5" name="Marcador de pie de página 4">
            <a:extLst>
              <a:ext uri="{FF2B5EF4-FFF2-40B4-BE49-F238E27FC236}">
                <a16:creationId xmlns:a16="http://schemas.microsoft.com/office/drawing/2014/main" id="{FDCCB4F7-C9D3-4A8C-B91C-0128E0197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231131-FAE8-4874-A318-DF0EC43E593C}"/>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88884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1B41A9-DC66-44AC-970B-25E1A48C5E5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25D86-FA7B-408C-800D-82890D270FA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7BD0F-228C-47FB-9305-A19216676737}"/>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5" name="Marcador de pie de página 4">
            <a:extLst>
              <a:ext uri="{FF2B5EF4-FFF2-40B4-BE49-F238E27FC236}">
                <a16:creationId xmlns:a16="http://schemas.microsoft.com/office/drawing/2014/main" id="{2AB53654-FE83-4EB3-A853-6C0A88E14C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DE9597-12F6-4281-97E2-0482995D8B8D}"/>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136684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49083-19C2-4C8A-8185-70A36F19665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6DA798E-D435-415F-8C29-34E7EDC2C5A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A1B7D4-703F-4B78-8E6D-22C22A6059D0}"/>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5" name="Marcador de pie de página 4">
            <a:extLst>
              <a:ext uri="{FF2B5EF4-FFF2-40B4-BE49-F238E27FC236}">
                <a16:creationId xmlns:a16="http://schemas.microsoft.com/office/drawing/2014/main" id="{6CB52064-B368-4DBB-9714-2CDD6C9AAA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78B4AE-3B88-4F2A-A6FE-10348FF17902}"/>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305213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DA71D6-3D35-4A58-9E1C-F7DE500AC73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E5657A-A694-4F39-AC82-3E15337F1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DA04365-7F4B-4A46-B118-0DAE6D9A705A}"/>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5" name="Marcador de pie de página 4">
            <a:extLst>
              <a:ext uri="{FF2B5EF4-FFF2-40B4-BE49-F238E27FC236}">
                <a16:creationId xmlns:a16="http://schemas.microsoft.com/office/drawing/2014/main" id="{9F6473CD-F3D9-4485-904A-1EBFCCB0872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F5416D-22C9-46EE-BC10-6D7EAB7875C4}"/>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316675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F614C4-24B5-4B9C-BBC7-005433A140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55CCBF-D307-4891-A24E-746D99CC52B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1BB0AEF-9EB1-4375-883E-322FDBC6594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F0A270F-2C9D-4DCC-A163-01BF0C005C06}"/>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6" name="Marcador de pie de página 5">
            <a:extLst>
              <a:ext uri="{FF2B5EF4-FFF2-40B4-BE49-F238E27FC236}">
                <a16:creationId xmlns:a16="http://schemas.microsoft.com/office/drawing/2014/main" id="{71166EE5-0E95-4719-995F-025D724AFD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B60386-7FE3-4BFA-9550-CC4F362757DF}"/>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249841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9946F-F21C-4E29-B5FA-8EA4707F707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1C6E8-AD81-4F57-958E-DF2552414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F2D353B-D5F6-431B-9C47-04F97B8E105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7E0AC47-70BC-4F8A-B82E-619FCC424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661E034-7A0C-4A4B-A29A-2EDF3781AC9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38C047C-00B9-4806-9078-EEC6F2988702}"/>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8" name="Marcador de pie de página 7">
            <a:extLst>
              <a:ext uri="{FF2B5EF4-FFF2-40B4-BE49-F238E27FC236}">
                <a16:creationId xmlns:a16="http://schemas.microsoft.com/office/drawing/2014/main" id="{18769AA2-022A-4CBE-B5E1-88EA99E65B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57007F6-C6FC-496B-B370-1862EDDCF3BE}"/>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261573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3BA33-B960-430F-A614-6D29B73C410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6BD208C-6B9F-4EA5-96D7-BE250E986AB8}"/>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4" name="Marcador de pie de página 3">
            <a:extLst>
              <a:ext uri="{FF2B5EF4-FFF2-40B4-BE49-F238E27FC236}">
                <a16:creationId xmlns:a16="http://schemas.microsoft.com/office/drawing/2014/main" id="{5643EBB0-AFCF-4AC9-902D-8615459693A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37AF80-A046-451A-80CC-1EAC3D71AF31}"/>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376338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761928-107D-477A-8851-6D80DBE050AA}"/>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3" name="Marcador de pie de página 2">
            <a:extLst>
              <a:ext uri="{FF2B5EF4-FFF2-40B4-BE49-F238E27FC236}">
                <a16:creationId xmlns:a16="http://schemas.microsoft.com/office/drawing/2014/main" id="{45F72683-C810-4F7D-96AD-35EC0EC287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20F6B10-F085-48D4-9D54-5C17F8F67F58}"/>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26266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829F3-4BA2-4D5D-9A13-F0AFB72604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45CB4-D18A-4132-ACB4-03DA514CA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C645D45-27BC-44C3-AA72-6B809DEAC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B8FF44B-9218-49A9-8886-7D815A9669E4}"/>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6" name="Marcador de pie de página 5">
            <a:extLst>
              <a:ext uri="{FF2B5EF4-FFF2-40B4-BE49-F238E27FC236}">
                <a16:creationId xmlns:a16="http://schemas.microsoft.com/office/drawing/2014/main" id="{6FB2FADD-A40A-4E62-A669-E3D573C9752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48A685-D593-456A-9B8D-23F441DB3981}"/>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17527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3BC96-ADE6-4FD4-A87A-DE2AE2BD6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894FC8-291B-4AA9-BF6A-FD9593122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98CED51-99DC-42B9-BBC9-FCF59999E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7D73B2F-16BE-4C21-AE9A-D81101DB5720}"/>
              </a:ext>
            </a:extLst>
          </p:cNvPr>
          <p:cNvSpPr>
            <a:spLocks noGrp="1"/>
          </p:cNvSpPr>
          <p:nvPr>
            <p:ph type="dt" sz="half" idx="10"/>
          </p:nvPr>
        </p:nvSpPr>
        <p:spPr/>
        <p:txBody>
          <a:bodyPr/>
          <a:lstStyle/>
          <a:p>
            <a:fld id="{56F96C8E-4499-4791-B111-9E8A7E5530E0}" type="datetimeFigureOut">
              <a:rPr lang="es-ES" smtClean="0"/>
              <a:t>14/05/2021</a:t>
            </a:fld>
            <a:endParaRPr lang="es-ES"/>
          </a:p>
        </p:txBody>
      </p:sp>
      <p:sp>
        <p:nvSpPr>
          <p:cNvPr id="6" name="Marcador de pie de página 5">
            <a:extLst>
              <a:ext uri="{FF2B5EF4-FFF2-40B4-BE49-F238E27FC236}">
                <a16:creationId xmlns:a16="http://schemas.microsoft.com/office/drawing/2014/main" id="{D315A174-3399-486D-A367-7E6A831DDA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5CC247-192A-4576-A7D5-5462AB334503}"/>
              </a:ext>
            </a:extLst>
          </p:cNvPr>
          <p:cNvSpPr>
            <a:spLocks noGrp="1"/>
          </p:cNvSpPr>
          <p:nvPr>
            <p:ph type="sldNum" sz="quarter" idx="12"/>
          </p:nvPr>
        </p:nvSpPr>
        <p:spPr/>
        <p:txBody>
          <a:bodyPr/>
          <a:lstStyle/>
          <a:p>
            <a:fld id="{8EF690F5-0CC5-40AC-ADD1-557915C700D8}" type="slidenum">
              <a:rPr lang="es-ES" smtClean="0"/>
              <a:t>‹Nº›</a:t>
            </a:fld>
            <a:endParaRPr lang="es-ES"/>
          </a:p>
        </p:txBody>
      </p:sp>
    </p:spTree>
    <p:extLst>
      <p:ext uri="{BB962C8B-B14F-4D97-AF65-F5344CB8AC3E}">
        <p14:creationId xmlns:p14="http://schemas.microsoft.com/office/powerpoint/2010/main" val="333850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43CDDF-EFCD-480D-AD60-E3E80C6021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9AD4524-D233-4BD7-8354-5E6F40877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C1E55D-C9C2-48C0-BF1E-FF46E2AFA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96C8E-4499-4791-B111-9E8A7E5530E0}" type="datetimeFigureOut">
              <a:rPr lang="es-ES" smtClean="0"/>
              <a:t>14/05/2021</a:t>
            </a:fld>
            <a:endParaRPr lang="es-ES"/>
          </a:p>
        </p:txBody>
      </p:sp>
      <p:sp>
        <p:nvSpPr>
          <p:cNvPr id="5" name="Marcador de pie de página 4">
            <a:extLst>
              <a:ext uri="{FF2B5EF4-FFF2-40B4-BE49-F238E27FC236}">
                <a16:creationId xmlns:a16="http://schemas.microsoft.com/office/drawing/2014/main" id="{27811E58-623C-4F49-8238-F3516D808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F03C974-417E-453A-980E-FCB842FF4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690F5-0CC5-40AC-ADD1-557915C700D8}" type="slidenum">
              <a:rPr lang="es-ES" smtClean="0"/>
              <a:t>‹Nº›</a:t>
            </a:fld>
            <a:endParaRPr lang="es-ES"/>
          </a:p>
        </p:txBody>
      </p:sp>
    </p:spTree>
    <p:extLst>
      <p:ext uri="{BB962C8B-B14F-4D97-AF65-F5344CB8AC3E}">
        <p14:creationId xmlns:p14="http://schemas.microsoft.com/office/powerpoint/2010/main" val="1896952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2D56B-2C5C-4CFC-9281-AE6246261B4C}"/>
              </a:ext>
            </a:extLst>
          </p:cNvPr>
          <p:cNvSpPr>
            <a:spLocks noGrp="1"/>
          </p:cNvSpPr>
          <p:nvPr>
            <p:ph type="ctrTitle"/>
          </p:nvPr>
        </p:nvSpPr>
        <p:spPr>
          <a:xfrm>
            <a:off x="0" y="0"/>
            <a:ext cx="12192000" cy="6858000"/>
          </a:xfrm>
          <a:solidFill>
            <a:srgbClr val="00B050"/>
          </a:solidFill>
        </p:spPr>
        <p:txBody>
          <a:bodyPr>
            <a:normAutofit/>
          </a:bodyPr>
          <a:lstStyle/>
          <a:p>
            <a:endParaRPr lang="es-ES" sz="3200" dirty="0"/>
          </a:p>
        </p:txBody>
      </p:sp>
      <p:sp>
        <p:nvSpPr>
          <p:cNvPr id="3" name="Subtítulo 2">
            <a:extLst>
              <a:ext uri="{FF2B5EF4-FFF2-40B4-BE49-F238E27FC236}">
                <a16:creationId xmlns:a16="http://schemas.microsoft.com/office/drawing/2014/main" id="{C5ACC50E-BDA1-4449-A804-616904BEFB8E}"/>
              </a:ext>
            </a:extLst>
          </p:cNvPr>
          <p:cNvSpPr>
            <a:spLocks noGrp="1"/>
          </p:cNvSpPr>
          <p:nvPr>
            <p:ph type="subTitle" idx="1"/>
          </p:nvPr>
        </p:nvSpPr>
        <p:spPr>
          <a:xfrm>
            <a:off x="0" y="0"/>
            <a:ext cx="12192000" cy="6858000"/>
          </a:xfrm>
          <a:gradFill>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endParaRPr lang="es-ES" sz="4000" dirty="0"/>
          </a:p>
          <a:p>
            <a:endParaRPr lang="es-ES" sz="4000" dirty="0"/>
          </a:p>
          <a:p>
            <a:r>
              <a:rPr lang="es-ES" sz="4000" dirty="0"/>
              <a:t>CAMBIO DE TURNO</a:t>
            </a:r>
            <a:br>
              <a:rPr lang="es-ES" sz="4000" dirty="0"/>
            </a:br>
            <a:r>
              <a:rPr lang="es-ES" sz="4000" dirty="0"/>
              <a:t>REGISTRO</a:t>
            </a:r>
            <a:br>
              <a:rPr lang="es-ES" sz="4000" dirty="0"/>
            </a:br>
            <a:r>
              <a:rPr lang="es-ES" sz="4000" dirty="0"/>
              <a:t>Y</a:t>
            </a:r>
            <a:br>
              <a:rPr lang="es-ES" sz="4000" dirty="0"/>
            </a:br>
            <a:r>
              <a:rPr lang="es-ES" sz="4000" dirty="0"/>
              <a:t>COMUNICACIÓN DE INCIDENCIAS</a:t>
            </a:r>
          </a:p>
        </p:txBody>
      </p:sp>
      <p:pic>
        <p:nvPicPr>
          <p:cNvPr id="4" name="Imagen 3">
            <a:extLst>
              <a:ext uri="{FF2B5EF4-FFF2-40B4-BE49-F238E27FC236}">
                <a16:creationId xmlns:a16="http://schemas.microsoft.com/office/drawing/2014/main" id="{9267E67F-B254-4499-A93D-6D13488C7EDB}"/>
              </a:ext>
            </a:extLst>
          </p:cNvPr>
          <p:cNvPicPr>
            <a:picLocks noChangeAspect="1"/>
          </p:cNvPicPr>
          <p:nvPr/>
        </p:nvPicPr>
        <p:blipFill>
          <a:blip r:embed="rId2"/>
          <a:stretch>
            <a:fillRect/>
          </a:stretch>
        </p:blipFill>
        <p:spPr>
          <a:xfrm>
            <a:off x="3866271" y="3727939"/>
            <a:ext cx="4459458" cy="2982350"/>
          </a:xfrm>
          <a:prstGeom prst="rect">
            <a:avLst/>
          </a:prstGeom>
        </p:spPr>
      </p:pic>
    </p:spTree>
    <p:extLst>
      <p:ext uri="{BB962C8B-B14F-4D97-AF65-F5344CB8AC3E}">
        <p14:creationId xmlns:p14="http://schemas.microsoft.com/office/powerpoint/2010/main" val="23478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13CD9-10E0-422C-880E-1D5BDE8DAE1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4F34C26A-44EF-4BC2-9C89-7B1730A6432F}"/>
              </a:ext>
            </a:extLst>
          </p:cNvPr>
          <p:cNvSpPr>
            <a:spLocks noGrp="1"/>
          </p:cNvSpPr>
          <p:nvPr>
            <p:ph idx="1"/>
          </p:nvPr>
        </p:nvSpPr>
        <p:spPr/>
        <p:txBody>
          <a:bodyPr/>
          <a:lstStyle/>
          <a:p>
            <a:pPr marL="0" indent="0">
              <a:buNone/>
            </a:pPr>
            <a:r>
              <a:rPr lang="es-ES" u="sng" dirty="0"/>
              <a:t>3.-Historia Médica.</a:t>
            </a:r>
          </a:p>
          <a:p>
            <a:pPr marL="0" indent="0" algn="just">
              <a:buNone/>
            </a:pPr>
            <a:r>
              <a:rPr lang="es-ES" dirty="0"/>
              <a:t>También está disponible para consultar cualquier duda que pueda aparecer sobre el paciente desde su ingreso hasta su evolución diaria.</a:t>
            </a:r>
          </a:p>
          <a:p>
            <a:pPr marL="0" indent="0" algn="just">
              <a:buNone/>
            </a:pPr>
            <a:r>
              <a:rPr lang="es-ES" dirty="0"/>
              <a:t>En ella quedarán reflejadas todas la pruebas solicitadas y realizadas, todos los tratamientos pautados (dieta, sueroterapia, medicación) y sus modificaciones, así como la evolución actual del paciente y su pronostico.</a:t>
            </a:r>
          </a:p>
        </p:txBody>
      </p:sp>
    </p:spTree>
    <p:extLst>
      <p:ext uri="{BB962C8B-B14F-4D97-AF65-F5344CB8AC3E}">
        <p14:creationId xmlns:p14="http://schemas.microsoft.com/office/powerpoint/2010/main" val="51159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1BEA9-BB2B-447E-804A-14D2F847FE03}"/>
              </a:ext>
            </a:extLst>
          </p:cNvPr>
          <p:cNvSpPr>
            <a:spLocks noGrp="1"/>
          </p:cNvSpPr>
          <p:nvPr>
            <p:ph type="title"/>
          </p:nvPr>
        </p:nvSpPr>
        <p:spPr>
          <a:xfrm>
            <a:off x="838200" y="365125"/>
            <a:ext cx="10515600" cy="915035"/>
          </a:xfrm>
        </p:spPr>
        <p:txBody>
          <a:bodyPr>
            <a:normAutofit/>
          </a:bodyPr>
          <a:lstStyle/>
          <a:p>
            <a:pPr algn="ctr"/>
            <a:r>
              <a:rPr lang="es-ES" sz="2800" b="1" u="sng" dirty="0">
                <a:latin typeface="+mn-lt"/>
              </a:rPr>
              <a:t>PROCEDIMIENTO</a:t>
            </a:r>
          </a:p>
        </p:txBody>
      </p:sp>
      <p:sp>
        <p:nvSpPr>
          <p:cNvPr id="3" name="Marcador de contenido 2">
            <a:extLst>
              <a:ext uri="{FF2B5EF4-FFF2-40B4-BE49-F238E27FC236}">
                <a16:creationId xmlns:a16="http://schemas.microsoft.com/office/drawing/2014/main" id="{A17FEF74-B315-443F-965C-BE745F550FD6}"/>
              </a:ext>
            </a:extLst>
          </p:cNvPr>
          <p:cNvSpPr>
            <a:spLocks noGrp="1"/>
          </p:cNvSpPr>
          <p:nvPr>
            <p:ph idx="1"/>
          </p:nvPr>
        </p:nvSpPr>
        <p:spPr/>
        <p:txBody>
          <a:bodyPr/>
          <a:lstStyle/>
          <a:p>
            <a:pPr marL="0" indent="0" algn="just">
              <a:buNone/>
            </a:pPr>
            <a:r>
              <a:rPr lang="es-ES" dirty="0"/>
              <a:t>Describimos los principales puntos a seguir para comunicar a nuestro compañero de relevo las incidencias ocurridas a lo largo del turno de trabajo que termina.</a:t>
            </a:r>
          </a:p>
          <a:p>
            <a:pPr marL="0" indent="0" algn="just">
              <a:buNone/>
            </a:pPr>
            <a:endParaRPr lang="es-ES" dirty="0"/>
          </a:p>
          <a:p>
            <a:pPr marL="0" indent="0" algn="just">
              <a:buNone/>
            </a:pPr>
            <a:r>
              <a:rPr lang="es-ES" dirty="0"/>
              <a:t>Se trata de explicar las incidencias más destacables que han ocurrido al paciente y que, como mínimo, debemos tener en cuenta para continuar con sus cuidados en el hospital.</a:t>
            </a:r>
          </a:p>
        </p:txBody>
      </p:sp>
    </p:spTree>
    <p:extLst>
      <p:ext uri="{BB962C8B-B14F-4D97-AF65-F5344CB8AC3E}">
        <p14:creationId xmlns:p14="http://schemas.microsoft.com/office/powerpoint/2010/main" val="27169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46C81-3202-4D7A-9EDC-29A9DC6B62E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8A969570-DEB5-4BC1-9D82-BF9B9CADA1B4}"/>
              </a:ext>
            </a:extLst>
          </p:cNvPr>
          <p:cNvSpPr>
            <a:spLocks noGrp="1"/>
          </p:cNvSpPr>
          <p:nvPr>
            <p:ph idx="1"/>
          </p:nvPr>
        </p:nvSpPr>
        <p:spPr/>
        <p:txBody>
          <a:bodyPr/>
          <a:lstStyle/>
          <a:p>
            <a:pPr marL="0" indent="0" algn="just">
              <a:buNone/>
            </a:pPr>
            <a:r>
              <a:rPr lang="es-ES" dirty="0"/>
              <a:t>1.-Comenzaremos paciente por paciente, uno a uno, siguiendo un orden ( normalmente se comienza por la primera habitación y primera cama) o por el paciente más grave.</a:t>
            </a:r>
          </a:p>
          <a:p>
            <a:pPr marL="0" indent="0" algn="just">
              <a:buNone/>
            </a:pPr>
            <a:r>
              <a:rPr lang="es-ES" dirty="0"/>
              <a:t>2.-Según el servicio en el que nos encontremos podemos denominar el lugar de estancia del paciente con diferente terminología, por ejemplo:</a:t>
            </a:r>
          </a:p>
          <a:p>
            <a:pPr marL="0" indent="0" algn="just">
              <a:buNone/>
            </a:pPr>
            <a:r>
              <a:rPr lang="es-ES" dirty="0"/>
              <a:t>Planta Hospitalaria: Hablaremos de habitación y/o cama.</a:t>
            </a:r>
          </a:p>
          <a:p>
            <a:pPr marL="0" indent="0" algn="just">
              <a:buNone/>
            </a:pPr>
            <a:r>
              <a:rPr lang="es-ES" dirty="0"/>
              <a:t>Servicio de Urgencias: Box1, Box2, Box3, </a:t>
            </a:r>
            <a:r>
              <a:rPr lang="es-ES" dirty="0" err="1"/>
              <a:t>etc</a:t>
            </a:r>
            <a:r>
              <a:rPr lang="es-ES" dirty="0"/>
              <a:t>…</a:t>
            </a:r>
          </a:p>
          <a:p>
            <a:pPr marL="0" indent="0" algn="just">
              <a:buNone/>
            </a:pPr>
            <a:r>
              <a:rPr lang="es-ES" dirty="0"/>
              <a:t>Servicio de Observación: Cama 1, Cama 2, Cama 3, </a:t>
            </a:r>
            <a:r>
              <a:rPr lang="es-ES" dirty="0" err="1"/>
              <a:t>etc</a:t>
            </a:r>
            <a:r>
              <a:rPr lang="es-ES" dirty="0"/>
              <a:t>…</a:t>
            </a:r>
          </a:p>
          <a:p>
            <a:pPr marL="0" indent="0" algn="just">
              <a:buNone/>
            </a:pPr>
            <a:r>
              <a:rPr lang="es-ES" dirty="0"/>
              <a:t>UCI Pediátrica: Incubadora 1, Incubadora 2, Incubadora 3, </a:t>
            </a:r>
            <a:r>
              <a:rPr lang="es-ES" dirty="0" err="1"/>
              <a:t>etc</a:t>
            </a:r>
            <a:r>
              <a:rPr lang="es-ES" dirty="0"/>
              <a:t>…</a:t>
            </a:r>
          </a:p>
        </p:txBody>
      </p:sp>
    </p:spTree>
    <p:extLst>
      <p:ext uri="{BB962C8B-B14F-4D97-AF65-F5344CB8AC3E}">
        <p14:creationId xmlns:p14="http://schemas.microsoft.com/office/powerpoint/2010/main" val="62770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C3C29-AF11-4591-A624-BF527D5BC39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E5FB63B-251F-443C-9AC0-1E05CF776B3B}"/>
              </a:ext>
            </a:extLst>
          </p:cNvPr>
          <p:cNvSpPr>
            <a:spLocks noGrp="1"/>
          </p:cNvSpPr>
          <p:nvPr>
            <p:ph idx="1"/>
          </p:nvPr>
        </p:nvSpPr>
        <p:spPr/>
        <p:txBody>
          <a:bodyPr/>
          <a:lstStyle/>
          <a:p>
            <a:pPr marL="0" indent="0" algn="just">
              <a:buNone/>
            </a:pPr>
            <a:r>
              <a:rPr lang="es-ES" dirty="0"/>
              <a:t>UCI Adultos: Box 1, Box 2, Box 3, </a:t>
            </a:r>
            <a:r>
              <a:rPr lang="es-ES" dirty="0" err="1"/>
              <a:t>etc</a:t>
            </a:r>
            <a:r>
              <a:rPr lang="es-ES" dirty="0"/>
              <a:t>…</a:t>
            </a:r>
          </a:p>
          <a:p>
            <a:pPr marL="0" indent="0" algn="just">
              <a:buNone/>
            </a:pPr>
            <a:r>
              <a:rPr lang="es-ES" dirty="0"/>
              <a:t>Reanimación: Cama 1, Cama 2, Cama 3, </a:t>
            </a:r>
            <a:r>
              <a:rPr lang="es-ES" dirty="0" err="1"/>
              <a:t>etc</a:t>
            </a:r>
            <a:r>
              <a:rPr lang="es-ES" dirty="0"/>
              <a:t>…</a:t>
            </a:r>
          </a:p>
          <a:p>
            <a:pPr marL="0" indent="0" algn="just">
              <a:buNone/>
            </a:pPr>
            <a:r>
              <a:rPr lang="es-ES" dirty="0"/>
              <a:t>Área de Sillones: Sillón 1, Sillón 2, Sillón 3, </a:t>
            </a:r>
            <a:r>
              <a:rPr lang="es-ES" dirty="0" err="1"/>
              <a:t>etc</a:t>
            </a:r>
            <a:r>
              <a:rPr lang="es-ES" dirty="0"/>
              <a:t>…</a:t>
            </a:r>
          </a:p>
          <a:p>
            <a:pPr marL="0" indent="0" algn="just">
              <a:buNone/>
            </a:pPr>
            <a:r>
              <a:rPr lang="es-ES" dirty="0"/>
              <a:t>Área Quirúrgica: Quirófano 1, Quirófano 2, Quirófano de Urgencias, Quirófanos programados, </a:t>
            </a:r>
            <a:r>
              <a:rPr lang="es-ES" dirty="0" err="1"/>
              <a:t>etc</a:t>
            </a:r>
            <a:r>
              <a:rPr lang="es-ES" dirty="0"/>
              <a:t>…</a:t>
            </a:r>
          </a:p>
          <a:p>
            <a:pPr marL="0" indent="0" algn="just">
              <a:buNone/>
            </a:pPr>
            <a:r>
              <a:rPr lang="es-ES" dirty="0"/>
              <a:t>Esta denominación no está estandarizada ni generalizada en todos los hospitales ya que puede variar según el Hospital en el que nos encontremos. Pero si suele ser la más común.</a:t>
            </a:r>
          </a:p>
          <a:p>
            <a:pPr marL="0" indent="0">
              <a:buNone/>
            </a:pPr>
            <a:endParaRPr lang="es-ES" dirty="0"/>
          </a:p>
        </p:txBody>
      </p:sp>
    </p:spTree>
    <p:extLst>
      <p:ext uri="{BB962C8B-B14F-4D97-AF65-F5344CB8AC3E}">
        <p14:creationId xmlns:p14="http://schemas.microsoft.com/office/powerpoint/2010/main" val="238846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88A9D-7635-4A41-AA51-0D7231104C8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DE7BAF6-95DC-478C-9A87-6D96D8854439}"/>
              </a:ext>
            </a:extLst>
          </p:cNvPr>
          <p:cNvSpPr>
            <a:spLocks noGrp="1"/>
          </p:cNvSpPr>
          <p:nvPr>
            <p:ph idx="1"/>
          </p:nvPr>
        </p:nvSpPr>
        <p:spPr>
          <a:xfrm>
            <a:off x="838200" y="1825624"/>
            <a:ext cx="10515600" cy="5032375"/>
          </a:xfrm>
        </p:spPr>
        <p:txBody>
          <a:bodyPr>
            <a:normAutofit lnSpcReduction="10000"/>
          </a:bodyPr>
          <a:lstStyle/>
          <a:p>
            <a:pPr marL="0" indent="0" algn="just">
              <a:buNone/>
            </a:pPr>
            <a:r>
              <a:rPr lang="es-ES" dirty="0"/>
              <a:t>3.-Nos situaremos en un despacho o sala de estar de enfermería (la más habitual) junto a nuestro compañero: Normalmente se realiza por profesionales de la misma categoría, ejemplo:</a:t>
            </a:r>
          </a:p>
          <a:p>
            <a:pPr marL="0" indent="0" algn="just">
              <a:buNone/>
            </a:pPr>
            <a:r>
              <a:rPr lang="es-ES" dirty="0"/>
              <a:t>Enfermero-Enfermero.</a:t>
            </a:r>
          </a:p>
          <a:p>
            <a:pPr marL="0" indent="0" algn="just">
              <a:buNone/>
            </a:pPr>
            <a:r>
              <a:rPr lang="es-ES" dirty="0"/>
              <a:t>Auxiliar de enfermería-Auxiliar de enfermería.</a:t>
            </a:r>
          </a:p>
          <a:p>
            <a:pPr marL="0" indent="0" algn="just">
              <a:buNone/>
            </a:pPr>
            <a:r>
              <a:rPr lang="es-ES" dirty="0"/>
              <a:t>Pero ambas categorías en la misma sala para poder hacer una valoración conjunta del paciente desde las dos perspectivas:</a:t>
            </a:r>
          </a:p>
          <a:p>
            <a:pPr marL="0" indent="0" algn="just">
              <a:buNone/>
            </a:pPr>
            <a:r>
              <a:rPr lang="es-ES" dirty="0"/>
              <a:t>Enfermería </a:t>
            </a:r>
          </a:p>
          <a:p>
            <a:pPr marL="0" indent="0" algn="just">
              <a:buNone/>
            </a:pPr>
            <a:r>
              <a:rPr lang="es-ES" dirty="0"/>
              <a:t>Auxiliar Enfermería</a:t>
            </a:r>
          </a:p>
          <a:p>
            <a:pPr marL="0" indent="0" algn="just">
              <a:buNone/>
            </a:pPr>
            <a:r>
              <a:rPr lang="es-ES" dirty="0"/>
              <a:t>Ya que los dos van a participar en el Plan de Cuidados al paciente o </a:t>
            </a:r>
          </a:p>
          <a:p>
            <a:pPr marL="0" indent="0" algn="just">
              <a:buNone/>
            </a:pPr>
            <a:r>
              <a:rPr lang="es-ES" dirty="0"/>
              <a:t>(Proceso de Atención de </a:t>
            </a:r>
            <a:r>
              <a:rPr lang="es-ES" dirty="0" err="1"/>
              <a:t>Enfermeria</a:t>
            </a:r>
            <a:r>
              <a:rPr lang="es-ES" dirty="0"/>
              <a:t>)</a:t>
            </a:r>
          </a:p>
          <a:p>
            <a:pPr marL="0" indent="0">
              <a:buNone/>
            </a:pPr>
            <a:endParaRPr lang="es-ES" dirty="0"/>
          </a:p>
        </p:txBody>
      </p:sp>
    </p:spTree>
    <p:extLst>
      <p:ext uri="{BB962C8B-B14F-4D97-AF65-F5344CB8AC3E}">
        <p14:creationId xmlns:p14="http://schemas.microsoft.com/office/powerpoint/2010/main" val="366280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17D27-E732-43BA-9492-DB15380389F2}"/>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B0C6B0B-B8F8-4C16-9EF4-F861429DA19E}"/>
              </a:ext>
            </a:extLst>
          </p:cNvPr>
          <p:cNvSpPr>
            <a:spLocks noGrp="1"/>
          </p:cNvSpPr>
          <p:nvPr>
            <p:ph idx="1"/>
          </p:nvPr>
        </p:nvSpPr>
        <p:spPr/>
        <p:txBody>
          <a:bodyPr/>
          <a:lstStyle/>
          <a:p>
            <a:pPr marL="0" indent="0">
              <a:buNone/>
            </a:pPr>
            <a:r>
              <a:rPr lang="es-ES" b="1" u="sng" dirty="0"/>
              <a:t>MATERIAL NECESARIO</a:t>
            </a:r>
          </a:p>
          <a:p>
            <a:r>
              <a:rPr lang="es-ES" dirty="0">
                <a:solidFill>
                  <a:schemeClr val="accent6">
                    <a:lumMod val="75000"/>
                  </a:schemeClr>
                </a:solidFill>
              </a:rPr>
              <a:t>Planilla de ocupación (Ingresos, altas, traslados, </a:t>
            </a:r>
            <a:r>
              <a:rPr lang="es-ES" dirty="0" err="1">
                <a:solidFill>
                  <a:schemeClr val="accent6">
                    <a:lumMod val="75000"/>
                  </a:schemeClr>
                </a:solidFill>
              </a:rPr>
              <a:t>éxitus</a:t>
            </a:r>
            <a:r>
              <a:rPr lang="es-ES" dirty="0">
                <a:solidFill>
                  <a:schemeClr val="accent6">
                    <a:lumMod val="75000"/>
                  </a:schemeClr>
                </a:solidFill>
              </a:rPr>
              <a:t>)</a:t>
            </a:r>
          </a:p>
          <a:p>
            <a:r>
              <a:rPr lang="es-ES" dirty="0">
                <a:solidFill>
                  <a:schemeClr val="accent6">
                    <a:lumMod val="75000"/>
                  </a:schemeClr>
                </a:solidFill>
              </a:rPr>
              <a:t>Libro de incidencias o historia de enfermería.</a:t>
            </a:r>
          </a:p>
          <a:p>
            <a:r>
              <a:rPr lang="es-ES" dirty="0">
                <a:solidFill>
                  <a:schemeClr val="accent6">
                    <a:lumMod val="75000"/>
                  </a:schemeClr>
                </a:solidFill>
              </a:rPr>
              <a:t>Registros informatizados del paciente.</a:t>
            </a:r>
          </a:p>
          <a:p>
            <a:r>
              <a:rPr lang="es-ES" dirty="0">
                <a:solidFill>
                  <a:schemeClr val="accent6">
                    <a:lumMod val="75000"/>
                  </a:schemeClr>
                </a:solidFill>
              </a:rPr>
              <a:t>Historia clínica del paciente.</a:t>
            </a:r>
          </a:p>
          <a:p>
            <a:pPr marL="0" indent="0">
              <a:buNone/>
            </a:pPr>
            <a:endParaRPr lang="es-ES" dirty="0"/>
          </a:p>
        </p:txBody>
      </p:sp>
    </p:spTree>
    <p:extLst>
      <p:ext uri="{BB962C8B-B14F-4D97-AF65-F5344CB8AC3E}">
        <p14:creationId xmlns:p14="http://schemas.microsoft.com/office/powerpoint/2010/main" val="271783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59107-7B20-4CCE-B386-7E2D43DF5CF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9E7F7CE-86EF-4173-8C7E-A6BA39C32582}"/>
              </a:ext>
            </a:extLst>
          </p:cNvPr>
          <p:cNvSpPr>
            <a:spLocks noGrp="1"/>
          </p:cNvSpPr>
          <p:nvPr>
            <p:ph idx="1"/>
          </p:nvPr>
        </p:nvSpPr>
        <p:spPr>
          <a:xfrm>
            <a:off x="838200" y="1825624"/>
            <a:ext cx="10515600" cy="5032376"/>
          </a:xfrm>
        </p:spPr>
        <p:txBody>
          <a:bodyPr>
            <a:normAutofit lnSpcReduction="10000"/>
          </a:bodyPr>
          <a:lstStyle/>
          <a:p>
            <a:r>
              <a:rPr lang="es-ES" dirty="0">
                <a:solidFill>
                  <a:schemeClr val="accent6">
                    <a:lumMod val="75000"/>
                  </a:schemeClr>
                </a:solidFill>
              </a:rPr>
              <a:t>Planilla de ocupación </a:t>
            </a:r>
            <a:r>
              <a:rPr lang="es-ES" dirty="0"/>
              <a:t>(Ingresos, altas, traslados, </a:t>
            </a:r>
            <a:r>
              <a:rPr lang="es-ES" dirty="0" err="1"/>
              <a:t>éxitus</a:t>
            </a:r>
            <a:r>
              <a:rPr lang="es-ES" dirty="0"/>
              <a:t>)</a:t>
            </a:r>
          </a:p>
          <a:p>
            <a:pPr marL="0" indent="0" algn="just">
              <a:buNone/>
            </a:pPr>
            <a:r>
              <a:rPr lang="es-ES" dirty="0"/>
              <a:t>Suele ser un sólo documento con un listado de todos los pacientes ordenados por habitación/cama que están ingresados en el servicio en el que nos encontramos, también suele aparecer el motivo de ingreso y el médico/ especialidad que lo está tratando.</a:t>
            </a:r>
          </a:p>
          <a:p>
            <a:pPr marL="0" indent="0">
              <a:buNone/>
            </a:pPr>
            <a:endParaRPr lang="es-ES" dirty="0"/>
          </a:p>
          <a:p>
            <a:r>
              <a:rPr lang="es-ES" dirty="0">
                <a:solidFill>
                  <a:schemeClr val="accent6">
                    <a:lumMod val="75000"/>
                  </a:schemeClr>
                </a:solidFill>
              </a:rPr>
              <a:t>Libro de incidencias o historia de enfermería:</a:t>
            </a:r>
          </a:p>
          <a:p>
            <a:pPr marL="0" indent="0" algn="just">
              <a:buNone/>
            </a:pPr>
            <a:r>
              <a:rPr lang="es-ES" dirty="0"/>
              <a:t>En  él se recogen todos los datos que acontecen a lo largo de los turnos de trabajo (Mañana, Tarde, Noche) y durante la estancia del paciente en el servicio, ejemplo: Plan de cuidados (resolución de dudas), dietas, tratamientos, pruebas solicitadas, procedimientos a realizar o realizados al paciente, </a:t>
            </a:r>
            <a:r>
              <a:rPr lang="es-ES" dirty="0" err="1"/>
              <a:t>etc</a:t>
            </a:r>
            <a:r>
              <a:rPr lang="es-ES" dirty="0"/>
              <a:t>…</a:t>
            </a:r>
          </a:p>
          <a:p>
            <a:pPr marL="0" indent="0">
              <a:buNone/>
            </a:pPr>
            <a:endParaRPr lang="es-ES" dirty="0"/>
          </a:p>
          <a:p>
            <a:pPr marL="0" indent="0">
              <a:buNone/>
            </a:pPr>
            <a:endParaRPr lang="es-ES" dirty="0">
              <a:solidFill>
                <a:schemeClr val="accent6">
                  <a:lumMod val="75000"/>
                </a:schemeClr>
              </a:solidFill>
            </a:endParaRPr>
          </a:p>
          <a:p>
            <a:pPr marL="0" indent="0">
              <a:buNone/>
            </a:pPr>
            <a:endParaRPr lang="es-ES" dirty="0"/>
          </a:p>
          <a:p>
            <a:pPr marL="0" indent="0">
              <a:buNone/>
            </a:pPr>
            <a:endParaRPr lang="es-ES" dirty="0"/>
          </a:p>
        </p:txBody>
      </p:sp>
    </p:spTree>
    <p:extLst>
      <p:ext uri="{BB962C8B-B14F-4D97-AF65-F5344CB8AC3E}">
        <p14:creationId xmlns:p14="http://schemas.microsoft.com/office/powerpoint/2010/main" val="44011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749D8-934B-4C8F-AE60-3B83F611718C}"/>
              </a:ext>
            </a:extLst>
          </p:cNvPr>
          <p:cNvSpPr>
            <a:spLocks noGrp="1"/>
          </p:cNvSpPr>
          <p:nvPr>
            <p:ph type="title"/>
          </p:nvPr>
        </p:nvSpPr>
        <p:spPr>
          <a:xfrm>
            <a:off x="838199" y="0"/>
            <a:ext cx="10515600" cy="1325563"/>
          </a:xfrm>
        </p:spPr>
        <p:txBody>
          <a:bodyPr/>
          <a:lstStyle/>
          <a:p>
            <a:endParaRPr lang="es-ES" dirty="0"/>
          </a:p>
        </p:txBody>
      </p:sp>
      <p:sp>
        <p:nvSpPr>
          <p:cNvPr id="3" name="Marcador de contenido 2">
            <a:extLst>
              <a:ext uri="{FF2B5EF4-FFF2-40B4-BE49-F238E27FC236}">
                <a16:creationId xmlns:a16="http://schemas.microsoft.com/office/drawing/2014/main" id="{3E288AAE-80DD-4F0C-A9C6-E1352F3307D4}"/>
              </a:ext>
            </a:extLst>
          </p:cNvPr>
          <p:cNvSpPr>
            <a:spLocks noGrp="1"/>
          </p:cNvSpPr>
          <p:nvPr>
            <p:ph idx="1"/>
          </p:nvPr>
        </p:nvSpPr>
        <p:spPr>
          <a:xfrm>
            <a:off x="838199" y="1825624"/>
            <a:ext cx="10837985" cy="5032375"/>
          </a:xfrm>
        </p:spPr>
        <p:txBody>
          <a:bodyPr>
            <a:normAutofit/>
          </a:bodyPr>
          <a:lstStyle/>
          <a:p>
            <a:r>
              <a:rPr lang="es-ES" dirty="0">
                <a:solidFill>
                  <a:schemeClr val="accent6">
                    <a:lumMod val="75000"/>
                  </a:schemeClr>
                </a:solidFill>
              </a:rPr>
              <a:t>Registros informatizados del paciente.</a:t>
            </a:r>
          </a:p>
          <a:p>
            <a:pPr marL="0" indent="0" algn="just">
              <a:buNone/>
            </a:pPr>
            <a:r>
              <a:rPr lang="es-ES" dirty="0"/>
              <a:t>La informática es un recurso reciente muy valioso para dejar constancia sobre todo lo acontecido al paciente durante su estancia hospitalaria. </a:t>
            </a:r>
          </a:p>
          <a:p>
            <a:pPr marL="0" indent="0" algn="just">
              <a:buNone/>
            </a:pPr>
            <a:r>
              <a:rPr lang="es-ES" dirty="0"/>
              <a:t>Como ejemplo podemos citar el acceso del personal de enfermería mediante una clave personal al sistema informático del Hospital, en el que podrá consultar, introducir o modificar diferentes datos relacionados con la estancia del paciente, por ejemplo: </a:t>
            </a:r>
          </a:p>
          <a:p>
            <a:pPr marL="0" indent="0" algn="just">
              <a:buNone/>
            </a:pPr>
            <a:r>
              <a:rPr lang="es-ES" dirty="0"/>
              <a:t>-Petición de dietas al servicio de Dietética y cocina.</a:t>
            </a:r>
          </a:p>
          <a:p>
            <a:pPr marL="0" indent="0" algn="just">
              <a:buNone/>
            </a:pPr>
            <a:r>
              <a:rPr lang="es-ES" dirty="0"/>
              <a:t>-Gestionar con el servicio de admisión los ingresos, altas y traslados de pacientes.</a:t>
            </a:r>
          </a:p>
          <a:p>
            <a:pPr marL="0" indent="0">
              <a:buNone/>
            </a:pPr>
            <a:r>
              <a:rPr lang="es-ES" dirty="0">
                <a:solidFill>
                  <a:schemeClr val="accent6">
                    <a:lumMod val="75000"/>
                  </a:schemeClr>
                </a:solidFill>
              </a:rPr>
              <a:t> </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70872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83365-AAA8-4AAC-8B30-8B290724474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DDBF066-337C-409F-A76E-CA7FD1DE5908}"/>
              </a:ext>
            </a:extLst>
          </p:cNvPr>
          <p:cNvSpPr>
            <a:spLocks noGrp="1"/>
          </p:cNvSpPr>
          <p:nvPr>
            <p:ph idx="1"/>
          </p:nvPr>
        </p:nvSpPr>
        <p:spPr>
          <a:xfrm>
            <a:off x="838200" y="1825624"/>
            <a:ext cx="10515600" cy="4856529"/>
          </a:xfrm>
        </p:spPr>
        <p:txBody>
          <a:bodyPr>
            <a:normAutofit/>
          </a:bodyPr>
          <a:lstStyle/>
          <a:p>
            <a:pPr marL="0" indent="0" algn="just">
              <a:buNone/>
            </a:pPr>
            <a:r>
              <a:rPr lang="es-ES" dirty="0"/>
              <a:t>-Datos administrativos del paciente (edad, domicilio, teléfonos, </a:t>
            </a:r>
            <a:r>
              <a:rPr lang="es-ES" dirty="0" err="1"/>
              <a:t>etc</a:t>
            </a:r>
            <a:r>
              <a:rPr lang="es-ES" dirty="0"/>
              <a:t>…)</a:t>
            </a:r>
          </a:p>
          <a:p>
            <a:pPr marL="0" indent="0" algn="just">
              <a:buNone/>
            </a:pPr>
            <a:r>
              <a:rPr lang="es-ES" dirty="0"/>
              <a:t>-Consultar estado de las pruebas solicitadas (analíticas, pruebas complementarias, estudios solicitados, </a:t>
            </a:r>
            <a:r>
              <a:rPr lang="es-ES" dirty="0" err="1"/>
              <a:t>etc</a:t>
            </a:r>
            <a:r>
              <a:rPr lang="es-ES" dirty="0"/>
              <a:t>…)</a:t>
            </a:r>
          </a:p>
          <a:p>
            <a:pPr marL="0" indent="0" algn="just">
              <a:buNone/>
            </a:pPr>
            <a:r>
              <a:rPr lang="es-ES" dirty="0"/>
              <a:t>-Registro de procedimientos y actividades programadas en el Plan de cuidados al paciente.</a:t>
            </a:r>
          </a:p>
          <a:p>
            <a:pPr marL="0" indent="0" algn="just">
              <a:buNone/>
            </a:pPr>
            <a:r>
              <a:rPr lang="es-ES" dirty="0"/>
              <a:t>-Pedidos al servicio de farmacia para tratamiento del paciente, pedido para reposición de </a:t>
            </a:r>
            <a:r>
              <a:rPr lang="es-ES" dirty="0" err="1"/>
              <a:t>botiquin</a:t>
            </a:r>
            <a:r>
              <a:rPr lang="es-ES" dirty="0"/>
              <a:t> de planta Medicación, sueros, </a:t>
            </a:r>
            <a:r>
              <a:rPr lang="es-ES" dirty="0" err="1"/>
              <a:t>etc</a:t>
            </a:r>
            <a:r>
              <a:rPr lang="es-ES" dirty="0"/>
              <a:t>…</a:t>
            </a:r>
          </a:p>
          <a:p>
            <a:pPr marL="0" indent="0" algn="just">
              <a:buNone/>
            </a:pPr>
            <a:r>
              <a:rPr lang="es-ES" dirty="0"/>
              <a:t>-Pedidos de material y productos sanitarios al almacén (Lencería, sábanas, mantas, cuñas, frascos, sondas, catéteres, esparadrapo, </a:t>
            </a:r>
            <a:r>
              <a:rPr lang="es-ES" dirty="0" err="1"/>
              <a:t>etc</a:t>
            </a:r>
            <a:r>
              <a:rPr lang="es-ES" dirty="0"/>
              <a:t>…)</a:t>
            </a:r>
          </a:p>
          <a:p>
            <a:pPr marL="0" indent="0">
              <a:buNone/>
            </a:pPr>
            <a:endParaRPr lang="es-ES" dirty="0">
              <a:solidFill>
                <a:schemeClr val="accent6">
                  <a:lumMod val="75000"/>
                </a:schemeClr>
              </a:solidFill>
            </a:endParaRPr>
          </a:p>
          <a:p>
            <a:pPr marL="0" indent="0">
              <a:buNone/>
            </a:pPr>
            <a:endParaRPr lang="es-ES" dirty="0"/>
          </a:p>
        </p:txBody>
      </p:sp>
    </p:spTree>
    <p:extLst>
      <p:ext uri="{BB962C8B-B14F-4D97-AF65-F5344CB8AC3E}">
        <p14:creationId xmlns:p14="http://schemas.microsoft.com/office/powerpoint/2010/main" val="375208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E4EAD-C641-4E0D-96A4-7DA8AA16B78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D3C5B2C-67DF-411C-8CE8-38364C443A65}"/>
              </a:ext>
            </a:extLst>
          </p:cNvPr>
          <p:cNvSpPr>
            <a:spLocks noGrp="1"/>
          </p:cNvSpPr>
          <p:nvPr>
            <p:ph idx="1"/>
          </p:nvPr>
        </p:nvSpPr>
        <p:spPr/>
        <p:txBody>
          <a:bodyPr/>
          <a:lstStyle/>
          <a:p>
            <a:r>
              <a:rPr lang="es-ES" dirty="0">
                <a:solidFill>
                  <a:schemeClr val="accent6">
                    <a:lumMod val="75000"/>
                  </a:schemeClr>
                </a:solidFill>
              </a:rPr>
              <a:t>Historia clínica del paciente:</a:t>
            </a:r>
          </a:p>
          <a:p>
            <a:pPr marL="0" indent="0" algn="just">
              <a:buNone/>
            </a:pPr>
            <a:r>
              <a:rPr lang="es-ES" dirty="0"/>
              <a:t>Tendremos acceso a la historia clínica del paciente para realizar consultas, tales como dudas sobre tratamientos pautados, modificación de tratamiento, dietas, pruebas solicitadas, resultados de pruebas, datos administrativos del paciente, evolución del paciente desde su ingreso, </a:t>
            </a:r>
            <a:r>
              <a:rPr lang="es-ES" dirty="0" err="1"/>
              <a:t>etc</a:t>
            </a:r>
            <a:r>
              <a:rPr lang="es-ES" dirty="0"/>
              <a:t>…</a:t>
            </a:r>
          </a:p>
          <a:p>
            <a:pPr marL="0" indent="0">
              <a:buNone/>
            </a:pPr>
            <a:endParaRPr lang="es-ES" dirty="0"/>
          </a:p>
        </p:txBody>
      </p:sp>
    </p:spTree>
    <p:extLst>
      <p:ext uri="{BB962C8B-B14F-4D97-AF65-F5344CB8AC3E}">
        <p14:creationId xmlns:p14="http://schemas.microsoft.com/office/powerpoint/2010/main" val="295238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30105-C509-480E-BA4D-F81FDA0C3D19}"/>
              </a:ext>
            </a:extLst>
          </p:cNvPr>
          <p:cNvSpPr>
            <a:spLocks noGrp="1"/>
          </p:cNvSpPr>
          <p:nvPr>
            <p:ph type="title"/>
          </p:nvPr>
        </p:nvSpPr>
        <p:spPr/>
        <p:txBody>
          <a:bodyPr>
            <a:normAutofit/>
          </a:bodyPr>
          <a:lstStyle/>
          <a:p>
            <a:pPr algn="ctr"/>
            <a:r>
              <a:rPr lang="es-ES" sz="3200" b="1" u="sng" dirty="0">
                <a:latin typeface="+mn-lt"/>
              </a:rPr>
              <a:t>EL CAMBIO DE TURNO</a:t>
            </a:r>
          </a:p>
        </p:txBody>
      </p:sp>
      <p:sp>
        <p:nvSpPr>
          <p:cNvPr id="3" name="Marcador de contenido 2">
            <a:extLst>
              <a:ext uri="{FF2B5EF4-FFF2-40B4-BE49-F238E27FC236}">
                <a16:creationId xmlns:a16="http://schemas.microsoft.com/office/drawing/2014/main" id="{018C415A-BCC5-4CF6-8B18-DF45EFE1A082}"/>
              </a:ext>
            </a:extLst>
          </p:cNvPr>
          <p:cNvSpPr>
            <a:spLocks noGrp="1"/>
          </p:cNvSpPr>
          <p:nvPr>
            <p:ph idx="1"/>
          </p:nvPr>
        </p:nvSpPr>
        <p:spPr/>
        <p:txBody>
          <a:bodyPr/>
          <a:lstStyle/>
          <a:p>
            <a:pPr marL="0" indent="0">
              <a:buNone/>
            </a:pPr>
            <a:endParaRPr lang="es-ES" dirty="0"/>
          </a:p>
          <a:p>
            <a:pPr marL="0" indent="0">
              <a:buNone/>
            </a:pPr>
            <a:r>
              <a:rPr lang="es-ES" b="1" u="sng" dirty="0"/>
              <a:t>CONCEPTO:</a:t>
            </a:r>
          </a:p>
          <a:p>
            <a:pPr marL="0" indent="0">
              <a:buNone/>
            </a:pPr>
            <a:endParaRPr lang="es-ES" dirty="0"/>
          </a:p>
          <a:p>
            <a:pPr marL="0" indent="0" algn="just">
              <a:buNone/>
            </a:pPr>
            <a:r>
              <a:rPr lang="es-ES" dirty="0"/>
              <a:t>Es el intercambio de información oral o escrita por parte del enfermero y/o auxiliar de enfermería a sus compañeros de relevo de turno.</a:t>
            </a:r>
          </a:p>
          <a:p>
            <a:pPr marL="0" indent="0" algn="just">
              <a:buNone/>
            </a:pPr>
            <a:r>
              <a:rPr lang="es-ES" dirty="0"/>
              <a:t>Información que gira alrededor de comentarios sobre los pacientes ingresados y que nos sirve para mantener, </a:t>
            </a:r>
            <a:r>
              <a:rPr lang="es-ES" dirty="0" err="1"/>
              <a:t>đurante</a:t>
            </a:r>
            <a:r>
              <a:rPr lang="es-ES" dirty="0"/>
              <a:t> las 24 horas del día una información completa de todos los pacientes.</a:t>
            </a:r>
          </a:p>
          <a:p>
            <a:pPr marL="0" indent="0">
              <a:buNone/>
            </a:pPr>
            <a:endParaRPr lang="es-ES" dirty="0"/>
          </a:p>
        </p:txBody>
      </p:sp>
      <p:pic>
        <p:nvPicPr>
          <p:cNvPr id="5" name="Gráfico 4" descr="Aula">
            <a:extLst>
              <a:ext uri="{FF2B5EF4-FFF2-40B4-BE49-F238E27FC236}">
                <a16:creationId xmlns:a16="http://schemas.microsoft.com/office/drawing/2014/main" id="{7CCDF251-FDC5-4355-AD6C-21E2286128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4338" y="1300956"/>
            <a:ext cx="1463040" cy="1325563"/>
          </a:xfrm>
          <a:prstGeom prst="rect">
            <a:avLst/>
          </a:prstGeom>
        </p:spPr>
      </p:pic>
    </p:spTree>
    <p:extLst>
      <p:ext uri="{BB962C8B-B14F-4D97-AF65-F5344CB8AC3E}">
        <p14:creationId xmlns:p14="http://schemas.microsoft.com/office/powerpoint/2010/main" val="394718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15737-7429-4698-B638-C316F8ABF9D8}"/>
              </a:ext>
            </a:extLst>
          </p:cNvPr>
          <p:cNvSpPr>
            <a:spLocks noGrp="1"/>
          </p:cNvSpPr>
          <p:nvPr>
            <p:ph type="title"/>
          </p:nvPr>
        </p:nvSpPr>
        <p:spPr>
          <a:xfrm>
            <a:off x="838200" y="365125"/>
            <a:ext cx="10515600" cy="900967"/>
          </a:xfrm>
        </p:spPr>
        <p:txBody>
          <a:bodyPr/>
          <a:lstStyle/>
          <a:p>
            <a:endParaRPr lang="es-ES" dirty="0"/>
          </a:p>
        </p:txBody>
      </p:sp>
      <p:sp>
        <p:nvSpPr>
          <p:cNvPr id="3" name="Marcador de contenido 2">
            <a:extLst>
              <a:ext uri="{FF2B5EF4-FFF2-40B4-BE49-F238E27FC236}">
                <a16:creationId xmlns:a16="http://schemas.microsoft.com/office/drawing/2014/main" id="{480286E4-42F2-4924-90AB-7F96949CC432}"/>
              </a:ext>
            </a:extLst>
          </p:cNvPr>
          <p:cNvSpPr>
            <a:spLocks noGrp="1"/>
          </p:cNvSpPr>
          <p:nvPr>
            <p:ph idx="1"/>
          </p:nvPr>
        </p:nvSpPr>
        <p:spPr>
          <a:xfrm>
            <a:off x="838200" y="1502067"/>
            <a:ext cx="10515600" cy="5355933"/>
          </a:xfrm>
        </p:spPr>
        <p:txBody>
          <a:bodyPr>
            <a:normAutofit/>
          </a:bodyPr>
          <a:lstStyle/>
          <a:p>
            <a:pPr marL="0" indent="0">
              <a:buNone/>
            </a:pPr>
            <a:r>
              <a:rPr lang="es-ES" b="1" u="sng" dirty="0"/>
              <a:t>PROCEDIMIENTO</a:t>
            </a:r>
          </a:p>
          <a:p>
            <a:pPr marL="0" indent="0">
              <a:buNone/>
            </a:pPr>
            <a:r>
              <a:rPr lang="es-ES" dirty="0"/>
              <a:t>Comentaremos el procedimiento más relevante del Auxiliar de enfermería:</a:t>
            </a:r>
          </a:p>
          <a:p>
            <a:pPr marL="0" indent="0">
              <a:buNone/>
            </a:pPr>
            <a:endParaRPr lang="es-ES" dirty="0"/>
          </a:p>
          <a:p>
            <a:pPr marL="0" indent="0">
              <a:buNone/>
            </a:pPr>
            <a:r>
              <a:rPr lang="es-ES" dirty="0">
                <a:solidFill>
                  <a:schemeClr val="accent6">
                    <a:lumMod val="75000"/>
                  </a:schemeClr>
                </a:solidFill>
              </a:rPr>
              <a:t>1.- Repasar paciente por paciente, lo ocurrido durante el turno de</a:t>
            </a:r>
          </a:p>
          <a:p>
            <a:pPr marL="0" indent="0">
              <a:buNone/>
            </a:pPr>
            <a:r>
              <a:rPr lang="es-ES" dirty="0">
                <a:solidFill>
                  <a:schemeClr val="accent6">
                    <a:lumMod val="75000"/>
                  </a:schemeClr>
                </a:solidFill>
              </a:rPr>
              <a:t>trabajo</a:t>
            </a:r>
            <a:r>
              <a:rPr lang="es-ES" dirty="0"/>
              <a:t>.( si ha colaborado, se encuentra consciente, orientado, deambula o está encamado, riesgo de </a:t>
            </a:r>
            <a:r>
              <a:rPr lang="es-ES" dirty="0" err="1"/>
              <a:t>caída,si</a:t>
            </a:r>
            <a:r>
              <a:rPr lang="es-ES" dirty="0"/>
              <a:t> es capaz de realizar las Actividades de la Vida Diaria, si está acompañado, está sólo, </a:t>
            </a:r>
            <a:r>
              <a:rPr lang="es-ES" dirty="0" err="1"/>
              <a:t>etc</a:t>
            </a:r>
            <a:r>
              <a:rPr lang="es-ES" dirty="0"/>
              <a:t>…</a:t>
            </a:r>
          </a:p>
          <a:p>
            <a:pPr marL="0" indent="0">
              <a:buNone/>
            </a:pPr>
            <a:endParaRPr lang="es-ES" dirty="0"/>
          </a:p>
          <a:p>
            <a:pPr marL="0" indent="0">
              <a:buNone/>
            </a:pPr>
            <a:r>
              <a:rPr lang="es-ES" dirty="0">
                <a:solidFill>
                  <a:schemeClr val="accent6">
                    <a:lumMod val="75000"/>
                  </a:schemeClr>
                </a:solidFill>
              </a:rPr>
              <a:t>2.- Notificar a que pacientes debe registrarse la ingesta de líquidos,</a:t>
            </a:r>
            <a:r>
              <a:rPr lang="es-ES" dirty="0"/>
              <a:t> y si se ha comenzado ya con el control de esa ingesta y el paciente tolera.</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722933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F0FBBC-1F31-42D0-8CAB-453A733485F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B9E873C7-B0FA-412E-A2ED-6491B20D48E5}"/>
              </a:ext>
            </a:extLst>
          </p:cNvPr>
          <p:cNvSpPr>
            <a:spLocks noGrp="1"/>
          </p:cNvSpPr>
          <p:nvPr>
            <p:ph idx="1"/>
          </p:nvPr>
        </p:nvSpPr>
        <p:spPr/>
        <p:txBody>
          <a:bodyPr>
            <a:normAutofit lnSpcReduction="10000"/>
          </a:bodyPr>
          <a:lstStyle/>
          <a:p>
            <a:pPr marL="0" indent="0">
              <a:buNone/>
            </a:pPr>
            <a:r>
              <a:rPr lang="es-ES" dirty="0"/>
              <a:t>Notificar qué pacientes tienen control de diuresis y si se ha comenzado a realizar, al igual que las cantidades anotadas durante ese turno.</a:t>
            </a:r>
          </a:p>
          <a:p>
            <a:pPr marL="0" indent="0">
              <a:buNone/>
            </a:pPr>
            <a:endParaRPr lang="es-ES" dirty="0"/>
          </a:p>
          <a:p>
            <a:pPr marL="0" indent="0">
              <a:buNone/>
            </a:pPr>
            <a:r>
              <a:rPr lang="es-ES" dirty="0">
                <a:solidFill>
                  <a:schemeClr val="accent6">
                    <a:lumMod val="75000"/>
                  </a:schemeClr>
                </a:solidFill>
              </a:rPr>
              <a:t>3.- Notificar sobre deposiciones </a:t>
            </a:r>
            <a:r>
              <a:rPr lang="es-ES" dirty="0"/>
              <a:t>(tipo y características macroscópicas de las mismas), estreñimiento (si se ha pautado enema de limpieza, efectividad del mismo) </a:t>
            </a:r>
            <a:r>
              <a:rPr lang="es-ES" dirty="0">
                <a:solidFill>
                  <a:schemeClr val="accent6">
                    <a:lumMod val="75000"/>
                  </a:schemeClr>
                </a:solidFill>
              </a:rPr>
              <a:t>y cualquier otro tipo de eliminación</a:t>
            </a:r>
            <a:r>
              <a:rPr lang="es-ES" dirty="0"/>
              <a:t> (vómitos, drenajes, accesos, etc...)</a:t>
            </a:r>
          </a:p>
          <a:p>
            <a:pPr marL="0" indent="0">
              <a:buNone/>
            </a:pPr>
            <a:endParaRPr lang="es-ES" dirty="0"/>
          </a:p>
          <a:p>
            <a:pPr marL="0" indent="0">
              <a:buNone/>
            </a:pPr>
            <a:r>
              <a:rPr lang="es-ES" dirty="0">
                <a:solidFill>
                  <a:schemeClr val="accent6">
                    <a:lumMod val="75000"/>
                  </a:schemeClr>
                </a:solidFill>
              </a:rPr>
              <a:t>4.- Notificación de los pacientes incontinentes: Tipo de incontinencia</a:t>
            </a:r>
          </a:p>
          <a:p>
            <a:pPr marL="0" indent="0">
              <a:buNone/>
            </a:pPr>
            <a:r>
              <a:rPr lang="es-ES" dirty="0"/>
              <a:t>-Incontinencia urinaria (sondaje vesical o colector urinario)</a:t>
            </a:r>
          </a:p>
          <a:p>
            <a:pPr marL="0" indent="0">
              <a:buNone/>
            </a:pPr>
            <a:endParaRPr lang="es-ES" dirty="0"/>
          </a:p>
        </p:txBody>
      </p:sp>
    </p:spTree>
    <p:extLst>
      <p:ext uri="{BB962C8B-B14F-4D97-AF65-F5344CB8AC3E}">
        <p14:creationId xmlns:p14="http://schemas.microsoft.com/office/powerpoint/2010/main" val="2046035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A9BE4-6AA8-406A-B701-B078F26284C0}"/>
              </a:ext>
            </a:extLst>
          </p:cNvPr>
          <p:cNvSpPr>
            <a:spLocks noGrp="1"/>
          </p:cNvSpPr>
          <p:nvPr>
            <p:ph type="title"/>
          </p:nvPr>
        </p:nvSpPr>
        <p:spPr>
          <a:xfrm>
            <a:off x="838200" y="0"/>
            <a:ext cx="10515600" cy="872832"/>
          </a:xfrm>
        </p:spPr>
        <p:txBody>
          <a:bodyPr/>
          <a:lstStyle/>
          <a:p>
            <a:endParaRPr lang="es-ES" dirty="0"/>
          </a:p>
        </p:txBody>
      </p:sp>
      <p:sp>
        <p:nvSpPr>
          <p:cNvPr id="3" name="Marcador de contenido 2">
            <a:extLst>
              <a:ext uri="{FF2B5EF4-FFF2-40B4-BE49-F238E27FC236}">
                <a16:creationId xmlns:a16="http://schemas.microsoft.com/office/drawing/2014/main" id="{54F851F2-CBAF-44EB-A9A8-FE6A7B8D3728}"/>
              </a:ext>
            </a:extLst>
          </p:cNvPr>
          <p:cNvSpPr>
            <a:spLocks noGrp="1"/>
          </p:cNvSpPr>
          <p:nvPr>
            <p:ph idx="1"/>
          </p:nvPr>
        </p:nvSpPr>
        <p:spPr>
          <a:xfrm>
            <a:off x="838200" y="1065969"/>
            <a:ext cx="10515600" cy="5482541"/>
          </a:xfrm>
        </p:spPr>
        <p:txBody>
          <a:bodyPr>
            <a:normAutofit/>
          </a:bodyPr>
          <a:lstStyle/>
          <a:p>
            <a:pPr marL="0" indent="0">
              <a:buNone/>
            </a:pPr>
            <a:r>
              <a:rPr lang="es-ES" sz="3000" dirty="0"/>
              <a:t>-Incontinencia Fecal: Pacientes con pañal, cambios de pañal que se han realizado, frecuencia de los mismos, pedidos de pañales.</a:t>
            </a:r>
          </a:p>
          <a:p>
            <a:pPr marL="0" indent="0">
              <a:buNone/>
            </a:pPr>
            <a:endParaRPr lang="es-ES" sz="3000" dirty="0"/>
          </a:p>
          <a:p>
            <a:pPr marL="0" indent="0">
              <a:buNone/>
            </a:pPr>
            <a:r>
              <a:rPr lang="es-ES" sz="3000" dirty="0">
                <a:solidFill>
                  <a:schemeClr val="accent6">
                    <a:lumMod val="75000"/>
                  </a:schemeClr>
                </a:solidFill>
              </a:rPr>
              <a:t>5.- Informar sobre los pacientes operados y/o que se van a operar.</a:t>
            </a:r>
          </a:p>
          <a:p>
            <a:pPr marL="0" indent="0" algn="just">
              <a:buNone/>
            </a:pPr>
            <a:r>
              <a:rPr lang="es-ES" sz="3000" dirty="0"/>
              <a:t>Informar sobre los pacientes que van a ser intervenidos (hacer hincapié si están informados de la hora de intervención, si están en ayunas, si están rasurados según intervención).</a:t>
            </a:r>
          </a:p>
          <a:p>
            <a:pPr marL="0" indent="0" algn="just">
              <a:buNone/>
            </a:pPr>
            <a:endParaRPr lang="es-ES" sz="3000" dirty="0"/>
          </a:p>
          <a:p>
            <a:pPr marL="0" indent="0">
              <a:buNone/>
            </a:pPr>
            <a:endParaRPr lang="es-ES" dirty="0">
              <a:solidFill>
                <a:schemeClr val="accent6">
                  <a:lumMod val="75000"/>
                </a:schemeClr>
              </a:solidFill>
            </a:endParaRPr>
          </a:p>
          <a:p>
            <a:pPr marL="0" indent="0">
              <a:buNone/>
            </a:pPr>
            <a:endParaRPr lang="es-ES" dirty="0"/>
          </a:p>
          <a:p>
            <a:pPr marL="0" indent="0">
              <a:buNone/>
            </a:pPr>
            <a:endParaRPr lang="es-ES" dirty="0"/>
          </a:p>
          <a:p>
            <a:pPr marL="0" indent="0">
              <a:buNone/>
            </a:pPr>
            <a:endParaRPr lang="es-ES" dirty="0"/>
          </a:p>
        </p:txBody>
      </p:sp>
    </p:spTree>
    <p:extLst>
      <p:ext uri="{BB962C8B-B14F-4D97-AF65-F5344CB8AC3E}">
        <p14:creationId xmlns:p14="http://schemas.microsoft.com/office/powerpoint/2010/main" val="2043689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8D915-1290-402D-AC07-74CEFBFE70BD}"/>
              </a:ext>
            </a:extLst>
          </p:cNvPr>
          <p:cNvSpPr>
            <a:spLocks noGrp="1"/>
          </p:cNvSpPr>
          <p:nvPr>
            <p:ph type="title"/>
          </p:nvPr>
        </p:nvSpPr>
        <p:spPr>
          <a:xfrm>
            <a:off x="838200" y="-281989"/>
            <a:ext cx="10515600" cy="1325563"/>
          </a:xfrm>
        </p:spPr>
        <p:txBody>
          <a:bodyPr/>
          <a:lstStyle/>
          <a:p>
            <a:endParaRPr lang="es-ES" dirty="0"/>
          </a:p>
        </p:txBody>
      </p:sp>
      <p:sp>
        <p:nvSpPr>
          <p:cNvPr id="3" name="Marcador de contenido 2">
            <a:extLst>
              <a:ext uri="{FF2B5EF4-FFF2-40B4-BE49-F238E27FC236}">
                <a16:creationId xmlns:a16="http://schemas.microsoft.com/office/drawing/2014/main" id="{A693BD3D-9E40-4215-A4AE-DA61071E9301}"/>
              </a:ext>
            </a:extLst>
          </p:cNvPr>
          <p:cNvSpPr>
            <a:spLocks noGrp="1"/>
          </p:cNvSpPr>
          <p:nvPr>
            <p:ph idx="1"/>
          </p:nvPr>
        </p:nvSpPr>
        <p:spPr>
          <a:xfrm>
            <a:off x="838200" y="1389527"/>
            <a:ext cx="10515600" cy="4351338"/>
          </a:xfrm>
        </p:spPr>
        <p:txBody>
          <a:bodyPr>
            <a:normAutofit/>
          </a:bodyPr>
          <a:lstStyle/>
          <a:p>
            <a:r>
              <a:rPr lang="es-ES" dirty="0"/>
              <a:t>Informar si el paciente ha sido intervenido:</a:t>
            </a:r>
          </a:p>
          <a:p>
            <a:pPr marL="0" indent="0">
              <a:buNone/>
            </a:pPr>
            <a:r>
              <a:rPr lang="es-ES" dirty="0"/>
              <a:t>-Ya ha subido a planta.</a:t>
            </a:r>
          </a:p>
          <a:p>
            <a:pPr marL="0" indent="0">
              <a:buNone/>
            </a:pPr>
            <a:r>
              <a:rPr lang="es-ES" dirty="0"/>
              <a:t>-Se le han tomado la, constantes vitales: Temperatura, pulso, tensión arterial</a:t>
            </a:r>
          </a:p>
          <a:p>
            <a:pPr marL="0" indent="0">
              <a:buNone/>
            </a:pPr>
            <a:r>
              <a:rPr lang="es-ES" dirty="0"/>
              <a:t>-Se ha observado su estado (si está consciente, orientado en tiempo y espacio)</a:t>
            </a:r>
          </a:p>
          <a:p>
            <a:pPr marL="0" indent="0">
              <a:buNone/>
            </a:pPr>
            <a:r>
              <a:rPr lang="es-ES" dirty="0"/>
              <a:t>-Presencia de catéteres o vías, drenajes, apósitos ( si están bien colocados, supuran, sangrados, apósitos despegados..)</a:t>
            </a:r>
          </a:p>
          <a:p>
            <a:pPr marL="0" indent="0">
              <a:buNone/>
            </a:pPr>
            <a:endParaRPr lang="es-ES" dirty="0"/>
          </a:p>
          <a:p>
            <a:endParaRPr lang="es-ES" dirty="0"/>
          </a:p>
        </p:txBody>
      </p:sp>
    </p:spTree>
    <p:extLst>
      <p:ext uri="{BB962C8B-B14F-4D97-AF65-F5344CB8AC3E}">
        <p14:creationId xmlns:p14="http://schemas.microsoft.com/office/powerpoint/2010/main" val="227652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30FE7-F69D-44F6-9D11-CB10A3AEADD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96D29C7C-7F20-40CC-B0C6-8DADECA0DB67}"/>
              </a:ext>
            </a:extLst>
          </p:cNvPr>
          <p:cNvSpPr>
            <a:spLocks noGrp="1"/>
          </p:cNvSpPr>
          <p:nvPr>
            <p:ph idx="1"/>
          </p:nvPr>
        </p:nvSpPr>
        <p:spPr/>
        <p:txBody>
          <a:bodyPr/>
          <a:lstStyle/>
          <a:p>
            <a:pPr marL="0" indent="0">
              <a:buNone/>
            </a:pPr>
            <a:r>
              <a:rPr lang="es-ES" dirty="0"/>
              <a:t>-Sondajes vesicales, (tipo de sondaje vesical, vías, calibre…), nivel de la bolsa de diuresis y características de la orina (hematuria, </a:t>
            </a:r>
            <a:r>
              <a:rPr lang="es-ES" dirty="0" err="1"/>
              <a:t>colurica</a:t>
            </a:r>
            <a:r>
              <a:rPr lang="es-ES" dirty="0"/>
              <a:t>, </a:t>
            </a:r>
            <a:r>
              <a:rPr lang="es-ES" dirty="0" err="1"/>
              <a:t>etc</a:t>
            </a:r>
            <a:r>
              <a:rPr lang="es-ES" dirty="0"/>
              <a:t>…)</a:t>
            </a:r>
          </a:p>
          <a:p>
            <a:pPr marL="0" indent="0">
              <a:buNone/>
            </a:pPr>
            <a:r>
              <a:rPr lang="es-ES" dirty="0"/>
              <a:t>-Sondaje nasogástrico, Tipo de SNG, Levin, de silicona, si presenta bomba de perfusión enteral, ritmo </a:t>
            </a:r>
            <a:r>
              <a:rPr lang="es-ES" dirty="0" err="1"/>
              <a:t>mL</a:t>
            </a:r>
            <a:r>
              <a:rPr lang="es-ES" dirty="0"/>
              <a:t>/Hora. Tipo de alimentación a administrar por sonda nasogástrica.</a:t>
            </a:r>
          </a:p>
          <a:p>
            <a:pPr marL="0" indent="0">
              <a:buNone/>
            </a:pPr>
            <a:r>
              <a:rPr lang="es-ES" dirty="0"/>
              <a:t>-Apósitos, si supuran o están manchados de sangre o secreciones. Observar que no estén despegados y si no se pueden despegar hasta el día siguiente (en el caso de apósitos puestos en quirófano) </a:t>
            </a:r>
          </a:p>
          <a:p>
            <a:pPr marL="0" indent="0">
              <a:buNone/>
            </a:pPr>
            <a:r>
              <a:rPr lang="es-ES" dirty="0"/>
              <a:t>-Si tiene control de diuresis o no. Tipo de control de diuresis (horaria, por turno, c/24 horas,  </a:t>
            </a:r>
          </a:p>
          <a:p>
            <a:endParaRPr lang="es-ES" dirty="0"/>
          </a:p>
        </p:txBody>
      </p:sp>
    </p:spTree>
    <p:extLst>
      <p:ext uri="{BB962C8B-B14F-4D97-AF65-F5344CB8AC3E}">
        <p14:creationId xmlns:p14="http://schemas.microsoft.com/office/powerpoint/2010/main" val="328265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66E07A-473B-4A6E-B032-960B7123C9F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8793A528-968B-4238-971A-0C50A50CB003}"/>
              </a:ext>
            </a:extLst>
          </p:cNvPr>
          <p:cNvSpPr>
            <a:spLocks noGrp="1"/>
          </p:cNvSpPr>
          <p:nvPr>
            <p:ph idx="1"/>
          </p:nvPr>
        </p:nvSpPr>
        <p:spPr/>
        <p:txBody>
          <a:bodyPr/>
          <a:lstStyle/>
          <a:p>
            <a:pPr marL="0" indent="0">
              <a:buNone/>
            </a:pPr>
            <a:r>
              <a:rPr lang="es-ES" dirty="0"/>
              <a:t>-Si está en dieta absoluta o se inicia tolerancia liquida según pauta médica, </a:t>
            </a:r>
          </a:p>
          <a:p>
            <a:pPr marL="0" indent="0">
              <a:buNone/>
            </a:pPr>
            <a:r>
              <a:rPr lang="es-ES" dirty="0"/>
              <a:t>-Si trae analítica o otras pruebas complementarias solicitadas para el siguiente día, </a:t>
            </a:r>
          </a:p>
          <a:p>
            <a:pPr marL="0" indent="0">
              <a:buNone/>
            </a:pPr>
            <a:r>
              <a:rPr lang="es-ES" dirty="0"/>
              <a:t>-Si están cursadas las pruebas solicitadas y están citadas.</a:t>
            </a:r>
          </a:p>
          <a:p>
            <a:pPr marL="0" indent="0">
              <a:buNone/>
            </a:pPr>
            <a:r>
              <a:rPr lang="es-ES" dirty="0"/>
              <a:t>-Si requiere algún tipo de preparación especial para alguna prueba citada al </a:t>
            </a:r>
            <a:r>
              <a:rPr lang="es-ES" dirty="0" err="1"/>
              <a:t>dia</a:t>
            </a:r>
            <a:r>
              <a:rPr lang="es-ES" dirty="0"/>
              <a:t> siguiente.</a:t>
            </a:r>
          </a:p>
          <a:p>
            <a:pPr marL="0" indent="0">
              <a:buNone/>
            </a:pPr>
            <a:endParaRPr lang="es-ES" dirty="0"/>
          </a:p>
        </p:txBody>
      </p:sp>
    </p:spTree>
    <p:extLst>
      <p:ext uri="{BB962C8B-B14F-4D97-AF65-F5344CB8AC3E}">
        <p14:creationId xmlns:p14="http://schemas.microsoft.com/office/powerpoint/2010/main" val="719320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68847-7426-4099-9485-1855D342030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75EF118-26E2-42CC-8FCA-05AA1BE7169E}"/>
              </a:ext>
            </a:extLst>
          </p:cNvPr>
          <p:cNvSpPr>
            <a:spLocks noGrp="1"/>
          </p:cNvSpPr>
          <p:nvPr>
            <p:ph idx="1"/>
          </p:nvPr>
        </p:nvSpPr>
        <p:spPr/>
        <p:txBody>
          <a:bodyPr/>
          <a:lstStyle/>
          <a:p>
            <a:pPr marL="0" indent="0">
              <a:buNone/>
            </a:pPr>
            <a:r>
              <a:rPr lang="es-ES" dirty="0">
                <a:solidFill>
                  <a:schemeClr val="accent6">
                    <a:lumMod val="75000"/>
                  </a:schemeClr>
                </a:solidFill>
              </a:rPr>
              <a:t>6.- Información de altas o ingresos:</a:t>
            </a:r>
          </a:p>
          <a:p>
            <a:pPr marL="0" indent="0" algn="just">
              <a:buNone/>
            </a:pPr>
            <a:endParaRPr lang="es-ES" dirty="0">
              <a:solidFill>
                <a:schemeClr val="accent6">
                  <a:lumMod val="75000"/>
                </a:schemeClr>
              </a:solidFill>
            </a:endParaRPr>
          </a:p>
          <a:p>
            <a:pPr marL="0" indent="0" algn="just">
              <a:buNone/>
            </a:pPr>
            <a:r>
              <a:rPr lang="es-ES" dirty="0">
                <a:solidFill>
                  <a:schemeClr val="accent6">
                    <a:lumMod val="75000"/>
                  </a:schemeClr>
                </a:solidFill>
              </a:rPr>
              <a:t>Respecto a ingresos: </a:t>
            </a:r>
            <a:r>
              <a:rPr lang="es-ES" dirty="0"/>
              <a:t>Si el paciente está en planta, habitación, se ha tomado la temperatura, se ha realizado la valoración de enfermería, tipo de dieta al ingreso (si se ha pedido al servicio de cocina), dispositivos que le acompañan (sonda vesical, sonda nasogástrica, sueroterapia, absorbentes, oxigenoterapia, </a:t>
            </a:r>
            <a:r>
              <a:rPr lang="es-ES" dirty="0" err="1"/>
              <a:t>etc</a:t>
            </a:r>
            <a:r>
              <a:rPr lang="es-ES" dirty="0"/>
              <a:t>…), si tiene acompañante</a:t>
            </a:r>
          </a:p>
          <a:p>
            <a:pPr marL="0" indent="0">
              <a:buNone/>
            </a:pPr>
            <a:endParaRPr lang="es-ES" dirty="0">
              <a:solidFill>
                <a:schemeClr val="accent6">
                  <a:lumMod val="75000"/>
                </a:schemeClr>
              </a:solidFill>
            </a:endParaRPr>
          </a:p>
        </p:txBody>
      </p:sp>
    </p:spTree>
    <p:extLst>
      <p:ext uri="{BB962C8B-B14F-4D97-AF65-F5344CB8AC3E}">
        <p14:creationId xmlns:p14="http://schemas.microsoft.com/office/powerpoint/2010/main" val="2181574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376F3C-B1E8-45F4-A677-2A0212D1F5BE}"/>
              </a:ext>
            </a:extLst>
          </p:cNvPr>
          <p:cNvSpPr>
            <a:spLocks noGrp="1"/>
          </p:cNvSpPr>
          <p:nvPr>
            <p:ph type="title"/>
          </p:nvPr>
        </p:nvSpPr>
        <p:spPr>
          <a:xfrm>
            <a:off x="838200" y="-225718"/>
            <a:ext cx="10515600" cy="1325563"/>
          </a:xfrm>
        </p:spPr>
        <p:txBody>
          <a:bodyPr/>
          <a:lstStyle/>
          <a:p>
            <a:endParaRPr lang="es-ES" dirty="0"/>
          </a:p>
        </p:txBody>
      </p:sp>
      <p:sp>
        <p:nvSpPr>
          <p:cNvPr id="3" name="Marcador de contenido 2">
            <a:extLst>
              <a:ext uri="{FF2B5EF4-FFF2-40B4-BE49-F238E27FC236}">
                <a16:creationId xmlns:a16="http://schemas.microsoft.com/office/drawing/2014/main" id="{ECF38CE6-5C3F-4565-9091-0A5ECA74D77F}"/>
              </a:ext>
            </a:extLst>
          </p:cNvPr>
          <p:cNvSpPr>
            <a:spLocks noGrp="1"/>
          </p:cNvSpPr>
          <p:nvPr>
            <p:ph idx="1"/>
          </p:nvPr>
        </p:nvSpPr>
        <p:spPr/>
        <p:txBody>
          <a:bodyPr/>
          <a:lstStyle/>
          <a:p>
            <a:pPr marL="0" indent="0">
              <a:buNone/>
            </a:pPr>
            <a:r>
              <a:rPr lang="es-ES" dirty="0"/>
              <a:t>-Si el paciente trae pruebas para el próximo día u otros días y están citadas o pendientes de citar. </a:t>
            </a:r>
          </a:p>
          <a:p>
            <a:pPr marL="0" indent="0">
              <a:buNone/>
            </a:pPr>
            <a:r>
              <a:rPr lang="es-ES" dirty="0"/>
              <a:t>-Si  tiene que seguir algún tipo de dieta, o preparación especial para dichas pruebas.</a:t>
            </a:r>
          </a:p>
          <a:p>
            <a:pPr marL="0" indent="0">
              <a:buNone/>
            </a:pPr>
            <a:r>
              <a:rPr lang="es-ES" dirty="0"/>
              <a:t>-Si se ha comentado con el paciente la preparación que requiere para la prueba solicitada, por ejemplo: Colonoscopia.</a:t>
            </a:r>
          </a:p>
        </p:txBody>
      </p:sp>
    </p:spTree>
    <p:extLst>
      <p:ext uri="{BB962C8B-B14F-4D97-AF65-F5344CB8AC3E}">
        <p14:creationId xmlns:p14="http://schemas.microsoft.com/office/powerpoint/2010/main" val="2136087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44BA4A-CA13-4A22-A58F-9FDC0C15F7D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6FA6745-A003-47EE-A366-2776773FC450}"/>
              </a:ext>
            </a:extLst>
          </p:cNvPr>
          <p:cNvSpPr>
            <a:spLocks noGrp="1"/>
          </p:cNvSpPr>
          <p:nvPr>
            <p:ph idx="1"/>
          </p:nvPr>
        </p:nvSpPr>
        <p:spPr>
          <a:xfrm>
            <a:off x="838200" y="1825624"/>
            <a:ext cx="10515600" cy="5032375"/>
          </a:xfrm>
        </p:spPr>
        <p:txBody>
          <a:bodyPr/>
          <a:lstStyle/>
          <a:p>
            <a:pPr marL="0" indent="0">
              <a:buNone/>
            </a:pPr>
            <a:r>
              <a:rPr lang="es-ES" dirty="0">
                <a:solidFill>
                  <a:schemeClr val="accent6">
                    <a:lumMod val="50000"/>
                  </a:schemeClr>
                </a:solidFill>
              </a:rPr>
              <a:t>Respecto a las altas: </a:t>
            </a:r>
          </a:p>
          <a:p>
            <a:pPr marL="0" indent="0">
              <a:buNone/>
            </a:pPr>
            <a:endParaRPr lang="es-ES" dirty="0">
              <a:solidFill>
                <a:schemeClr val="accent6">
                  <a:lumMod val="50000"/>
                </a:schemeClr>
              </a:solidFill>
            </a:endParaRPr>
          </a:p>
          <a:p>
            <a:pPr marL="0" indent="0" algn="just">
              <a:buNone/>
            </a:pPr>
            <a:r>
              <a:rPr lang="es-ES" dirty="0"/>
              <a:t>-Si se le ha entregado la documentación correspondiente al alta (informe médico e informe de enfermería) y se le ha explicado y resuelto cualquier duda.</a:t>
            </a:r>
          </a:p>
          <a:p>
            <a:pPr marL="0" indent="0" algn="just">
              <a:buNone/>
            </a:pPr>
            <a:r>
              <a:rPr lang="es-ES" dirty="0"/>
              <a:t>-Si el paciente se va de alta después del almuerzo, merienda o cena.</a:t>
            </a:r>
          </a:p>
          <a:p>
            <a:pPr marL="0" indent="0" algn="just">
              <a:buNone/>
            </a:pPr>
            <a:r>
              <a:rPr lang="es-ES" dirty="0"/>
              <a:t>-Si el paciente se marcha con familiares o necesita ambulancia ( se ha gestionado el trámite con el servicio de gestión de ambulancias).</a:t>
            </a:r>
          </a:p>
          <a:p>
            <a:pPr marL="0" indent="0" algn="just">
              <a:buNone/>
            </a:pPr>
            <a:r>
              <a:rPr lang="es-ES" dirty="0"/>
              <a:t>-Si el paciente se ha marchado ya de alta y se ha llamado al servicio de limpieza para preparar la habitación.</a:t>
            </a:r>
          </a:p>
        </p:txBody>
      </p:sp>
    </p:spTree>
    <p:extLst>
      <p:ext uri="{BB962C8B-B14F-4D97-AF65-F5344CB8AC3E}">
        <p14:creationId xmlns:p14="http://schemas.microsoft.com/office/powerpoint/2010/main" val="174443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8B767-CB79-4E7A-A516-6D3E3B0458AF}"/>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59C1FA88-0E34-4C7F-A0D8-C2BF5D9C2620}"/>
              </a:ext>
            </a:extLst>
          </p:cNvPr>
          <p:cNvSpPr>
            <a:spLocks noGrp="1"/>
          </p:cNvSpPr>
          <p:nvPr>
            <p:ph idx="1"/>
          </p:nvPr>
        </p:nvSpPr>
        <p:spPr/>
        <p:txBody>
          <a:bodyPr/>
          <a:lstStyle/>
          <a:p>
            <a:pPr marL="0" indent="0">
              <a:buNone/>
            </a:pPr>
            <a:r>
              <a:rPr lang="es-ES" dirty="0"/>
              <a:t>-Si el paciente tiene alguna prueba citada para realizar después del alta ( prueba que se ha podido cursar o gestionar durante su ingreso).</a:t>
            </a:r>
          </a:p>
          <a:p>
            <a:pPr marL="0" indent="0">
              <a:buNone/>
            </a:pPr>
            <a:r>
              <a:rPr lang="es-ES" dirty="0"/>
              <a:t>-Si el paciente ha sido un Exitus (el paciente ya ha bajado al mortuorio y se han avisado a los servicios funerarios correspondientes)</a:t>
            </a:r>
          </a:p>
          <a:p>
            <a:pPr marL="0" indent="0">
              <a:buNone/>
            </a:pPr>
            <a:r>
              <a:rPr lang="es-ES" dirty="0"/>
              <a:t>-En el caso de Exitus, se ha avisado al servicio de limpieza para preparar la habitación y tenerla disponible para un nuevo ingreso. </a:t>
            </a:r>
          </a:p>
        </p:txBody>
      </p:sp>
    </p:spTree>
    <p:extLst>
      <p:ext uri="{BB962C8B-B14F-4D97-AF65-F5344CB8AC3E}">
        <p14:creationId xmlns:p14="http://schemas.microsoft.com/office/powerpoint/2010/main" val="12605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8FD39-10DB-4977-AA48-8E39B20BD3AF}"/>
              </a:ext>
            </a:extLst>
          </p:cNvPr>
          <p:cNvSpPr>
            <a:spLocks noGrp="1"/>
          </p:cNvSpPr>
          <p:nvPr>
            <p:ph type="title"/>
          </p:nvPr>
        </p:nvSpPr>
        <p:spPr>
          <a:xfrm>
            <a:off x="739726" y="-141312"/>
            <a:ext cx="10515600" cy="1325563"/>
          </a:xfrm>
        </p:spPr>
        <p:txBody>
          <a:bodyPr/>
          <a:lstStyle/>
          <a:p>
            <a:endParaRPr lang="es-ES" dirty="0"/>
          </a:p>
        </p:txBody>
      </p:sp>
      <p:sp>
        <p:nvSpPr>
          <p:cNvPr id="3" name="Marcador de contenido 2">
            <a:extLst>
              <a:ext uri="{FF2B5EF4-FFF2-40B4-BE49-F238E27FC236}">
                <a16:creationId xmlns:a16="http://schemas.microsoft.com/office/drawing/2014/main" id="{C7E873E2-2DEC-4F59-89B9-506602E0B3FA}"/>
              </a:ext>
            </a:extLst>
          </p:cNvPr>
          <p:cNvSpPr>
            <a:spLocks noGrp="1"/>
          </p:cNvSpPr>
          <p:nvPr>
            <p:ph idx="1"/>
          </p:nvPr>
        </p:nvSpPr>
        <p:spPr>
          <a:xfrm>
            <a:off x="838200" y="1825624"/>
            <a:ext cx="10515600" cy="5032375"/>
          </a:xfrm>
        </p:spPr>
        <p:txBody>
          <a:bodyPr/>
          <a:lstStyle/>
          <a:p>
            <a:pPr marL="0" indent="0">
              <a:buNone/>
            </a:pPr>
            <a:r>
              <a:rPr lang="es-ES" b="1" u="sng" dirty="0"/>
              <a:t>CONCEPTO:</a:t>
            </a:r>
          </a:p>
          <a:p>
            <a:pPr marL="0" indent="0">
              <a:buNone/>
            </a:pPr>
            <a:r>
              <a:rPr lang="es-ES" dirty="0">
                <a:solidFill>
                  <a:schemeClr val="accent6">
                    <a:lumMod val="75000"/>
                  </a:schemeClr>
                </a:solidFill>
              </a:rPr>
              <a:t>Momento de máxima importancia:</a:t>
            </a:r>
          </a:p>
          <a:p>
            <a:pPr marL="0" indent="0" algn="just">
              <a:buNone/>
            </a:pPr>
            <a:endParaRPr lang="es-ES" dirty="0"/>
          </a:p>
          <a:p>
            <a:pPr marL="0" indent="0" algn="just">
              <a:buNone/>
            </a:pPr>
            <a:r>
              <a:rPr lang="es-ES" dirty="0"/>
              <a:t>El cambio de turno es un momento de cuidado clave para garantizar la continuidad del cuidado y la seguridad de paciente, definido como un informe o ritual, dado en el momento en que el profesional de enfermería (Enfermero y Auxiliar de </a:t>
            </a:r>
            <a:r>
              <a:rPr lang="es-ES" dirty="0" err="1"/>
              <a:t>Enfermeria</a:t>
            </a:r>
            <a:r>
              <a:rPr lang="es-ES" dirty="0"/>
              <a:t>) transfiere la responsabilidad de los pacientes y lo que ha realizado en su turno a otro que llega.</a:t>
            </a:r>
          </a:p>
        </p:txBody>
      </p:sp>
      <p:pic>
        <p:nvPicPr>
          <p:cNvPr id="5" name="Imagen 4">
            <a:extLst>
              <a:ext uri="{FF2B5EF4-FFF2-40B4-BE49-F238E27FC236}">
                <a16:creationId xmlns:a16="http://schemas.microsoft.com/office/drawing/2014/main" id="{8E371594-11C1-4E3F-99F9-DD95690D2313}"/>
              </a:ext>
            </a:extLst>
          </p:cNvPr>
          <p:cNvPicPr>
            <a:picLocks noChangeAspect="1"/>
          </p:cNvPicPr>
          <p:nvPr/>
        </p:nvPicPr>
        <p:blipFill>
          <a:blip r:embed="rId2"/>
          <a:stretch>
            <a:fillRect/>
          </a:stretch>
        </p:blipFill>
        <p:spPr>
          <a:xfrm>
            <a:off x="8032652" y="984739"/>
            <a:ext cx="2307102" cy="2129562"/>
          </a:xfrm>
          <a:prstGeom prst="rect">
            <a:avLst/>
          </a:prstGeom>
        </p:spPr>
      </p:pic>
    </p:spTree>
    <p:extLst>
      <p:ext uri="{BB962C8B-B14F-4D97-AF65-F5344CB8AC3E}">
        <p14:creationId xmlns:p14="http://schemas.microsoft.com/office/powerpoint/2010/main" val="2793665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3AAA1-719E-43C3-8361-3326D6967ECE}"/>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5324692C-8418-4EAF-80C5-8FCB9EFB4906}"/>
              </a:ext>
            </a:extLst>
          </p:cNvPr>
          <p:cNvSpPr>
            <a:spLocks noGrp="1"/>
          </p:cNvSpPr>
          <p:nvPr>
            <p:ph idx="1"/>
          </p:nvPr>
        </p:nvSpPr>
        <p:spPr/>
        <p:txBody>
          <a:bodyPr/>
          <a:lstStyle/>
          <a:p>
            <a:pPr marL="0" indent="0">
              <a:buNone/>
            </a:pPr>
            <a:r>
              <a:rPr lang="es-ES" dirty="0">
                <a:solidFill>
                  <a:schemeClr val="accent6">
                    <a:lumMod val="75000"/>
                  </a:schemeClr>
                </a:solidFill>
              </a:rPr>
              <a:t>7.- Informar sobre tareas pendientes de realizar</a:t>
            </a:r>
            <a:r>
              <a:rPr lang="es-ES" dirty="0">
                <a:solidFill>
                  <a:schemeClr val="accent6"/>
                </a:solidFill>
              </a:rPr>
              <a:t>.</a:t>
            </a:r>
          </a:p>
          <a:p>
            <a:pPr marL="0" indent="0">
              <a:buNone/>
            </a:pPr>
            <a:r>
              <a:rPr lang="es-ES" dirty="0">
                <a:solidFill>
                  <a:schemeClr val="tx1">
                    <a:lumMod val="95000"/>
                    <a:lumOff val="5000"/>
                  </a:schemeClr>
                </a:solidFill>
              </a:rPr>
              <a:t>Habitaciones pendientes de realizar por altas recientes.</a:t>
            </a:r>
          </a:p>
          <a:p>
            <a:pPr marL="0" indent="0">
              <a:buNone/>
            </a:pPr>
            <a:r>
              <a:rPr lang="es-ES" dirty="0">
                <a:solidFill>
                  <a:schemeClr val="tx1">
                    <a:lumMod val="95000"/>
                    <a:lumOff val="5000"/>
                  </a:schemeClr>
                </a:solidFill>
              </a:rPr>
              <a:t>Reposición y mantenimiento de material sanitario de planta y/o almacén.</a:t>
            </a:r>
          </a:p>
          <a:p>
            <a:pPr marL="0" indent="0">
              <a:buNone/>
            </a:pPr>
            <a:r>
              <a:rPr lang="es-ES" dirty="0">
                <a:solidFill>
                  <a:schemeClr val="tx1">
                    <a:lumMod val="95000"/>
                    <a:lumOff val="5000"/>
                  </a:schemeClr>
                </a:solidFill>
              </a:rPr>
              <a:t>Revisión y actualización de planilla de pacientes ingresados.</a:t>
            </a:r>
          </a:p>
          <a:p>
            <a:pPr marL="0" indent="0">
              <a:buNone/>
            </a:pPr>
            <a:r>
              <a:rPr lang="es-ES" dirty="0">
                <a:solidFill>
                  <a:schemeClr val="tx1">
                    <a:lumMod val="95000"/>
                    <a:lumOff val="5000"/>
                  </a:schemeClr>
                </a:solidFill>
              </a:rPr>
              <a:t>Revisión de dietas para el próximo </a:t>
            </a:r>
            <a:r>
              <a:rPr lang="es-ES" dirty="0" err="1">
                <a:solidFill>
                  <a:schemeClr val="tx1">
                    <a:lumMod val="95000"/>
                    <a:lumOff val="5000"/>
                  </a:schemeClr>
                </a:solidFill>
              </a:rPr>
              <a:t>dia</a:t>
            </a:r>
            <a:r>
              <a:rPr lang="es-ES" dirty="0">
                <a:solidFill>
                  <a:schemeClr val="tx1">
                    <a:lumMod val="95000"/>
                    <a:lumOff val="5000"/>
                  </a:schemeClr>
                </a:solidFill>
              </a:rPr>
              <a:t> (destacar aquellos pacientes que por un motivo u  otro deben estar en ayunas al día siguiente).</a:t>
            </a:r>
          </a:p>
          <a:p>
            <a:pPr marL="0" indent="0">
              <a:buNone/>
            </a:pPr>
            <a:endParaRPr lang="es-ES" dirty="0">
              <a:solidFill>
                <a:schemeClr val="tx1">
                  <a:lumMod val="95000"/>
                  <a:lumOff val="5000"/>
                </a:schemeClr>
              </a:solidFill>
            </a:endParaRPr>
          </a:p>
          <a:p>
            <a:pPr marL="0" indent="0">
              <a:buNone/>
            </a:pPr>
            <a:endParaRPr lang="es-ES" dirty="0"/>
          </a:p>
        </p:txBody>
      </p:sp>
    </p:spTree>
    <p:extLst>
      <p:ext uri="{BB962C8B-B14F-4D97-AF65-F5344CB8AC3E}">
        <p14:creationId xmlns:p14="http://schemas.microsoft.com/office/powerpoint/2010/main" val="1041145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9710F-A421-4766-8387-13FDA47E8482}"/>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3E89E69B-0C39-434E-B456-F1B4B2A70D9D}"/>
              </a:ext>
            </a:extLst>
          </p:cNvPr>
          <p:cNvSpPr>
            <a:spLocks noGrp="1"/>
          </p:cNvSpPr>
          <p:nvPr>
            <p:ph idx="1"/>
          </p:nvPr>
        </p:nvSpPr>
        <p:spPr/>
        <p:txBody>
          <a:bodyPr/>
          <a:lstStyle/>
          <a:p>
            <a:r>
              <a:rPr lang="es-ES" dirty="0">
                <a:solidFill>
                  <a:schemeClr val="accent6">
                    <a:lumMod val="75000"/>
                  </a:schemeClr>
                </a:solidFill>
              </a:rPr>
              <a:t>8.- Preparación de enemas, rasurados, dietas especiales...</a:t>
            </a:r>
          </a:p>
          <a:p>
            <a:pPr marL="0" indent="0">
              <a:buNone/>
            </a:pPr>
            <a:r>
              <a:rPr lang="es-ES" dirty="0">
                <a:solidFill>
                  <a:schemeClr val="tx1">
                    <a:lumMod val="95000"/>
                    <a:lumOff val="5000"/>
                  </a:schemeClr>
                </a:solidFill>
              </a:rPr>
              <a:t>Preparación de los diferentes tipos de enemas, evacuantes, soluciones limpiadoras de preparación del intestino.</a:t>
            </a:r>
          </a:p>
          <a:p>
            <a:pPr marL="0" indent="0">
              <a:buNone/>
            </a:pPr>
            <a:r>
              <a:rPr lang="es-ES" dirty="0">
                <a:solidFill>
                  <a:schemeClr val="tx1">
                    <a:lumMod val="95000"/>
                    <a:lumOff val="5000"/>
                  </a:schemeClr>
                </a:solidFill>
              </a:rPr>
              <a:t>Rasurar aquellos pacientes que vayan a ser intervenidos o se sometan alguna prueba que requiere rasurado de alguna zona.</a:t>
            </a:r>
          </a:p>
          <a:p>
            <a:pPr marL="0" indent="0">
              <a:buNone/>
            </a:pPr>
            <a:r>
              <a:rPr lang="es-ES" dirty="0">
                <a:solidFill>
                  <a:schemeClr val="tx1">
                    <a:lumMod val="95000"/>
                    <a:lumOff val="5000"/>
                  </a:schemeClr>
                </a:solidFill>
              </a:rPr>
              <a:t>Gestionar la petición de dietas de cada paciente con el servicio de cocina o nutrición y dietética. </a:t>
            </a:r>
          </a:p>
          <a:p>
            <a:pPr marL="0" indent="0">
              <a:buNone/>
            </a:pPr>
            <a:r>
              <a:rPr lang="es-ES" dirty="0">
                <a:solidFill>
                  <a:schemeClr val="tx1">
                    <a:lumMod val="95000"/>
                    <a:lumOff val="5000"/>
                  </a:schemeClr>
                </a:solidFill>
              </a:rPr>
              <a:t>Notificar los cambios de dieta.</a:t>
            </a:r>
          </a:p>
        </p:txBody>
      </p:sp>
    </p:spTree>
    <p:extLst>
      <p:ext uri="{BB962C8B-B14F-4D97-AF65-F5344CB8AC3E}">
        <p14:creationId xmlns:p14="http://schemas.microsoft.com/office/powerpoint/2010/main" val="1789709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30206A-97B7-445C-B81C-98A9CEB0265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4D13E5A0-6BCE-4FE4-A33F-995FC8C0354D}"/>
              </a:ext>
            </a:extLst>
          </p:cNvPr>
          <p:cNvSpPr>
            <a:spLocks noGrp="1"/>
          </p:cNvSpPr>
          <p:nvPr>
            <p:ph idx="1"/>
          </p:nvPr>
        </p:nvSpPr>
        <p:spPr/>
        <p:txBody>
          <a:bodyPr/>
          <a:lstStyle/>
          <a:p>
            <a:r>
              <a:rPr lang="es-ES" dirty="0">
                <a:solidFill>
                  <a:schemeClr val="accent6">
                    <a:lumMod val="75000"/>
                  </a:schemeClr>
                </a:solidFill>
              </a:rPr>
              <a:t>9.- Hacer saber los pacientes que requieren cuidados especiales.</a:t>
            </a:r>
          </a:p>
          <a:p>
            <a:pPr marL="0" indent="0">
              <a:buNone/>
            </a:pPr>
            <a:r>
              <a:rPr lang="es-ES" dirty="0">
                <a:solidFill>
                  <a:schemeClr val="tx1">
                    <a:lumMod val="95000"/>
                    <a:lumOff val="5000"/>
                  </a:schemeClr>
                </a:solidFill>
              </a:rPr>
              <a:t>Pacientes desorientados, encamados, con dispositivos especiales, técnicas invasivas (catéteres, sondajes, vías centrales, drenajes, </a:t>
            </a:r>
            <a:r>
              <a:rPr lang="es-ES" dirty="0" err="1">
                <a:solidFill>
                  <a:schemeClr val="tx1">
                    <a:lumMod val="95000"/>
                    <a:lumOff val="5000"/>
                  </a:schemeClr>
                </a:solidFill>
              </a:rPr>
              <a:t>etc</a:t>
            </a:r>
            <a:r>
              <a:rPr lang="es-ES" dirty="0">
                <a:solidFill>
                  <a:schemeClr val="tx1">
                    <a:lumMod val="95000"/>
                    <a:lumOff val="5000"/>
                  </a:schemeClr>
                </a:solidFill>
              </a:rPr>
              <a:t>…)</a:t>
            </a:r>
          </a:p>
          <a:p>
            <a:pPr marL="0" indent="0">
              <a:buNone/>
            </a:pPr>
            <a:r>
              <a:rPr lang="es-ES" dirty="0">
                <a:solidFill>
                  <a:schemeClr val="tx1">
                    <a:lumMod val="95000"/>
                    <a:lumOff val="5000"/>
                  </a:schemeClr>
                </a:solidFill>
              </a:rPr>
              <a:t>Pacientes con </a:t>
            </a:r>
            <a:r>
              <a:rPr lang="es-ES" dirty="0" err="1">
                <a:solidFill>
                  <a:schemeClr val="tx1">
                    <a:lumMod val="95000"/>
                    <a:lumOff val="5000"/>
                  </a:schemeClr>
                </a:solidFill>
              </a:rPr>
              <a:t>oxigenoterápia</a:t>
            </a:r>
            <a:r>
              <a:rPr lang="es-ES" dirty="0">
                <a:solidFill>
                  <a:schemeClr val="tx1">
                    <a:lumMod val="95000"/>
                    <a:lumOff val="5000"/>
                  </a:schemeClr>
                </a:solidFill>
              </a:rPr>
              <a:t>, aerosoles, monitorizados, nutrición parenteral.</a:t>
            </a:r>
          </a:p>
          <a:p>
            <a:endParaRPr lang="es-ES" dirty="0"/>
          </a:p>
        </p:txBody>
      </p:sp>
    </p:spTree>
    <p:extLst>
      <p:ext uri="{BB962C8B-B14F-4D97-AF65-F5344CB8AC3E}">
        <p14:creationId xmlns:p14="http://schemas.microsoft.com/office/powerpoint/2010/main" val="345291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5E219-A862-41A8-821B-611A08253DC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BCD7BA1E-B20C-4F68-BA27-32C617F9074F}"/>
              </a:ext>
            </a:extLst>
          </p:cNvPr>
          <p:cNvSpPr>
            <a:spLocks noGrp="1"/>
          </p:cNvSpPr>
          <p:nvPr>
            <p:ph idx="1"/>
          </p:nvPr>
        </p:nvSpPr>
        <p:spPr/>
        <p:txBody>
          <a:bodyPr/>
          <a:lstStyle/>
          <a:p>
            <a:pPr marL="0" indent="0">
              <a:buNone/>
            </a:pPr>
            <a:r>
              <a:rPr lang="es-ES" b="1" u="sng" dirty="0">
                <a:solidFill>
                  <a:schemeClr val="tx1">
                    <a:lumMod val="95000"/>
                    <a:lumOff val="5000"/>
                  </a:schemeClr>
                </a:solidFill>
              </a:rPr>
              <a:t>COMPLICACIONES</a:t>
            </a:r>
          </a:p>
          <a:p>
            <a:pPr marL="0" indent="0">
              <a:buNone/>
            </a:pPr>
            <a:endParaRPr lang="es-ES" dirty="0"/>
          </a:p>
          <a:p>
            <a:pPr marL="0" indent="0">
              <a:buNone/>
            </a:pPr>
            <a:r>
              <a:rPr lang="es-ES" dirty="0"/>
              <a:t>Olvido de alguna notificación importante.</a:t>
            </a:r>
          </a:p>
          <a:p>
            <a:pPr marL="0" indent="0">
              <a:buNone/>
            </a:pPr>
            <a:r>
              <a:rPr lang="es-ES" dirty="0"/>
              <a:t>Equivocación en la información.</a:t>
            </a:r>
          </a:p>
          <a:p>
            <a:pPr marL="0" indent="0">
              <a:buNone/>
            </a:pPr>
            <a:r>
              <a:rPr lang="es-ES" dirty="0"/>
              <a:t>Falta de compañero para darnos verbalmente el relevo.(deberíamos consultar las incidencias escritas por el compañero anterior).</a:t>
            </a:r>
          </a:p>
          <a:p>
            <a:pPr marL="0" indent="0">
              <a:buNone/>
            </a:pPr>
            <a:endParaRPr lang="es-ES" dirty="0"/>
          </a:p>
        </p:txBody>
      </p:sp>
    </p:spTree>
    <p:extLst>
      <p:ext uri="{BB962C8B-B14F-4D97-AF65-F5344CB8AC3E}">
        <p14:creationId xmlns:p14="http://schemas.microsoft.com/office/powerpoint/2010/main" val="3784559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9E919-3CB9-4A38-8934-FBEBD7174D1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6D91B08-6F9C-49C9-8362-49E29EDDB6A1}"/>
              </a:ext>
            </a:extLst>
          </p:cNvPr>
          <p:cNvSpPr>
            <a:spLocks noGrp="1"/>
          </p:cNvSpPr>
          <p:nvPr>
            <p:ph idx="1"/>
          </p:nvPr>
        </p:nvSpPr>
        <p:spPr/>
        <p:txBody>
          <a:bodyPr>
            <a:normAutofit/>
          </a:bodyPr>
          <a:lstStyle/>
          <a:p>
            <a:pPr marL="0" indent="0">
              <a:buNone/>
            </a:pPr>
            <a:r>
              <a:rPr lang="es-ES" b="1" u="sng" dirty="0"/>
              <a:t>COMENTARIO</a:t>
            </a:r>
          </a:p>
          <a:p>
            <a:r>
              <a:rPr lang="es-ES" dirty="0"/>
              <a:t>Una buena </a:t>
            </a:r>
            <a:r>
              <a:rPr lang="es-ES" dirty="0" err="1"/>
              <a:t>informaciòn</a:t>
            </a:r>
            <a:r>
              <a:rPr lang="es-ES" dirty="0"/>
              <a:t> oral y por escrito hará que la continuidad</a:t>
            </a:r>
          </a:p>
          <a:p>
            <a:pPr marL="0" indent="0">
              <a:buNone/>
            </a:pPr>
            <a:r>
              <a:rPr lang="es-ES" dirty="0"/>
              <a:t>   en el cuidado del paciente discurra sin problemas.</a:t>
            </a:r>
          </a:p>
          <a:p>
            <a:r>
              <a:rPr lang="es-ES" dirty="0"/>
              <a:t>Ayudará a poder seguir los horarios de medicación y otros </a:t>
            </a:r>
            <a:r>
              <a:rPr lang="es-ES" dirty="0" err="1"/>
              <a:t>proce</a:t>
            </a:r>
            <a:r>
              <a:rPr lang="es-ES" dirty="0"/>
              <a:t> </a:t>
            </a:r>
            <a:r>
              <a:rPr lang="es-ES" dirty="0" err="1"/>
              <a:t>dimientos</a:t>
            </a:r>
            <a:r>
              <a:rPr lang="es-ES" dirty="0"/>
              <a:t> a efectuar a los pacientes. </a:t>
            </a:r>
          </a:p>
          <a:p>
            <a:pPr marL="0" indent="0">
              <a:buNone/>
            </a:pPr>
            <a:endParaRPr lang="es-ES" dirty="0"/>
          </a:p>
          <a:p>
            <a:pPr marL="0" indent="0">
              <a:buNone/>
            </a:pPr>
            <a:r>
              <a:rPr lang="es-ES" dirty="0"/>
              <a:t>Toda información, por banal que parezca, es importante para el profesional que va a entrar en el turno.</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516890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2AEE8-5BC9-46B6-96D4-F03B84A34E1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2BFE54D-002D-4A0D-B469-778CD0FA4374}"/>
              </a:ext>
            </a:extLst>
          </p:cNvPr>
          <p:cNvSpPr>
            <a:spLocks noGrp="1"/>
          </p:cNvSpPr>
          <p:nvPr>
            <p:ph idx="1"/>
          </p:nvPr>
        </p:nvSpPr>
        <p:spPr/>
        <p:txBody>
          <a:bodyPr/>
          <a:lstStyle/>
          <a:p>
            <a:pPr marL="0" indent="0">
              <a:buNone/>
            </a:pPr>
            <a:r>
              <a:rPr lang="es-ES" b="1" u="sng" dirty="0"/>
              <a:t>RECUERDA: </a:t>
            </a:r>
          </a:p>
          <a:p>
            <a:pPr marL="0" indent="0">
              <a:buNone/>
            </a:pPr>
            <a:endParaRPr lang="es-ES" dirty="0"/>
          </a:p>
          <a:p>
            <a:pPr marL="0" indent="0">
              <a:buNone/>
            </a:pPr>
            <a:r>
              <a:rPr lang="es-ES" dirty="0"/>
              <a:t>Un relevo de turno debe ser breve, claro y concreto.</a:t>
            </a:r>
          </a:p>
          <a:p>
            <a:pPr marL="0" indent="0">
              <a:buNone/>
            </a:pPr>
            <a:r>
              <a:rPr lang="es-ES" dirty="0"/>
              <a:t>Debemos estar receptivos ante cualquier duda que pudiera aparecer a nuestro compañero de relevo.</a:t>
            </a:r>
          </a:p>
          <a:p>
            <a:pPr marL="0" indent="0">
              <a:buNone/>
            </a:pPr>
            <a:endParaRPr lang="es-ES" dirty="0"/>
          </a:p>
        </p:txBody>
      </p:sp>
    </p:spTree>
    <p:extLst>
      <p:ext uri="{BB962C8B-B14F-4D97-AF65-F5344CB8AC3E}">
        <p14:creationId xmlns:p14="http://schemas.microsoft.com/office/powerpoint/2010/main" val="165237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CFC3F-1A49-4B47-9AA4-3F602FBC493C}"/>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2E0EF5CB-360B-47C5-B83E-0972670D07AF}"/>
              </a:ext>
            </a:extLst>
          </p:cNvPr>
          <p:cNvSpPr>
            <a:spLocks noGrp="1"/>
          </p:cNvSpPr>
          <p:nvPr>
            <p:ph idx="1"/>
          </p:nvPr>
        </p:nvSpPr>
        <p:spPr/>
        <p:txBody>
          <a:bodyPr/>
          <a:lstStyle/>
          <a:p>
            <a:pPr marL="0" indent="0">
              <a:buNone/>
            </a:pPr>
            <a:r>
              <a:rPr lang="es-ES" dirty="0"/>
              <a:t>Se lleva a cabo por la Mañana, Tarde y Noche.</a:t>
            </a:r>
          </a:p>
          <a:p>
            <a:pPr marL="0" indent="0">
              <a:buNone/>
            </a:pPr>
            <a:r>
              <a:rPr lang="es-ES" dirty="0"/>
              <a:t>Suele durar entre 15 y 30 minutos, suele variar según el número de pacientes y las condiciones en las que se encuentran.</a:t>
            </a:r>
          </a:p>
          <a:p>
            <a:pPr marL="0" indent="0">
              <a:buNone/>
            </a:pPr>
            <a:r>
              <a:rPr lang="es-ES" dirty="0"/>
              <a:t>Se comparte información sobre aspectos relacionados con:</a:t>
            </a:r>
          </a:p>
          <a:p>
            <a:pPr marL="0" indent="0">
              <a:buNone/>
            </a:pPr>
            <a:r>
              <a:rPr lang="es-ES" dirty="0"/>
              <a:t> -Los pacientes (físicos, psicosociales, </a:t>
            </a:r>
            <a:r>
              <a:rPr lang="es-ES" dirty="0" err="1"/>
              <a:t>etc</a:t>
            </a:r>
            <a:r>
              <a:rPr lang="es-ES" dirty="0"/>
              <a:t>…) </a:t>
            </a:r>
          </a:p>
          <a:p>
            <a:pPr marL="0" indent="0">
              <a:buNone/>
            </a:pPr>
            <a:r>
              <a:rPr lang="es-ES" dirty="0"/>
              <a:t>-Opiniones e impresiones médicas, hechos, </a:t>
            </a:r>
            <a:r>
              <a:rPr lang="es-ES" dirty="0" err="1"/>
              <a:t>etc</a:t>
            </a:r>
            <a:r>
              <a:rPr lang="es-ES" dirty="0"/>
              <a:t>… para resolver problemas de cuidado del paciente para dar, recibir apoyo y gestionar conflictos.</a:t>
            </a:r>
          </a:p>
          <a:p>
            <a:pPr marL="0" indent="0">
              <a:buNone/>
            </a:pPr>
            <a:endParaRPr lang="es-ES" dirty="0"/>
          </a:p>
        </p:txBody>
      </p:sp>
      <p:pic>
        <p:nvPicPr>
          <p:cNvPr id="5" name="Imagen 4">
            <a:extLst>
              <a:ext uri="{FF2B5EF4-FFF2-40B4-BE49-F238E27FC236}">
                <a16:creationId xmlns:a16="http://schemas.microsoft.com/office/drawing/2014/main" id="{411AB57E-94BF-48EC-AEC4-2F5941F4E14C}"/>
              </a:ext>
            </a:extLst>
          </p:cNvPr>
          <p:cNvPicPr>
            <a:picLocks noChangeAspect="1"/>
          </p:cNvPicPr>
          <p:nvPr/>
        </p:nvPicPr>
        <p:blipFill>
          <a:blip r:embed="rId2"/>
          <a:stretch>
            <a:fillRect/>
          </a:stretch>
        </p:blipFill>
        <p:spPr>
          <a:xfrm>
            <a:off x="8539089" y="365125"/>
            <a:ext cx="2222695" cy="1871638"/>
          </a:xfrm>
          <a:prstGeom prst="rect">
            <a:avLst/>
          </a:prstGeom>
        </p:spPr>
      </p:pic>
    </p:spTree>
    <p:extLst>
      <p:ext uri="{BB962C8B-B14F-4D97-AF65-F5344CB8AC3E}">
        <p14:creationId xmlns:p14="http://schemas.microsoft.com/office/powerpoint/2010/main" val="343188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03017D-0578-4E89-894D-CF574D67EC0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A52C3FA8-6BF4-4BD9-8FA9-1FABA97E73E4}"/>
              </a:ext>
            </a:extLst>
          </p:cNvPr>
          <p:cNvSpPr>
            <a:spLocks noGrp="1"/>
          </p:cNvSpPr>
          <p:nvPr>
            <p:ph idx="1"/>
          </p:nvPr>
        </p:nvSpPr>
        <p:spPr/>
        <p:txBody>
          <a:bodyPr>
            <a:normAutofit/>
          </a:bodyPr>
          <a:lstStyle/>
          <a:p>
            <a:pPr marL="0" indent="0">
              <a:buNone/>
            </a:pPr>
            <a:endParaRPr lang="es-ES" dirty="0"/>
          </a:p>
          <a:p>
            <a:pPr marL="0" indent="0">
              <a:buNone/>
            </a:pPr>
            <a:r>
              <a:rPr lang="es-ES" dirty="0">
                <a:solidFill>
                  <a:schemeClr val="accent6">
                    <a:lumMod val="75000"/>
                  </a:schemeClr>
                </a:solidFill>
              </a:rPr>
              <a:t>Factores que influyen en la comunicación del cambio de turno:</a:t>
            </a:r>
          </a:p>
          <a:p>
            <a:pPr marL="0" indent="0">
              <a:buNone/>
            </a:pPr>
            <a:r>
              <a:rPr lang="es-ES" dirty="0"/>
              <a:t>-Conversaciones paralelas durante la entrega de turno</a:t>
            </a:r>
          </a:p>
          <a:p>
            <a:pPr marL="0" indent="0">
              <a:buNone/>
            </a:pPr>
            <a:r>
              <a:rPr lang="es-ES" dirty="0"/>
              <a:t>-El movimiento de carros de suministros, ropa y alimentos, máquinas de limpieza. </a:t>
            </a:r>
          </a:p>
          <a:p>
            <a:pPr marL="0" indent="0">
              <a:buNone/>
            </a:pPr>
            <a:r>
              <a:rPr lang="es-ES" dirty="0"/>
              <a:t>-El volumen alto de la radio y la televisión. </a:t>
            </a:r>
          </a:p>
          <a:p>
            <a:pPr marL="0" indent="0">
              <a:buNone/>
            </a:pPr>
            <a:r>
              <a:rPr lang="es-ES" dirty="0"/>
              <a:t>-Las llamadas telefónicas. </a:t>
            </a:r>
          </a:p>
        </p:txBody>
      </p:sp>
      <p:pic>
        <p:nvPicPr>
          <p:cNvPr id="4" name="Imagen 3">
            <a:extLst>
              <a:ext uri="{FF2B5EF4-FFF2-40B4-BE49-F238E27FC236}">
                <a16:creationId xmlns:a16="http://schemas.microsoft.com/office/drawing/2014/main" id="{3DD5693D-0BCF-4C61-A67A-434BE4B888ED}"/>
              </a:ext>
            </a:extLst>
          </p:cNvPr>
          <p:cNvPicPr>
            <a:picLocks noChangeAspect="1"/>
          </p:cNvPicPr>
          <p:nvPr/>
        </p:nvPicPr>
        <p:blipFill>
          <a:blip r:embed="rId2"/>
          <a:stretch>
            <a:fillRect/>
          </a:stretch>
        </p:blipFill>
        <p:spPr>
          <a:xfrm>
            <a:off x="8859836" y="4229816"/>
            <a:ext cx="2265829" cy="1774613"/>
          </a:xfrm>
          <a:prstGeom prst="rect">
            <a:avLst/>
          </a:prstGeom>
        </p:spPr>
      </p:pic>
    </p:spTree>
    <p:extLst>
      <p:ext uri="{BB962C8B-B14F-4D97-AF65-F5344CB8AC3E}">
        <p14:creationId xmlns:p14="http://schemas.microsoft.com/office/powerpoint/2010/main" val="148201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1EB56-9A35-4BDE-9F6E-D1D3114DD04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64AFC498-D536-4B43-B917-A0104A8D344C}"/>
              </a:ext>
            </a:extLst>
          </p:cNvPr>
          <p:cNvSpPr>
            <a:spLocks noGrp="1"/>
          </p:cNvSpPr>
          <p:nvPr>
            <p:ph idx="1"/>
          </p:nvPr>
        </p:nvSpPr>
        <p:spPr/>
        <p:txBody>
          <a:bodyPr/>
          <a:lstStyle/>
          <a:p>
            <a:pPr marL="0" indent="0">
              <a:buNone/>
            </a:pPr>
            <a:r>
              <a:rPr lang="es-ES" dirty="0"/>
              <a:t>-Interrupciones por parte del personal médico y de apoyo.</a:t>
            </a:r>
          </a:p>
          <a:p>
            <a:pPr marL="0" indent="0">
              <a:buNone/>
            </a:pPr>
            <a:r>
              <a:rPr lang="es-ES" dirty="0"/>
              <a:t>-Conversaciones en el pasillo y en el estar de enfermería. </a:t>
            </a:r>
          </a:p>
          <a:p>
            <a:pPr marL="0" indent="0">
              <a:buNone/>
            </a:pPr>
            <a:r>
              <a:rPr lang="es-ES" dirty="0"/>
              <a:t>-Urgencias que se pueden originar en el servicio.</a:t>
            </a:r>
          </a:p>
          <a:p>
            <a:pPr marL="0" indent="0">
              <a:buNone/>
            </a:pPr>
            <a:r>
              <a:rPr lang="es-ES" dirty="0"/>
              <a:t>-Todas estas situaciones son más frecuentes durante los turnos de mañana y tarde por ser el horario de mayor circulación.</a:t>
            </a:r>
          </a:p>
        </p:txBody>
      </p:sp>
      <p:pic>
        <p:nvPicPr>
          <p:cNvPr id="5" name="Imagen 4">
            <a:extLst>
              <a:ext uri="{FF2B5EF4-FFF2-40B4-BE49-F238E27FC236}">
                <a16:creationId xmlns:a16="http://schemas.microsoft.com/office/drawing/2014/main" id="{7609C7A7-CC34-422D-9AE2-BC909EC79A06}"/>
              </a:ext>
            </a:extLst>
          </p:cNvPr>
          <p:cNvPicPr>
            <a:picLocks noChangeAspect="1"/>
          </p:cNvPicPr>
          <p:nvPr/>
        </p:nvPicPr>
        <p:blipFill>
          <a:blip r:embed="rId2"/>
          <a:stretch>
            <a:fillRect/>
          </a:stretch>
        </p:blipFill>
        <p:spPr>
          <a:xfrm>
            <a:off x="4037428" y="4403188"/>
            <a:ext cx="5542670" cy="2349304"/>
          </a:xfrm>
          <a:prstGeom prst="rect">
            <a:avLst/>
          </a:prstGeom>
        </p:spPr>
      </p:pic>
    </p:spTree>
    <p:extLst>
      <p:ext uri="{BB962C8B-B14F-4D97-AF65-F5344CB8AC3E}">
        <p14:creationId xmlns:p14="http://schemas.microsoft.com/office/powerpoint/2010/main" val="205991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16C7C-7A0D-47E1-AFFD-C07CC546E4DB}"/>
              </a:ext>
            </a:extLst>
          </p:cNvPr>
          <p:cNvSpPr>
            <a:spLocks noGrp="1"/>
          </p:cNvSpPr>
          <p:nvPr>
            <p:ph type="title"/>
          </p:nvPr>
        </p:nvSpPr>
        <p:spPr>
          <a:xfrm>
            <a:off x="838200" y="337625"/>
            <a:ext cx="10515600" cy="5022166"/>
          </a:xfrm>
        </p:spPr>
        <p:txBody>
          <a:bodyPr>
            <a:normAutofit/>
          </a:bodyPr>
          <a:lstStyle/>
          <a:p>
            <a:r>
              <a:rPr lang="es-ES" sz="3200" b="1" u="sng" dirty="0">
                <a:latin typeface="+mn-lt"/>
              </a:rPr>
              <a:t>MATERIAL NECESARIO</a:t>
            </a:r>
            <a:br>
              <a:rPr lang="es-ES" sz="2800" dirty="0"/>
            </a:br>
            <a:br>
              <a:rPr lang="es-ES" sz="2800" dirty="0"/>
            </a:br>
            <a:r>
              <a:rPr lang="es-ES" sz="2800" dirty="0"/>
              <a:t>1.-Libro de incidencias</a:t>
            </a:r>
            <a:br>
              <a:rPr lang="es-ES" sz="2800" dirty="0"/>
            </a:br>
            <a:br>
              <a:rPr lang="es-ES" sz="2800" dirty="0"/>
            </a:br>
            <a:br>
              <a:rPr lang="es-ES" sz="2800" dirty="0"/>
            </a:br>
            <a:r>
              <a:rPr lang="es-ES" sz="2800" dirty="0"/>
              <a:t>2.-Historia de enfermería.</a:t>
            </a:r>
            <a:br>
              <a:rPr lang="es-ES" sz="2800" dirty="0"/>
            </a:br>
            <a:br>
              <a:rPr lang="es-ES" sz="2800" dirty="0"/>
            </a:br>
            <a:br>
              <a:rPr lang="es-ES" sz="2800" dirty="0"/>
            </a:br>
            <a:r>
              <a:rPr lang="es-ES" sz="2800" dirty="0"/>
              <a:t>3.-Historia Medica.</a:t>
            </a:r>
            <a:br>
              <a:rPr lang="es-ES" sz="2800" dirty="0"/>
            </a:br>
            <a:br>
              <a:rPr lang="es-ES" sz="2800" dirty="0"/>
            </a:br>
            <a:br>
              <a:rPr lang="es-ES" sz="2800" dirty="0"/>
            </a:br>
            <a:endParaRPr lang="es-ES" sz="2800" dirty="0"/>
          </a:p>
        </p:txBody>
      </p:sp>
      <p:pic>
        <p:nvPicPr>
          <p:cNvPr id="3" name="Imagen 2">
            <a:extLst>
              <a:ext uri="{FF2B5EF4-FFF2-40B4-BE49-F238E27FC236}">
                <a16:creationId xmlns:a16="http://schemas.microsoft.com/office/drawing/2014/main" id="{46E16418-FB4F-49F8-AE02-0E90B7F2E8CF}"/>
              </a:ext>
            </a:extLst>
          </p:cNvPr>
          <p:cNvPicPr>
            <a:picLocks noChangeAspect="1"/>
          </p:cNvPicPr>
          <p:nvPr/>
        </p:nvPicPr>
        <p:blipFill>
          <a:blip r:embed="rId2"/>
          <a:stretch>
            <a:fillRect/>
          </a:stretch>
        </p:blipFill>
        <p:spPr>
          <a:xfrm>
            <a:off x="6886583" y="1688123"/>
            <a:ext cx="3945540" cy="3179297"/>
          </a:xfrm>
          <a:prstGeom prst="rect">
            <a:avLst/>
          </a:prstGeom>
        </p:spPr>
      </p:pic>
    </p:spTree>
    <p:extLst>
      <p:ext uri="{BB962C8B-B14F-4D97-AF65-F5344CB8AC3E}">
        <p14:creationId xmlns:p14="http://schemas.microsoft.com/office/powerpoint/2010/main" val="42993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55CFC-755E-4E6B-88DE-E46C76A5DE32}"/>
              </a:ext>
            </a:extLst>
          </p:cNvPr>
          <p:cNvSpPr>
            <a:spLocks noGrp="1"/>
          </p:cNvSpPr>
          <p:nvPr>
            <p:ph type="title"/>
          </p:nvPr>
        </p:nvSpPr>
        <p:spPr>
          <a:xfrm>
            <a:off x="838200" y="365126"/>
            <a:ext cx="10515600" cy="971306"/>
          </a:xfrm>
        </p:spPr>
        <p:txBody>
          <a:bodyPr/>
          <a:lstStyle/>
          <a:p>
            <a:endParaRPr lang="es-ES" dirty="0"/>
          </a:p>
        </p:txBody>
      </p:sp>
      <p:sp>
        <p:nvSpPr>
          <p:cNvPr id="3" name="Marcador de contenido 2">
            <a:extLst>
              <a:ext uri="{FF2B5EF4-FFF2-40B4-BE49-F238E27FC236}">
                <a16:creationId xmlns:a16="http://schemas.microsoft.com/office/drawing/2014/main" id="{D2F92E8E-1A35-405E-860F-1135B1C8D4AD}"/>
              </a:ext>
            </a:extLst>
          </p:cNvPr>
          <p:cNvSpPr>
            <a:spLocks noGrp="1"/>
          </p:cNvSpPr>
          <p:nvPr>
            <p:ph idx="1"/>
          </p:nvPr>
        </p:nvSpPr>
        <p:spPr>
          <a:xfrm>
            <a:off x="838200" y="1463040"/>
            <a:ext cx="10515600" cy="5394960"/>
          </a:xfrm>
        </p:spPr>
        <p:txBody>
          <a:bodyPr>
            <a:normAutofit/>
          </a:bodyPr>
          <a:lstStyle/>
          <a:p>
            <a:pPr marL="0" indent="0">
              <a:buNone/>
            </a:pPr>
            <a:r>
              <a:rPr lang="es-ES" u="sng" dirty="0"/>
              <a:t>1.-Libro de incidencias: </a:t>
            </a:r>
          </a:p>
          <a:p>
            <a:pPr marL="0" indent="0" algn="just">
              <a:buNone/>
            </a:pPr>
            <a:r>
              <a:rPr lang="es-ES" dirty="0"/>
              <a:t>En él se registran todas las actividades y procedimientos que se hayan realizado sobre el paciente a lo largo del turno de trabajo del Auxiliar de Enfermería y Enfermero, datos como:</a:t>
            </a:r>
          </a:p>
          <a:p>
            <a:pPr marL="0" indent="0" algn="just">
              <a:buNone/>
            </a:pPr>
            <a:r>
              <a:rPr lang="es-ES" dirty="0">
                <a:solidFill>
                  <a:srgbClr val="00B050"/>
                </a:solidFill>
              </a:rPr>
              <a:t>Evolución del paciente: </a:t>
            </a:r>
            <a:r>
              <a:rPr lang="es-ES" dirty="0"/>
              <a:t>En diferentes turnos, mañana, tarde o noche.</a:t>
            </a:r>
          </a:p>
          <a:p>
            <a:pPr marL="0" indent="0" algn="just">
              <a:buNone/>
            </a:pPr>
            <a:r>
              <a:rPr lang="es-ES" dirty="0">
                <a:solidFill>
                  <a:srgbClr val="00B050"/>
                </a:solidFill>
              </a:rPr>
              <a:t>Procedimientos que se le han realizado: </a:t>
            </a:r>
            <a:r>
              <a:rPr lang="es-ES" dirty="0"/>
              <a:t>Enemas, sondajes, curas, cambios posturales, </a:t>
            </a:r>
            <a:r>
              <a:rPr lang="es-ES" dirty="0" err="1"/>
              <a:t>etc</a:t>
            </a:r>
            <a:r>
              <a:rPr lang="es-ES" dirty="0"/>
              <a:t>…</a:t>
            </a:r>
          </a:p>
          <a:p>
            <a:pPr marL="0" indent="0" algn="just">
              <a:buNone/>
            </a:pPr>
            <a:r>
              <a:rPr lang="es-ES" dirty="0">
                <a:solidFill>
                  <a:srgbClr val="00B050"/>
                </a:solidFill>
              </a:rPr>
              <a:t>Pruebas que hay que cursar (pedir citas) o  reclamar.</a:t>
            </a:r>
            <a:r>
              <a:rPr lang="es-ES" dirty="0"/>
              <a:t> (ECG, Placas, TAC, analíticas, Holter, electromiogramas, </a:t>
            </a:r>
            <a:r>
              <a:rPr lang="es-ES" dirty="0" err="1"/>
              <a:t>etc</a:t>
            </a:r>
            <a:r>
              <a:rPr lang="es-ES" dirty="0"/>
              <a:t>…)</a:t>
            </a:r>
          </a:p>
          <a:p>
            <a:pPr marL="0" indent="0" algn="just">
              <a:buNone/>
            </a:pPr>
            <a:r>
              <a:rPr lang="es-ES" dirty="0">
                <a:solidFill>
                  <a:srgbClr val="00B050"/>
                </a:solidFill>
              </a:rPr>
              <a:t>Cambios o modificaciones en tratamientos, dietas.</a:t>
            </a:r>
          </a:p>
        </p:txBody>
      </p:sp>
    </p:spTree>
    <p:extLst>
      <p:ext uri="{BB962C8B-B14F-4D97-AF65-F5344CB8AC3E}">
        <p14:creationId xmlns:p14="http://schemas.microsoft.com/office/powerpoint/2010/main" val="354224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9F9D43-9004-4AE7-AA9A-79F503208EA9}"/>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1DAFA2C-FA66-465D-9C9C-24059946E2E6}"/>
              </a:ext>
            </a:extLst>
          </p:cNvPr>
          <p:cNvSpPr>
            <a:spLocks noGrp="1"/>
          </p:cNvSpPr>
          <p:nvPr>
            <p:ph idx="1"/>
          </p:nvPr>
        </p:nvSpPr>
        <p:spPr/>
        <p:txBody>
          <a:bodyPr/>
          <a:lstStyle/>
          <a:p>
            <a:pPr marL="0" indent="0">
              <a:buNone/>
            </a:pPr>
            <a:r>
              <a:rPr lang="es-ES" u="sng" dirty="0"/>
              <a:t>2.-Historia de enfermería.</a:t>
            </a:r>
          </a:p>
          <a:p>
            <a:pPr marL="0" indent="0">
              <a:buNone/>
            </a:pPr>
            <a:endParaRPr lang="es-ES" u="sng" dirty="0"/>
          </a:p>
          <a:p>
            <a:pPr marL="0" indent="0" algn="just">
              <a:buNone/>
            </a:pPr>
            <a:r>
              <a:rPr lang="es-ES" dirty="0"/>
              <a:t>En ella quedará constancia del plan de cuidados de Enfermería (PAE) junto a todos los tratamientos, pruebas realizadas o pendientes, registros de constantes vitales, procedimientos realizados con el enfermo (sondaje vesical, sonda </a:t>
            </a:r>
            <a:r>
              <a:rPr lang="es-ES" dirty="0" err="1"/>
              <a:t>Nasogastrica</a:t>
            </a:r>
            <a:r>
              <a:rPr lang="es-ES" dirty="0"/>
              <a:t>, cambios de sondas, gafas nasales, mascarillas, cambios posturales, pacientes con absorbentes, </a:t>
            </a:r>
            <a:r>
              <a:rPr lang="es-ES" dirty="0" err="1"/>
              <a:t>etc</a:t>
            </a:r>
            <a:r>
              <a:rPr lang="es-ES" dirty="0"/>
              <a:t>…)</a:t>
            </a:r>
          </a:p>
        </p:txBody>
      </p:sp>
    </p:spTree>
    <p:extLst>
      <p:ext uri="{BB962C8B-B14F-4D97-AF65-F5344CB8AC3E}">
        <p14:creationId xmlns:p14="http://schemas.microsoft.com/office/powerpoint/2010/main" val="39321642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TotalTime>
  <Words>2474</Words>
  <Application>Microsoft Office PowerPoint</Application>
  <PresentationFormat>Panorámica</PresentationFormat>
  <Paragraphs>165</Paragraphs>
  <Slides>35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35</vt:i4>
      </vt:variant>
    </vt:vector>
  </HeadingPairs>
  <TitlesOfParts>
    <vt:vector size="39" baseType="lpstr">
      <vt:lpstr>Arial</vt:lpstr>
      <vt:lpstr>Calibri</vt:lpstr>
      <vt:lpstr>Calibri Light</vt:lpstr>
      <vt:lpstr>Tema de Office</vt:lpstr>
      <vt:lpstr>Presentación de PowerPoint</vt:lpstr>
      <vt:lpstr>EL CAMBIO DE TURNO</vt:lpstr>
      <vt:lpstr>Presentación de PowerPoint</vt:lpstr>
      <vt:lpstr>Presentación de PowerPoint</vt:lpstr>
      <vt:lpstr>Presentación de PowerPoint</vt:lpstr>
      <vt:lpstr>Presentación de PowerPoint</vt:lpstr>
      <vt:lpstr>MATERIAL NECESARIO  1.-Libro de incidencias   2.-Historia de enfermería.   3.-Historia Medica.   </vt:lpstr>
      <vt:lpstr>Presentación de PowerPoint</vt:lpstr>
      <vt:lpstr>Presentación de PowerPoint</vt:lpstr>
      <vt:lpstr>Presentación de PowerPoint</vt:lpstr>
      <vt:lpstr>PROCEDIMIENTO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37</cp:revision>
  <dcterms:created xsi:type="dcterms:W3CDTF">2021-03-17T18:02:14Z</dcterms:created>
  <dcterms:modified xsi:type="dcterms:W3CDTF">2021-05-14T19:13:45Z</dcterms:modified>
</cp:coreProperties>
</file>