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351" r:id="rId2"/>
    <p:sldId id="322" r:id="rId3"/>
    <p:sldId id="353" r:id="rId4"/>
    <p:sldId id="352" r:id="rId5"/>
    <p:sldId id="323" r:id="rId6"/>
    <p:sldId id="285" r:id="rId7"/>
    <p:sldId id="283" r:id="rId8"/>
    <p:sldId id="284" r:id="rId9"/>
    <p:sldId id="324" r:id="rId10"/>
    <p:sldId id="325" r:id="rId11"/>
    <p:sldId id="287" r:id="rId12"/>
    <p:sldId id="354" r:id="rId13"/>
    <p:sldId id="292" r:id="rId14"/>
    <p:sldId id="326" r:id="rId15"/>
    <p:sldId id="327" r:id="rId16"/>
    <p:sldId id="294" r:id="rId17"/>
    <p:sldId id="329" r:id="rId18"/>
    <p:sldId id="330" r:id="rId19"/>
    <p:sldId id="263" r:id="rId20"/>
    <p:sldId id="265" r:id="rId21"/>
    <p:sldId id="266" r:id="rId22"/>
    <p:sldId id="267" r:id="rId23"/>
    <p:sldId id="268" r:id="rId24"/>
    <p:sldId id="271" r:id="rId25"/>
    <p:sldId id="272" r:id="rId26"/>
    <p:sldId id="273" r:id="rId27"/>
    <p:sldId id="269" r:id="rId28"/>
    <p:sldId id="274" r:id="rId2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6350" autoAdjust="0"/>
  </p:normalViewPr>
  <p:slideViewPr>
    <p:cSldViewPr>
      <p:cViewPr varScale="1">
        <p:scale>
          <a:sx n="93" d="100"/>
          <a:sy n="93" d="100"/>
        </p:scale>
        <p:origin x="957"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97F41F2-64D8-4450-A462-20E6D90AEB2C}" type="datetimeFigureOut">
              <a:rPr lang="es-ES"/>
              <a:pPr>
                <a:defRPr/>
              </a:pPr>
              <a:t>20/05/2021</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D4ED65-986F-456A-B7B1-8D340568ABAD}" type="slidenum">
              <a:rPr lang="es-ES"/>
              <a:pPr>
                <a:defRPr/>
              </a:pPr>
              <a:t>‹#›</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FB8B84DB-514F-4849-A51F-7FFFA8703C5A}" type="datetimeFigureOut">
              <a:rPr lang="es-ES"/>
              <a:pPr>
                <a:defRPr/>
              </a:pPr>
              <a:t>20/05/2021</a:t>
            </a:fld>
            <a:endParaRPr lang="es-ES" dirty="0"/>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F18949A-EB63-4A52-BFAD-5427D859582A}" type="slidenum">
              <a:rPr lang="es-ES"/>
              <a:pPr>
                <a:defRPr/>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73D34C5-A0A4-48DE-AE69-39EC56083A4B}" type="datetimeFigureOut">
              <a:rPr lang="es-ES"/>
              <a:pPr>
                <a:defRPr/>
              </a:pPr>
              <a:t>20/05/2021</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B4AC57D7-EAE2-432E-9FDC-030627330313}" type="slidenum">
              <a:rPr lang="es-ES"/>
              <a:pPr>
                <a:defRPr/>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01870FFA-452B-4985-A578-3905313092E5}" type="datetimeFigureOut">
              <a:rPr lang="es-ES"/>
              <a:pPr>
                <a:defRPr/>
              </a:pPr>
              <a:t>20/05/2021</a:t>
            </a:fld>
            <a:endParaRPr lang="es-ES" dirty="0"/>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B605EB70-3BED-4B28-85F2-58AAE0AD79BF}" type="slidenum">
              <a:rPr lang="es-ES"/>
              <a:pPr>
                <a:defRPr/>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744D30C-AF26-46A0-9AF6-70E412CAA4C3}" type="datetimeFigureOut">
              <a:rPr lang="es-ES"/>
              <a:pPr>
                <a:defRPr/>
              </a:pPr>
              <a:t>20/05/2021</a:t>
            </a:fld>
            <a:endParaRPr lang="es-ES" dirty="0"/>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7135C301-2A78-4977-8127-E98F520FF9AB}" type="slidenum">
              <a:rPr lang="es-ES"/>
              <a:pPr>
                <a:defRPr/>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25B2FEC2-1870-411A-83E2-69E936F02AFE}" type="datetimeFigureOut">
              <a:rPr lang="es-ES"/>
              <a:pPr>
                <a:defRPr/>
              </a:pPr>
              <a:t>20/05/2021</a:t>
            </a:fld>
            <a:endParaRPr lang="es-ES" dirty="0"/>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D0B94A52-97BB-4861-A115-F3CEDAB3AA3E}" type="slidenum">
              <a:rPr lang="es-ES"/>
              <a:pPr>
                <a:defRPr/>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8EB99F06-3DF5-40DF-8EE6-36BA329CAD19}" type="datetimeFigureOut">
              <a:rPr lang="es-ES"/>
              <a:pPr>
                <a:defRPr/>
              </a:pPr>
              <a:t>20/05/2021</a:t>
            </a:fld>
            <a:endParaRPr lang="es-ES" dirty="0"/>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C6825424-BE7C-4505-A434-05567977761E}" type="slidenum">
              <a:rPr lang="es-ES"/>
              <a:pPr>
                <a:defRPr/>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30018D6D-FCC3-4CD4-9FD8-A8CC1CFE0B3F}" type="datetimeFigureOut">
              <a:rPr lang="es-ES"/>
              <a:pPr>
                <a:defRPr/>
              </a:pPr>
              <a:t>20/05/2021</a:t>
            </a:fld>
            <a:endParaRPr lang="es-ES" dirty="0"/>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ED27E960-7338-48DB-B772-8CDBF06F8A71}" type="slidenum">
              <a:rPr lang="es-ES"/>
              <a:pPr>
                <a:defRPr/>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fld id="{1943DFBD-2D56-4D6A-B7CF-B7B80D245CB7}" type="datetimeFigureOut">
              <a:rPr lang="es-ES"/>
              <a:pPr>
                <a:defRPr/>
              </a:pPr>
              <a:t>20/05/2021</a:t>
            </a:fld>
            <a:endParaRPr lang="es-ES" dirty="0"/>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A8A63D9B-6E91-4FD8-A1BF-6AA9DAD5A78C}" type="slidenum">
              <a:rPr lang="es-ES"/>
              <a:pPr>
                <a:defRPr/>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dirty="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fld id="{3D1A5934-5314-4622-81CA-078C33EE5EFE}" type="datetimeFigureOut">
              <a:rPr lang="es-ES"/>
              <a:pPr>
                <a:defRPr/>
              </a:pPr>
              <a:t>20/05/2021</a:t>
            </a:fld>
            <a:endParaRPr lang="es-ES" dirty="0"/>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C857E41E-814F-405F-BDAD-2B2B3CD2EFAD}" type="slidenum">
              <a:rPr lang="es-ES"/>
              <a:pPr>
                <a:defRPr/>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1D1795DD-47E3-4686-9762-B74AC81C02EE}" type="datetimeFigureOut">
              <a:rPr lang="es-ES"/>
              <a:pPr>
                <a:defRPr/>
              </a:pPr>
              <a:t>20/05/2021</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84C8466-2564-416C-BB14-ADC75FF30279}" type="slidenum">
              <a:rPr lang="es-ES"/>
              <a:pPr>
                <a:defRPr/>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a:t>Haga clic para modificar el estilo de título del patrón</a:t>
            </a:r>
            <a:endParaRPr lang="en-US"/>
          </a:p>
        </p:txBody>
      </p:sp>
      <p:sp>
        <p:nvSpPr>
          <p:cNvPr id="1030"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5CDCE7F3-77C8-41B8-86D4-0D5770D18521}" type="datetimeFigureOut">
              <a:rPr lang="es-ES"/>
              <a:pPr>
                <a:defRPr/>
              </a:pPr>
              <a:t>20/05/2021</a:t>
            </a:fld>
            <a:endParaRPr lang="es-ES" dirty="0"/>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s-ES"/>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1BA99DB5-B2A8-4CFC-8443-930BF4813611}" type="slidenum">
              <a:rPr lang="es-ES"/>
              <a:pPr>
                <a:defRPr/>
              </a:pPr>
              <a:t>‹#›</a:t>
            </a:fld>
            <a:endParaRPr lang="es-ES" dirty="0"/>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87" r:id="rId3"/>
    <p:sldLayoutId id="2147484394" r:id="rId4"/>
    <p:sldLayoutId id="2147484388" r:id="rId5"/>
    <p:sldLayoutId id="2147484389" r:id="rId6"/>
    <p:sldLayoutId id="2147484395" r:id="rId7"/>
    <p:sldLayoutId id="2147484396" r:id="rId8"/>
    <p:sldLayoutId id="2147484390" r:id="rId9"/>
    <p:sldLayoutId id="2147484391" r:id="rId10"/>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E3E3E3"/>
          </a:solidFill>
          <a:latin typeface="Century Gothic" pitchFamily="34" charset="0"/>
        </a:defRPr>
      </a:lvl2pPr>
      <a:lvl3pPr marL="484188" indent="-484188" algn="l" rtl="0" eaLnBrk="0" fontAlgn="base" hangingPunct="0">
        <a:spcBef>
          <a:spcPct val="0"/>
        </a:spcBef>
        <a:spcAft>
          <a:spcPct val="0"/>
        </a:spcAft>
        <a:defRPr sz="4200">
          <a:solidFill>
            <a:srgbClr val="E3E3E3"/>
          </a:solidFill>
          <a:latin typeface="Century Gothic" pitchFamily="34" charset="0"/>
        </a:defRPr>
      </a:lvl3pPr>
      <a:lvl4pPr marL="484188" indent="-484188" algn="l" rtl="0" eaLnBrk="0" fontAlgn="base" hangingPunct="0">
        <a:spcBef>
          <a:spcPct val="0"/>
        </a:spcBef>
        <a:spcAft>
          <a:spcPct val="0"/>
        </a:spcAft>
        <a:defRPr sz="4200">
          <a:solidFill>
            <a:srgbClr val="E3E3E3"/>
          </a:solidFill>
          <a:latin typeface="Century Gothic" pitchFamily="34" charset="0"/>
        </a:defRPr>
      </a:lvl4pPr>
      <a:lvl5pPr marL="484188" indent="-484188" algn="l" rtl="0" eaLnBrk="0" fontAlgn="base" hangingPunct="0">
        <a:spcBef>
          <a:spcPct val="0"/>
        </a:spcBef>
        <a:spcAft>
          <a:spcPct val="0"/>
        </a:spcAft>
        <a:defRPr sz="4200">
          <a:solidFill>
            <a:srgbClr val="E3E3E3"/>
          </a:solidFill>
          <a:latin typeface="Century Gothic" pitchFamily="34" charset="0"/>
        </a:defRPr>
      </a:lvl5pPr>
      <a:lvl6pPr marL="941388" indent="-484188" algn="l" rtl="0" fontAlgn="base">
        <a:spcBef>
          <a:spcPct val="0"/>
        </a:spcBef>
        <a:spcAft>
          <a:spcPct val="0"/>
        </a:spcAft>
        <a:defRPr sz="4200">
          <a:solidFill>
            <a:srgbClr val="E3E3E3"/>
          </a:solidFill>
          <a:latin typeface="Century Gothic" pitchFamily="34" charset="0"/>
        </a:defRPr>
      </a:lvl6pPr>
      <a:lvl7pPr marL="1398588" indent="-484188" algn="l" rtl="0" fontAlgn="base">
        <a:spcBef>
          <a:spcPct val="0"/>
        </a:spcBef>
        <a:spcAft>
          <a:spcPct val="0"/>
        </a:spcAft>
        <a:defRPr sz="4200">
          <a:solidFill>
            <a:srgbClr val="E3E3E3"/>
          </a:solidFill>
          <a:latin typeface="Century Gothic" pitchFamily="34" charset="0"/>
        </a:defRPr>
      </a:lvl7pPr>
      <a:lvl8pPr marL="1855788" indent="-484188" algn="l" rtl="0" fontAlgn="base">
        <a:spcBef>
          <a:spcPct val="0"/>
        </a:spcBef>
        <a:spcAft>
          <a:spcPct val="0"/>
        </a:spcAft>
        <a:defRPr sz="4200">
          <a:solidFill>
            <a:srgbClr val="E3E3E3"/>
          </a:solidFill>
          <a:latin typeface="Century Gothic" pitchFamily="34" charset="0"/>
        </a:defRPr>
      </a:lvl8pPr>
      <a:lvl9pPr marL="2312988" indent="-484188" algn="l" rtl="0" fontAlgn="base">
        <a:spcBef>
          <a:spcPct val="0"/>
        </a:spcBef>
        <a:spcAft>
          <a:spcPct val="0"/>
        </a:spcAft>
        <a:defRPr sz="4200">
          <a:solidFill>
            <a:srgbClr val="E3E3E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Untitled-3copy.jpg"/>
          <p:cNvPicPr>
            <a:picLocks noGrp="1" noChangeAspect="1"/>
          </p:cNvPicPr>
          <p:nvPr>
            <p:ph idx="1"/>
          </p:nvPr>
        </p:nvPicPr>
        <p:blipFill>
          <a:blip r:embed="rId2"/>
          <a:srcRect l="2347" t="1563"/>
          <a:stretch>
            <a:fillRect/>
          </a:stretch>
        </p:blipFill>
        <p:spPr>
          <a:xfrm>
            <a:off x="0" y="-1"/>
            <a:ext cx="9144000" cy="6922737"/>
          </a:xfrm>
        </p:spPr>
      </p:pic>
      <p:sp>
        <p:nvSpPr>
          <p:cNvPr id="8" name="Rectangle 2"/>
          <p:cNvSpPr>
            <a:spLocks noGrp="1"/>
          </p:cNvSpPr>
          <p:nvPr>
            <p:ph type="title" idx="4294967295"/>
          </p:nvPr>
        </p:nvSpPr>
        <p:spPr bwMode="auto">
          <a:xfrm>
            <a:off x="285720" y="4000504"/>
            <a:ext cx="5357850" cy="1500198"/>
          </a:xfrm>
          <a:noFill/>
        </p:spPr>
        <p:txBody>
          <a:bodyPr wrap="square" lIns="91440" tIns="45720" rIns="91440" bIns="45720" numCol="1" anchorCtr="0" compatLnSpc="1">
            <a:prstTxWarp prst="textNoShape">
              <a:avLst/>
            </a:prstTxWarp>
            <a:normAutofit fontScale="90000"/>
          </a:bodyPr>
          <a:lstStyle/>
          <a:p>
            <a:pPr algn="ctr"/>
            <a:r>
              <a:rPr lang="en-US" dirty="0">
                <a:ln>
                  <a:noFill/>
                </a:ln>
                <a:solidFill>
                  <a:srgbClr val="FFFF00"/>
                </a:solidFill>
                <a:effectLst/>
                <a:latin typeface="Baskerville Old Face" pitchFamily="18" charset="0"/>
              </a:rPr>
              <a:t>E</a:t>
            </a:r>
            <a:r>
              <a:rPr lang="es-ES" dirty="0">
                <a:ln>
                  <a:noFill/>
                </a:ln>
                <a:solidFill>
                  <a:srgbClr val="FFFF00"/>
                </a:solidFill>
                <a:effectLst/>
                <a:latin typeface="Baskerville Old Face" pitchFamily="18" charset="0"/>
              </a:rPr>
              <a:t>QUIPOS DE PROTECCIÓN INDIVIDUAL (</a:t>
            </a:r>
            <a:r>
              <a:rPr lang="es-ES" dirty="0" err="1">
                <a:ln>
                  <a:noFill/>
                </a:ln>
                <a:solidFill>
                  <a:srgbClr val="FFFF00"/>
                </a:solidFill>
                <a:effectLst/>
                <a:latin typeface="Baskerville Old Face" pitchFamily="18" charset="0"/>
              </a:rPr>
              <a:t>EPIs</a:t>
            </a:r>
            <a:r>
              <a:rPr lang="es-ES" dirty="0">
                <a:ln>
                  <a:noFill/>
                </a:ln>
                <a:solidFill>
                  <a:srgbClr val="FFFF00"/>
                </a:solidFill>
                <a:effectLst/>
                <a:latin typeface="Baskerville Old Face"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457200" y="268288"/>
            <a:ext cx="8229600" cy="803275"/>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MASCARILLA</a:t>
            </a:r>
          </a:p>
        </p:txBody>
      </p:sp>
      <p:sp>
        <p:nvSpPr>
          <p:cNvPr id="49155" name="Rectangle 3"/>
          <p:cNvSpPr>
            <a:spLocks noGrp="1"/>
          </p:cNvSpPr>
          <p:nvPr>
            <p:ph type="body" idx="4294967295"/>
          </p:nvPr>
        </p:nvSpPr>
        <p:spPr>
          <a:xfrm>
            <a:off x="357188" y="1357313"/>
            <a:ext cx="5500687" cy="5214937"/>
          </a:xfrm>
        </p:spPr>
        <p:txBody>
          <a:bodyPr/>
          <a:lstStyle/>
          <a:p>
            <a:r>
              <a:rPr lang="es-ES" sz="1800"/>
              <a:t>Si la mascarilla lleva gomas (en vez de cintas)</a:t>
            </a:r>
          </a:p>
          <a:p>
            <a:pPr lvl="1"/>
            <a:r>
              <a:rPr lang="es-ES" sz="1800"/>
              <a:t>Colocarla en la palma de la mano y pasar la banda superior por encima de la cabeza, de tal forma que quede por encima de las orejas.</a:t>
            </a:r>
          </a:p>
          <a:p>
            <a:pPr lvl="1"/>
            <a:r>
              <a:rPr lang="es-ES" sz="1800"/>
              <a:t>Pasar la banda inferior por la cabeza, colocándola por debajo de las orejas (en la nuca).</a:t>
            </a:r>
          </a:p>
          <a:p>
            <a:pPr lvl="1"/>
            <a:r>
              <a:rPr lang="es-ES" sz="1800"/>
              <a:t>Si lleva pieza metálica, se coge entre los dedos para ajustar a la nariz, apretando a ambos lados a la vez.</a:t>
            </a:r>
          </a:p>
          <a:p>
            <a:pPr>
              <a:buFont typeface="Wingdings 2" pitchFamily="18" charset="2"/>
              <a:buNone/>
            </a:pPr>
            <a:endParaRPr lang="es-ES" sz="1800"/>
          </a:p>
          <a:p>
            <a:r>
              <a:rPr lang="es-ES_tradnl" sz="1800"/>
              <a:t>Para retirar la mascarilla primero se desatan las cintas inferiores, después las superiores y luego se dobla la mascarilla uniendo un borde con el otro con el exterior hacia dentro.</a:t>
            </a:r>
            <a:endParaRPr lang="es-ES" sz="1800"/>
          </a:p>
          <a:p>
            <a:endParaRPr lang="es-ES" sz="1800"/>
          </a:p>
          <a:p>
            <a:pPr>
              <a:buFont typeface="Wingdings 2" pitchFamily="18" charset="2"/>
              <a:buNone/>
            </a:pPr>
            <a:endParaRPr lang="es-ES" sz="1800"/>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1206"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1207"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1208" name="Rectangle 8"/>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51209" name="Picture 2"/>
          <p:cNvPicPr>
            <a:picLocks noChangeAspect="1" noChangeArrowheads="1"/>
          </p:cNvPicPr>
          <p:nvPr/>
        </p:nvPicPr>
        <p:blipFill>
          <a:blip r:embed="rId2"/>
          <a:srcRect/>
          <a:stretch>
            <a:fillRect/>
          </a:stretch>
        </p:blipFill>
        <p:spPr bwMode="auto">
          <a:xfrm>
            <a:off x="6215063" y="2286000"/>
            <a:ext cx="2714625" cy="2830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dissolve">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dissolve">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dissolve">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dissolve">
                                      <p:cBhvr>
                                        <p:cTn id="27"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GAFAS</a:t>
            </a:r>
          </a:p>
        </p:txBody>
      </p:sp>
      <p:sp>
        <p:nvSpPr>
          <p:cNvPr id="52227" name="Rectangle 3"/>
          <p:cNvSpPr>
            <a:spLocks noGrp="1"/>
          </p:cNvSpPr>
          <p:nvPr>
            <p:ph type="body" idx="4294967295"/>
          </p:nvPr>
        </p:nvSpPr>
        <p:spPr>
          <a:xfrm>
            <a:off x="4716463" y="1882775"/>
            <a:ext cx="3970337" cy="4572000"/>
          </a:xfrm>
        </p:spPr>
        <p:txBody>
          <a:bodyPr/>
          <a:lstStyle/>
          <a:p>
            <a:pPr>
              <a:lnSpc>
                <a:spcPct val="90000"/>
              </a:lnSpc>
            </a:pPr>
            <a:r>
              <a:rPr lang="es-ES" sz="2100"/>
              <a:t>Se está generalizando el uso de gafas y pantallas como protección de la mucosa conjuntival. Se usan las gafas y pantallas cuando se utilizan técnicas que producen aerosoles, cuando hay riesgo de salpicaduras de sangre o de líquidos orgánicos </a:t>
            </a:r>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2230"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2231" name="Rectangle 7"/>
          <p:cNvSpPr>
            <a:spLocks noChangeArrowheads="1"/>
          </p:cNvSpPr>
          <p:nvPr/>
        </p:nvSpPr>
        <p:spPr bwMode="auto">
          <a:xfrm>
            <a:off x="-252413" y="3533775"/>
            <a:ext cx="184150" cy="366713"/>
          </a:xfrm>
          <a:prstGeom prst="rect">
            <a:avLst/>
          </a:prstGeom>
          <a:noFill/>
          <a:ln w="9525">
            <a:noFill/>
            <a:miter lim="800000"/>
            <a:headEnd/>
            <a:tailEnd/>
          </a:ln>
        </p:spPr>
        <p:txBody>
          <a:bodyPr wrap="none" anchor="ctr">
            <a:spAutoFit/>
          </a:bodyPr>
          <a:lstStyle/>
          <a:p>
            <a:pPr eaLnBrk="0" hangingPunct="0"/>
            <a:endParaRPr lang="es-ES"/>
          </a:p>
        </p:txBody>
      </p:sp>
      <p:sp>
        <p:nvSpPr>
          <p:cNvPr id="52232" name="Rectangle 8"/>
          <p:cNvSpPr>
            <a:spLocks noChangeArrowheads="1"/>
          </p:cNvSpPr>
          <p:nvPr/>
        </p:nvSpPr>
        <p:spPr bwMode="auto">
          <a:xfrm>
            <a:off x="0" y="3606800"/>
            <a:ext cx="184150" cy="366713"/>
          </a:xfrm>
          <a:prstGeom prst="rect">
            <a:avLst/>
          </a:prstGeom>
          <a:noFill/>
          <a:ln w="9525">
            <a:noFill/>
            <a:miter lim="800000"/>
            <a:headEnd/>
            <a:tailEnd/>
          </a:ln>
        </p:spPr>
        <p:txBody>
          <a:bodyPr wrap="none" anchor="ctr">
            <a:spAutoFit/>
          </a:bodyPr>
          <a:lstStyle/>
          <a:p>
            <a:pPr eaLnBrk="0" hangingPunct="0"/>
            <a:endParaRPr lang="es-ES"/>
          </a:p>
        </p:txBody>
      </p:sp>
      <p:pic>
        <p:nvPicPr>
          <p:cNvPr id="52233" name="Picture 10" descr="gafas_proteccion_cirugia"/>
          <p:cNvPicPr>
            <a:picLocks noChangeAspect="1" noChangeArrowheads="1"/>
          </p:cNvPicPr>
          <p:nvPr/>
        </p:nvPicPr>
        <p:blipFill>
          <a:blip r:embed="rId2"/>
          <a:srcRect/>
          <a:stretch>
            <a:fillRect/>
          </a:stretch>
        </p:blipFill>
        <p:spPr bwMode="auto">
          <a:xfrm>
            <a:off x="1187450" y="2205038"/>
            <a:ext cx="2879725" cy="2663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6EEF-E627-411C-9D34-7B0C86F7474A}"/>
              </a:ext>
            </a:extLst>
          </p:cNvPr>
          <p:cNvSpPr>
            <a:spLocks noGrp="1"/>
          </p:cNvSpPr>
          <p:nvPr>
            <p:ph type="title"/>
          </p:nvPr>
        </p:nvSpPr>
        <p:spPr>
          <a:xfrm>
            <a:off x="381000" y="271464"/>
            <a:ext cx="7719392" cy="1362075"/>
          </a:xfrm>
        </p:spPr>
        <p:txBody>
          <a:bodyPr/>
          <a:lstStyle/>
          <a:p>
            <a:pPr algn="ctr"/>
            <a:r>
              <a:rPr lang="en-US" dirty="0">
                <a:solidFill>
                  <a:srgbClr val="FFFF00"/>
                </a:solidFill>
                <a:effectLst/>
              </a:rPr>
              <a:t>PANTALLA DE PROTECCIÓN FACIAL</a:t>
            </a:r>
            <a:endParaRPr lang="es-ES" dirty="0">
              <a:solidFill>
                <a:srgbClr val="FFFF00"/>
              </a:solidFill>
              <a:effectLst/>
            </a:endParaRPr>
          </a:p>
        </p:txBody>
      </p:sp>
      <p:sp>
        <p:nvSpPr>
          <p:cNvPr id="3" name="Text Placeholder 2">
            <a:extLst>
              <a:ext uri="{FF2B5EF4-FFF2-40B4-BE49-F238E27FC236}">
                <a16:creationId xmlns:a16="http://schemas.microsoft.com/office/drawing/2014/main" id="{2D3A118B-3D28-49AD-BB42-8CD2D63924CF}"/>
              </a:ext>
            </a:extLst>
          </p:cNvPr>
          <p:cNvSpPr>
            <a:spLocks noGrp="1"/>
          </p:cNvSpPr>
          <p:nvPr>
            <p:ph type="body" idx="1"/>
          </p:nvPr>
        </p:nvSpPr>
        <p:spPr>
          <a:xfrm>
            <a:off x="539552" y="2564904"/>
            <a:ext cx="4032448" cy="2808312"/>
          </a:xfrm>
        </p:spPr>
        <p:txBody>
          <a:bodyPr/>
          <a:lstStyle/>
          <a:p>
            <a:r>
              <a:rPr lang="es-ES" sz="2400" b="1" dirty="0"/>
              <a:t>Tiene como objetivo evitar posibles contagios directos por salpicaduras de sangre, saliva u otros fluidos.</a:t>
            </a:r>
          </a:p>
        </p:txBody>
      </p:sp>
      <p:pic>
        <p:nvPicPr>
          <p:cNvPr id="1026" name="Picture 2">
            <a:extLst>
              <a:ext uri="{FF2B5EF4-FFF2-40B4-BE49-F238E27FC236}">
                <a16:creationId xmlns:a16="http://schemas.microsoft.com/office/drawing/2014/main" id="{D8E7FEEF-06BB-4D64-BA5E-21FBA94FD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51" t="24801" r="31100" b="26900"/>
          <a:stretch/>
        </p:blipFill>
        <p:spPr bwMode="auto">
          <a:xfrm>
            <a:off x="5442331" y="1872806"/>
            <a:ext cx="3320669" cy="391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4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BATA</a:t>
            </a:r>
          </a:p>
        </p:txBody>
      </p:sp>
      <p:sp>
        <p:nvSpPr>
          <p:cNvPr id="50179" name="Rectangle 6"/>
          <p:cNvSpPr>
            <a:spLocks noGrp="1"/>
          </p:cNvSpPr>
          <p:nvPr>
            <p:ph type="body" sz="half" idx="4294967295"/>
          </p:nvPr>
        </p:nvSpPr>
        <p:spPr>
          <a:xfrm>
            <a:off x="714375" y="1785938"/>
            <a:ext cx="7972425" cy="4500562"/>
          </a:xfrm>
        </p:spPr>
        <p:txBody>
          <a:bodyPr/>
          <a:lstStyle/>
          <a:p>
            <a:r>
              <a:rPr lang="es-ES_tradnl" sz="2000"/>
              <a:t>La bata se utiliza para proteger nuestra ropa de la contaminación exterior y para que el paciente no se contamine con los gérmenes que podamos portar. Lo ideal es utilizar batas estériles de un solo uso, desechables, con puño elástico, abertura en la espalda y cierre mediante cintas o corchetes. La bata ha de cambiarse diariamente.</a:t>
            </a:r>
            <a:endParaRPr lang="es-ES" sz="2000"/>
          </a:p>
          <a:p>
            <a:pPr>
              <a:buFont typeface="Wingdings 2" pitchFamily="18" charset="2"/>
              <a:buNone/>
            </a:pPr>
            <a:r>
              <a:rPr lang="es-ES_tradnl" sz="2000"/>
              <a:t> </a:t>
            </a:r>
            <a:endParaRPr lang="es-ES" sz="2000"/>
          </a:p>
          <a:p>
            <a:r>
              <a:rPr lang="es-ES_tradnl" sz="2000"/>
              <a:t>Se utiliza bata en unidades de aislamiento y en el área quirúrgica. En ambos casos el procedimiento de colocación de la bata es similar; la única diferencia es que en quirófano una segunda persona nos ayuda a atar la bata.</a:t>
            </a:r>
            <a:endParaRPr lang="es-ES" sz="2000"/>
          </a:p>
          <a:p>
            <a:pPr>
              <a:lnSpc>
                <a:spcPct val="80000"/>
              </a:lnSpc>
            </a:pPr>
            <a:endParaRPr lang="es-E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dissolve">
                                      <p:cBhvr>
                                        <p:cTn id="12"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a:xfrm>
            <a:off x="457200" y="268288"/>
            <a:ext cx="8229600" cy="1089025"/>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BATA</a:t>
            </a:r>
          </a:p>
        </p:txBody>
      </p:sp>
      <p:sp>
        <p:nvSpPr>
          <p:cNvPr id="44035" name="Rectangle 6"/>
          <p:cNvSpPr>
            <a:spLocks noGrp="1"/>
          </p:cNvSpPr>
          <p:nvPr>
            <p:ph type="body" sz="half" idx="4294967295"/>
          </p:nvPr>
        </p:nvSpPr>
        <p:spPr>
          <a:xfrm>
            <a:off x="714375" y="1357313"/>
            <a:ext cx="7972425" cy="2571750"/>
          </a:xfrm>
        </p:spPr>
        <p:txBody>
          <a:bodyPr/>
          <a:lstStyle/>
          <a:p>
            <a:pPr>
              <a:defRPr/>
            </a:pPr>
            <a:r>
              <a:rPr lang="es-ES_tradnl" sz="1800" dirty="0"/>
              <a:t>Para colocarse la bata:</a:t>
            </a:r>
            <a:endParaRPr lang="es-ES" sz="1800" dirty="0"/>
          </a:p>
          <a:p>
            <a:pPr marL="719138" lvl="1" indent="-182563">
              <a:buFont typeface="Verdana" pitchFamily="34" charset="0"/>
              <a:buNone/>
              <a:defRPr/>
            </a:pPr>
            <a:r>
              <a:rPr lang="es-ES_tradnl" sz="1500" dirty="0"/>
              <a:t>1. Se coge por el borde interior del cuello o por las cintas con las dos manos y se desdobla, de forma que la abertura mire hacia nosotros. En ningún momento tocaremos la parte exterior de la bata (se consideraría contaminada).</a:t>
            </a:r>
            <a:endParaRPr lang="es-ES" sz="1500" dirty="0"/>
          </a:p>
          <a:p>
            <a:pPr marL="719138" lvl="1" indent="-182563">
              <a:buFont typeface="Verdana" pitchFamily="34" charset="0"/>
              <a:buNone/>
              <a:defRPr/>
            </a:pPr>
            <a:r>
              <a:rPr lang="es-ES_tradnl" sz="1500" dirty="0"/>
              <a:t>2. Con los brazos elevados (manos a la altura de los hombros) introducimos las manos por las mangas. Si se trata de puños elásticos por los que no entran las manos con facilidad, se saca la mano derecha del puño estirando la manga con la mano izquierda cubierta todavía. Con la mano derecha ya fuera se saca la otra tirando de la parte interna del puño.</a:t>
            </a:r>
            <a:endParaRPr lang="es-ES" sz="1500" dirty="0"/>
          </a:p>
          <a:p>
            <a:pPr lvl="1">
              <a:buFont typeface="Verdana" pitchFamily="34" charset="0"/>
              <a:buNone/>
              <a:defRPr/>
            </a:pPr>
            <a:r>
              <a:rPr lang="es-ES_tradnl" sz="1500" dirty="0"/>
              <a:t>3. Se anudan las cintas del cuello y de la cintura.</a:t>
            </a:r>
            <a:endParaRPr lang="es-ES" sz="1500" dirty="0"/>
          </a:p>
          <a:p>
            <a:pPr>
              <a:buFont typeface="Wingdings 2" pitchFamily="18" charset="2"/>
              <a:buNone/>
              <a:defRPr/>
            </a:pPr>
            <a:r>
              <a:rPr lang="es-ES_tradnl" sz="1800" dirty="0"/>
              <a:t> </a:t>
            </a:r>
            <a:endParaRPr lang="es-ES" sz="1800" dirty="0"/>
          </a:p>
          <a:p>
            <a:pPr>
              <a:lnSpc>
                <a:spcPct val="80000"/>
              </a:lnSpc>
              <a:buFont typeface="Wingdings 2" pitchFamily="18" charset="2"/>
              <a:buNone/>
              <a:defRPr/>
            </a:pPr>
            <a:endParaRPr lang="es-ES" sz="2200" dirty="0"/>
          </a:p>
        </p:txBody>
      </p:sp>
      <p:pic>
        <p:nvPicPr>
          <p:cNvPr id="54276" name="Picture 4" descr="colocacion_bata_esteril"/>
          <p:cNvPicPr>
            <a:picLocks noChangeAspect="1" noChangeArrowheads="1"/>
          </p:cNvPicPr>
          <p:nvPr/>
        </p:nvPicPr>
        <p:blipFill>
          <a:blip r:embed="rId2"/>
          <a:srcRect/>
          <a:stretch>
            <a:fillRect/>
          </a:stretch>
        </p:blipFill>
        <p:spPr bwMode="auto">
          <a:xfrm>
            <a:off x="1571625" y="4346575"/>
            <a:ext cx="2214563" cy="2511425"/>
          </a:xfrm>
          <a:prstGeom prst="rect">
            <a:avLst/>
          </a:prstGeom>
          <a:noFill/>
          <a:ln w="9525">
            <a:noFill/>
            <a:miter lim="800000"/>
            <a:headEnd/>
            <a:tailEnd/>
          </a:ln>
        </p:spPr>
      </p:pic>
      <p:pic>
        <p:nvPicPr>
          <p:cNvPr id="54277" name="Picture 4" descr="colocacion_bata_quirurgica"/>
          <p:cNvPicPr>
            <a:picLocks noChangeAspect="1" noChangeArrowheads="1"/>
          </p:cNvPicPr>
          <p:nvPr/>
        </p:nvPicPr>
        <p:blipFill>
          <a:blip r:embed="rId3"/>
          <a:srcRect/>
          <a:stretch>
            <a:fillRect/>
          </a:stretch>
        </p:blipFill>
        <p:spPr bwMode="auto">
          <a:xfrm>
            <a:off x="5214938" y="4227513"/>
            <a:ext cx="2833687" cy="2630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dissolve">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a:xfrm>
            <a:off x="457200" y="268288"/>
            <a:ext cx="8229600" cy="1160462"/>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BATA</a:t>
            </a:r>
          </a:p>
        </p:txBody>
      </p:sp>
      <p:sp>
        <p:nvSpPr>
          <p:cNvPr id="52227" name="Rectangle 6"/>
          <p:cNvSpPr>
            <a:spLocks noGrp="1"/>
          </p:cNvSpPr>
          <p:nvPr>
            <p:ph type="body" sz="half" idx="4294967295"/>
          </p:nvPr>
        </p:nvSpPr>
        <p:spPr>
          <a:xfrm>
            <a:off x="714375" y="1571625"/>
            <a:ext cx="7972425" cy="2500313"/>
          </a:xfrm>
        </p:spPr>
        <p:txBody>
          <a:bodyPr/>
          <a:lstStyle/>
          <a:p>
            <a:pPr>
              <a:buFont typeface="Wingdings 2" pitchFamily="18" charset="2"/>
              <a:buNone/>
            </a:pPr>
            <a:r>
              <a:rPr lang="es-ES_tradnl" sz="1800"/>
              <a:t> </a:t>
            </a:r>
            <a:endParaRPr lang="es-ES" sz="1800"/>
          </a:p>
          <a:p>
            <a:r>
              <a:rPr lang="es-ES_tradnl" sz="1800"/>
              <a:t>Para quitarse la bata en caso de llevar los guantes puestos, primero se quitan éstos. Luego se desatan las cintas, se meten las manos en las mangas y se dobla con el exterior hacia dentro.</a:t>
            </a:r>
            <a:endParaRPr lang="es-ES" sz="1800"/>
          </a:p>
          <a:p>
            <a:pPr>
              <a:lnSpc>
                <a:spcPct val="80000"/>
              </a:lnSpc>
            </a:pPr>
            <a:endParaRPr lang="es-ES" sz="2200"/>
          </a:p>
        </p:txBody>
      </p:sp>
      <p:pic>
        <p:nvPicPr>
          <p:cNvPr id="55300" name="Picture 2"/>
          <p:cNvPicPr>
            <a:picLocks noChangeAspect="1" noChangeArrowheads="1"/>
          </p:cNvPicPr>
          <p:nvPr/>
        </p:nvPicPr>
        <p:blipFill>
          <a:blip r:embed="rId2"/>
          <a:srcRect/>
          <a:stretch>
            <a:fillRect/>
          </a:stretch>
        </p:blipFill>
        <p:spPr bwMode="auto">
          <a:xfrm>
            <a:off x="1285875" y="3929063"/>
            <a:ext cx="2924175" cy="2562225"/>
          </a:xfrm>
          <a:prstGeom prst="rect">
            <a:avLst/>
          </a:prstGeom>
          <a:noFill/>
          <a:ln w="9525">
            <a:noFill/>
            <a:miter lim="800000"/>
            <a:headEnd/>
            <a:tailEnd/>
          </a:ln>
        </p:spPr>
      </p:pic>
      <p:pic>
        <p:nvPicPr>
          <p:cNvPr id="55301" name="Picture 3"/>
          <p:cNvPicPr>
            <a:picLocks noChangeAspect="1" noChangeArrowheads="1"/>
          </p:cNvPicPr>
          <p:nvPr/>
        </p:nvPicPr>
        <p:blipFill>
          <a:blip r:embed="rId3"/>
          <a:srcRect/>
          <a:stretch>
            <a:fillRect/>
          </a:stretch>
        </p:blipFill>
        <p:spPr bwMode="auto">
          <a:xfrm>
            <a:off x="4714875" y="3857625"/>
            <a:ext cx="1362075" cy="2714625"/>
          </a:xfrm>
          <a:prstGeom prst="rect">
            <a:avLst/>
          </a:prstGeom>
          <a:noFill/>
          <a:ln w="9525">
            <a:noFill/>
            <a:miter lim="800000"/>
            <a:headEnd/>
            <a:tailEnd/>
          </a:ln>
        </p:spPr>
      </p:pic>
      <p:pic>
        <p:nvPicPr>
          <p:cNvPr id="55302" name="Picture 4"/>
          <p:cNvPicPr>
            <a:picLocks noChangeAspect="1" noChangeArrowheads="1"/>
          </p:cNvPicPr>
          <p:nvPr/>
        </p:nvPicPr>
        <p:blipFill>
          <a:blip r:embed="rId4"/>
          <a:srcRect/>
          <a:stretch>
            <a:fillRect/>
          </a:stretch>
        </p:blipFill>
        <p:spPr bwMode="auto">
          <a:xfrm>
            <a:off x="6643688" y="3857625"/>
            <a:ext cx="135255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dissolve">
                                      <p:cBhvr>
                                        <p:cTn id="7"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GUANTES</a:t>
            </a:r>
          </a:p>
        </p:txBody>
      </p:sp>
      <p:sp>
        <p:nvSpPr>
          <p:cNvPr id="55299" name="Rectangle 3"/>
          <p:cNvSpPr>
            <a:spLocks noGrp="1"/>
          </p:cNvSpPr>
          <p:nvPr>
            <p:ph type="body" idx="4294967295"/>
          </p:nvPr>
        </p:nvSpPr>
        <p:spPr/>
        <p:txBody>
          <a:bodyPr/>
          <a:lstStyle/>
          <a:p>
            <a:r>
              <a:rPr lang="es-ES_tradnl" sz="1800"/>
              <a:t>La finalidad del uso de guantes es crear una barrera entre las manos y los materiales que éstas tocan. Sirven para que el personal sanitario se proteja de posibles contagios y para manipular material estéril sin contaminarlo, así como para </a:t>
            </a:r>
            <a:r>
              <a:rPr lang="es-ES" sz="1800"/>
              <a:t>reducir la transmisión de microorganismos presentes en las manos del personal sanitario a los pacientes.</a:t>
            </a:r>
          </a:p>
          <a:p>
            <a:pPr>
              <a:buFont typeface="Wingdings 2" pitchFamily="18" charset="2"/>
              <a:buNone/>
            </a:pPr>
            <a:r>
              <a:rPr lang="es-ES" sz="1800"/>
              <a:t> </a:t>
            </a:r>
          </a:p>
          <a:p>
            <a:r>
              <a:rPr lang="es-ES" sz="1800"/>
              <a:t>Tipos de guantes: en función del material con el que estén fabricados, pueden ser:</a:t>
            </a:r>
          </a:p>
          <a:p>
            <a:pPr lvl="1"/>
            <a:r>
              <a:rPr lang="es-ES" sz="1600"/>
              <a:t>De plástico: son desechables; están limpios, pero no estériles y son de talla única.</a:t>
            </a:r>
          </a:p>
          <a:p>
            <a:pPr lvl="1"/>
            <a:r>
              <a:rPr lang="es-ES" sz="1600"/>
              <a:t>De látex: también son desechables; pueden ser estériles y no estériles.</a:t>
            </a:r>
          </a:p>
          <a:p>
            <a:pPr lvl="1"/>
            <a:r>
              <a:rPr lang="es-ES" sz="1600"/>
              <a:t>Otros: nitrilo, vinilo, PVC, neopreno, elastireno, tactilón, poliisopropeno… Como alternativa en alergia al látex o cuando se requiere una mayor resistencia y protección frente a microorganismos o agentes químicos.</a:t>
            </a:r>
          </a:p>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dissolv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dissolve">
                                      <p:cBhvr>
                                        <p:cTn id="17" dur="500"/>
                                        <p:tgtEl>
                                          <p:spTgt spid="55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Effect transition="in" filter="dissolve">
                                      <p:cBhvr>
                                        <p:cTn id="22" dur="500"/>
                                        <p:tgtEl>
                                          <p:spTgt spid="552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Effect transition="in" filter="dissolve">
                                      <p:cBhvr>
                                        <p:cTn id="27" dur="5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GUANTES</a:t>
            </a:r>
          </a:p>
        </p:txBody>
      </p:sp>
      <p:sp>
        <p:nvSpPr>
          <p:cNvPr id="56323" name="Rectangle 3"/>
          <p:cNvSpPr>
            <a:spLocks noGrp="1"/>
          </p:cNvSpPr>
          <p:nvPr>
            <p:ph type="body" idx="4294967295"/>
          </p:nvPr>
        </p:nvSpPr>
        <p:spPr>
          <a:xfrm>
            <a:off x="457200" y="1714500"/>
            <a:ext cx="8229600" cy="4740275"/>
          </a:xfrm>
        </p:spPr>
        <p:txBody>
          <a:bodyPr/>
          <a:lstStyle/>
          <a:p>
            <a:r>
              <a:rPr lang="es-ES" sz="1800" b="1"/>
              <a:t>Se utilizan:</a:t>
            </a:r>
            <a:endParaRPr lang="es-ES" sz="1800"/>
          </a:p>
          <a:p>
            <a:r>
              <a:rPr lang="es-ES" sz="1800"/>
              <a:t>Los guantes limpios </a:t>
            </a:r>
            <a:r>
              <a:rPr lang="es-ES" sz="1800" b="1"/>
              <a:t>no estériles:</a:t>
            </a:r>
            <a:endParaRPr lang="es-ES" sz="1800"/>
          </a:p>
          <a:p>
            <a:pPr lvl="1"/>
            <a:r>
              <a:rPr lang="es-ES" sz="1800"/>
              <a:t>Después del lavado de manos.</a:t>
            </a:r>
          </a:p>
          <a:p>
            <a:pPr lvl="1"/>
            <a:r>
              <a:rPr lang="es-ES" sz="1800"/>
              <a:t>Maniobras y procedimientos no invasivos, pero que requieran el contacto con líquidos, secreciones, sangre, curas, materiales y objetos contaminados, etc.</a:t>
            </a:r>
          </a:p>
          <a:p>
            <a:pPr lvl="1"/>
            <a:r>
              <a:rPr lang="es-ES" sz="1800"/>
              <a:t>Es decir, para la casi totalidad de actividades de asistencia sanitaria.</a:t>
            </a:r>
          </a:p>
          <a:p>
            <a:pPr>
              <a:buFont typeface="Wingdings 2" pitchFamily="18" charset="2"/>
              <a:buNone/>
            </a:pPr>
            <a:endParaRPr lang="es-ES" sz="1800"/>
          </a:p>
          <a:p>
            <a:r>
              <a:rPr lang="es-ES" sz="1800"/>
              <a:t>Los guantes </a:t>
            </a:r>
            <a:r>
              <a:rPr lang="es-ES" sz="1800" b="1"/>
              <a:t>estériles:</a:t>
            </a:r>
            <a:endParaRPr lang="es-ES" sz="1800"/>
          </a:p>
          <a:p>
            <a:pPr lvl="1"/>
            <a:r>
              <a:rPr lang="es-ES" sz="1600"/>
              <a:t>En la </a:t>
            </a:r>
            <a:r>
              <a:rPr lang="es-ES" sz="1600" b="1"/>
              <a:t>asepsia quirúrgica.</a:t>
            </a:r>
            <a:endParaRPr lang="es-ES" sz="1600"/>
          </a:p>
          <a:p>
            <a:pPr lvl="1"/>
            <a:r>
              <a:rPr lang="es-ES" sz="1600"/>
              <a:t>Cateterización venosa central.</a:t>
            </a:r>
          </a:p>
          <a:p>
            <a:pPr lvl="1"/>
            <a:r>
              <a:rPr lang="es-ES" sz="1600"/>
              <a:t>Técnicas y procedimientos invasivos.</a:t>
            </a:r>
          </a:p>
          <a:p>
            <a:pPr lvl="1"/>
            <a:r>
              <a:rPr lang="es-ES" sz="1600"/>
              <a:t>En el aislamiento protector o inverso.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dissolve">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dissolve">
                                      <p:cBhvr>
                                        <p:cTn id="17" dur="5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dissolve">
                                      <p:cBhvr>
                                        <p:cTn id="22" dur="500"/>
                                        <p:tgtEl>
                                          <p:spTgt spid="5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dissolve">
                                      <p:cBhvr>
                                        <p:cTn id="27" dur="500"/>
                                        <p:tgtEl>
                                          <p:spTgt spid="56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6323">
                                            <p:txEl>
                                              <p:pRg st="6" end="6"/>
                                            </p:txEl>
                                          </p:spTgt>
                                        </p:tgtEl>
                                        <p:attrNameLst>
                                          <p:attrName>style.visibility</p:attrName>
                                        </p:attrNameLst>
                                      </p:cBhvr>
                                      <p:to>
                                        <p:strVal val="visible"/>
                                      </p:to>
                                    </p:set>
                                    <p:animEffect transition="in" filter="dissolve">
                                      <p:cBhvr>
                                        <p:cTn id="32" dur="500"/>
                                        <p:tgtEl>
                                          <p:spTgt spid="563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6323">
                                            <p:txEl>
                                              <p:pRg st="7" end="7"/>
                                            </p:txEl>
                                          </p:spTgt>
                                        </p:tgtEl>
                                        <p:attrNameLst>
                                          <p:attrName>style.visibility</p:attrName>
                                        </p:attrNameLst>
                                      </p:cBhvr>
                                      <p:to>
                                        <p:strVal val="visible"/>
                                      </p:to>
                                    </p:set>
                                    <p:animEffect transition="in" filter="dissolve">
                                      <p:cBhvr>
                                        <p:cTn id="37" dur="500"/>
                                        <p:tgtEl>
                                          <p:spTgt spid="563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6323">
                                            <p:txEl>
                                              <p:pRg st="8" end="8"/>
                                            </p:txEl>
                                          </p:spTgt>
                                        </p:tgtEl>
                                        <p:attrNameLst>
                                          <p:attrName>style.visibility</p:attrName>
                                        </p:attrNameLst>
                                      </p:cBhvr>
                                      <p:to>
                                        <p:strVal val="visible"/>
                                      </p:to>
                                    </p:set>
                                    <p:animEffect transition="in" filter="dissolve">
                                      <p:cBhvr>
                                        <p:cTn id="42" dur="500"/>
                                        <p:tgtEl>
                                          <p:spTgt spid="5632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6323">
                                            <p:txEl>
                                              <p:pRg st="9" end="9"/>
                                            </p:txEl>
                                          </p:spTgt>
                                        </p:tgtEl>
                                        <p:attrNameLst>
                                          <p:attrName>style.visibility</p:attrName>
                                        </p:attrNameLst>
                                      </p:cBhvr>
                                      <p:to>
                                        <p:strVal val="visible"/>
                                      </p:to>
                                    </p:set>
                                    <p:animEffect transition="in" filter="dissolve">
                                      <p:cBhvr>
                                        <p:cTn id="47" dur="500"/>
                                        <p:tgtEl>
                                          <p:spTgt spid="5632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6323">
                                            <p:txEl>
                                              <p:pRg st="10" end="10"/>
                                            </p:txEl>
                                          </p:spTgt>
                                        </p:tgtEl>
                                        <p:attrNameLst>
                                          <p:attrName>style.visibility</p:attrName>
                                        </p:attrNameLst>
                                      </p:cBhvr>
                                      <p:to>
                                        <p:strVal val="visible"/>
                                      </p:to>
                                    </p:set>
                                    <p:animEffect transition="in" filter="dissolve">
                                      <p:cBhvr>
                                        <p:cTn id="52" dur="500"/>
                                        <p:tgtEl>
                                          <p:spTgt spid="5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457200" y="268288"/>
            <a:ext cx="8229600" cy="1160462"/>
          </a:xfrm>
        </p:spPr>
        <p:txBody>
          <a:bodyPr wrap="square" lIns="91440" tIns="45720" rIns="91440" bIns="45720" numCol="1" anchorCtr="0" compatLnSpc="1">
            <a:prstTxWarp prst="textNoShape">
              <a:avLst/>
            </a:prstTxWarp>
            <a:normAutofit fontScale="90000"/>
          </a:bodyPr>
          <a:lstStyle/>
          <a:p>
            <a:pPr algn="ctr">
              <a:defRPr/>
            </a:pPr>
            <a:r>
              <a:rPr lang="es-ES" sz="3600" b="1" dirty="0">
                <a:ln>
                  <a:noFill/>
                </a:ln>
                <a:solidFill>
                  <a:srgbClr val="FFFF00"/>
                </a:solidFill>
                <a:effectLst/>
              </a:rPr>
              <a:t>COLOCACIÓN DE GUANTES ESTÉRILES</a:t>
            </a:r>
          </a:p>
        </p:txBody>
      </p:sp>
      <p:sp>
        <p:nvSpPr>
          <p:cNvPr id="57347" name="Rectangle 3"/>
          <p:cNvSpPr>
            <a:spLocks noGrp="1"/>
          </p:cNvSpPr>
          <p:nvPr>
            <p:ph type="body" idx="4294967295"/>
          </p:nvPr>
        </p:nvSpPr>
        <p:spPr>
          <a:xfrm>
            <a:off x="357188" y="1214438"/>
            <a:ext cx="7286625" cy="5240337"/>
          </a:xfrm>
        </p:spPr>
        <p:txBody>
          <a:bodyPr/>
          <a:lstStyle/>
          <a:p>
            <a:r>
              <a:rPr lang="es-ES" sz="1600" dirty="0"/>
              <a:t>Los guantes son la última prenda que se coloca después de la bata, las gafas, la mascarilla, las calzas, el gorro, y por supuesto, del lavado de manos. Es también la primera prenda en quitarse.</a:t>
            </a:r>
          </a:p>
          <a:p>
            <a:pPr>
              <a:buFont typeface="Wingdings 2" pitchFamily="18" charset="2"/>
              <a:buNone/>
            </a:pPr>
            <a:endParaRPr lang="es-ES_tradnl" sz="1600" dirty="0"/>
          </a:p>
          <a:p>
            <a:r>
              <a:rPr lang="es-ES_tradnl" sz="1600" dirty="0"/>
              <a:t>Los guante estériles se colocan de la siguiente manera:</a:t>
            </a:r>
            <a:endParaRPr lang="es-ES" sz="1600" dirty="0"/>
          </a:p>
          <a:p>
            <a:pPr lvl="1"/>
            <a:r>
              <a:rPr lang="es-ES_tradnl" sz="1400" dirty="0"/>
              <a:t>Previo lavado de manos, una segunda persona abre el paquete de los guantes dejándolo junto a nosotros sobre una mesa.</a:t>
            </a:r>
            <a:endParaRPr lang="es-ES" sz="1400" dirty="0"/>
          </a:p>
          <a:p>
            <a:pPr lvl="1"/>
            <a:r>
              <a:rPr lang="es-ES_tradnl" sz="1400" dirty="0"/>
              <a:t>Con la mano izquierda se coge el guante derecho por el doblez y se levanta. Hay que tener en cuenta que no debemos tocar la parte externa del guante.</a:t>
            </a:r>
            <a:endParaRPr lang="es-ES" sz="1400" dirty="0"/>
          </a:p>
          <a:p>
            <a:pPr lvl="1"/>
            <a:r>
              <a:rPr lang="es-ES_tradnl" sz="1400" dirty="0"/>
              <a:t>Se introduce la mano derecha en el guante.</a:t>
            </a:r>
            <a:endParaRPr lang="es-ES" sz="1400" dirty="0"/>
          </a:p>
          <a:p>
            <a:pPr lvl="1"/>
            <a:r>
              <a:rPr lang="es-ES_tradnl" sz="1400" dirty="0"/>
              <a:t>Con la mano derecha (ya enguantada) se coge el guante izquierdo por debajo del doblez de éste y se levanta para introducir la mano izquierda.</a:t>
            </a:r>
            <a:endParaRPr lang="es-ES" sz="1400" dirty="0"/>
          </a:p>
          <a:p>
            <a:pPr lvl="1"/>
            <a:r>
              <a:rPr lang="es-ES_tradnl" sz="1400" dirty="0"/>
              <a:t>Se desdoblan los puños de ambos guantes, cuidando de tocar sólo el exterior de los mismos. </a:t>
            </a:r>
          </a:p>
          <a:p>
            <a:pPr lvl="1">
              <a:buFont typeface="Verdana" pitchFamily="34" charset="0"/>
              <a:buNone/>
            </a:pPr>
            <a:endParaRPr lang="es-ES" sz="1800" dirty="0"/>
          </a:p>
          <a:p>
            <a:r>
              <a:rPr lang="es-ES" sz="1600" dirty="0"/>
              <a:t>Para quitarlos se retira el primer guante tocándolo sólo por el exterior, y el segundo con la mano desenguantada sin tocar el exterior.</a:t>
            </a:r>
          </a:p>
          <a:p>
            <a:endParaRPr lang="es-ES" sz="1800" dirty="0"/>
          </a:p>
        </p:txBody>
      </p:sp>
      <p:pic>
        <p:nvPicPr>
          <p:cNvPr id="59396" name="Picture 2"/>
          <p:cNvPicPr>
            <a:picLocks noChangeAspect="1" noChangeArrowheads="1"/>
          </p:cNvPicPr>
          <p:nvPr/>
        </p:nvPicPr>
        <p:blipFill>
          <a:blip r:embed="rId2"/>
          <a:srcRect/>
          <a:stretch>
            <a:fillRect/>
          </a:stretch>
        </p:blipFill>
        <p:spPr bwMode="auto">
          <a:xfrm>
            <a:off x="7572375" y="4381500"/>
            <a:ext cx="1257300" cy="2476500"/>
          </a:xfrm>
          <a:prstGeom prst="rect">
            <a:avLst/>
          </a:prstGeom>
          <a:noFill/>
          <a:ln w="9525">
            <a:noFill/>
            <a:miter lim="800000"/>
            <a:headEnd/>
            <a:tailEnd/>
          </a:ln>
        </p:spPr>
      </p:pic>
      <p:pic>
        <p:nvPicPr>
          <p:cNvPr id="59397" name="Picture 3"/>
          <p:cNvPicPr>
            <a:picLocks noChangeAspect="1" noChangeArrowheads="1"/>
          </p:cNvPicPr>
          <p:nvPr/>
        </p:nvPicPr>
        <p:blipFill>
          <a:blip r:embed="rId3"/>
          <a:srcRect/>
          <a:stretch>
            <a:fillRect/>
          </a:stretch>
        </p:blipFill>
        <p:spPr bwMode="auto">
          <a:xfrm>
            <a:off x="7429500" y="3000375"/>
            <a:ext cx="1428750" cy="1285875"/>
          </a:xfrm>
          <a:prstGeom prst="rect">
            <a:avLst/>
          </a:prstGeom>
          <a:noFill/>
          <a:ln w="9525">
            <a:noFill/>
            <a:miter lim="800000"/>
            <a:headEnd/>
            <a:tailEnd/>
          </a:ln>
        </p:spPr>
      </p:pic>
      <p:pic>
        <p:nvPicPr>
          <p:cNvPr id="59398" name="Picture 4"/>
          <p:cNvPicPr>
            <a:picLocks noChangeAspect="1" noChangeArrowheads="1"/>
          </p:cNvPicPr>
          <p:nvPr/>
        </p:nvPicPr>
        <p:blipFill>
          <a:blip r:embed="rId4"/>
          <a:srcRect/>
          <a:stretch>
            <a:fillRect/>
          </a:stretch>
        </p:blipFill>
        <p:spPr bwMode="auto">
          <a:xfrm>
            <a:off x="7500938" y="1357313"/>
            <a:ext cx="1381125"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dissolve">
                                      <p:cBhvr>
                                        <p:cTn id="12" dur="5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dissolve">
                                      <p:cBhvr>
                                        <p:cTn id="17" dur="500"/>
                                        <p:tgtEl>
                                          <p:spTgt spid="573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dissolve">
                                      <p:cBhvr>
                                        <p:cTn id="22" dur="500"/>
                                        <p:tgtEl>
                                          <p:spTgt spid="5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dissolve">
                                      <p:cBhvr>
                                        <p:cTn id="27" dur="500"/>
                                        <p:tgtEl>
                                          <p:spTgt spid="573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dissolve">
                                      <p:cBhvr>
                                        <p:cTn id="32" dur="500"/>
                                        <p:tgtEl>
                                          <p:spTgt spid="573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7347">
                                            <p:txEl>
                                              <p:pRg st="7" end="7"/>
                                            </p:txEl>
                                          </p:spTgt>
                                        </p:tgtEl>
                                        <p:attrNameLst>
                                          <p:attrName>style.visibility</p:attrName>
                                        </p:attrNameLst>
                                      </p:cBhvr>
                                      <p:to>
                                        <p:strVal val="visible"/>
                                      </p:to>
                                    </p:set>
                                    <p:animEffect transition="in" filter="dissolve">
                                      <p:cBhvr>
                                        <p:cTn id="37" dur="500"/>
                                        <p:tgtEl>
                                          <p:spTgt spid="5734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7347">
                                            <p:txEl>
                                              <p:pRg st="9" end="9"/>
                                            </p:txEl>
                                          </p:spTgt>
                                        </p:tgtEl>
                                        <p:attrNameLst>
                                          <p:attrName>style.visibility</p:attrName>
                                        </p:attrNameLst>
                                      </p:cBhvr>
                                      <p:to>
                                        <p:strVal val="visible"/>
                                      </p:to>
                                    </p:set>
                                    <p:animEffect transition="in" filter="dissolve">
                                      <p:cBhvr>
                                        <p:cTn id="42" dur="500"/>
                                        <p:tgtEl>
                                          <p:spTgt spid="57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0 CuadroTexto"/>
          <p:cNvSpPr txBox="1">
            <a:spLocks noChangeArrowheads="1"/>
          </p:cNvSpPr>
          <p:nvPr/>
        </p:nvSpPr>
        <p:spPr bwMode="auto">
          <a:xfrm>
            <a:off x="785813" y="500063"/>
            <a:ext cx="7143750"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pic>
        <p:nvPicPr>
          <p:cNvPr id="60419" name="Picture 23" descr="27_010un"/>
          <p:cNvPicPr>
            <a:picLocks noChangeAspect="1" noChangeArrowheads="1"/>
          </p:cNvPicPr>
          <p:nvPr/>
        </p:nvPicPr>
        <p:blipFill rotWithShape="1">
          <a:blip r:embed="rId2"/>
          <a:srcRect l="10397" t="4215" r="11843" b="12792"/>
          <a:stretch/>
        </p:blipFill>
        <p:spPr bwMode="auto">
          <a:xfrm>
            <a:off x="1342114" y="1772815"/>
            <a:ext cx="6182214" cy="4722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bwMode="auto">
          <a:xfrm>
            <a:off x="457200" y="268288"/>
            <a:ext cx="8229600" cy="1089025"/>
          </a:xfrm>
        </p:spPr>
        <p:txBody>
          <a:bodyPr wrap="square" lIns="91440" tIns="45720" rIns="91440" bIns="45720" numCol="1" anchorCtr="0" compatLnSpc="1">
            <a:prstTxWarp prst="textNoShape">
              <a:avLst/>
            </a:prstTxWarp>
            <a:normAutofit/>
          </a:bodyPr>
          <a:lstStyle/>
          <a:p>
            <a:pPr algn="ctr">
              <a:defRPr/>
            </a:pPr>
            <a:r>
              <a:rPr lang="es-ES" dirty="0" err="1">
                <a:ln>
                  <a:noFill/>
                </a:ln>
                <a:solidFill>
                  <a:srgbClr val="FFFF00"/>
                </a:solidFill>
                <a:effectLst/>
                <a:latin typeface="Arial Rounded MT Bold" pitchFamily="34" charset="0"/>
              </a:rPr>
              <a:t>EPIs</a:t>
            </a:r>
            <a:endParaRPr lang="es-ES" dirty="0">
              <a:ln>
                <a:noFill/>
              </a:ln>
              <a:solidFill>
                <a:srgbClr val="FFFF00"/>
              </a:solidFill>
              <a:effectLst/>
              <a:latin typeface="Arial Rounded MT Bold" pitchFamily="34" charset="0"/>
            </a:endParaRPr>
          </a:p>
        </p:txBody>
      </p:sp>
      <p:sp>
        <p:nvSpPr>
          <p:cNvPr id="43011" name="Rectangle 3"/>
          <p:cNvSpPr>
            <a:spLocks noGrp="1"/>
          </p:cNvSpPr>
          <p:nvPr>
            <p:ph type="body" idx="4294967295"/>
          </p:nvPr>
        </p:nvSpPr>
        <p:spPr>
          <a:xfrm>
            <a:off x="500063" y="1643063"/>
            <a:ext cx="8229600" cy="2650033"/>
          </a:xfrm>
        </p:spPr>
        <p:txBody>
          <a:bodyPr/>
          <a:lstStyle/>
          <a:p>
            <a:r>
              <a:rPr lang="es-ES" sz="1800" dirty="0"/>
              <a:t>Los </a:t>
            </a:r>
            <a:r>
              <a:rPr lang="es-ES" sz="1800" b="1" dirty="0">
                <a:solidFill>
                  <a:srgbClr val="FFFF00"/>
                </a:solidFill>
              </a:rPr>
              <a:t>equipos de protección individual (EPI) </a:t>
            </a:r>
            <a:r>
              <a:rPr lang="es-ES" sz="1800" dirty="0"/>
              <a:t>son prendas de vestir o accesorios destinados a proteger a la persona que los lleva frente a riesgos que puedan amenazar su seguridad o su salud.</a:t>
            </a:r>
          </a:p>
          <a:p>
            <a:endParaRPr lang="es-ES" sz="1800" b="1" dirty="0">
              <a:solidFill>
                <a:srgbClr val="FFFF00"/>
              </a:solidFill>
            </a:endParaRPr>
          </a:p>
          <a:p>
            <a:r>
              <a:rPr lang="es-ES" sz="1800" dirty="0"/>
              <a:t>En el ámbito sanitario se usan especialmente como barrera para evitar la transmisión de </a:t>
            </a:r>
            <a:r>
              <a:rPr lang="es-ES" sz="1800" dirty="0" err="1"/>
              <a:t>m.o</a:t>
            </a:r>
            <a:r>
              <a:rPr lang="es-ES" sz="1800" dirty="0"/>
              <a:t>. y, por lo tanto, de enfermedades infecciosas.</a:t>
            </a:r>
          </a:p>
          <a:p>
            <a:endParaRPr lang="es-ES" sz="1800" dirty="0"/>
          </a:p>
          <a:p>
            <a:pPr>
              <a:buFont typeface="Wingdings 2" pitchFamily="18" charset="2"/>
              <a:buNone/>
            </a:pPr>
            <a:r>
              <a:rPr lang="es-ES" sz="1800" dirty="0"/>
              <a:t> </a:t>
            </a:r>
          </a:p>
          <a:p>
            <a:endParaRPr lang="es-ES" sz="1400" dirty="0"/>
          </a:p>
        </p:txBody>
      </p:sp>
      <p:pic>
        <p:nvPicPr>
          <p:cNvPr id="1026" name="Picture 2" descr="Personal Protective Equipment | Continuing Education Courses |  dentalcare.com">
            <a:extLst>
              <a:ext uri="{FF2B5EF4-FFF2-40B4-BE49-F238E27FC236}">
                <a16:creationId xmlns:a16="http://schemas.microsoft.com/office/drawing/2014/main" id="{19D57F67-2196-41B9-B1D6-F565DB0DD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54388"/>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dissolve">
                                      <p:cBhvr>
                                        <p:cTn id="7" dur="500"/>
                                        <p:tgtEl>
                                          <p:spTgt spid="430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dissolve">
                                      <p:cBhvr>
                                        <p:cTn id="12"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27_016un"/>
          <p:cNvPicPr>
            <a:picLocks noChangeAspect="1" noChangeArrowheads="1"/>
          </p:cNvPicPr>
          <p:nvPr/>
        </p:nvPicPr>
        <p:blipFill rotWithShape="1">
          <a:blip r:embed="rId2"/>
          <a:srcRect l="2837" t="2684" r="5364" b="12815"/>
          <a:stretch/>
        </p:blipFill>
        <p:spPr bwMode="auto">
          <a:xfrm>
            <a:off x="966455" y="1556792"/>
            <a:ext cx="7213659" cy="4752528"/>
          </a:xfrm>
          <a:prstGeom prst="rect">
            <a:avLst/>
          </a:prstGeom>
          <a:noFill/>
          <a:ln w="9525">
            <a:noFill/>
            <a:miter lim="800000"/>
            <a:headEnd/>
            <a:tailEnd/>
          </a:ln>
        </p:spPr>
      </p:pic>
      <p:sp>
        <p:nvSpPr>
          <p:cNvPr id="61443" name="10 CuadroTexto"/>
          <p:cNvSpPr txBox="1">
            <a:spLocks noChangeArrowheads="1"/>
          </p:cNvSpPr>
          <p:nvPr/>
        </p:nvSpPr>
        <p:spPr bwMode="auto">
          <a:xfrm>
            <a:off x="1285875" y="500063"/>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27_017un"/>
          <p:cNvPicPr>
            <a:picLocks noChangeAspect="1" noChangeArrowheads="1"/>
          </p:cNvPicPr>
          <p:nvPr/>
        </p:nvPicPr>
        <p:blipFill rotWithShape="1">
          <a:blip r:embed="rId2"/>
          <a:srcRect l="4998" t="5713" r="4285" b="12802"/>
          <a:stretch/>
        </p:blipFill>
        <p:spPr bwMode="auto">
          <a:xfrm>
            <a:off x="1043609" y="1628801"/>
            <a:ext cx="7224802" cy="4788530"/>
          </a:xfrm>
          <a:prstGeom prst="rect">
            <a:avLst/>
          </a:prstGeom>
          <a:noFill/>
          <a:ln w="9525">
            <a:noFill/>
            <a:miter lim="800000"/>
            <a:headEnd/>
            <a:tailEnd/>
          </a:ln>
        </p:spPr>
      </p:pic>
      <p:sp>
        <p:nvSpPr>
          <p:cNvPr id="62467" name="10 CuadroTexto"/>
          <p:cNvSpPr txBox="1">
            <a:spLocks noChangeArrowheads="1"/>
          </p:cNvSpPr>
          <p:nvPr/>
        </p:nvSpPr>
        <p:spPr bwMode="auto">
          <a:xfrm>
            <a:off x="1285875" y="642938"/>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27_018un"/>
          <p:cNvPicPr>
            <a:picLocks noChangeAspect="1" noChangeArrowheads="1"/>
          </p:cNvPicPr>
          <p:nvPr/>
        </p:nvPicPr>
        <p:blipFill rotWithShape="1">
          <a:blip r:embed="rId2"/>
          <a:srcRect l="3918" t="2707" r="4283" b="12791"/>
          <a:stretch/>
        </p:blipFill>
        <p:spPr bwMode="auto">
          <a:xfrm>
            <a:off x="827584" y="1412776"/>
            <a:ext cx="7538980" cy="4966858"/>
          </a:xfrm>
          <a:prstGeom prst="rect">
            <a:avLst/>
          </a:prstGeom>
          <a:noFill/>
          <a:ln w="9525">
            <a:noFill/>
            <a:miter lim="800000"/>
            <a:headEnd/>
            <a:tailEnd/>
          </a:ln>
        </p:spPr>
      </p:pic>
      <p:sp>
        <p:nvSpPr>
          <p:cNvPr id="63491" name="10 CuadroTexto"/>
          <p:cNvSpPr txBox="1">
            <a:spLocks noChangeArrowheads="1"/>
          </p:cNvSpPr>
          <p:nvPr/>
        </p:nvSpPr>
        <p:spPr bwMode="auto">
          <a:xfrm>
            <a:off x="1143000" y="571500"/>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27_019un"/>
          <p:cNvPicPr>
            <a:picLocks noChangeAspect="1" noChangeArrowheads="1"/>
          </p:cNvPicPr>
          <p:nvPr/>
        </p:nvPicPr>
        <p:blipFill rotWithShape="1">
          <a:blip r:embed="rId2"/>
          <a:srcRect l="3926" t="4204" r="4275" b="12803"/>
          <a:stretch/>
        </p:blipFill>
        <p:spPr bwMode="auto">
          <a:xfrm>
            <a:off x="683568" y="1412776"/>
            <a:ext cx="7397184" cy="4786413"/>
          </a:xfrm>
          <a:prstGeom prst="rect">
            <a:avLst/>
          </a:prstGeom>
          <a:noFill/>
          <a:ln w="9525">
            <a:noFill/>
            <a:miter lim="800000"/>
            <a:headEnd/>
            <a:tailEnd/>
          </a:ln>
        </p:spPr>
      </p:pic>
      <p:sp>
        <p:nvSpPr>
          <p:cNvPr id="64515" name="10 CuadroTexto"/>
          <p:cNvSpPr txBox="1">
            <a:spLocks noChangeArrowheads="1"/>
          </p:cNvSpPr>
          <p:nvPr/>
        </p:nvSpPr>
        <p:spPr bwMode="auto">
          <a:xfrm>
            <a:off x="1285875" y="571500"/>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27_020un"/>
          <p:cNvPicPr>
            <a:picLocks noChangeAspect="1" noChangeArrowheads="1"/>
          </p:cNvPicPr>
          <p:nvPr/>
        </p:nvPicPr>
        <p:blipFill rotWithShape="1">
          <a:blip r:embed="rId2"/>
          <a:srcRect l="3927" t="4216" r="4642" b="12791"/>
          <a:stretch/>
        </p:blipFill>
        <p:spPr bwMode="auto">
          <a:xfrm>
            <a:off x="749922" y="1485999"/>
            <a:ext cx="7202669" cy="4679305"/>
          </a:xfrm>
          <a:prstGeom prst="rect">
            <a:avLst/>
          </a:prstGeom>
          <a:noFill/>
          <a:ln w="9525">
            <a:noFill/>
            <a:miter lim="800000"/>
            <a:headEnd/>
            <a:tailEnd/>
          </a:ln>
        </p:spPr>
      </p:pic>
      <p:sp>
        <p:nvSpPr>
          <p:cNvPr id="65539" name="10 CuadroTexto"/>
          <p:cNvSpPr txBox="1">
            <a:spLocks noChangeArrowheads="1"/>
          </p:cNvSpPr>
          <p:nvPr/>
        </p:nvSpPr>
        <p:spPr bwMode="auto">
          <a:xfrm>
            <a:off x="1214438" y="642938"/>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27_021un"/>
          <p:cNvPicPr>
            <a:picLocks noChangeAspect="1" noChangeArrowheads="1"/>
          </p:cNvPicPr>
          <p:nvPr/>
        </p:nvPicPr>
        <p:blipFill rotWithShape="1">
          <a:blip r:embed="rId2"/>
          <a:srcRect l="3927" t="4228" r="5355" b="12780"/>
          <a:stretch/>
        </p:blipFill>
        <p:spPr bwMode="auto">
          <a:xfrm>
            <a:off x="827584" y="1628800"/>
            <a:ext cx="7178542" cy="4700236"/>
          </a:xfrm>
          <a:prstGeom prst="rect">
            <a:avLst/>
          </a:prstGeom>
          <a:noFill/>
          <a:ln w="9525">
            <a:noFill/>
            <a:miter lim="800000"/>
            <a:headEnd/>
            <a:tailEnd/>
          </a:ln>
        </p:spPr>
      </p:pic>
      <p:sp>
        <p:nvSpPr>
          <p:cNvPr id="66563" name="10 CuadroTexto"/>
          <p:cNvSpPr txBox="1">
            <a:spLocks noChangeArrowheads="1"/>
          </p:cNvSpPr>
          <p:nvPr/>
        </p:nvSpPr>
        <p:spPr bwMode="auto">
          <a:xfrm>
            <a:off x="1285875" y="785813"/>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27_022un"/>
          <p:cNvPicPr>
            <a:picLocks noChangeAspect="1" noChangeArrowheads="1"/>
          </p:cNvPicPr>
          <p:nvPr/>
        </p:nvPicPr>
        <p:blipFill rotWithShape="1">
          <a:blip r:embed="rId2"/>
          <a:srcRect l="3214" t="4204" r="5364" b="12803"/>
          <a:stretch/>
        </p:blipFill>
        <p:spPr bwMode="auto">
          <a:xfrm>
            <a:off x="1096265" y="1420096"/>
            <a:ext cx="6860111" cy="4457175"/>
          </a:xfrm>
          <a:prstGeom prst="rect">
            <a:avLst/>
          </a:prstGeom>
          <a:noFill/>
          <a:ln w="9525">
            <a:noFill/>
            <a:miter lim="800000"/>
            <a:headEnd/>
            <a:tailEnd/>
          </a:ln>
        </p:spPr>
      </p:pic>
      <p:sp>
        <p:nvSpPr>
          <p:cNvPr id="67587" name="10 CuadroTexto"/>
          <p:cNvSpPr txBox="1">
            <a:spLocks noChangeArrowheads="1"/>
          </p:cNvSpPr>
          <p:nvPr/>
        </p:nvSpPr>
        <p:spPr bwMode="auto">
          <a:xfrm>
            <a:off x="1428750" y="500063"/>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27_023un"/>
          <p:cNvPicPr>
            <a:picLocks noChangeAspect="1" noChangeArrowheads="1"/>
          </p:cNvPicPr>
          <p:nvPr/>
        </p:nvPicPr>
        <p:blipFill rotWithShape="1">
          <a:blip r:embed="rId2"/>
          <a:srcRect l="3572" t="4192" r="6444" b="12815"/>
          <a:stretch/>
        </p:blipFill>
        <p:spPr bwMode="auto">
          <a:xfrm>
            <a:off x="788358" y="1406381"/>
            <a:ext cx="7100309" cy="4686915"/>
          </a:xfrm>
          <a:prstGeom prst="rect">
            <a:avLst/>
          </a:prstGeom>
          <a:noFill/>
          <a:ln w="9525">
            <a:noFill/>
            <a:miter lim="800000"/>
            <a:headEnd/>
            <a:tailEnd/>
          </a:ln>
        </p:spPr>
      </p:pic>
      <p:sp>
        <p:nvSpPr>
          <p:cNvPr id="68611" name="10 CuadroTexto"/>
          <p:cNvSpPr txBox="1">
            <a:spLocks noChangeArrowheads="1"/>
          </p:cNvSpPr>
          <p:nvPr/>
        </p:nvSpPr>
        <p:spPr bwMode="auto">
          <a:xfrm>
            <a:off x="1357313" y="571500"/>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27_024un"/>
          <p:cNvPicPr>
            <a:picLocks noChangeAspect="1" noChangeArrowheads="1"/>
          </p:cNvPicPr>
          <p:nvPr/>
        </p:nvPicPr>
        <p:blipFill rotWithShape="1">
          <a:blip r:embed="rId2"/>
          <a:srcRect l="3927" t="4169" r="5355" b="12839"/>
          <a:stretch/>
        </p:blipFill>
        <p:spPr bwMode="auto">
          <a:xfrm>
            <a:off x="899592" y="1340768"/>
            <a:ext cx="7212582" cy="4722524"/>
          </a:xfrm>
          <a:prstGeom prst="rect">
            <a:avLst/>
          </a:prstGeom>
          <a:noFill/>
          <a:ln w="9525">
            <a:noFill/>
            <a:miter lim="800000"/>
            <a:headEnd/>
            <a:tailEnd/>
          </a:ln>
        </p:spPr>
      </p:pic>
      <p:sp>
        <p:nvSpPr>
          <p:cNvPr id="69635" name="10 CuadroTexto"/>
          <p:cNvSpPr txBox="1">
            <a:spLocks noChangeArrowheads="1"/>
          </p:cNvSpPr>
          <p:nvPr/>
        </p:nvSpPr>
        <p:spPr bwMode="auto">
          <a:xfrm>
            <a:off x="1357313" y="428625"/>
            <a:ext cx="6429375" cy="830997"/>
          </a:xfrm>
          <a:prstGeom prst="rect">
            <a:avLst/>
          </a:prstGeom>
          <a:noFill/>
          <a:ln w="9525">
            <a:solidFill>
              <a:srgbClr val="595959"/>
            </a:solidFill>
            <a:miter lim="800000"/>
            <a:headEnd/>
            <a:tailEnd/>
          </a:ln>
        </p:spPr>
        <p:txBody>
          <a:bodyPr>
            <a:spAutoFit/>
          </a:bodyPr>
          <a:lstStyle/>
          <a:p>
            <a:pPr algn="ctr"/>
            <a:r>
              <a:rPr lang="es-ES" sz="2400" dirty="0">
                <a:latin typeface="Century Gothic" pitchFamily="34" charset="0"/>
                <a:cs typeface="Tahoma" pitchFamily="34" charset="0"/>
              </a:rPr>
              <a:t>COLOCACIÓN Y RETIRADA DE GUANTES ESTÉRILES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0A0506-24E2-4068-B3BE-C52C0DD68786}"/>
              </a:ext>
            </a:extLst>
          </p:cNvPr>
          <p:cNvSpPr>
            <a:spLocks noGrp="1"/>
          </p:cNvSpPr>
          <p:nvPr>
            <p:ph type="body" idx="1"/>
          </p:nvPr>
        </p:nvSpPr>
        <p:spPr>
          <a:xfrm>
            <a:off x="381000" y="1633536"/>
            <a:ext cx="8382000" cy="5107832"/>
          </a:xfrm>
        </p:spPr>
        <p:txBody>
          <a:bodyPr/>
          <a:lstStyle/>
          <a:p>
            <a:r>
              <a:rPr lang="es-ES" sz="2000" dirty="0"/>
              <a:t>Las más usadas son:  </a:t>
            </a:r>
            <a:r>
              <a:rPr lang="es-ES" sz="2000" dirty="0">
                <a:solidFill>
                  <a:srgbClr val="FFC000"/>
                </a:solidFill>
              </a:rPr>
              <a:t>calzas</a:t>
            </a:r>
            <a:r>
              <a:rPr lang="es-ES" sz="2000" dirty="0"/>
              <a:t>, </a:t>
            </a:r>
            <a:r>
              <a:rPr lang="es-ES" sz="2000" dirty="0">
                <a:solidFill>
                  <a:srgbClr val="FFC000"/>
                </a:solidFill>
              </a:rPr>
              <a:t>gorro</a:t>
            </a:r>
            <a:r>
              <a:rPr lang="es-ES" sz="2000" dirty="0"/>
              <a:t>,  </a:t>
            </a:r>
            <a:r>
              <a:rPr lang="es-ES" sz="2000" dirty="0">
                <a:solidFill>
                  <a:srgbClr val="FFC000"/>
                </a:solidFill>
              </a:rPr>
              <a:t>mascarilla</a:t>
            </a:r>
            <a:r>
              <a:rPr lang="es-ES" sz="2000" dirty="0"/>
              <a:t>,  </a:t>
            </a:r>
            <a:r>
              <a:rPr lang="es-ES" sz="2000" dirty="0">
                <a:solidFill>
                  <a:srgbClr val="FFC000"/>
                </a:solidFill>
              </a:rPr>
              <a:t>bata</a:t>
            </a:r>
            <a:r>
              <a:rPr lang="es-ES" sz="2000" dirty="0"/>
              <a:t> y </a:t>
            </a:r>
            <a:r>
              <a:rPr lang="es-ES" sz="2000" dirty="0">
                <a:solidFill>
                  <a:srgbClr val="FFC000"/>
                </a:solidFill>
              </a:rPr>
              <a:t>guantes</a:t>
            </a:r>
            <a:r>
              <a:rPr lang="es-ES" sz="2000" dirty="0"/>
              <a:t>. Además, pueden utilizarse </a:t>
            </a:r>
            <a:r>
              <a:rPr lang="es-ES" sz="2000" dirty="0">
                <a:solidFill>
                  <a:srgbClr val="FFC000"/>
                </a:solidFill>
              </a:rPr>
              <a:t>gafas</a:t>
            </a:r>
            <a:r>
              <a:rPr lang="es-ES" sz="2000" dirty="0"/>
              <a:t> o </a:t>
            </a:r>
            <a:r>
              <a:rPr lang="es-ES" sz="2000" dirty="0">
                <a:solidFill>
                  <a:srgbClr val="FFC000"/>
                </a:solidFill>
              </a:rPr>
              <a:t>pantallas protectoras</a:t>
            </a:r>
            <a:r>
              <a:rPr lang="es-ES" sz="2000" dirty="0"/>
              <a:t>, de material transparente y rígido, que se emplean como protección del médico o del profesional sanitario que interviene en procedimientos en los que puede haber salpicaduras de fluidos orgánicos, u otros riesgos para la conjuntiva ocular.</a:t>
            </a:r>
            <a:endParaRPr lang="es-ES" dirty="0"/>
          </a:p>
        </p:txBody>
      </p:sp>
      <p:sp>
        <p:nvSpPr>
          <p:cNvPr id="4" name="Rectangle 2">
            <a:extLst>
              <a:ext uri="{FF2B5EF4-FFF2-40B4-BE49-F238E27FC236}">
                <a16:creationId xmlns:a16="http://schemas.microsoft.com/office/drawing/2014/main" id="{1D308FA7-846F-4567-98CE-DD86C523988D}"/>
              </a:ext>
            </a:extLst>
          </p:cNvPr>
          <p:cNvSpPr>
            <a:spLocks noGrp="1"/>
          </p:cNvSpPr>
          <p:nvPr>
            <p:ph type="title"/>
          </p:nvPr>
        </p:nvSpPr>
        <p:spPr bwMode="auto">
          <a:xfrm>
            <a:off x="381000" y="271463"/>
            <a:ext cx="7239000" cy="1362075"/>
          </a:xfrm>
        </p:spPr>
        <p:txBody>
          <a:bodyPr wrap="square" lIns="91440" tIns="45720" rIns="91440" bIns="45720" numCol="1" anchorCtr="0" compatLnSpc="1">
            <a:prstTxWarp prst="textNoShape">
              <a:avLst/>
            </a:prstTxWarp>
            <a:normAutofit/>
          </a:bodyPr>
          <a:lstStyle/>
          <a:p>
            <a:pPr algn="ctr">
              <a:defRPr/>
            </a:pPr>
            <a:r>
              <a:rPr lang="es-ES" dirty="0" err="1">
                <a:ln>
                  <a:noFill/>
                </a:ln>
                <a:solidFill>
                  <a:srgbClr val="FFFF00"/>
                </a:solidFill>
                <a:effectLst/>
                <a:latin typeface="Arial Rounded MT Bold" pitchFamily="34" charset="0"/>
              </a:rPr>
              <a:t>EPIs</a:t>
            </a:r>
            <a:endParaRPr lang="es-ES" dirty="0">
              <a:ln>
                <a:noFill/>
              </a:ln>
              <a:solidFill>
                <a:srgbClr val="FFFF00"/>
              </a:solidFill>
              <a:effectLst/>
              <a:latin typeface="Arial Rounded MT Bold" pitchFamily="34" charset="0"/>
            </a:endParaRPr>
          </a:p>
        </p:txBody>
      </p:sp>
      <p:pic>
        <p:nvPicPr>
          <p:cNvPr id="2050" name="Picture 2" descr="Personal Protective Equipment | PatientSafe Network">
            <a:extLst>
              <a:ext uri="{FF2B5EF4-FFF2-40B4-BE49-F238E27FC236}">
                <a16:creationId xmlns:a16="http://schemas.microsoft.com/office/drawing/2014/main" id="{F9094197-F38B-437E-816D-C862CDD713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73"/>
          <a:stretch/>
        </p:blipFill>
        <p:spPr bwMode="auto">
          <a:xfrm>
            <a:off x="1979712" y="3671448"/>
            <a:ext cx="4896544" cy="310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40513-29B8-4EF7-A100-444E4B6DEC1B}"/>
              </a:ext>
            </a:extLst>
          </p:cNvPr>
          <p:cNvSpPr>
            <a:spLocks noGrp="1"/>
          </p:cNvSpPr>
          <p:nvPr>
            <p:ph type="body" idx="1"/>
          </p:nvPr>
        </p:nvSpPr>
        <p:spPr>
          <a:xfrm>
            <a:off x="381000" y="1633536"/>
            <a:ext cx="8295456" cy="2371528"/>
          </a:xfrm>
        </p:spPr>
        <p:txBody>
          <a:bodyPr/>
          <a:lstStyle/>
          <a:p>
            <a:r>
              <a:rPr lang="es-ES_tradnl" sz="1800" b="1" i="1" dirty="0"/>
              <a:t>El </a:t>
            </a:r>
            <a:r>
              <a:rPr lang="es-ES_tradnl" sz="1800" b="1" i="1" dirty="0">
                <a:solidFill>
                  <a:srgbClr val="FFFF00"/>
                </a:solidFill>
              </a:rPr>
              <a:t>orden de colocación </a:t>
            </a:r>
            <a:r>
              <a:rPr lang="es-ES_tradnl" sz="1800" b="1" i="1" dirty="0"/>
              <a:t>de las prendas necesarias para la asepsia quirúrgica, que se realizará después del lavado higiénico de manos, es éste:</a:t>
            </a:r>
            <a:r>
              <a:rPr lang="es-ES_tradnl" sz="1800" dirty="0"/>
              <a:t> </a:t>
            </a:r>
            <a:endParaRPr lang="es-ES" sz="1800" dirty="0"/>
          </a:p>
          <a:p>
            <a:pPr lvl="1"/>
            <a:r>
              <a:rPr lang="es-ES_tradnl" sz="1400" dirty="0"/>
              <a:t>1. Colocación de las calzas.</a:t>
            </a:r>
            <a:endParaRPr lang="es-ES" sz="1400" dirty="0"/>
          </a:p>
          <a:p>
            <a:pPr lvl="1"/>
            <a:r>
              <a:rPr lang="es-ES_tradnl" sz="1400" dirty="0"/>
              <a:t>2. Colocación del gorro.</a:t>
            </a:r>
            <a:endParaRPr lang="es-ES" sz="1400" dirty="0"/>
          </a:p>
          <a:p>
            <a:pPr lvl="1"/>
            <a:r>
              <a:rPr lang="es-ES_tradnl" sz="1400" dirty="0"/>
              <a:t>3. Colocación de la mascarilla.</a:t>
            </a:r>
            <a:endParaRPr lang="es-ES" sz="1400" dirty="0"/>
          </a:p>
          <a:p>
            <a:pPr lvl="1"/>
            <a:r>
              <a:rPr lang="es-ES_tradnl" sz="1400" dirty="0"/>
              <a:t>4. Lavado quirúrgico de manos (cuando se requiera asepsia quirúrgica).</a:t>
            </a:r>
            <a:endParaRPr lang="es-ES" sz="1400" dirty="0"/>
          </a:p>
          <a:p>
            <a:pPr lvl="1"/>
            <a:r>
              <a:rPr lang="es-ES_tradnl" sz="1400" dirty="0"/>
              <a:t>5. Colocación de la bata.</a:t>
            </a:r>
            <a:endParaRPr lang="es-ES" sz="1400" dirty="0"/>
          </a:p>
          <a:p>
            <a:pPr lvl="1"/>
            <a:r>
              <a:rPr lang="es-ES_tradnl" sz="1400" dirty="0"/>
              <a:t>6. Colocación de los guantes.</a:t>
            </a:r>
            <a:endParaRPr lang="es-ES" sz="1400" dirty="0"/>
          </a:p>
          <a:p>
            <a:endParaRPr lang="es-ES" dirty="0"/>
          </a:p>
        </p:txBody>
      </p:sp>
      <p:sp>
        <p:nvSpPr>
          <p:cNvPr id="4" name="Rectangle 2">
            <a:extLst>
              <a:ext uri="{FF2B5EF4-FFF2-40B4-BE49-F238E27FC236}">
                <a16:creationId xmlns:a16="http://schemas.microsoft.com/office/drawing/2014/main" id="{2F572F72-785B-46E0-B7F9-ADA645E21734}"/>
              </a:ext>
            </a:extLst>
          </p:cNvPr>
          <p:cNvSpPr>
            <a:spLocks noGrp="1"/>
          </p:cNvSpPr>
          <p:nvPr>
            <p:ph type="title"/>
          </p:nvPr>
        </p:nvSpPr>
        <p:spPr bwMode="auto">
          <a:xfrm>
            <a:off x="381000" y="271463"/>
            <a:ext cx="7239000" cy="1362075"/>
          </a:xfrm>
        </p:spPr>
        <p:txBody>
          <a:bodyPr wrap="square" lIns="91440" tIns="45720" rIns="91440" bIns="45720" numCol="1" anchorCtr="0" compatLnSpc="1">
            <a:prstTxWarp prst="textNoShape">
              <a:avLst/>
            </a:prstTxWarp>
            <a:normAutofit/>
          </a:bodyPr>
          <a:lstStyle/>
          <a:p>
            <a:pPr algn="ctr">
              <a:defRPr/>
            </a:pPr>
            <a:r>
              <a:rPr lang="es-ES" dirty="0" err="1">
                <a:ln>
                  <a:noFill/>
                </a:ln>
                <a:solidFill>
                  <a:srgbClr val="FFFF00"/>
                </a:solidFill>
                <a:effectLst/>
                <a:latin typeface="Arial Rounded MT Bold" pitchFamily="34" charset="0"/>
              </a:rPr>
              <a:t>EPIs</a:t>
            </a:r>
            <a:endParaRPr lang="es-ES" dirty="0">
              <a:ln>
                <a:noFill/>
              </a:ln>
              <a:solidFill>
                <a:srgbClr val="FFFF00"/>
              </a:solidFill>
              <a:effectLst/>
              <a:latin typeface="Arial Rounded MT Bold" pitchFamily="34" charset="0"/>
            </a:endParaRPr>
          </a:p>
        </p:txBody>
      </p:sp>
      <p:pic>
        <p:nvPicPr>
          <p:cNvPr id="3074" name="Picture 2" descr="COVID-19: How to put on and remove personal protective equipment (PPE)">
            <a:extLst>
              <a:ext uri="{FF2B5EF4-FFF2-40B4-BE49-F238E27FC236}">
                <a16:creationId xmlns:a16="http://schemas.microsoft.com/office/drawing/2014/main" id="{828A0F03-25E9-4BE5-ACDD-9995297FC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128599"/>
            <a:ext cx="3960440" cy="247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9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bwMode="auto">
          <a:xfrm>
            <a:off x="457200" y="268288"/>
            <a:ext cx="8229600" cy="1089025"/>
          </a:xfrm>
        </p:spPr>
        <p:txBody>
          <a:bodyPr wrap="square" lIns="91440" tIns="45720" rIns="91440" bIns="45720" numCol="1" anchorCtr="0" compatLnSpc="1">
            <a:prstTxWarp prst="textNoShape">
              <a:avLst/>
            </a:prstTxWarp>
            <a:normAutofit fontScale="90000"/>
          </a:bodyPr>
          <a:lstStyle/>
          <a:p>
            <a:pPr algn="ctr">
              <a:defRPr/>
            </a:pPr>
            <a:r>
              <a:rPr lang="es-ES" dirty="0">
                <a:ln>
                  <a:noFill/>
                </a:ln>
                <a:solidFill>
                  <a:srgbClr val="FFFF00"/>
                </a:solidFill>
                <a:effectLst/>
                <a:latin typeface="Arial Rounded MT Bold" pitchFamily="34" charset="0"/>
              </a:rPr>
              <a:t>COLOCACIÓN DE PRENDAS DE AISLAMIENTO</a:t>
            </a:r>
          </a:p>
        </p:txBody>
      </p:sp>
      <p:sp>
        <p:nvSpPr>
          <p:cNvPr id="44035" name="Rectangle 3"/>
          <p:cNvSpPr>
            <a:spLocks noGrp="1"/>
          </p:cNvSpPr>
          <p:nvPr>
            <p:ph type="body" idx="4294967295"/>
          </p:nvPr>
        </p:nvSpPr>
        <p:spPr>
          <a:xfrm>
            <a:off x="500063" y="1643063"/>
            <a:ext cx="8229600" cy="5214937"/>
          </a:xfrm>
        </p:spPr>
        <p:txBody>
          <a:bodyPr/>
          <a:lstStyle/>
          <a:p>
            <a:r>
              <a:rPr lang="es-ES" sz="2000"/>
              <a:t>Si hubiera que utilizar sólo algunas de estas prendas, según el aislamiento o las precauciones descritas, se colocarán siguiendo el orden general mencionado y sin olvidar nunca el lavado de manos.</a:t>
            </a:r>
          </a:p>
          <a:p>
            <a:pPr>
              <a:buFont typeface="Wingdings 2" pitchFamily="18" charset="2"/>
              <a:buNone/>
            </a:pPr>
            <a:endParaRPr lang="es-ES" sz="2000"/>
          </a:p>
          <a:p>
            <a:r>
              <a:rPr lang="es-ES" sz="2000"/>
              <a:t>En la </a:t>
            </a:r>
            <a:r>
              <a:rPr lang="es-ES" sz="2000" b="1">
                <a:solidFill>
                  <a:srgbClr val="FFFF00"/>
                </a:solidFill>
              </a:rPr>
              <a:t>asepsia quirúrgica, </a:t>
            </a:r>
            <a:r>
              <a:rPr lang="es-ES" sz="2000"/>
              <a:t>además de lo descrito anteriormente, deben tenerse en cuenta los aspectos siguientes:</a:t>
            </a:r>
          </a:p>
          <a:p>
            <a:pPr lvl="1"/>
            <a:r>
              <a:rPr lang="es-ES" sz="1600"/>
              <a:t>Antes de la colocación de las calzas, debe cambiarse el calzado, de manera que éste sea de uso exclusivo para el área quirúrgica.</a:t>
            </a:r>
          </a:p>
          <a:p>
            <a:pPr lvl="1"/>
            <a:r>
              <a:rPr lang="es-ES" sz="1600"/>
              <a:t>Después de la colocación de la mascarilla, y antes de ponerse la bata, se realizará el lavado quirúrgico de las manos.</a:t>
            </a:r>
          </a:p>
          <a:p>
            <a:pPr lvl="1"/>
            <a:r>
              <a:rPr lang="es-ES" sz="1600"/>
              <a:t>Se deben extremar las precauciones para evitar la contaminación accidental.</a:t>
            </a:r>
          </a:p>
          <a:p>
            <a:pPr>
              <a:buFont typeface="Wingdings 2" pitchFamily="18" charset="2"/>
              <a:buNone/>
            </a:pPr>
            <a:r>
              <a:rPr lang="es-ES_tradnl" sz="1400"/>
              <a:t> </a:t>
            </a:r>
            <a:endParaRPr lang="es-ES" sz="1400"/>
          </a:p>
          <a:p>
            <a:endParaRPr lang="es-E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dissolv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dissolve">
                                      <p:cBhvr>
                                        <p:cTn id="17" dur="500"/>
                                        <p:tgtEl>
                                          <p:spTgt spid="44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dissolve">
                                      <p:cBhvr>
                                        <p:cTn id="22" dur="500"/>
                                        <p:tgtEl>
                                          <p:spTgt spid="440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dissolve">
                                      <p:cBhvr>
                                        <p:cTn id="27"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a:xfrm>
            <a:off x="457200" y="268288"/>
            <a:ext cx="8229600" cy="1017587"/>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CALZAS</a:t>
            </a:r>
          </a:p>
        </p:txBody>
      </p:sp>
      <p:sp>
        <p:nvSpPr>
          <p:cNvPr id="45059" name="Rectangle 3"/>
          <p:cNvSpPr>
            <a:spLocks noGrp="1"/>
          </p:cNvSpPr>
          <p:nvPr>
            <p:ph type="body" idx="4294967295"/>
          </p:nvPr>
        </p:nvSpPr>
        <p:spPr>
          <a:xfrm>
            <a:off x="214313" y="1285875"/>
            <a:ext cx="6429375" cy="5572125"/>
          </a:xfrm>
        </p:spPr>
        <p:txBody>
          <a:bodyPr/>
          <a:lstStyle/>
          <a:p>
            <a:r>
              <a:rPr lang="es-ES" sz="1800" dirty="0"/>
              <a:t>Se utilizan para cubrir el calzado y evitar la contaminación, en los casos siguientes:</a:t>
            </a:r>
          </a:p>
          <a:p>
            <a:pPr lvl="1"/>
            <a:r>
              <a:rPr lang="es-ES" sz="1600" dirty="0"/>
              <a:t>Intervenciones quirúrgicas.</a:t>
            </a:r>
          </a:p>
          <a:p>
            <a:pPr lvl="1"/>
            <a:r>
              <a:rPr lang="es-ES" sz="1600" dirty="0"/>
              <a:t>Aislamiento de pacientes infecciosos o inmunodeprimidos.</a:t>
            </a:r>
          </a:p>
          <a:p>
            <a:pPr lvl="1"/>
            <a:r>
              <a:rPr lang="es-ES" sz="1600" dirty="0"/>
              <a:t>y en todas las situaciones en las que son necesarias unas condiciones de asepsia.</a:t>
            </a:r>
          </a:p>
          <a:p>
            <a:pPr lvl="1"/>
            <a:endParaRPr lang="es-ES" sz="1600" dirty="0"/>
          </a:p>
          <a:p>
            <a:r>
              <a:rPr lang="es-ES" sz="1800" b="1" i="1" dirty="0">
                <a:solidFill>
                  <a:srgbClr val="FFC000"/>
                </a:solidFill>
              </a:rPr>
              <a:t>Protocolo</a:t>
            </a:r>
            <a:r>
              <a:rPr lang="es-ES" sz="1800" b="1" dirty="0">
                <a:solidFill>
                  <a:srgbClr val="FFC000"/>
                </a:solidFill>
              </a:rPr>
              <a:t> </a:t>
            </a:r>
            <a:r>
              <a:rPr lang="es-ES" sz="1800" b="1" i="1" dirty="0">
                <a:solidFill>
                  <a:srgbClr val="FFC000"/>
                </a:solidFill>
              </a:rPr>
              <a:t>de actuación</a:t>
            </a:r>
            <a:endParaRPr lang="es-ES" sz="1800" dirty="0">
              <a:solidFill>
                <a:srgbClr val="FFC000"/>
              </a:solidFill>
            </a:endParaRPr>
          </a:p>
          <a:p>
            <a:pPr lvl="1"/>
            <a:r>
              <a:rPr lang="es-ES" sz="1600" dirty="0"/>
              <a:t>Sujetar las calzas con los dedos por su parte interna, estirando de la goma para abrirla.</a:t>
            </a:r>
          </a:p>
          <a:p>
            <a:pPr lvl="1"/>
            <a:r>
              <a:rPr lang="es-ES" sz="1600" dirty="0"/>
              <a:t>Introducir el  pie calzado a través de la goma.</a:t>
            </a:r>
          </a:p>
          <a:p>
            <a:pPr lvl="1"/>
            <a:r>
              <a:rPr lang="es-ES" sz="1600" dirty="0"/>
              <a:t>Colocar/as de forma que el calzado quede totalmente cubierto y protegido.</a:t>
            </a:r>
          </a:p>
          <a:p>
            <a:pPr lvl="1"/>
            <a:r>
              <a:rPr lang="es-ES" sz="1600" dirty="0"/>
              <a:t>Para retirar/as, sujetar de la goma y sacar el pie; después, desecharlas en los contenedores específicos para ello.</a:t>
            </a:r>
          </a:p>
          <a:p>
            <a:pPr>
              <a:lnSpc>
                <a:spcPct val="90000"/>
              </a:lnSpc>
            </a:pPr>
            <a:endParaRPr lang="es-ES" sz="1600" dirty="0"/>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7110"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7111"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7112" name="Rectangle 8"/>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47113" name="Picture 10" descr="calzas_zuecos_quirofano"/>
          <p:cNvPicPr>
            <a:picLocks noChangeAspect="1" noChangeArrowheads="1"/>
          </p:cNvPicPr>
          <p:nvPr/>
        </p:nvPicPr>
        <p:blipFill>
          <a:blip r:embed="rId2"/>
          <a:srcRect r="18649"/>
          <a:stretch>
            <a:fillRect/>
          </a:stretch>
        </p:blipFill>
        <p:spPr bwMode="auto">
          <a:xfrm>
            <a:off x="6780213" y="1500188"/>
            <a:ext cx="2363787" cy="2090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dissolv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dissolve">
                                      <p:cBhvr>
                                        <p:cTn id="27" dur="500"/>
                                        <p:tgtEl>
                                          <p:spTgt spid="450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059">
                                            <p:txEl>
                                              <p:pRg st="6" end="6"/>
                                            </p:txEl>
                                          </p:spTgt>
                                        </p:tgtEl>
                                        <p:attrNameLst>
                                          <p:attrName>style.visibility</p:attrName>
                                        </p:attrNameLst>
                                      </p:cBhvr>
                                      <p:to>
                                        <p:strVal val="visible"/>
                                      </p:to>
                                    </p:set>
                                    <p:animEffect transition="in" filter="dissolve">
                                      <p:cBhvr>
                                        <p:cTn id="32" dur="500"/>
                                        <p:tgtEl>
                                          <p:spTgt spid="450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5059">
                                            <p:txEl>
                                              <p:pRg st="7" end="7"/>
                                            </p:txEl>
                                          </p:spTgt>
                                        </p:tgtEl>
                                        <p:attrNameLst>
                                          <p:attrName>style.visibility</p:attrName>
                                        </p:attrNameLst>
                                      </p:cBhvr>
                                      <p:to>
                                        <p:strVal val="visible"/>
                                      </p:to>
                                    </p:set>
                                    <p:animEffect transition="in" filter="dissolve">
                                      <p:cBhvr>
                                        <p:cTn id="37" dur="500"/>
                                        <p:tgtEl>
                                          <p:spTgt spid="4505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5059">
                                            <p:txEl>
                                              <p:pRg st="8" end="8"/>
                                            </p:txEl>
                                          </p:spTgt>
                                        </p:tgtEl>
                                        <p:attrNameLst>
                                          <p:attrName>style.visibility</p:attrName>
                                        </p:attrNameLst>
                                      </p:cBhvr>
                                      <p:to>
                                        <p:strVal val="visible"/>
                                      </p:to>
                                    </p:set>
                                    <p:animEffect transition="in" filter="dissolve">
                                      <p:cBhvr>
                                        <p:cTn id="42" dur="500"/>
                                        <p:tgtEl>
                                          <p:spTgt spid="4505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5059">
                                            <p:txEl>
                                              <p:pRg st="9" end="9"/>
                                            </p:txEl>
                                          </p:spTgt>
                                        </p:tgtEl>
                                        <p:attrNameLst>
                                          <p:attrName>style.visibility</p:attrName>
                                        </p:attrNameLst>
                                      </p:cBhvr>
                                      <p:to>
                                        <p:strVal val="visible"/>
                                      </p:to>
                                    </p:set>
                                    <p:animEffect transition="in" filter="dissolve">
                                      <p:cBhvr>
                                        <p:cTn id="47" dur="500"/>
                                        <p:tgtEl>
                                          <p:spTgt spid="450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a:xfrm>
            <a:off x="457200" y="268288"/>
            <a:ext cx="8229600" cy="946150"/>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GORRO</a:t>
            </a:r>
          </a:p>
        </p:txBody>
      </p:sp>
      <p:sp>
        <p:nvSpPr>
          <p:cNvPr id="46083" name="Rectangle 3"/>
          <p:cNvSpPr>
            <a:spLocks noGrp="1"/>
          </p:cNvSpPr>
          <p:nvPr>
            <p:ph type="body" idx="4294967295"/>
          </p:nvPr>
        </p:nvSpPr>
        <p:spPr>
          <a:xfrm>
            <a:off x="285750" y="1357313"/>
            <a:ext cx="8429625" cy="3571875"/>
          </a:xfrm>
        </p:spPr>
        <p:txBody>
          <a:bodyPr/>
          <a:lstStyle/>
          <a:p>
            <a:r>
              <a:rPr lang="es-ES_tradnl" sz="2000"/>
              <a:t>El pelo puede ser vehículo de microorganismos patógenos. Los gorros evitan contaminaciones producidas por la caída de cabellos y caspa. Son desechables y se utilizan por el personal del área quirúrgica y en habitaciones de aislamiento de protección o inverso.</a:t>
            </a:r>
            <a:endParaRPr lang="es-ES" sz="2000"/>
          </a:p>
          <a:p>
            <a:pPr>
              <a:buFont typeface="Wingdings 2" pitchFamily="18" charset="2"/>
              <a:buNone/>
            </a:pPr>
            <a:r>
              <a:rPr lang="es-ES_tradnl" sz="2000"/>
              <a:t> </a:t>
            </a:r>
            <a:endParaRPr lang="es-ES" sz="2000"/>
          </a:p>
          <a:p>
            <a:r>
              <a:rPr lang="es-ES_tradnl" sz="2000"/>
              <a:t>Las personas con el pelo largo han de recogérselo previamente. El gorro se sujeta por su parte interna y se coloca recogiendo todo el cabello en su interior. </a:t>
            </a:r>
            <a:r>
              <a:rPr lang="es-ES" sz="2000"/>
              <a:t>Si lleva cintas, se atan en la parte posterior de la cabeza.</a:t>
            </a:r>
          </a:p>
          <a:p>
            <a:pPr>
              <a:lnSpc>
                <a:spcPct val="90000"/>
              </a:lnSpc>
            </a:pPr>
            <a:endParaRPr lang="es-ES" sz="2000"/>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8134"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8135"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8136" name="Rectangle 8"/>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48137" name="Picture 9" descr="gorro_mascarilla_quirofano"/>
          <p:cNvPicPr>
            <a:picLocks noChangeAspect="1" noChangeArrowheads="1"/>
          </p:cNvPicPr>
          <p:nvPr/>
        </p:nvPicPr>
        <p:blipFill>
          <a:blip r:embed="rId2"/>
          <a:srcRect/>
          <a:stretch>
            <a:fillRect/>
          </a:stretch>
        </p:blipFill>
        <p:spPr bwMode="auto">
          <a:xfrm>
            <a:off x="2571750" y="4714875"/>
            <a:ext cx="3313113"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dissolve">
                                      <p:cBhvr>
                                        <p:cTn id="12"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457200" y="268288"/>
            <a:ext cx="8229600" cy="803275"/>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MASCARILLA</a:t>
            </a:r>
          </a:p>
        </p:txBody>
      </p:sp>
      <p:sp>
        <p:nvSpPr>
          <p:cNvPr id="47107" name="Rectangle 3"/>
          <p:cNvSpPr>
            <a:spLocks noGrp="1"/>
          </p:cNvSpPr>
          <p:nvPr>
            <p:ph type="body" idx="4294967295"/>
          </p:nvPr>
        </p:nvSpPr>
        <p:spPr>
          <a:xfrm>
            <a:off x="428625" y="1143000"/>
            <a:ext cx="8258175" cy="4143375"/>
          </a:xfrm>
        </p:spPr>
        <p:txBody>
          <a:bodyPr/>
          <a:lstStyle/>
          <a:p>
            <a:r>
              <a:rPr lang="es-ES" sz="1800"/>
              <a:t>El personal sanitario utiliza la mascarilla para impedir el paso de los microorganismos desde el aire a sus vías respiratorias y también para no emitir sus microorganismos al medio ambiente. </a:t>
            </a:r>
          </a:p>
          <a:p>
            <a:r>
              <a:rPr lang="es-ES" sz="1800"/>
              <a:t>No deben humedecerse ni usarse durante más de dos horas, porque pierden su eficacia.</a:t>
            </a:r>
          </a:p>
          <a:p>
            <a:pPr>
              <a:buFont typeface="Wingdings 2" pitchFamily="18" charset="2"/>
              <a:buNone/>
            </a:pPr>
            <a:r>
              <a:rPr lang="es-ES_tradnl" sz="1800"/>
              <a:t> Las mascarillas  pueden ser:</a:t>
            </a:r>
          </a:p>
          <a:p>
            <a:pPr lvl="1"/>
            <a:r>
              <a:rPr lang="es-ES_tradnl" sz="1400" b="1"/>
              <a:t>Quirúrgicas</a:t>
            </a:r>
            <a:r>
              <a:rPr lang="es-ES_tradnl" sz="1400"/>
              <a:t>: son desechables (papel, tela).</a:t>
            </a:r>
            <a:endParaRPr lang="es-ES" sz="1400"/>
          </a:p>
          <a:p>
            <a:pPr lvl="1"/>
            <a:r>
              <a:rPr lang="es-ES_tradnl" sz="1400" b="1"/>
              <a:t>De protección, de alta filtración (eficacia) o respiradores de partículas</a:t>
            </a:r>
            <a:r>
              <a:rPr lang="es-ES_tradnl" sz="1400"/>
              <a:t>: más eficaces que las anteriores, retienen cualquier tipo de partículas en suspensión. A veces tienen válvula de exhalación, en cuyo caso sólo se podrán utilizar con finalidad autoprotectora</a:t>
            </a:r>
          </a:p>
          <a:p>
            <a:r>
              <a:rPr lang="es-ES_tradnl" sz="1800"/>
              <a:t>Se utilizan en estas situaciones:</a:t>
            </a:r>
            <a:endParaRPr lang="es-ES" sz="1800"/>
          </a:p>
          <a:p>
            <a:pPr lvl="1"/>
            <a:r>
              <a:rPr lang="es-ES_tradnl" sz="1400"/>
              <a:t>En el quirófano y habitaciones de aislamiento.</a:t>
            </a:r>
            <a:endParaRPr lang="es-ES" sz="1400"/>
          </a:p>
          <a:p>
            <a:pPr lvl="1"/>
            <a:r>
              <a:rPr lang="es-ES_tradnl" sz="1400"/>
              <a:t>En la manipulación de materiales estériles o contaminados (si emiten vapores).</a:t>
            </a:r>
            <a:endParaRPr lang="es-ES" sz="1400"/>
          </a:p>
          <a:p>
            <a:pPr lvl="1"/>
            <a:r>
              <a:rPr lang="es-ES_tradnl" sz="1400"/>
              <a:t>En laboratorios de análisis clínico, microbiológico y de anatomía patológica.</a:t>
            </a:r>
            <a:endParaRPr lang="es-ES" sz="1400"/>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91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9158"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9159"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9160" name="Rectangle 8"/>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49161" name="Picture 9" descr="gorro_mascarilla_quirofano"/>
          <p:cNvPicPr>
            <a:picLocks noChangeAspect="1" noChangeArrowheads="1"/>
          </p:cNvPicPr>
          <p:nvPr/>
        </p:nvPicPr>
        <p:blipFill>
          <a:blip r:embed="rId2"/>
          <a:srcRect/>
          <a:stretch>
            <a:fillRect/>
          </a:stretch>
        </p:blipFill>
        <p:spPr bwMode="auto">
          <a:xfrm>
            <a:off x="571500" y="5249863"/>
            <a:ext cx="2714625" cy="1608137"/>
          </a:xfrm>
          <a:prstGeom prst="rect">
            <a:avLst/>
          </a:prstGeom>
          <a:noFill/>
          <a:ln w="9525">
            <a:noFill/>
            <a:miter lim="800000"/>
            <a:headEnd/>
            <a:tailEnd/>
          </a:ln>
        </p:spPr>
      </p:pic>
      <p:pic>
        <p:nvPicPr>
          <p:cNvPr id="49162" name="Picture 11" descr="http://www.seguridadglobalnet.com.ar/Fotos-admin/productos/2996_1.jpg"/>
          <p:cNvPicPr>
            <a:picLocks noChangeAspect="1" noChangeArrowheads="1"/>
          </p:cNvPicPr>
          <p:nvPr/>
        </p:nvPicPr>
        <p:blipFill>
          <a:blip r:embed="rId3"/>
          <a:srcRect t="9135" b="12979"/>
          <a:stretch>
            <a:fillRect/>
          </a:stretch>
        </p:blipFill>
        <p:spPr bwMode="auto">
          <a:xfrm>
            <a:off x="3500438" y="5357813"/>
            <a:ext cx="2143125" cy="1285875"/>
          </a:xfrm>
          <a:prstGeom prst="rect">
            <a:avLst/>
          </a:prstGeom>
          <a:noFill/>
          <a:ln w="9525">
            <a:noFill/>
            <a:miter lim="800000"/>
            <a:headEnd/>
            <a:tailEnd/>
          </a:ln>
        </p:spPr>
      </p:pic>
      <p:pic>
        <p:nvPicPr>
          <p:cNvPr id="49163" name="Picture 12" descr="http://www.portoltda.com/portoltdanew/images/stories/flexicontent/l_8822-respirador.jpg"/>
          <p:cNvPicPr>
            <a:picLocks noChangeAspect="1" noChangeArrowheads="1"/>
          </p:cNvPicPr>
          <p:nvPr/>
        </p:nvPicPr>
        <p:blipFill>
          <a:blip r:embed="rId4"/>
          <a:srcRect l="12500" t="5000" r="11249"/>
          <a:stretch>
            <a:fillRect/>
          </a:stretch>
        </p:blipFill>
        <p:spPr bwMode="auto">
          <a:xfrm>
            <a:off x="5929313" y="5286375"/>
            <a:ext cx="1681162"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bwMode="auto">
          <a:xfrm>
            <a:off x="457200" y="268288"/>
            <a:ext cx="8229600" cy="803275"/>
          </a:xfrm>
          <a:noFill/>
        </p:spPr>
        <p:txBody>
          <a:bodyPr wrap="square" lIns="91440" tIns="45720" rIns="91440" bIns="45720" numCol="1" anchorCtr="0" compatLnSpc="1">
            <a:prstTxWarp prst="textNoShape">
              <a:avLst/>
            </a:prstTxWarp>
          </a:bodyPr>
          <a:lstStyle/>
          <a:p>
            <a:pPr algn="ctr"/>
            <a:r>
              <a:rPr lang="es-ES" sz="3600" b="1" dirty="0">
                <a:ln>
                  <a:noFill/>
                </a:ln>
                <a:solidFill>
                  <a:srgbClr val="FFFF00"/>
                </a:solidFill>
                <a:effectLst/>
              </a:rPr>
              <a:t>MASCARILLA</a:t>
            </a:r>
          </a:p>
        </p:txBody>
      </p:sp>
      <p:sp>
        <p:nvSpPr>
          <p:cNvPr id="48131" name="Rectangle 3"/>
          <p:cNvSpPr>
            <a:spLocks noGrp="1"/>
          </p:cNvSpPr>
          <p:nvPr>
            <p:ph type="body" idx="4294967295"/>
          </p:nvPr>
        </p:nvSpPr>
        <p:spPr>
          <a:xfrm>
            <a:off x="428625" y="1143000"/>
            <a:ext cx="8258175" cy="5311775"/>
          </a:xfrm>
        </p:spPr>
        <p:txBody>
          <a:bodyPr/>
          <a:lstStyle/>
          <a:p>
            <a:r>
              <a:rPr lang="es-ES_tradnl" sz="1800"/>
              <a:t>La mascarilla debe cambiarse cuando se humedezca. Sólo deben manipularse las cintas, no se debe introducir en el bolsillo para su posterior colocación ni se colgará del cuello.</a:t>
            </a:r>
          </a:p>
          <a:p>
            <a:pPr>
              <a:buFont typeface="Wingdings 2" pitchFamily="18" charset="2"/>
              <a:buNone/>
            </a:pPr>
            <a:endParaRPr lang="es-ES" sz="1800"/>
          </a:p>
          <a:p>
            <a:r>
              <a:rPr lang="es-ES_tradnl" sz="1800"/>
              <a:t>Si se usan gafas se ajustarán sobre la mascarilla una vez colocada ésta.</a:t>
            </a:r>
            <a:endParaRPr lang="es-ES" sz="1800"/>
          </a:p>
          <a:p>
            <a:pPr>
              <a:buFont typeface="Wingdings 2" pitchFamily="18" charset="2"/>
              <a:buNone/>
            </a:pPr>
            <a:r>
              <a:rPr lang="es-ES_tradnl" sz="1800"/>
              <a:t> </a:t>
            </a:r>
            <a:endParaRPr lang="es-ES" sz="1800"/>
          </a:p>
          <a:p>
            <a:r>
              <a:rPr lang="es-ES_tradnl" sz="1800"/>
              <a:t>Una mascarilla se coloca de la siguiente forma:</a:t>
            </a:r>
            <a:endParaRPr lang="es-ES" sz="1800"/>
          </a:p>
          <a:p>
            <a:pPr lvl="1">
              <a:buFont typeface="Verdana" pitchFamily="34" charset="0"/>
              <a:buNone/>
            </a:pPr>
            <a:r>
              <a:rPr lang="es-ES_tradnl" sz="1600"/>
              <a:t>1. Poner la mascarilla sobre la nariz y la boca y atar las dos cintas superiores sobre la parte posterior de la cabeza.</a:t>
            </a:r>
            <a:endParaRPr lang="es-ES" sz="1600"/>
          </a:p>
          <a:p>
            <a:pPr lvl="1">
              <a:buFont typeface="Verdana" pitchFamily="34" charset="0"/>
              <a:buNone/>
            </a:pPr>
            <a:r>
              <a:rPr lang="es-ES_tradnl" sz="1600"/>
              <a:t>2. Atar las dos cintas inferiores sobre la base de la cabeza, de forma que quede ajustada correctamente a la cara. </a:t>
            </a:r>
            <a:r>
              <a:rPr lang="es-ES" sz="1600"/>
              <a:t>Adaptar el puente de metal (si lo tiene) sobre la parte superior de la nariz. Asegurarse de que la mascarilla cubre totalmente la barbilla (mentón), boca y nariz. Una vez colocada, hay que procurar no hablar mucho ni toser o estornudar.</a:t>
            </a:r>
          </a:p>
          <a:p>
            <a:pPr>
              <a:buFont typeface="Wingdings 2" pitchFamily="18" charset="2"/>
              <a:buNone/>
            </a:pPr>
            <a:endParaRPr lang="es-ES" sz="1800"/>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0182"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0183"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50184" name="Rectangle 8"/>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dissolv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dissolve">
                                      <p:cBhvr>
                                        <p:cTn id="17" dur="500"/>
                                        <p:tgtEl>
                                          <p:spTgt spid="481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dissolve">
                                      <p:cBhvr>
                                        <p:cTn id="22" dur="500"/>
                                        <p:tgtEl>
                                          <p:spTgt spid="481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dissolve">
                                      <p:cBhvr>
                                        <p:cTn id="2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4629</TotalTime>
  <Words>1776</Words>
  <Application>Microsoft Office PowerPoint</Application>
  <PresentationFormat>On-screen Show (4:3)</PresentationFormat>
  <Paragraphs>122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 MT Bold</vt:lpstr>
      <vt:lpstr>Baskerville Old Face</vt:lpstr>
      <vt:lpstr>Calibri</vt:lpstr>
      <vt:lpstr>Century Gothic</vt:lpstr>
      <vt:lpstr>Verdana</vt:lpstr>
      <vt:lpstr>Wingdings 2</vt:lpstr>
      <vt:lpstr>Brío</vt:lpstr>
      <vt:lpstr>EQUIPOS DE PROTECCIÓN INDIVIDUAL (EPIs)</vt:lpstr>
      <vt:lpstr>EPIs</vt:lpstr>
      <vt:lpstr>EPIs</vt:lpstr>
      <vt:lpstr>EPIs</vt:lpstr>
      <vt:lpstr>COLOCACIÓN DE PRENDAS DE AISLAMIENTO</vt:lpstr>
      <vt:lpstr>CALZAS</vt:lpstr>
      <vt:lpstr>GORRO</vt:lpstr>
      <vt:lpstr>MASCARILLA</vt:lpstr>
      <vt:lpstr>MASCARILLA</vt:lpstr>
      <vt:lpstr>MASCARILLA</vt:lpstr>
      <vt:lpstr>GAFAS</vt:lpstr>
      <vt:lpstr>PANTALLA DE PROTECCIÓN FACIAL</vt:lpstr>
      <vt:lpstr>BATA</vt:lpstr>
      <vt:lpstr>BATA</vt:lpstr>
      <vt:lpstr>BATA</vt:lpstr>
      <vt:lpstr>GUANTES</vt:lpstr>
      <vt:lpstr>GUANTES</vt:lpstr>
      <vt:lpstr>COLOCACIÓN DE GUANTES ESTÉRILES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Aislamiento</dc:title>
  <dc:creator>2007</dc:creator>
  <cp:lastModifiedBy>José Luis Díaz Garbín</cp:lastModifiedBy>
  <cp:revision>208</cp:revision>
  <dcterms:created xsi:type="dcterms:W3CDTF">2009-05-26T15:07:05Z</dcterms:created>
  <dcterms:modified xsi:type="dcterms:W3CDTF">2021-05-20T15:50:50Z</dcterms:modified>
</cp:coreProperties>
</file>