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1" r:id="rId14"/>
    <p:sldId id="269" r:id="rId15"/>
    <p:sldId id="273" r:id="rId16"/>
    <p:sldId id="272"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0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5/12/2021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‹Nº›</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41D2AC3-6A0B-4169-B1EA-E3AE8B351BDD}"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DD4B9363-8B87-41B7-9F8E-64519CBB8F34}"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EAEF5746-5284-4951-9F37-7AE924EDBCB7}"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02398B29-7265-4A65-A2A4-6703C057B7C1}"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28FBA082-94DF-4C4B-A041-6624924AB0A8}" type="datetimeFigureOut">
              <a:rPr lang="en-US" dirty="0"/>
              <a:t>5/12/2021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B27686C4-3AB5-4E0C-86CA-FB108C350AA9}" type="datetimeFigureOut">
              <a:rPr lang="en-US" dirty="0"/>
              <a:t>5/12/2021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0F7F47CF-67C9-420C-80A5-E2069FF0C2DF}" type="datetimeFigureOut">
              <a:rPr lang="en-US" dirty="0"/>
              <a:t>5/12/2021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Content Placeholder 3"/>
          <p:cNvSpPr>
            <a:spLocks noGrp="1"/>
          </p:cNvSpPr>
          <p:nvPr>
            <p:ph sz="quarter" idx="13"/>
          </p:nvPr>
        </p:nvSpPr>
        <p:spPr>
          <a:xfrm>
            <a:off x="685802" y="2861733"/>
            <a:ext cx="5088712"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3" name="Content Placeholder 5"/>
          <p:cNvSpPr>
            <a:spLocks noGrp="1"/>
          </p:cNvSpPr>
          <p:nvPr>
            <p:ph sz="quarter" idx="14"/>
          </p:nvPr>
        </p:nvSpPr>
        <p:spPr>
          <a:xfrm>
            <a:off x="5993969" y="2861733"/>
            <a:ext cx="5088713" cy="2512852"/>
          </a:xfrm>
        </p:spPr>
        <p:txBody>
          <a:bodyPr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50C3BFE2-83B7-4B0A-B9D3-AB28331082B3}"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12EF78E3-FDA3-4D28-AAA2-0B81F349A39D}" type="datetimeFigureOut">
              <a:rPr lang="en-US" dirty="0"/>
              <a:t>5/12/2021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5/12/2021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ES" dirty="0"/>
              <a:t>FUENTES DE </a:t>
            </a:r>
            <a:r>
              <a:rPr lang="es-ES" dirty="0" smtClean="0"/>
              <a:t>CONTAMINACIÓN</a:t>
            </a:r>
            <a:endParaRPr lang="es-ES" dirty="0"/>
          </a:p>
        </p:txBody>
      </p:sp>
      <p:sp>
        <p:nvSpPr>
          <p:cNvPr id="3" name="Subtítulo 2"/>
          <p:cNvSpPr>
            <a:spLocks noGrp="1"/>
          </p:cNvSpPr>
          <p:nvPr>
            <p:ph type="subTitle" idx="1"/>
          </p:nvPr>
        </p:nvSpPr>
        <p:spPr/>
        <p:txBody>
          <a:bodyPr/>
          <a:lstStyle/>
          <a:p>
            <a:r>
              <a:rPr lang="es-ES" dirty="0">
                <a:solidFill>
                  <a:schemeClr val="accent1"/>
                </a:solidFill>
              </a:rPr>
              <a:t>EN CUIDADOS AUXILIARES DE ENFERMERÍA</a:t>
            </a:r>
          </a:p>
        </p:txBody>
      </p:sp>
    </p:spTree>
    <p:extLst>
      <p:ext uri="{BB962C8B-B14F-4D97-AF65-F5344CB8AC3E}">
        <p14:creationId xmlns:p14="http://schemas.microsoft.com/office/powerpoint/2010/main" val="3489381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3. Contaminantes químicos </a:t>
            </a:r>
            <a:endParaRPr lang="es-ES" dirty="0"/>
          </a:p>
        </p:txBody>
      </p:sp>
      <p:sp>
        <p:nvSpPr>
          <p:cNvPr id="3" name="Marcador de contenido 2"/>
          <p:cNvSpPr>
            <a:spLocks noGrp="1"/>
          </p:cNvSpPr>
          <p:nvPr>
            <p:ph sz="quarter" idx="13"/>
          </p:nvPr>
        </p:nvSpPr>
        <p:spPr>
          <a:xfrm>
            <a:off x="107576" y="1707776"/>
            <a:ext cx="8821271" cy="3666809"/>
          </a:xfrm>
        </p:spPr>
        <p:txBody>
          <a:bodyPr>
            <a:normAutofit fontScale="92500" lnSpcReduction="10000"/>
          </a:bodyPr>
          <a:lstStyle/>
          <a:p>
            <a:pPr marL="0" indent="0">
              <a:buNone/>
            </a:pPr>
            <a:r>
              <a:rPr lang="es-ES" b="1" dirty="0">
                <a:latin typeface="Arial" panose="020B0604020202020204" pitchFamily="34" charset="0"/>
                <a:cs typeface="Arial" panose="020B0604020202020204" pitchFamily="34" charset="0"/>
              </a:rPr>
              <a:t>hipoclorito de sodio</a:t>
            </a:r>
            <a:r>
              <a:rPr lang="es-ES" dirty="0">
                <a:latin typeface="Arial" panose="020B0604020202020204" pitchFamily="34" charset="0"/>
                <a:cs typeface="Arial" panose="020B0604020202020204" pitchFamily="34" charset="0"/>
              </a:rPr>
              <a:t> </a:t>
            </a:r>
            <a:endParaRPr lang="es-ES" b="1" dirty="0" smtClean="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Inhalado: </a:t>
            </a:r>
            <a:r>
              <a:rPr lang="es-ES" dirty="0" smtClean="0">
                <a:latin typeface="Arial" panose="020B0604020202020204" pitchFamily="34" charset="0"/>
                <a:cs typeface="Arial" panose="020B0604020202020204" pitchFamily="34" charset="0"/>
              </a:rPr>
              <a:t>irrita </a:t>
            </a:r>
            <a:r>
              <a:rPr lang="es-ES" dirty="0">
                <a:latin typeface="Arial" panose="020B0604020202020204" pitchFamily="34" charset="0"/>
                <a:cs typeface="Arial" panose="020B0604020202020204" pitchFamily="34" charset="0"/>
              </a:rPr>
              <a:t>membranas mucosas de nariz y </a:t>
            </a:r>
            <a:r>
              <a:rPr lang="es-ES" dirty="0" smtClean="0">
                <a:latin typeface="Arial" panose="020B0604020202020204" pitchFamily="34" charset="0"/>
                <a:cs typeface="Arial" panose="020B0604020202020204" pitchFamily="34" charset="0"/>
              </a:rPr>
              <a:t>garganta, produce cuadros </a:t>
            </a:r>
            <a:r>
              <a:rPr lang="es-ES" dirty="0">
                <a:latin typeface="Arial" panose="020B0604020202020204" pitchFamily="34" charset="0"/>
                <a:cs typeface="Arial" panose="020B0604020202020204" pitchFamily="34" charset="0"/>
              </a:rPr>
              <a:t>alérgicos y  </a:t>
            </a:r>
            <a:r>
              <a:rPr lang="es-ES" dirty="0" err="1" smtClean="0">
                <a:latin typeface="Arial" panose="020B0604020202020204" pitchFamily="34" charset="0"/>
                <a:cs typeface="Arial" panose="020B0604020202020204" pitchFamily="34" charset="0"/>
              </a:rPr>
              <a:t>y</a:t>
            </a:r>
            <a:r>
              <a:rPr lang="es-ES" dirty="0" smtClean="0">
                <a:latin typeface="Arial" panose="020B0604020202020204" pitchFamily="34" charset="0"/>
                <a:cs typeface="Arial" panose="020B0604020202020204" pitchFamily="34" charset="0"/>
              </a:rPr>
              <a:t> daño pulmonar.</a:t>
            </a:r>
          </a:p>
          <a:p>
            <a:r>
              <a:rPr lang="es-ES" dirty="0" smtClean="0">
                <a:latin typeface="Arial" panose="020B0604020202020204" pitchFamily="34" charset="0"/>
                <a:cs typeface="Arial" panose="020B0604020202020204" pitchFamily="34" charset="0"/>
              </a:rPr>
              <a:t>al </a:t>
            </a:r>
            <a:r>
              <a:rPr lang="es-ES" b="1" dirty="0">
                <a:latin typeface="Arial" panose="020B0604020202020204" pitchFamily="34" charset="0"/>
                <a:cs typeface="Arial" panose="020B0604020202020204" pitchFamily="34" charset="0"/>
              </a:rPr>
              <a:t>contacto con la </a:t>
            </a:r>
            <a:r>
              <a:rPr lang="es-ES" b="1" dirty="0" smtClean="0">
                <a:latin typeface="Arial" panose="020B0604020202020204" pitchFamily="34" charset="0"/>
                <a:cs typeface="Arial" panose="020B0604020202020204" pitchFamily="34" charset="0"/>
              </a:rPr>
              <a:t>piel</a:t>
            </a:r>
            <a:r>
              <a:rPr lang="es-ES" dirty="0" smtClean="0">
                <a:latin typeface="Arial" panose="020B0604020202020204" pitchFamily="34" charset="0"/>
                <a:cs typeface="Arial" panose="020B0604020202020204" pitchFamily="34" charset="0"/>
              </a:rPr>
              <a:t>: Puede producir  irritación o dermatitis.</a:t>
            </a:r>
          </a:p>
          <a:p>
            <a:r>
              <a:rPr lang="es-ES" dirty="0" smtClean="0">
                <a:latin typeface="Arial" panose="020B0604020202020204" pitchFamily="34" charset="0"/>
                <a:cs typeface="Arial" panose="020B0604020202020204" pitchFamily="34" charset="0"/>
              </a:rPr>
              <a:t>al </a:t>
            </a:r>
            <a:r>
              <a:rPr lang="es-ES" b="1" dirty="0">
                <a:latin typeface="Arial" panose="020B0604020202020204" pitchFamily="34" charset="0"/>
                <a:cs typeface="Arial" panose="020B0604020202020204" pitchFamily="34" charset="0"/>
              </a:rPr>
              <a:t>contacto con los </a:t>
            </a:r>
            <a:r>
              <a:rPr lang="es-ES" b="1" dirty="0" smtClean="0">
                <a:latin typeface="Arial" panose="020B0604020202020204" pitchFamily="34" charset="0"/>
                <a:cs typeface="Arial" panose="020B0604020202020204" pitchFamily="34" charset="0"/>
              </a:rPr>
              <a:t>ojos</a:t>
            </a:r>
            <a:r>
              <a:rPr lang="es-ES" dirty="0" smtClean="0">
                <a:latin typeface="Arial" panose="020B0604020202020204" pitchFamily="34" charset="0"/>
                <a:cs typeface="Arial" panose="020B0604020202020204" pitchFamily="34" charset="0"/>
              </a:rPr>
              <a:t>: puede </a:t>
            </a:r>
            <a:r>
              <a:rPr lang="es-ES" dirty="0">
                <a:latin typeface="Arial" panose="020B0604020202020204" pitchFamily="34" charset="0"/>
                <a:cs typeface="Arial" panose="020B0604020202020204" pitchFamily="34" charset="0"/>
              </a:rPr>
              <a:t>producir quemaduras severas y daños a las </a:t>
            </a:r>
            <a:r>
              <a:rPr lang="es-ES" dirty="0" smtClean="0">
                <a:latin typeface="Arial" panose="020B0604020202020204" pitchFamily="34" charset="0"/>
                <a:cs typeface="Arial" panose="020B0604020202020204" pitchFamily="34" charset="0"/>
              </a:rPr>
              <a:t>córneas.</a:t>
            </a:r>
          </a:p>
          <a:p>
            <a:r>
              <a:rPr lang="es-ES" b="1" dirty="0" smtClean="0">
                <a:latin typeface="Arial" panose="020B0604020202020204" pitchFamily="34" charset="0"/>
                <a:cs typeface="Arial" panose="020B0604020202020204" pitchFamily="34" charset="0"/>
              </a:rPr>
              <a:t>Ingerido</a:t>
            </a:r>
            <a:r>
              <a:rPr lang="es-ES" dirty="0" smtClean="0">
                <a:latin typeface="Arial" panose="020B0604020202020204" pitchFamily="34" charset="0"/>
                <a:cs typeface="Arial" panose="020B0604020202020204" pitchFamily="34" charset="0"/>
              </a:rPr>
              <a:t>: puede </a:t>
            </a:r>
            <a:r>
              <a:rPr lang="es-ES" dirty="0">
                <a:latin typeface="Arial" panose="020B0604020202020204" pitchFamily="34" charset="0"/>
                <a:cs typeface="Arial" panose="020B0604020202020204" pitchFamily="34" charset="0"/>
              </a:rPr>
              <a:t>causar perforación de la boca, esófago y estómago, </a:t>
            </a:r>
            <a:r>
              <a:rPr lang="es-ES" dirty="0" smtClean="0">
                <a:latin typeface="Arial" panose="020B0604020202020204" pitchFamily="34" charset="0"/>
                <a:cs typeface="Arial" panose="020B0604020202020204" pitchFamily="34" charset="0"/>
              </a:rPr>
              <a:t>shock</a:t>
            </a:r>
            <a:r>
              <a:rPr lang="es-ES" dirty="0">
                <a:latin typeface="Arial" panose="020B0604020202020204" pitchFamily="34" charset="0"/>
                <a:cs typeface="Arial" panose="020B0604020202020204" pitchFamily="34" charset="0"/>
              </a:rPr>
              <a:t>, coma y en casos severos a la </a:t>
            </a:r>
            <a:r>
              <a:rPr lang="es-ES" dirty="0" smtClean="0">
                <a:latin typeface="Arial" panose="020B0604020202020204" pitchFamily="34" charset="0"/>
                <a:cs typeface="Arial" panose="020B0604020202020204" pitchFamily="34" charset="0"/>
              </a:rPr>
              <a:t>muerte.</a:t>
            </a:r>
            <a:endParaRPr lang="es-ES" dirty="0">
              <a:latin typeface="Arial" panose="020B0604020202020204" pitchFamily="34" charset="0"/>
              <a:cs typeface="Arial" panose="020B0604020202020204" pitchFamily="34" charset="0"/>
            </a:endParaRPr>
          </a:p>
        </p:txBody>
      </p:sp>
      <p:pic>
        <p:nvPicPr>
          <p:cNvPr id="7170" name="Picture 2" descr="Hipoclorito sódico. dt-blancor 25 k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8847" y="1567082"/>
            <a:ext cx="2961837" cy="296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9908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4. </a:t>
            </a:r>
            <a:r>
              <a:rPr lang="es-ES" dirty="0"/>
              <a:t>Contaminantes físicos </a:t>
            </a:r>
          </a:p>
        </p:txBody>
      </p:sp>
      <p:sp>
        <p:nvSpPr>
          <p:cNvPr id="3" name="Marcador de contenido 2"/>
          <p:cNvSpPr>
            <a:spLocks noGrp="1"/>
          </p:cNvSpPr>
          <p:nvPr>
            <p:ph sz="quarter" idx="13"/>
          </p:nvPr>
        </p:nvSpPr>
        <p:spPr/>
        <p:txBody>
          <a:bodyPr>
            <a:normAutofit lnSpcReduction="10000"/>
          </a:bodyPr>
          <a:lstStyle/>
          <a:p>
            <a:pPr marL="0" indent="0">
              <a:buNone/>
            </a:pPr>
            <a:r>
              <a:rPr lang="es-ES" dirty="0" smtClean="0">
                <a:latin typeface="Arial" panose="020B0604020202020204" pitchFamily="34" charset="0"/>
                <a:cs typeface="Arial" panose="020B0604020202020204" pitchFamily="34" charset="0"/>
              </a:rPr>
              <a:t>Son </a:t>
            </a:r>
            <a:r>
              <a:rPr lang="es-ES" dirty="0">
                <a:latin typeface="Arial" panose="020B0604020202020204" pitchFamily="34" charset="0"/>
                <a:cs typeface="Arial" panose="020B0604020202020204" pitchFamily="34" charset="0"/>
              </a:rPr>
              <a:t>el microclima, las radiaciones y las descargas </a:t>
            </a:r>
            <a:r>
              <a:rPr lang="es-ES" dirty="0" smtClean="0">
                <a:latin typeface="Arial" panose="020B0604020202020204" pitchFamily="34" charset="0"/>
                <a:cs typeface="Arial" panose="020B0604020202020204" pitchFamily="34" charset="0"/>
              </a:rPr>
              <a:t>eléctricas…</a:t>
            </a:r>
            <a:endParaRPr lang="es-ES" dirty="0">
              <a:latin typeface="Arial" panose="020B0604020202020204" pitchFamily="34" charset="0"/>
              <a:cs typeface="Arial" panose="020B0604020202020204" pitchFamily="34" charset="0"/>
            </a:endParaRPr>
          </a:p>
          <a:p>
            <a:r>
              <a:rPr lang="es-ES" b="1" dirty="0" smtClean="0">
                <a:latin typeface="Arial" panose="020B0604020202020204" pitchFamily="34" charset="0"/>
                <a:cs typeface="Arial" panose="020B0604020202020204" pitchFamily="34" charset="0"/>
              </a:rPr>
              <a:t>Microclima</a:t>
            </a:r>
            <a:r>
              <a:rPr lang="es-ES" dirty="0" smtClean="0">
                <a:latin typeface="Arial" panose="020B0604020202020204" pitchFamily="34" charset="0"/>
                <a:cs typeface="Arial" panose="020B0604020202020204" pitchFamily="34" charset="0"/>
              </a:rPr>
              <a:t>: condiciones ambientales del </a:t>
            </a:r>
            <a:r>
              <a:rPr lang="es-ES" dirty="0">
                <a:latin typeface="Arial" panose="020B0604020202020204" pitchFamily="34" charset="0"/>
                <a:cs typeface="Arial" panose="020B0604020202020204" pitchFamily="34" charset="0"/>
              </a:rPr>
              <a:t>puesto </a:t>
            </a:r>
            <a:r>
              <a:rPr lang="es-ES" dirty="0" smtClean="0">
                <a:latin typeface="Arial" panose="020B0604020202020204" pitchFamily="34" charset="0"/>
                <a:cs typeface="Arial" panose="020B0604020202020204" pitchFamily="34" charset="0"/>
              </a:rPr>
              <a:t>de trabajo: espacio </a:t>
            </a:r>
            <a:r>
              <a:rPr lang="es-ES" dirty="0">
                <a:latin typeface="Arial" panose="020B0604020202020204" pitchFamily="34" charset="0"/>
                <a:cs typeface="Arial" panose="020B0604020202020204" pitchFamily="34" charset="0"/>
              </a:rPr>
              <a:t>disponible, ruido, ventilación, humedad relativa, temperatura e </a:t>
            </a:r>
            <a:r>
              <a:rPr lang="es-ES" dirty="0" smtClean="0">
                <a:latin typeface="Arial" panose="020B0604020202020204" pitchFamily="34" charset="0"/>
                <a:cs typeface="Arial" panose="020B0604020202020204" pitchFamily="34" charset="0"/>
              </a:rPr>
              <a:t>iluminación.</a:t>
            </a:r>
          </a:p>
          <a:p>
            <a:r>
              <a:rPr lang="es-ES" b="1" dirty="0" smtClean="0">
                <a:latin typeface="Arial" panose="020B0604020202020204" pitchFamily="34" charset="0"/>
                <a:cs typeface="Arial" panose="020B0604020202020204" pitchFamily="34" charset="0"/>
              </a:rPr>
              <a:t>radiaciones ionizantes</a:t>
            </a:r>
            <a:r>
              <a:rPr lang="es-ES" dirty="0" smtClean="0">
                <a:latin typeface="Arial" panose="020B0604020202020204" pitchFamily="34" charset="0"/>
                <a:cs typeface="Arial" panose="020B0604020202020204" pitchFamily="34" charset="0"/>
              </a:rPr>
              <a:t> depende de:</a:t>
            </a:r>
          </a:p>
          <a:p>
            <a:pPr lvl="1"/>
            <a:r>
              <a:rPr lang="es-ES" dirty="0" smtClean="0">
                <a:latin typeface="Arial" panose="020B0604020202020204" pitchFamily="34" charset="0"/>
                <a:cs typeface="Arial" panose="020B0604020202020204" pitchFamily="34" charset="0"/>
              </a:rPr>
              <a:t>tiempo </a:t>
            </a:r>
            <a:r>
              <a:rPr lang="es-ES" dirty="0">
                <a:latin typeface="Arial" panose="020B0604020202020204" pitchFamily="34" charset="0"/>
                <a:cs typeface="Arial" panose="020B0604020202020204" pitchFamily="34" charset="0"/>
              </a:rPr>
              <a:t>de exposición</a:t>
            </a:r>
            <a:r>
              <a:rPr lang="es-ES" dirty="0" smtClean="0">
                <a:latin typeface="Arial" panose="020B0604020202020204" pitchFamily="34" charset="0"/>
                <a:cs typeface="Arial" panose="020B0604020202020204" pitchFamily="34" charset="0"/>
              </a:rPr>
              <a:t>,</a:t>
            </a:r>
          </a:p>
          <a:p>
            <a:pPr lvl="1"/>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distancia entre la fuente y la persona</a:t>
            </a:r>
            <a:r>
              <a:rPr lang="es-ES" dirty="0" smtClean="0">
                <a:latin typeface="Arial" panose="020B0604020202020204" pitchFamily="34" charset="0"/>
                <a:cs typeface="Arial" panose="020B0604020202020204" pitchFamily="34" charset="0"/>
              </a:rPr>
              <a:t>,</a:t>
            </a:r>
          </a:p>
          <a:p>
            <a:pPr lvl="1"/>
            <a:r>
              <a:rPr lang="es-ES" dirty="0" smtClean="0">
                <a:latin typeface="Arial" panose="020B0604020202020204" pitchFamily="34" charset="0"/>
                <a:cs typeface="Arial" panose="020B0604020202020204" pitchFamily="34" charset="0"/>
              </a:rPr>
              <a:t>la </a:t>
            </a:r>
            <a:r>
              <a:rPr lang="es-ES" dirty="0">
                <a:latin typeface="Arial" panose="020B0604020202020204" pitchFamily="34" charset="0"/>
                <a:cs typeface="Arial" panose="020B0604020202020204" pitchFamily="34" charset="0"/>
              </a:rPr>
              <a:t>materia interpuesta entre </a:t>
            </a:r>
            <a:r>
              <a:rPr lang="es-ES" dirty="0" smtClean="0">
                <a:latin typeface="Arial" panose="020B0604020202020204" pitchFamily="34" charset="0"/>
                <a:cs typeface="Arial" panose="020B0604020202020204" pitchFamily="34" charset="0"/>
              </a:rPr>
              <a:t>ambos</a:t>
            </a:r>
          </a:p>
        </p:txBody>
      </p:sp>
      <p:pic>
        <p:nvPicPr>
          <p:cNvPr id="6146" name="Picture 2" descr="Las radiaciones ionizantes: imágenes, fotos de stock libres de derechos |  Depositpho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2924" y="3454959"/>
            <a:ext cx="2494484" cy="214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1833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228600"/>
            <a:ext cx="10705010" cy="1151965"/>
          </a:xfrm>
        </p:spPr>
        <p:txBody>
          <a:bodyPr>
            <a:normAutofit fontScale="90000"/>
          </a:bodyPr>
          <a:lstStyle/>
          <a:p>
            <a:r>
              <a:rPr lang="es-ES" dirty="0" smtClean="0"/>
              <a:t>Riesgos </a:t>
            </a:r>
            <a:r>
              <a:rPr lang="es-ES" dirty="0"/>
              <a:t>ergonómicos y psicosociales</a:t>
            </a:r>
          </a:p>
        </p:txBody>
      </p:sp>
      <p:sp>
        <p:nvSpPr>
          <p:cNvPr id="3" name="Marcador de contenido 2"/>
          <p:cNvSpPr>
            <a:spLocks noGrp="1"/>
          </p:cNvSpPr>
          <p:nvPr>
            <p:ph sz="quarter" idx="13"/>
          </p:nvPr>
        </p:nvSpPr>
        <p:spPr>
          <a:xfrm>
            <a:off x="685801" y="796834"/>
            <a:ext cx="6198326" cy="5577840"/>
          </a:xfrm>
        </p:spPr>
        <p:txBody>
          <a:bodyPr>
            <a:noAutofit/>
          </a:bodyPr>
          <a:lstStyle/>
          <a:p>
            <a:r>
              <a:rPr lang="es-ES" sz="1600" dirty="0" smtClean="0">
                <a:latin typeface="Arial" panose="020B0604020202020204" pitchFamily="34" charset="0"/>
                <a:cs typeface="Arial" panose="020B0604020202020204" pitchFamily="34" charset="0"/>
              </a:rPr>
              <a:t>Inadecuada </a:t>
            </a:r>
            <a:r>
              <a:rPr lang="es-ES" sz="1600" dirty="0" smtClean="0">
                <a:latin typeface="Arial" panose="020B0604020202020204" pitchFamily="34" charset="0"/>
                <a:cs typeface="Arial" panose="020B0604020202020204" pitchFamily="34" charset="0"/>
              </a:rPr>
              <a:t>organización del trabajo, </a:t>
            </a:r>
            <a:r>
              <a:rPr lang="es-ES" sz="1600" dirty="0" err="1" smtClean="0">
                <a:latin typeface="Arial" panose="020B0604020202020204" pitchFamily="34" charset="0"/>
                <a:cs typeface="Arial" panose="020B0604020202020204" pitchFamily="34" charset="0"/>
              </a:rPr>
              <a:t>Multiempleo</a:t>
            </a:r>
            <a:r>
              <a:rPr lang="es-ES" sz="1600" dirty="0" smtClean="0">
                <a:latin typeface="Arial" panose="020B0604020202020204" pitchFamily="34" charset="0"/>
                <a:cs typeface="Arial" panose="020B0604020202020204" pitchFamily="34" charset="0"/>
              </a:rPr>
              <a:t> y flexibilización laboral</a:t>
            </a:r>
          </a:p>
          <a:p>
            <a:r>
              <a:rPr lang="es-ES" sz="16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Trabajo nocturno y por turnos, </a:t>
            </a:r>
            <a:r>
              <a:rPr lang="es-ES" sz="1600" dirty="0" smtClean="0">
                <a:latin typeface="Arial" panose="020B0604020202020204" pitchFamily="34" charset="0"/>
                <a:cs typeface="Arial" panose="020B0604020202020204" pitchFamily="34" charset="0"/>
              </a:rPr>
              <a:t>Sobrecarga </a:t>
            </a:r>
            <a:r>
              <a:rPr lang="es-ES" sz="1600" dirty="0">
                <a:latin typeface="Arial" panose="020B0604020202020204" pitchFamily="34" charset="0"/>
                <a:cs typeface="Arial" panose="020B0604020202020204" pitchFamily="34" charset="0"/>
              </a:rPr>
              <a:t>laboral: </a:t>
            </a:r>
            <a:endParaRPr lang="es-ES" sz="1600"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es-ES" sz="1600" dirty="0" smtClean="0">
                <a:latin typeface="Arial" panose="020B0604020202020204" pitchFamily="34" charset="0"/>
                <a:cs typeface="Arial" panose="020B0604020202020204" pitchFamily="34" charset="0"/>
              </a:rPr>
              <a:t>Sentimientos </a:t>
            </a:r>
            <a:r>
              <a:rPr lang="es-ES" sz="1600" dirty="0" smtClean="0">
                <a:latin typeface="Arial" panose="020B0604020202020204" pitchFamily="34" charset="0"/>
                <a:cs typeface="Arial" panose="020B0604020202020204" pitchFamily="34" charset="0"/>
              </a:rPr>
              <a:t>de angustia y depresión. Síndrome de Desgaste Profesional, “</a:t>
            </a:r>
            <a:r>
              <a:rPr lang="es-ES" sz="1600" dirty="0" err="1" smtClean="0">
                <a:latin typeface="Arial" panose="020B0604020202020204" pitchFamily="34" charset="0"/>
                <a:cs typeface="Arial" panose="020B0604020202020204" pitchFamily="34" charset="0"/>
              </a:rPr>
              <a:t>Burn-out</a:t>
            </a:r>
            <a:r>
              <a:rPr lang="es-ES" sz="1600" dirty="0" smtClean="0">
                <a:latin typeface="Arial" panose="020B0604020202020204" pitchFamily="34" charset="0"/>
                <a:cs typeface="Arial" panose="020B0604020202020204" pitchFamily="34" charset="0"/>
              </a:rPr>
              <a:t>”. </a:t>
            </a:r>
          </a:p>
          <a:p>
            <a:r>
              <a:rPr lang="es-ES" sz="1600" dirty="0" smtClean="0">
                <a:latin typeface="Arial" panose="020B0604020202020204" pitchFamily="34" charset="0"/>
                <a:cs typeface="Arial" panose="020B0604020202020204" pitchFamily="34" charset="0"/>
              </a:rPr>
              <a:t>menosprecio</a:t>
            </a:r>
            <a:r>
              <a:rPr lang="es-ES" sz="1600" dirty="0" smtClean="0">
                <a:latin typeface="Arial" panose="020B0604020202020204" pitchFamily="34" charset="0"/>
                <a:cs typeface="Arial" panose="020B0604020202020204" pitchFamily="34" charset="0"/>
              </a:rPr>
              <a:t>, insulto, bromas sarcásticas reiteradas, discriminación negativa, desvalorización de la tarea realizada, imposición, inequidad salarial, traslados compulsivos, acoso moral y acoso sexual)</a:t>
            </a:r>
            <a:endParaRPr lang="es-ES" sz="1600" dirty="0">
              <a:latin typeface="Arial" panose="020B0604020202020204" pitchFamily="34" charset="0"/>
              <a:cs typeface="Arial" panose="020B0604020202020204" pitchFamily="34" charset="0"/>
            </a:endParaRPr>
          </a:p>
        </p:txBody>
      </p:sp>
      <p:pic>
        <p:nvPicPr>
          <p:cNvPr id="5122" name="Picture 2" descr="10 Consejos para enfermeras del turno de noche - Scrubs | The Leading  Lifestyle Magazine for the Healthcare Commun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142" y="1217793"/>
            <a:ext cx="2477410" cy="153846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uxiliar de enfermeria y el fenómeno burn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5255" y="2756262"/>
            <a:ext cx="2594103" cy="1613263"/>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STOP Agresiones Sanitarias, no más mentiras. - Photos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32" name="Picture 12" descr="Stop agresiones. Nada justifica una agresión”, nueva campaña de SATSE |  Objetivo Castilla-La Mancha Notici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4127" y="3695638"/>
            <a:ext cx="2091236" cy="1870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226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Factores de Riesgo Ergonómico</a:t>
            </a:r>
          </a:p>
        </p:txBody>
      </p:sp>
      <p:sp>
        <p:nvSpPr>
          <p:cNvPr id="3" name="Marcador de contenido 2"/>
          <p:cNvSpPr>
            <a:spLocks noGrp="1"/>
          </p:cNvSpPr>
          <p:nvPr>
            <p:ph sz="quarter" idx="13"/>
          </p:nvPr>
        </p:nvSpPr>
        <p:spPr>
          <a:xfrm>
            <a:off x="685801" y="2063396"/>
            <a:ext cx="6694714" cy="3311189"/>
          </a:xfrm>
        </p:spPr>
        <p:txBody>
          <a:bodyPr>
            <a:normAutofit/>
          </a:bodyPr>
          <a:lstStyle/>
          <a:p>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principales factores de riesgo ergonómico son: </a:t>
            </a:r>
          </a:p>
          <a:p>
            <a:pPr lvl="1" fontAlgn="base"/>
            <a:r>
              <a:rPr lang="es-ES" dirty="0">
                <a:latin typeface="Arial" panose="020B0604020202020204" pitchFamily="34" charset="0"/>
                <a:cs typeface="Arial" panose="020B0604020202020204" pitchFamily="34" charset="0"/>
              </a:rPr>
              <a:t>Carga física, sobre esfuerzo físico y/o postural. </a:t>
            </a:r>
          </a:p>
          <a:p>
            <a:pPr lvl="1" fontAlgn="base"/>
            <a:r>
              <a:rPr lang="es-ES" dirty="0">
                <a:latin typeface="Arial" panose="020B0604020202020204" pitchFamily="34" charset="0"/>
                <a:cs typeface="Arial" panose="020B0604020202020204" pitchFamily="34" charset="0"/>
              </a:rPr>
              <a:t>Requerimientos excesivos de fuerza. </a:t>
            </a:r>
          </a:p>
          <a:p>
            <a:pPr lvl="1" fontAlgn="base"/>
            <a:r>
              <a:rPr lang="es-ES" dirty="0">
                <a:latin typeface="Arial" panose="020B0604020202020204" pitchFamily="34" charset="0"/>
                <a:cs typeface="Arial" panose="020B0604020202020204" pitchFamily="34" charset="0"/>
              </a:rPr>
              <a:t>Requerimientos excesivos de movimiento.  </a:t>
            </a:r>
          </a:p>
          <a:p>
            <a:pPr lvl="1" fontAlgn="base"/>
            <a:r>
              <a:rPr lang="es-ES" dirty="0">
                <a:latin typeface="Arial" panose="020B0604020202020204" pitchFamily="34" charset="0"/>
                <a:cs typeface="Arial" panose="020B0604020202020204" pitchFamily="34" charset="0"/>
              </a:rPr>
              <a:t>Condición inadecuada de los puestos de trabajo. </a:t>
            </a:r>
          </a:p>
          <a:p>
            <a:endParaRPr lang="es-ES" dirty="0">
              <a:latin typeface="Arial" panose="020B0604020202020204" pitchFamily="34" charset="0"/>
              <a:cs typeface="Arial" panose="020B0604020202020204" pitchFamily="34" charset="0"/>
            </a:endParaRPr>
          </a:p>
        </p:txBody>
      </p:sp>
      <p:pic>
        <p:nvPicPr>
          <p:cNvPr id="3074" name="Picture 2" descr="Enfoque Ocupacional en la Red.Salud y Seguridad Laboral: Evaluación de las  condiciones de trabajo: carga postu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7689" y="1569402"/>
            <a:ext cx="2714625" cy="16859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écnicas de movilización de pacientes - YouTub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515" y="3480959"/>
            <a:ext cx="4098108" cy="230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59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0852" y="176349"/>
            <a:ext cx="10396882" cy="1151965"/>
          </a:xfrm>
        </p:spPr>
        <p:txBody>
          <a:bodyPr>
            <a:normAutofit fontScale="90000"/>
          </a:bodyPr>
          <a:lstStyle/>
          <a:p>
            <a:r>
              <a:rPr lang="es-ES" dirty="0"/>
              <a:t>Residuos y vertidos que se generan</a:t>
            </a:r>
          </a:p>
        </p:txBody>
      </p:sp>
      <p:sp>
        <p:nvSpPr>
          <p:cNvPr id="3" name="Marcador de contenido 2"/>
          <p:cNvSpPr>
            <a:spLocks noGrp="1"/>
          </p:cNvSpPr>
          <p:nvPr>
            <p:ph sz="quarter" idx="13"/>
          </p:nvPr>
        </p:nvSpPr>
        <p:spPr>
          <a:xfrm>
            <a:off x="283027" y="326571"/>
            <a:ext cx="10394707" cy="4336869"/>
          </a:xfrm>
        </p:spPr>
        <p:txBody>
          <a:bodyPr>
            <a:normAutofit/>
          </a:bodyPr>
          <a:lstStyle/>
          <a:p>
            <a:r>
              <a:rPr lang="es-ES" dirty="0">
                <a:latin typeface="Arial" panose="020B0604020202020204" pitchFamily="34" charset="0"/>
                <a:cs typeface="Arial" panose="020B0604020202020204" pitchFamily="34" charset="0"/>
              </a:rPr>
              <a:t>Residuos sanitarios asimilables a </a:t>
            </a:r>
            <a:r>
              <a:rPr lang="es-ES" dirty="0" smtClean="0">
                <a:latin typeface="Arial" panose="020B0604020202020204" pitchFamily="34" charset="0"/>
                <a:cs typeface="Arial" panose="020B0604020202020204" pitchFamily="34" charset="0"/>
              </a:rPr>
              <a:t>urbanos </a:t>
            </a:r>
            <a:r>
              <a:rPr lang="es-ES" dirty="0" err="1" smtClean="0">
                <a:latin typeface="Arial" panose="020B0604020202020204" pitchFamily="34" charset="0"/>
                <a:cs typeface="Arial" panose="020B0604020202020204" pitchFamily="34" charset="0"/>
              </a:rPr>
              <a:t>rsau</a:t>
            </a:r>
            <a:r>
              <a:rPr lang="es-ES" dirty="0" smtClean="0">
                <a:latin typeface="Arial" panose="020B0604020202020204" pitchFamily="34" charset="0"/>
                <a:cs typeface="Arial" panose="020B0604020202020204" pitchFamily="34" charset="0"/>
              </a:rPr>
              <a:t>: No peligrosos </a:t>
            </a:r>
            <a:r>
              <a:rPr lang="es-ES" dirty="0">
                <a:latin typeface="Arial" panose="020B0604020202020204" pitchFamily="34" charset="0"/>
                <a:cs typeface="Arial" panose="020B0604020202020204" pitchFamily="34" charset="0"/>
              </a:rPr>
              <a:t>(restos de curas, empapadores, recipientes desechables de aspiración, yesos, sondas, pañales, etc</a:t>
            </a:r>
            <a:r>
              <a:rPr lang="es-ES" dirty="0" smtClean="0">
                <a:latin typeface="Arial" panose="020B0604020202020204" pitchFamily="34" charset="0"/>
                <a:cs typeface="Arial" panose="020B0604020202020204" pitchFamily="34" charset="0"/>
              </a:rPr>
              <a:t>.).</a:t>
            </a:r>
          </a:p>
          <a:p>
            <a:pPr marL="0" indent="0">
              <a:buNone/>
            </a:pPr>
            <a:endParaRPr lang="es-ES" dirty="0"/>
          </a:p>
        </p:txBody>
      </p:sp>
      <p:pic>
        <p:nvPicPr>
          <p:cNvPr id="2052" name="Picture 4" descr="&quot;Los hospitales españoles generan 717 toneladas de basura cada día&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507" y="2671670"/>
            <a:ext cx="4049703" cy="214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769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Residuos y vertidos que se generan</a:t>
            </a:r>
          </a:p>
        </p:txBody>
      </p:sp>
      <p:sp>
        <p:nvSpPr>
          <p:cNvPr id="3" name="Marcador de contenido 2"/>
          <p:cNvSpPr>
            <a:spLocks noGrp="1"/>
          </p:cNvSpPr>
          <p:nvPr>
            <p:ph sz="quarter" idx="13"/>
          </p:nvPr>
        </p:nvSpPr>
        <p:spPr>
          <a:xfrm>
            <a:off x="9633858" y="6557019"/>
            <a:ext cx="3341722" cy="981686"/>
          </a:xfrm>
        </p:spPr>
        <p:txBody>
          <a:bodyPr>
            <a:normAutofit/>
          </a:bodyPr>
          <a:lstStyle/>
          <a:p>
            <a:endParaRPr lang="es-ES" b="1" dirty="0" smtClean="0"/>
          </a:p>
          <a:p>
            <a:endParaRPr lang="es-ES" dirty="0"/>
          </a:p>
        </p:txBody>
      </p:sp>
      <p:sp>
        <p:nvSpPr>
          <p:cNvPr id="4" name="Rectángulo 3"/>
          <p:cNvSpPr/>
          <p:nvPr/>
        </p:nvSpPr>
        <p:spPr>
          <a:xfrm>
            <a:off x="365760" y="2063396"/>
            <a:ext cx="8595360" cy="3970318"/>
          </a:xfrm>
          <a:prstGeom prst="rect">
            <a:avLst/>
          </a:prstGeom>
        </p:spPr>
        <p:txBody>
          <a:bodyPr wrap="square">
            <a:spAutoFit/>
          </a:bodyPr>
          <a:lstStyle/>
          <a:p>
            <a:r>
              <a:rPr lang="es-ES" dirty="0">
                <a:latin typeface="Arial" panose="020B0604020202020204" pitchFamily="34" charset="0"/>
                <a:cs typeface="Arial" panose="020B0604020202020204" pitchFamily="34" charset="0"/>
              </a:rPr>
              <a:t>Residuos peligrosos </a:t>
            </a:r>
            <a:r>
              <a:rPr lang="es-ES" dirty="0" err="1">
                <a:latin typeface="Arial" panose="020B0604020202020204" pitchFamily="34" charset="0"/>
                <a:cs typeface="Arial" panose="020B0604020202020204" pitchFamily="34" charset="0"/>
              </a:rPr>
              <a:t>sanitarios:los</a:t>
            </a:r>
            <a:r>
              <a:rPr lang="es-ES" dirty="0">
                <a:latin typeface="Arial" panose="020B0604020202020204" pitchFamily="34" charset="0"/>
                <a:cs typeface="Arial" panose="020B0604020202020204" pitchFamily="34" charset="0"/>
              </a:rPr>
              <a:t> producidos en la actividad asistencial y que conllevan algún riesgo potencial para los trabajadores expuestos o para el medio ambiente: </a:t>
            </a:r>
          </a:p>
          <a:p>
            <a:pPr lvl="1"/>
            <a:r>
              <a:rPr lang="es-ES" dirty="0">
                <a:latin typeface="Arial" panose="020B0604020202020204" pitchFamily="34" charset="0"/>
                <a:cs typeface="Arial" panose="020B0604020202020204" pitchFamily="34" charset="0"/>
              </a:rPr>
              <a:t>- medidas de prevención en su manipulación, recogida, almacenamiento, transporte, tratamiento y eliminación. </a:t>
            </a:r>
          </a:p>
          <a:p>
            <a:pPr lvl="2"/>
            <a:r>
              <a:rPr lang="es-ES" dirty="0">
                <a:latin typeface="Arial" panose="020B0604020202020204" pitchFamily="34" charset="0"/>
                <a:cs typeface="Arial" panose="020B0604020202020204" pitchFamily="34" charset="0"/>
              </a:rPr>
              <a:t>Entre estos </a:t>
            </a:r>
            <a:r>
              <a:rPr lang="es-ES" dirty="0" smtClean="0">
                <a:latin typeface="Arial" panose="020B0604020202020204" pitchFamily="34" charset="0"/>
                <a:cs typeface="Arial" panose="020B0604020202020204" pitchFamily="34" charset="0"/>
              </a:rPr>
              <a:t>destacan:</a:t>
            </a:r>
          </a:p>
          <a:p>
            <a:pPr lvl="2"/>
            <a:r>
              <a:rPr lang="es-ES" dirty="0" smtClean="0">
                <a:latin typeface="Arial" panose="020B0604020202020204" pitchFamily="34" charset="0"/>
                <a:cs typeface="Arial" panose="020B0604020202020204" pitchFamily="34" charset="0"/>
              </a:rPr>
              <a:t>los </a:t>
            </a:r>
            <a:r>
              <a:rPr lang="es-ES" dirty="0">
                <a:latin typeface="Arial" panose="020B0604020202020204" pitchFamily="34" charset="0"/>
                <a:cs typeface="Arial" panose="020B0604020202020204" pitchFamily="34" charset="0"/>
              </a:rPr>
              <a:t>infecciosos</a:t>
            </a:r>
          </a:p>
          <a:p>
            <a:pPr lvl="2"/>
            <a:r>
              <a:rPr lang="es-ES" dirty="0">
                <a:latin typeface="Arial" panose="020B0604020202020204" pitchFamily="34" charset="0"/>
                <a:cs typeface="Arial" panose="020B0604020202020204" pitchFamily="34" charset="0"/>
              </a:rPr>
              <a:t>toxinas </a:t>
            </a:r>
          </a:p>
          <a:p>
            <a:pPr lvl="2"/>
            <a:r>
              <a:rPr lang="es-ES" dirty="0">
                <a:latin typeface="Arial" panose="020B0604020202020204" pitchFamily="34" charset="0"/>
                <a:cs typeface="Arial" panose="020B0604020202020204" pitchFamily="34" charset="0"/>
              </a:rPr>
              <a:t>cultivos y reservas de agentes infecciosos </a:t>
            </a:r>
          </a:p>
          <a:p>
            <a:pPr lvl="2"/>
            <a:r>
              <a:rPr lang="es-ES" dirty="0">
                <a:latin typeface="Arial" panose="020B0604020202020204" pitchFamily="34" charset="0"/>
                <a:cs typeface="Arial" panose="020B0604020202020204" pitchFamily="34" charset="0"/>
              </a:rPr>
              <a:t>material de desecho en contacto con microorganismos: filtros de diálisis; vacunas con agentes vivos o atenuados; líquidos corporales, sangre y hemoderivados; residuos cortantes y punzantes; residuos de </a:t>
            </a:r>
            <a:r>
              <a:rPr lang="es-ES" dirty="0" err="1">
                <a:latin typeface="Arial" panose="020B0604020202020204" pitchFamily="34" charset="0"/>
                <a:cs typeface="Arial" panose="020B0604020202020204" pitchFamily="34" charset="0"/>
              </a:rPr>
              <a:t>citostáticos</a:t>
            </a:r>
            <a:r>
              <a:rPr lang="es-ES" dirty="0">
                <a:latin typeface="Arial" panose="020B0604020202020204" pitchFamily="34" charset="0"/>
                <a:cs typeface="Arial" panose="020B0604020202020204" pitchFamily="34" charset="0"/>
              </a:rPr>
              <a:t> y restos de fármacos.</a:t>
            </a:r>
          </a:p>
          <a:p>
            <a:endParaRPr lang="es-ES" dirty="0"/>
          </a:p>
        </p:txBody>
      </p:sp>
      <p:pic>
        <p:nvPicPr>
          <p:cNvPr id="1026" name="Picture 2" descr="Estos son los microbios en la huella de la mano de un niño de 8 años tras  estar jugando fuera | Bored Pan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3632" y="1590084"/>
            <a:ext cx="2143488" cy="19444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rocultivo y Antibiograma. ¿Qué son, cómo y cuando se realizan? -  Diagnostico en ca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1120" y="3674176"/>
            <a:ext cx="27432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523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t>Residuos y vertidos que se generan</a:t>
            </a:r>
          </a:p>
        </p:txBody>
      </p:sp>
      <p:sp>
        <p:nvSpPr>
          <p:cNvPr id="3" name="Marcador de contenido 2"/>
          <p:cNvSpPr>
            <a:spLocks noGrp="1"/>
          </p:cNvSpPr>
          <p:nvPr>
            <p:ph sz="quarter" idx="13"/>
          </p:nvPr>
        </p:nvSpPr>
        <p:spPr>
          <a:xfrm>
            <a:off x="685800" y="2063396"/>
            <a:ext cx="7321731" cy="3311189"/>
          </a:xfrm>
        </p:spPr>
        <p:txBody>
          <a:bodyPr>
            <a:normAutofit fontScale="85000" lnSpcReduction="10000"/>
          </a:bodyPr>
          <a:lstStyle/>
          <a:p>
            <a:r>
              <a:rPr lang="es-ES" dirty="0"/>
              <a:t> </a:t>
            </a:r>
          </a:p>
          <a:p>
            <a:r>
              <a:rPr lang="es-ES" b="1" dirty="0"/>
              <a:t>Residuos peligrosos de naturaleza química:</a:t>
            </a:r>
            <a:endParaRPr lang="es-ES" dirty="0"/>
          </a:p>
          <a:p>
            <a:r>
              <a:rPr lang="es-ES" sz="1800" dirty="0">
                <a:latin typeface="Arial" panose="020B0604020202020204" pitchFamily="34" charset="0"/>
                <a:cs typeface="Arial" panose="020B0604020202020204" pitchFamily="34" charset="0"/>
              </a:rPr>
              <a:t>-Residuos radiactivos.</a:t>
            </a:r>
          </a:p>
          <a:p>
            <a:r>
              <a:rPr lang="es-ES" sz="1800" dirty="0">
                <a:latin typeface="Arial" panose="020B0604020202020204" pitchFamily="34" charset="0"/>
                <a:cs typeface="Arial" panose="020B0604020202020204" pitchFamily="34" charset="0"/>
              </a:rPr>
              <a:t>-Residuos de productos farmacéuticos, de productos de laboratorios, de medicamentos, y productos veterinarios.</a:t>
            </a:r>
          </a:p>
          <a:p>
            <a:r>
              <a:rPr lang="es-ES" sz="1800" dirty="0">
                <a:latin typeface="Arial" panose="020B0604020202020204" pitchFamily="34" charset="0"/>
                <a:cs typeface="Arial" panose="020B0604020202020204" pitchFamily="34" charset="0"/>
              </a:rPr>
              <a:t>-Residuos peligrosos no especificados, como disolventes o aceites usados. </a:t>
            </a:r>
          </a:p>
          <a:p>
            <a:r>
              <a:rPr lang="es-ES" sz="1800" dirty="0">
                <a:latin typeface="Arial" panose="020B0604020202020204" pitchFamily="34" charset="0"/>
                <a:cs typeface="Arial" panose="020B0604020202020204" pitchFamily="34" charset="0"/>
              </a:rPr>
              <a:t>-Residuos procedentes de cadáveres y operaciones quirúrgicas.</a:t>
            </a:r>
          </a:p>
          <a:p>
            <a:pPr marL="0" indent="0">
              <a:buNone/>
            </a:pPr>
            <a:endParaRPr lang="es-ES" dirty="0"/>
          </a:p>
          <a:p>
            <a:endParaRPr lang="es-ES" b="1" dirty="0" smtClean="0"/>
          </a:p>
          <a:p>
            <a:endParaRPr lang="es-ES" dirty="0"/>
          </a:p>
        </p:txBody>
      </p:sp>
      <p:pic>
        <p:nvPicPr>
          <p:cNvPr id="4098" name="Picture 2" descr="SIMBOLO RADIACTIVO ADVERTENCIA DE ADVERTENCIA DE VINILO AUTOADHESIVO  ADHESIVO DE SEGURIDAD: Amazon.es: Bricolaje y herramient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531" y="1525450"/>
            <a:ext cx="150876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ipos de Disolventes y sus Diferentes Us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787" y="2662575"/>
            <a:ext cx="2133156" cy="129705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ierna amput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4908" y="4062548"/>
            <a:ext cx="1438501" cy="143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7636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Picture 724"/>
          <p:cNvPicPr>
            <a:picLocks noGrp="1"/>
          </p:cNvPicPr>
          <p:nvPr>
            <p:ph sz="quarter" idx="13"/>
          </p:nvPr>
        </p:nvPicPr>
        <p:blipFill>
          <a:blip r:embed="rId2"/>
          <a:stretch>
            <a:fillRect/>
          </a:stretch>
        </p:blipFill>
        <p:spPr>
          <a:xfrm>
            <a:off x="3516312" y="862150"/>
            <a:ext cx="6359208" cy="4271826"/>
          </a:xfrm>
          <a:prstGeom prst="rect">
            <a:avLst/>
          </a:prstGeom>
        </p:spPr>
      </p:pic>
    </p:spTree>
    <p:extLst>
      <p:ext uri="{BB962C8B-B14F-4D97-AF65-F5344CB8AC3E}">
        <p14:creationId xmlns:p14="http://schemas.microsoft.com/office/powerpoint/2010/main" val="127999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FUENTES DE CONTAMINACIÓN</a:t>
            </a:r>
          </a:p>
        </p:txBody>
      </p:sp>
      <p:sp>
        <p:nvSpPr>
          <p:cNvPr id="3" name="Marcador de contenido 2"/>
          <p:cNvSpPr>
            <a:spLocks noGrp="1"/>
          </p:cNvSpPr>
          <p:nvPr>
            <p:ph sz="quarter" idx="13"/>
          </p:nvPr>
        </p:nvSpPr>
        <p:spPr/>
        <p:txBody>
          <a:bodyPr>
            <a:noAutofit/>
          </a:bodyPr>
          <a:lstStyle/>
          <a:p>
            <a:pPr marL="457200" lvl="0" indent="-457200">
              <a:buFont typeface="+mj-lt"/>
              <a:buAutoNum type="arabicPeriod"/>
            </a:pPr>
            <a:r>
              <a:rPr lang="es-ES" sz="2400" dirty="0">
                <a:solidFill>
                  <a:schemeClr val="accent1"/>
                </a:solidFill>
              </a:rPr>
              <a:t>Introducción</a:t>
            </a:r>
          </a:p>
          <a:p>
            <a:pPr marL="457200" lvl="0" indent="-457200">
              <a:buFont typeface="+mj-lt"/>
              <a:buAutoNum type="arabicPeriod"/>
            </a:pPr>
            <a:r>
              <a:rPr lang="es-ES" sz="2400" dirty="0">
                <a:solidFill>
                  <a:schemeClr val="accent1"/>
                </a:solidFill>
              </a:rPr>
              <a:t>Contaminantes biológicos.</a:t>
            </a:r>
          </a:p>
          <a:p>
            <a:pPr marL="457200" lvl="0" indent="-457200">
              <a:buFont typeface="+mj-lt"/>
              <a:buAutoNum type="arabicPeriod"/>
            </a:pPr>
            <a:r>
              <a:rPr lang="es-ES" sz="2400" dirty="0">
                <a:solidFill>
                  <a:schemeClr val="accent1"/>
                </a:solidFill>
              </a:rPr>
              <a:t>Contaminantes químicos.</a:t>
            </a:r>
          </a:p>
          <a:p>
            <a:pPr marL="457200" lvl="0" indent="-457200">
              <a:buFont typeface="+mj-lt"/>
              <a:buAutoNum type="arabicPeriod"/>
            </a:pPr>
            <a:r>
              <a:rPr lang="es-ES" sz="2400" dirty="0">
                <a:solidFill>
                  <a:schemeClr val="accent1"/>
                </a:solidFill>
              </a:rPr>
              <a:t>Contaminantes físicos.</a:t>
            </a:r>
          </a:p>
          <a:p>
            <a:pPr marL="457200" lvl="0" indent="-457200">
              <a:buFont typeface="+mj-lt"/>
              <a:buAutoNum type="arabicPeriod"/>
            </a:pPr>
            <a:r>
              <a:rPr lang="es-ES" sz="2400" dirty="0">
                <a:solidFill>
                  <a:schemeClr val="accent1"/>
                </a:solidFill>
              </a:rPr>
              <a:t>Riesgos ergonómicos y psicosociales.</a:t>
            </a:r>
          </a:p>
          <a:p>
            <a:pPr marL="457200" lvl="0" indent="-457200">
              <a:buFont typeface="+mj-lt"/>
              <a:buAutoNum type="arabicPeriod"/>
            </a:pPr>
            <a:r>
              <a:rPr lang="es-ES" sz="2400" dirty="0">
                <a:solidFill>
                  <a:schemeClr val="accent1"/>
                </a:solidFill>
              </a:rPr>
              <a:t>Residuos y vertidos que se generan</a:t>
            </a:r>
            <a:r>
              <a:rPr lang="es-ES" sz="2400" dirty="0" smtClean="0">
                <a:solidFill>
                  <a:schemeClr val="accent1"/>
                </a:solidFill>
              </a:rPr>
              <a:t>.</a:t>
            </a:r>
            <a:endParaRPr lang="es-ES" sz="2400" dirty="0">
              <a:solidFill>
                <a:schemeClr val="accent1"/>
              </a:solidFill>
            </a:endParaRPr>
          </a:p>
        </p:txBody>
      </p:sp>
    </p:spTree>
    <p:extLst>
      <p:ext uri="{BB962C8B-B14F-4D97-AF65-F5344CB8AC3E}">
        <p14:creationId xmlns:p14="http://schemas.microsoft.com/office/powerpoint/2010/main" val="2859475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b="1" dirty="0"/>
              <a:t>1. </a:t>
            </a:r>
            <a:r>
              <a:rPr lang="es-ES" b="1" dirty="0" smtClean="0"/>
              <a:t>Introducción</a:t>
            </a:r>
            <a:endParaRPr lang="es-ES" dirty="0"/>
          </a:p>
        </p:txBody>
      </p:sp>
      <p:sp>
        <p:nvSpPr>
          <p:cNvPr id="3" name="Marcador de contenido 2"/>
          <p:cNvSpPr>
            <a:spLocks noGrp="1"/>
          </p:cNvSpPr>
          <p:nvPr>
            <p:ph sz="quarter" idx="13"/>
          </p:nvPr>
        </p:nvSpPr>
        <p:spPr/>
        <p:txBody>
          <a:bodyPr/>
          <a:lstStyle/>
          <a:p>
            <a:r>
              <a:rPr lang="es-ES" sz="2800" dirty="0">
                <a:latin typeface="Arial" panose="020B0604020202020204" pitchFamily="34" charset="0"/>
                <a:cs typeface="Arial" panose="020B0604020202020204" pitchFamily="34" charset="0"/>
              </a:rPr>
              <a:t>El personal de enfermería está sometido a diferentes contaminantes y riesgos </a:t>
            </a:r>
            <a:endParaRPr lang="es-ES" sz="2800" dirty="0" smtClean="0">
              <a:latin typeface="Arial" panose="020B0604020202020204" pitchFamily="34" charset="0"/>
              <a:cs typeface="Arial" panose="020B0604020202020204" pitchFamily="34" charset="0"/>
            </a:endParaRPr>
          </a:p>
          <a:p>
            <a:r>
              <a:rPr lang="es-ES" sz="2800" dirty="0">
                <a:latin typeface="Arial" panose="020B0604020202020204" pitchFamily="34" charset="0"/>
                <a:cs typeface="Arial" panose="020B0604020202020204" pitchFamily="34" charset="0"/>
              </a:rPr>
              <a:t>accidentes del personal sanitario así pues, de los accidentes en el personal sanitario, según diferentes estudios, el 45% lo sufre el personal de Enfermería. </a:t>
            </a: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60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1" y="685800"/>
            <a:ext cx="7844245" cy="1151965"/>
          </a:xfrm>
        </p:spPr>
        <p:txBody>
          <a:bodyPr>
            <a:normAutofit fontScale="90000"/>
          </a:bodyPr>
          <a:lstStyle/>
          <a:p>
            <a:r>
              <a:rPr lang="es-ES" dirty="0"/>
              <a:t>2. Contaminantes biológicos</a:t>
            </a:r>
          </a:p>
        </p:txBody>
      </p:sp>
      <p:sp>
        <p:nvSpPr>
          <p:cNvPr id="3" name="Marcador de contenido 2"/>
          <p:cNvSpPr>
            <a:spLocks noGrp="1"/>
          </p:cNvSpPr>
          <p:nvPr>
            <p:ph sz="quarter" idx="13"/>
          </p:nvPr>
        </p:nvSpPr>
        <p:spPr/>
        <p:txBody>
          <a:bodyPr/>
          <a:lstStyle/>
          <a:p>
            <a:r>
              <a:rPr lang="es-ES" dirty="0">
                <a:latin typeface="Arial" panose="020B0604020202020204" pitchFamily="34" charset="0"/>
                <a:cs typeface="Arial" panose="020B0604020202020204" pitchFamily="34" charset="0"/>
              </a:rPr>
              <a:t>agentes patógenos a los que se exponen son variados, pero los más severos son a decir de todos los autores el VIH, VHC y </a:t>
            </a:r>
            <a:r>
              <a:rPr lang="es-ES" dirty="0" smtClean="0">
                <a:latin typeface="Arial" panose="020B0604020202020204" pitchFamily="34" charset="0"/>
                <a:cs typeface="Arial" panose="020B0604020202020204" pitchFamily="34" charset="0"/>
              </a:rPr>
              <a:t>VHB</a:t>
            </a:r>
          </a:p>
          <a:p>
            <a:r>
              <a:rPr lang="es-ES" dirty="0">
                <a:latin typeface="Arial" panose="020B0604020202020204" pitchFamily="34" charset="0"/>
                <a:cs typeface="Arial" panose="020B0604020202020204" pitchFamily="34" charset="0"/>
              </a:rPr>
              <a:t>enfermedades transmisibles de pacientes al personal de enfermería, por vía aérea, como la tuberculosis o la gripe, hoy también las nuevas </a:t>
            </a:r>
            <a:r>
              <a:rPr lang="es-ES" dirty="0" err="1">
                <a:latin typeface="Arial" panose="020B0604020202020204" pitchFamily="34" charset="0"/>
                <a:cs typeface="Arial" panose="020B0604020202020204" pitchFamily="34" charset="0"/>
              </a:rPr>
              <a:t>infecciónes</a:t>
            </a:r>
            <a:r>
              <a:rPr lang="es-ES" dirty="0">
                <a:latin typeface="Arial" panose="020B0604020202020204" pitchFamily="34" charset="0"/>
                <a:cs typeface="Arial" panose="020B0604020202020204" pitchFamily="34" charset="0"/>
              </a:rPr>
              <a:t>, como el  virus SARS-CoV-2, </a:t>
            </a:r>
            <a:endParaRPr lang="es-ES"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pic>
        <p:nvPicPr>
          <p:cNvPr id="10242" name="Picture 2" descr="Coronavirus | &quot;Un enemigo increíblemente astuto&quot;: por qué el virus que  causa el covid-19 se propaga con tanta eficacia entre los humanos - BBC  News Mun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171" y="340504"/>
            <a:ext cx="5021169" cy="2063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045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normAutofit fontScale="92500" lnSpcReduction="20000"/>
          </a:bodyPr>
          <a:lstStyle/>
          <a:p>
            <a:r>
              <a:rPr lang="es-ES" dirty="0">
                <a:latin typeface="Arial" panose="020B0604020202020204" pitchFamily="34" charset="0"/>
                <a:cs typeface="Arial" panose="020B0604020202020204" pitchFamily="34" charset="0"/>
              </a:rPr>
              <a:t>la adopción de las pautas de higiene (lavado de manos, de aislamiento de pacientes y separación del puesto de trabajo del trabajador, presiones de aire....) y de protección adecuadas (guantes, batas, mascarillas); y, por otro, en la prevención mediante quimio o </a:t>
            </a:r>
            <a:r>
              <a:rPr lang="es-ES" dirty="0" err="1">
                <a:latin typeface="Arial" panose="020B0604020202020204" pitchFamily="34" charset="0"/>
                <a:cs typeface="Arial" panose="020B0604020202020204" pitchFamily="34" charset="0"/>
              </a:rPr>
              <a:t>inmunoprofilaxis</a:t>
            </a:r>
            <a:r>
              <a:rPr lang="es-ES" dirty="0">
                <a:latin typeface="Arial" panose="020B0604020202020204" pitchFamily="34" charset="0"/>
                <a:cs typeface="Arial" panose="020B0604020202020204" pitchFamily="34" charset="0"/>
              </a:rPr>
              <a:t>. </a:t>
            </a:r>
          </a:p>
          <a:p>
            <a:r>
              <a:rPr lang="es-ES" dirty="0">
                <a:latin typeface="Arial" panose="020B0604020202020204" pitchFamily="34" charset="0"/>
                <a:cs typeface="Arial" panose="020B0604020202020204" pitchFamily="34" charset="0"/>
              </a:rPr>
              <a:t>la adopción de las pautas de higiene (lavado de manos, de aislamiento de pacientes y separación del puesto de trabajo del trabajador, presiones de aire....) y de protección adecuadas (guantes, batas, mascarillas); y, por otro, en la prevención mediante quimio o </a:t>
            </a:r>
            <a:r>
              <a:rPr lang="es-ES" dirty="0" err="1">
                <a:latin typeface="Arial" panose="020B0604020202020204" pitchFamily="34" charset="0"/>
                <a:cs typeface="Arial" panose="020B0604020202020204" pitchFamily="34" charset="0"/>
              </a:rPr>
              <a:t>inmunoprofilaxis</a:t>
            </a:r>
            <a:r>
              <a:rPr lang="es-ES" dirty="0">
                <a:latin typeface="Arial" panose="020B0604020202020204" pitchFamily="34" charset="0"/>
                <a:cs typeface="Arial" panose="020B0604020202020204" pitchFamily="34" charset="0"/>
              </a:rPr>
              <a:t>. </a:t>
            </a: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540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lstStyle/>
          <a:p>
            <a:r>
              <a:rPr lang="es-ES" dirty="0" smtClean="0">
                <a:latin typeface="Arial" panose="020B0604020202020204" pitchFamily="34" charset="0"/>
                <a:cs typeface="Arial" panose="020B0604020202020204" pitchFamily="34" charset="0"/>
              </a:rPr>
              <a:t>son fuentes de infección a controlar los propios pacientes, los fómites, los residuos sanitarios, otros trabajadores sanitarios y las muestras y cultivos en laboratorios</a:t>
            </a:r>
          </a:p>
          <a:p>
            <a:r>
              <a:rPr lang="es-ES" dirty="0" smtClean="0">
                <a:latin typeface="Arial" panose="020B0604020202020204" pitchFamily="34" charset="0"/>
                <a:cs typeface="Arial" panose="020B0604020202020204" pitchFamily="34" charset="0"/>
              </a:rPr>
              <a:t>necesidad de notificar a Medicina Preventiva, al Servicio de Prevención o, en su defecto, al responsable inmediato, todos y cada uno de los accidentes que se produzcan</a:t>
            </a:r>
          </a:p>
        </p:txBody>
      </p:sp>
    </p:spTree>
    <p:extLst>
      <p:ext uri="{BB962C8B-B14F-4D97-AF65-F5344CB8AC3E}">
        <p14:creationId xmlns:p14="http://schemas.microsoft.com/office/powerpoint/2010/main" val="765022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sz="quarter" idx="13"/>
          </p:nvPr>
        </p:nvSpPr>
        <p:spPr/>
        <p:txBody>
          <a:bodyPr>
            <a:normAutofit fontScale="77500" lnSpcReduction="20000"/>
          </a:bodyPr>
          <a:lstStyle/>
          <a:p>
            <a:r>
              <a:rPr lang="es-ES" dirty="0" smtClean="0">
                <a:latin typeface="Arial" panose="020B0604020202020204" pitchFamily="34" charset="0"/>
                <a:cs typeface="Arial" panose="020B0604020202020204" pitchFamily="34" charset="0"/>
              </a:rPr>
              <a:t>El medio más efectivo para prevenir la transmisión de patógenos de la sangre es evitar los pinchazos con agujas, el accidente más numeroso, debemos reducir al máximo el uso de dichas agujas, utilizar instrumentos con dispositivos de seguridad (medida preventiva mas importante) y realizar formación del personal en el uso de prácticas seguras</a:t>
            </a:r>
          </a:p>
          <a:p>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elementos </a:t>
            </a:r>
            <a:r>
              <a:rPr lang="es-ES" dirty="0" err="1" smtClean="0">
                <a:latin typeface="Arial" panose="020B0604020202020204" pitchFamily="34" charset="0"/>
                <a:cs typeface="Arial" panose="020B0604020202020204" pitchFamily="34" charset="0"/>
              </a:rPr>
              <a:t>cortopunzantes</a:t>
            </a:r>
            <a:r>
              <a:rPr lang="es-ES" dirty="0" smtClean="0">
                <a:latin typeface="Arial" panose="020B0604020202020204" pitchFamily="34" charset="0"/>
                <a:cs typeface="Arial" panose="020B0604020202020204" pitchFamily="34" charset="0"/>
              </a:rPr>
              <a:t>. La mayor parte de las lesiones por pinchazos están relacionadas con malas praxis de trabajo como: volver a encapuchar las agujas, transferir de un recipiente a otro un fluido corporal (transferir sangre de una jeringa a un tubo) y no eliminar los instrumentos </a:t>
            </a:r>
            <a:r>
              <a:rPr lang="es-ES" dirty="0" err="1" smtClean="0">
                <a:latin typeface="Arial" panose="020B0604020202020204" pitchFamily="34" charset="0"/>
                <a:cs typeface="Arial" panose="020B0604020202020204" pitchFamily="34" charset="0"/>
              </a:rPr>
              <a:t>cortopunzantes</a:t>
            </a:r>
            <a:r>
              <a:rPr lang="es-ES" dirty="0" smtClean="0">
                <a:latin typeface="Arial" panose="020B0604020202020204" pitchFamily="34" charset="0"/>
                <a:cs typeface="Arial" panose="020B0604020202020204" pitchFamily="34" charset="0"/>
              </a:rPr>
              <a:t> en un recipiente adecuado. Es evidente que dejar las agujas u otros instrumentos cortantes en el lugar de trabajo pueden producir lesiones</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78306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349623"/>
            <a:ext cx="7936071" cy="1151965"/>
          </a:xfrm>
        </p:spPr>
        <p:txBody>
          <a:bodyPr>
            <a:normAutofit fontScale="90000"/>
          </a:bodyPr>
          <a:lstStyle/>
          <a:p>
            <a:r>
              <a:rPr lang="es-ES" b="1" dirty="0"/>
              <a:t>3. Contaminantes químicos </a:t>
            </a:r>
            <a:endParaRPr lang="es-ES" dirty="0"/>
          </a:p>
        </p:txBody>
      </p:sp>
      <p:sp>
        <p:nvSpPr>
          <p:cNvPr id="3" name="Marcador de contenido 2"/>
          <p:cNvSpPr>
            <a:spLocks noGrp="1"/>
          </p:cNvSpPr>
          <p:nvPr>
            <p:ph sz="quarter" idx="13"/>
          </p:nvPr>
        </p:nvSpPr>
        <p:spPr>
          <a:xfrm>
            <a:off x="107577" y="2090290"/>
            <a:ext cx="10394707" cy="3311189"/>
          </a:xfrm>
        </p:spPr>
        <p:txBody>
          <a:bodyPr>
            <a:normAutofit/>
          </a:bodyPr>
          <a:lstStyle/>
          <a:p>
            <a:r>
              <a:rPr lang="es-ES" dirty="0">
                <a:latin typeface="Arial" panose="020B0604020202020204" pitchFamily="34" charset="0"/>
                <a:cs typeface="Arial" panose="020B0604020202020204" pitchFamily="34" charset="0"/>
              </a:rPr>
              <a:t>gases anestésicos, antisépticos, drogas </a:t>
            </a:r>
            <a:r>
              <a:rPr lang="es-ES" dirty="0" err="1">
                <a:latin typeface="Arial" panose="020B0604020202020204" pitchFamily="34" charset="0"/>
                <a:cs typeface="Arial" panose="020B0604020202020204" pitchFamily="34" charset="0"/>
              </a:rPr>
              <a:t>citostáticas</a:t>
            </a:r>
            <a:r>
              <a:rPr lang="es-ES" dirty="0">
                <a:latin typeface="Arial" panose="020B0604020202020204" pitchFamily="34" charset="0"/>
                <a:cs typeface="Arial" panose="020B0604020202020204" pitchFamily="34" charset="0"/>
              </a:rPr>
              <a:t>, medicamentos y preparados farmacéuticos </a:t>
            </a: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pueden </a:t>
            </a:r>
            <a:r>
              <a:rPr lang="es-ES" dirty="0">
                <a:latin typeface="Arial" panose="020B0604020202020204" pitchFamily="34" charset="0"/>
                <a:cs typeface="Arial" panose="020B0604020202020204" pitchFamily="34" charset="0"/>
              </a:rPr>
              <a:t>provocar efectos biológicos en el trabajador, </a:t>
            </a: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Según concentración</a:t>
            </a:r>
            <a:r>
              <a:rPr lang="es-ES" dirty="0">
                <a:latin typeface="Arial" panose="020B0604020202020204" pitchFamily="34" charset="0"/>
                <a:cs typeface="Arial" panose="020B0604020202020204" pitchFamily="34" charset="0"/>
              </a:rPr>
              <a:t>, manipulación, exposición, susceptibilidad del trabajador, el agente y la </a:t>
            </a:r>
            <a:r>
              <a:rPr lang="es-ES" dirty="0" smtClean="0">
                <a:latin typeface="Arial" panose="020B0604020202020204" pitchFamily="34" charset="0"/>
                <a:cs typeface="Arial" panose="020B0604020202020204" pitchFamily="34" charset="0"/>
              </a:rPr>
              <a:t>protección adoptada</a:t>
            </a:r>
          </a:p>
          <a:p>
            <a:r>
              <a:rPr lang="es-ES" dirty="0">
                <a:latin typeface="Arial" panose="020B0604020202020204" pitchFamily="34" charset="0"/>
                <a:cs typeface="Arial" panose="020B0604020202020204" pitchFamily="34" charset="0"/>
              </a:rPr>
              <a:t>producir una diversidad de efectos irritantes alérgicos, tóxicos e incluso cancerígenos</a:t>
            </a:r>
            <a:r>
              <a:rPr lang="es-ES" dirty="0"/>
              <a:t>. </a:t>
            </a:r>
          </a:p>
        </p:txBody>
      </p:sp>
      <p:pic>
        <p:nvPicPr>
          <p:cNvPr id="9218" name="Picture 2" descr="Los gases anestésicos (desflurano y sevoflurano) y la supervisión durante  la anestesia general Fotografía de stock - Ala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5626" y="107577"/>
            <a:ext cx="3296374" cy="2424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013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3. Contaminantes químicos </a:t>
            </a:r>
            <a:endParaRPr lang="es-ES" dirty="0"/>
          </a:p>
        </p:txBody>
      </p:sp>
      <p:sp>
        <p:nvSpPr>
          <p:cNvPr id="3" name="Marcador de contenido 2"/>
          <p:cNvSpPr>
            <a:spLocks noGrp="1"/>
          </p:cNvSpPr>
          <p:nvPr>
            <p:ph sz="quarter" idx="13"/>
          </p:nvPr>
        </p:nvSpPr>
        <p:spPr/>
        <p:txBody>
          <a:bodyPr/>
          <a:lstStyle/>
          <a:p>
            <a:pPr marL="0" indent="0">
              <a:buNone/>
            </a:pPr>
            <a:r>
              <a:rPr lang="es-ES" b="1" dirty="0" smtClean="0">
                <a:latin typeface="Arial" panose="020B0604020202020204" pitchFamily="34" charset="0"/>
                <a:cs typeface="Arial" panose="020B0604020202020204" pitchFamily="34" charset="0"/>
              </a:rPr>
              <a:t>óxido </a:t>
            </a:r>
            <a:r>
              <a:rPr lang="es-ES" b="1" dirty="0">
                <a:latin typeface="Arial" panose="020B0604020202020204" pitchFamily="34" charset="0"/>
                <a:cs typeface="Arial" panose="020B0604020202020204" pitchFamily="34" charset="0"/>
              </a:rPr>
              <a:t>de etileno</a:t>
            </a:r>
            <a:r>
              <a:rPr lang="es-ES" dirty="0">
                <a:latin typeface="Arial" panose="020B0604020202020204" pitchFamily="34" charset="0"/>
                <a:cs typeface="Arial" panose="020B0604020202020204" pitchFamily="34" charset="0"/>
              </a:rPr>
              <a:t> </a:t>
            </a:r>
            <a:endParaRPr lang="es-ES" dirty="0" smtClean="0">
              <a:latin typeface="Arial" panose="020B0604020202020204" pitchFamily="34" charset="0"/>
              <a:cs typeface="Arial" panose="020B0604020202020204" pitchFamily="34" charset="0"/>
            </a:endParaRPr>
          </a:p>
          <a:p>
            <a:r>
              <a:rPr lang="es-ES" dirty="0" smtClean="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nivel local es un irritante cutáneo-mucoso irritando mucosas y </a:t>
            </a:r>
            <a:r>
              <a:rPr lang="es-ES" dirty="0" smtClean="0">
                <a:latin typeface="Arial" panose="020B0604020202020204" pitchFamily="34" charset="0"/>
                <a:cs typeface="Arial" panose="020B0604020202020204" pitchFamily="34" charset="0"/>
              </a:rPr>
              <a:t>conjuntivas.</a:t>
            </a:r>
          </a:p>
          <a:p>
            <a:r>
              <a:rPr lang="es-ES" dirty="0" smtClean="0">
                <a:latin typeface="Arial" panose="020B0604020202020204" pitchFamily="34" charset="0"/>
                <a:cs typeface="Arial" panose="020B0604020202020204" pitchFamily="34" charset="0"/>
              </a:rPr>
              <a:t>- Nivel general cuadros </a:t>
            </a:r>
            <a:r>
              <a:rPr lang="es-ES" dirty="0">
                <a:latin typeface="Arial" panose="020B0604020202020204" pitchFamily="34" charset="0"/>
                <a:cs typeface="Arial" panose="020B0604020202020204" pitchFamily="34" charset="0"/>
              </a:rPr>
              <a:t>de intoxicación </a:t>
            </a:r>
            <a:r>
              <a:rPr lang="es-ES" dirty="0" smtClean="0">
                <a:latin typeface="Arial" panose="020B0604020202020204" pitchFamily="34" charset="0"/>
                <a:cs typeface="Arial" panose="020B0604020202020204" pitchFamily="34" charset="0"/>
              </a:rPr>
              <a:t>aguda, </a:t>
            </a:r>
            <a:r>
              <a:rPr lang="es-ES" dirty="0">
                <a:latin typeface="Arial" panose="020B0604020202020204" pitchFamily="34" charset="0"/>
                <a:cs typeface="Arial" panose="020B0604020202020204" pitchFamily="34" charset="0"/>
              </a:rPr>
              <a:t>alteraciones gastrointestinales, respiratorias y edema </a:t>
            </a:r>
            <a:r>
              <a:rPr lang="es-ES" dirty="0" smtClean="0">
                <a:latin typeface="Arial" panose="020B0604020202020204" pitchFamily="34" charset="0"/>
                <a:cs typeface="Arial" panose="020B0604020202020204" pitchFamily="34" charset="0"/>
              </a:rPr>
              <a:t>pulmonar.</a:t>
            </a:r>
          </a:p>
          <a:p>
            <a:endParaRPr lang="es-ES" dirty="0"/>
          </a:p>
        </p:txBody>
      </p:sp>
      <p:pic>
        <p:nvPicPr>
          <p:cNvPr id="8194" name="Picture 2" descr="Capsulas de Óxido de Etileno – Kims"/>
          <p:cNvPicPr>
            <a:picLocks noChangeAspect="1" noChangeArrowheads="1"/>
          </p:cNvPicPr>
          <p:nvPr/>
        </p:nvPicPr>
        <p:blipFill rotWithShape="1">
          <a:blip r:embed="rId2">
            <a:extLst>
              <a:ext uri="{28A0092B-C50C-407E-A947-70E740481C1C}">
                <a14:useLocalDpi xmlns:a14="http://schemas.microsoft.com/office/drawing/2010/main" val="0"/>
              </a:ext>
            </a:extLst>
          </a:blip>
          <a:srcRect l="23943" r="17535"/>
          <a:stretch/>
        </p:blipFill>
        <p:spPr bwMode="auto">
          <a:xfrm>
            <a:off x="9103658" y="685800"/>
            <a:ext cx="2211019" cy="218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984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Evento principal">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 principal]]</Template>
  <TotalTime>123</TotalTime>
  <Words>908</Words>
  <Application>Microsoft Office PowerPoint</Application>
  <PresentationFormat>Panorámica</PresentationFormat>
  <Paragraphs>73</Paragraphs>
  <Slides>17</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17</vt:i4>
      </vt:variant>
    </vt:vector>
  </HeadingPairs>
  <TitlesOfParts>
    <vt:vector size="20" baseType="lpstr">
      <vt:lpstr>Arial</vt:lpstr>
      <vt:lpstr>Impact</vt:lpstr>
      <vt:lpstr>Evento principal</vt:lpstr>
      <vt:lpstr>FUENTES DE CONTAMINACIÓN</vt:lpstr>
      <vt:lpstr>FUENTES DE CONTAMINACIÓN</vt:lpstr>
      <vt:lpstr>1. Introducción</vt:lpstr>
      <vt:lpstr>2. Contaminantes biológicos</vt:lpstr>
      <vt:lpstr>Presentación de PowerPoint</vt:lpstr>
      <vt:lpstr>Presentación de PowerPoint</vt:lpstr>
      <vt:lpstr>Presentación de PowerPoint</vt:lpstr>
      <vt:lpstr>3. Contaminantes químicos </vt:lpstr>
      <vt:lpstr>3. Contaminantes químicos </vt:lpstr>
      <vt:lpstr>3. Contaminantes químicos </vt:lpstr>
      <vt:lpstr>4. Contaminantes físicos </vt:lpstr>
      <vt:lpstr>Riesgos ergonómicos y psicosociales</vt:lpstr>
      <vt:lpstr>Factores de Riesgo Ergonómico</vt:lpstr>
      <vt:lpstr>Residuos y vertidos que se generan</vt:lpstr>
      <vt:lpstr>Residuos y vertidos que se generan</vt:lpstr>
      <vt:lpstr>Residuos y vertidos que se generan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FUENTES DE CONTAMINACIÓN</dc:title>
  <dc:creator>Usuario</dc:creator>
  <cp:lastModifiedBy>Usuario</cp:lastModifiedBy>
  <cp:revision>13</cp:revision>
  <dcterms:created xsi:type="dcterms:W3CDTF">2021-05-05T23:02:03Z</dcterms:created>
  <dcterms:modified xsi:type="dcterms:W3CDTF">2021-05-12T20:58:26Z</dcterms:modified>
</cp:coreProperties>
</file>