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17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4BB9-2256-4C9D-B975-6048E8C260E0}" type="datetimeFigureOut">
              <a:rPr lang="es-ES_tradnl" smtClean="0"/>
              <a:pPr/>
              <a:t>10/03/2020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443B-B379-4CB8-8407-A153446B21C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4BB9-2256-4C9D-B975-6048E8C260E0}" type="datetimeFigureOut">
              <a:rPr lang="es-ES_tradnl" smtClean="0"/>
              <a:pPr/>
              <a:t>10/03/2020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443B-B379-4CB8-8407-A153446B21C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4BB9-2256-4C9D-B975-6048E8C260E0}" type="datetimeFigureOut">
              <a:rPr lang="es-ES_tradnl" smtClean="0"/>
              <a:pPr/>
              <a:t>10/03/2020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443B-B379-4CB8-8407-A153446B21C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4BB9-2256-4C9D-B975-6048E8C260E0}" type="datetimeFigureOut">
              <a:rPr lang="es-ES_tradnl" smtClean="0"/>
              <a:pPr/>
              <a:t>10/03/2020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443B-B379-4CB8-8407-A153446B21C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4BB9-2256-4C9D-B975-6048E8C260E0}" type="datetimeFigureOut">
              <a:rPr lang="es-ES_tradnl" smtClean="0"/>
              <a:pPr/>
              <a:t>10/03/2020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443B-B379-4CB8-8407-A153446B21C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4BB9-2256-4C9D-B975-6048E8C260E0}" type="datetimeFigureOut">
              <a:rPr lang="es-ES_tradnl" smtClean="0"/>
              <a:pPr/>
              <a:t>10/03/2020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443B-B379-4CB8-8407-A153446B21C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4BB9-2256-4C9D-B975-6048E8C260E0}" type="datetimeFigureOut">
              <a:rPr lang="es-ES_tradnl" smtClean="0"/>
              <a:pPr/>
              <a:t>10/03/2020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443B-B379-4CB8-8407-A153446B21C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4BB9-2256-4C9D-B975-6048E8C260E0}" type="datetimeFigureOut">
              <a:rPr lang="es-ES_tradnl" smtClean="0"/>
              <a:pPr/>
              <a:t>10/03/2020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443B-B379-4CB8-8407-A153446B21C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4BB9-2256-4C9D-B975-6048E8C260E0}" type="datetimeFigureOut">
              <a:rPr lang="es-ES_tradnl" smtClean="0"/>
              <a:pPr/>
              <a:t>10/03/2020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443B-B379-4CB8-8407-A153446B21C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4BB9-2256-4C9D-B975-6048E8C260E0}" type="datetimeFigureOut">
              <a:rPr lang="es-ES_tradnl" smtClean="0"/>
              <a:pPr/>
              <a:t>10/03/2020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443B-B379-4CB8-8407-A153446B21C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4BB9-2256-4C9D-B975-6048E8C260E0}" type="datetimeFigureOut">
              <a:rPr lang="es-ES_tradnl" smtClean="0"/>
              <a:pPr/>
              <a:t>10/03/2020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443B-B379-4CB8-8407-A153446B21C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A4BB9-2256-4C9D-B975-6048E8C260E0}" type="datetimeFigureOut">
              <a:rPr lang="es-ES_tradnl" smtClean="0"/>
              <a:pPr/>
              <a:t>10/03/2020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7443B-B379-4CB8-8407-A153446B21C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Valle_de_los_Pedroches" TargetMode="External"/><Relationship Id="rId3" Type="http://schemas.openxmlformats.org/officeDocument/2006/relationships/hyperlink" Target="https://es.wikipedia.org/wiki/Municipio" TargetMode="External"/><Relationship Id="rId7" Type="http://schemas.openxmlformats.org/officeDocument/2006/relationships/hyperlink" Target="https://es.wikipedia.org/wiki/201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s.wikipedia.org/wiki/Andaluc%C3%ADa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es.wikipedia.org/wiki/Provincia_de_C%C3%B3rdoba_(Espa%C3%B1a)" TargetMode="External"/><Relationship Id="rId10" Type="http://schemas.openxmlformats.org/officeDocument/2006/relationships/hyperlink" Target="https://es.wikipedia.org/wiki/C%C3%B3rdoba_(Espa%C3%B1a)" TargetMode="External"/><Relationship Id="rId4" Type="http://schemas.openxmlformats.org/officeDocument/2006/relationships/hyperlink" Target="https://es.wikipedia.org/wiki/Espa%C3%B1a" TargetMode="External"/><Relationship Id="rId9" Type="http://schemas.openxmlformats.org/officeDocument/2006/relationships/hyperlink" Target="https://es.wikipedia.org/wiki/Metr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8662" y="642918"/>
            <a:ext cx="5357850" cy="1214445"/>
          </a:xfrm>
          <a:ln>
            <a:solidFill>
              <a:srgbClr val="5D17A9"/>
            </a:solidFill>
          </a:ln>
        </p:spPr>
        <p:txBody>
          <a:bodyPr/>
          <a:lstStyle/>
          <a:p>
            <a:r>
              <a:rPr lang="es-ES_tradnl" dirty="0" smtClean="0">
                <a:latin typeface="Algerian" pitchFamily="82" charset="0"/>
              </a:rPr>
              <a:t>EL GUIJO</a:t>
            </a:r>
            <a:endParaRPr lang="es-ES_tradnl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2852742"/>
          </a:xfrm>
        </p:spPr>
        <p:txBody>
          <a:bodyPr/>
          <a:lstStyle/>
          <a:p>
            <a:endParaRPr lang="es-ES_trad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71678"/>
            <a:ext cx="6572295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prstDash val="lgDashDot"/>
          </a:ln>
        </p:spPr>
        <p:txBody>
          <a:bodyPr/>
          <a:lstStyle/>
          <a:p>
            <a:r>
              <a:rPr lang="es-ES_tradnl" dirty="0" smtClean="0">
                <a:latin typeface="Algerian" pitchFamily="82" charset="0"/>
              </a:rPr>
              <a:t>GASTRONOMÍA</a:t>
            </a:r>
            <a:endParaRPr lang="es-ES_tradnl" dirty="0"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868" y="178592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          CALLOS DE   IBÉRICO</a:t>
            </a:r>
          </a:p>
          <a:p>
            <a:endParaRPr lang="es-ES_tradn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596" y="1928802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PIÑONATE</a:t>
            </a: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9" name="8 CuadroTexto"/>
          <p:cNvSpPr txBox="1"/>
          <p:nvPr/>
        </p:nvSpPr>
        <p:spPr>
          <a:xfrm>
            <a:off x="5857884" y="185736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b="1" dirty="0" smtClean="0"/>
          </a:p>
          <a:p>
            <a:endParaRPr lang="es-ES_tradnl" b="1" dirty="0"/>
          </a:p>
          <a:p>
            <a:endParaRPr lang="es-ES_tradnl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571744"/>
            <a:ext cx="2668631" cy="238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1538" y="785794"/>
            <a:ext cx="664373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4000" dirty="0" smtClean="0">
              <a:latin typeface="Algerian" pitchFamily="82" charset="0"/>
            </a:endParaRPr>
          </a:p>
          <a:p>
            <a:endParaRPr lang="es-ES_tradnl" sz="4000" dirty="0" smtClean="0"/>
          </a:p>
          <a:p>
            <a:endParaRPr lang="es-ES_tradnl" b="1" i="1" dirty="0" smtClean="0"/>
          </a:p>
          <a:p>
            <a:endParaRPr lang="es-ES_tradnl" b="1" i="1" dirty="0"/>
          </a:p>
          <a:p>
            <a:r>
              <a:rPr lang="es-ES_tradnl" b="1" i="1" dirty="0" smtClean="0"/>
              <a:t> </a:t>
            </a:r>
            <a:endParaRPr lang="es-ES_tradnl" dirty="0" smtClean="0"/>
          </a:p>
          <a:p>
            <a:endParaRPr lang="es-ES_tradnl" sz="4000" dirty="0"/>
          </a:p>
        </p:txBody>
      </p:sp>
      <p:sp>
        <p:nvSpPr>
          <p:cNvPr id="21508" name="AutoShape 4" descr="https://turismolospedroches.org/wp-content/uploads/2017/09/FERIA-DE-SAN-PEDR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582594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Algerian" pitchFamily="82" charset="0"/>
              </a:rPr>
              <a:t>curiosidades</a:t>
            </a:r>
            <a:endParaRPr lang="es-ES_tradnl" dirty="0">
              <a:latin typeface="Algerian" pitchFamily="82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Cancioncillas típicas.</a:t>
            </a:r>
          </a:p>
          <a:p>
            <a:pPr>
              <a:buNone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Los amores de la sierra</a:t>
            </a:r>
          </a:p>
          <a:p>
            <a:pPr>
              <a:buNone/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son amores de fortuna</a:t>
            </a:r>
          </a:p>
          <a:p>
            <a:pPr>
              <a:buNone/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ue te quiero y que te adoro</a:t>
            </a:r>
          </a:p>
          <a:p>
            <a:pPr>
              <a:buNone/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ientras dure la aceituna.</a:t>
            </a: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 sz="2000" dirty="0" smtClean="0"/>
          </a:p>
          <a:p>
            <a:endParaRPr lang="es-ES_tradnl" sz="2000" dirty="0" smtClean="0"/>
          </a:p>
          <a:p>
            <a:r>
              <a:rPr lang="es-ES_tradnl" sz="2000" dirty="0" smtClean="0"/>
              <a:t>¡Viva ! ¡Viva! </a:t>
            </a:r>
          </a:p>
          <a:p>
            <a:pPr>
              <a:buNone/>
            </a:pPr>
            <a:r>
              <a:rPr lang="es-ES_tradnl" sz="2000" dirty="0" smtClean="0"/>
              <a:t> </a:t>
            </a:r>
            <a:r>
              <a:rPr lang="es-ES_tradnl" sz="2000" dirty="0" smtClean="0"/>
              <a:t>viva la alegría</a:t>
            </a:r>
          </a:p>
          <a:p>
            <a:pPr>
              <a:buNone/>
            </a:pPr>
            <a:r>
              <a:rPr lang="es-ES_tradnl" sz="2000" dirty="0" smtClean="0"/>
              <a:t>y viva la unión</a:t>
            </a:r>
          </a:p>
          <a:p>
            <a:pPr>
              <a:buNone/>
            </a:pPr>
            <a:r>
              <a:rPr lang="es-ES_tradnl" sz="2000" dirty="0" smtClean="0"/>
              <a:t>d</a:t>
            </a:r>
            <a:r>
              <a:rPr lang="es-ES_tradnl" sz="2000" dirty="0" smtClean="0"/>
              <a:t>e esta </a:t>
            </a:r>
            <a:r>
              <a:rPr lang="es-ES_tradnl" sz="2000" dirty="0" err="1" smtClean="0"/>
              <a:t>faneguería</a:t>
            </a:r>
            <a:r>
              <a:rPr lang="es-ES_tradnl" sz="2000" dirty="0" smtClean="0"/>
              <a:t>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55686"/>
          </a:xfrm>
          <a:ln>
            <a:solidFill>
              <a:schemeClr val="accent5">
                <a:lumMod val="60000"/>
                <a:lumOff val="40000"/>
              </a:schemeClr>
            </a:solidFill>
            <a:prstDash val="lgDashDotDot"/>
          </a:ln>
        </p:spPr>
        <p:txBody>
          <a:bodyPr>
            <a:noAutofit/>
          </a:bodyPr>
          <a:lstStyle/>
          <a:p>
            <a:r>
              <a:rPr lang="es-ES_tradnl" sz="3600" dirty="0" smtClean="0">
                <a:latin typeface="Algerian" pitchFamily="82" charset="0"/>
              </a:rPr>
              <a:t/>
            </a:r>
            <a:br>
              <a:rPr lang="es-ES_tradnl" sz="3600" dirty="0" smtClean="0">
                <a:latin typeface="Algerian" pitchFamily="82" charset="0"/>
              </a:rPr>
            </a:br>
            <a:r>
              <a:rPr lang="es-ES_tradnl" sz="3600" dirty="0" smtClean="0">
                <a:latin typeface="Algerian" pitchFamily="82" charset="0"/>
              </a:rPr>
              <a:t/>
            </a:r>
            <a:br>
              <a:rPr lang="es-ES_tradnl" sz="3600" dirty="0" smtClean="0">
                <a:latin typeface="Algerian" pitchFamily="82" charset="0"/>
              </a:rPr>
            </a:br>
            <a:r>
              <a:rPr lang="es-ES_tradnl" sz="3600" dirty="0" smtClean="0">
                <a:latin typeface="Algerian" pitchFamily="82" charset="0"/>
              </a:rPr>
              <a:t/>
            </a:r>
            <a:br>
              <a:rPr lang="es-ES_tradnl" sz="3600" dirty="0" smtClean="0">
                <a:latin typeface="Algerian" pitchFamily="82" charset="0"/>
              </a:rPr>
            </a:br>
            <a:r>
              <a:rPr lang="es-ES_tradnl" sz="3600" dirty="0" smtClean="0">
                <a:latin typeface="Algerian" pitchFamily="82" charset="0"/>
              </a:rPr>
              <a:t>GEOGRAFÍA</a:t>
            </a:r>
            <a:r>
              <a:rPr lang="es-ES_tradnl" sz="3600" dirty="0" smtClean="0">
                <a:latin typeface="Algerian" pitchFamily="82" charset="0"/>
              </a:rPr>
              <a:t/>
            </a:r>
            <a:br>
              <a:rPr lang="es-ES_tradnl" sz="3600" dirty="0" smtClean="0">
                <a:latin typeface="Algerian" pitchFamily="82" charset="0"/>
              </a:rPr>
            </a:br>
            <a:endParaRPr lang="es-ES_tradnl" sz="3600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_tradnl" b="1" dirty="0" smtClean="0">
                <a:latin typeface="Arial" pitchFamily="34" charset="0"/>
                <a:cs typeface="Arial" pitchFamily="34" charset="0"/>
              </a:rPr>
              <a:t>El Guijo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es un </a:t>
            </a:r>
            <a:r>
              <a:rPr lang="es-ES_tradnl" dirty="0" smtClean="0">
                <a:latin typeface="Arial" pitchFamily="34" charset="0"/>
                <a:cs typeface="Arial" pitchFamily="34" charset="0"/>
                <a:hlinkClick r:id="rId3" tooltip="Municipio"/>
              </a:rPr>
              <a:t>municipio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smtClean="0">
                <a:latin typeface="Arial" pitchFamily="34" charset="0"/>
                <a:cs typeface="Arial" pitchFamily="34" charset="0"/>
                <a:hlinkClick r:id="rId4" tooltip="España"/>
              </a:rPr>
              <a:t>español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s-ES_tradnl" dirty="0" smtClean="0">
                <a:latin typeface="Arial" pitchFamily="34" charset="0"/>
                <a:cs typeface="Arial" pitchFamily="34" charset="0"/>
                <a:hlinkClick r:id="rId5" tooltip="Provincia de Córdoba (España)"/>
              </a:rPr>
              <a:t>provincia de Córdoba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_tradnl" dirty="0" smtClean="0">
                <a:latin typeface="Arial" pitchFamily="34" charset="0"/>
                <a:cs typeface="Arial" pitchFamily="34" charset="0"/>
                <a:hlinkClick r:id="rId6" tooltip="Andalucía"/>
              </a:rPr>
              <a:t>Andalucía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, sobre un terreno de origen volcánico. En el año </a:t>
            </a:r>
            <a:r>
              <a:rPr lang="es-ES_tradnl" dirty="0" smtClean="0">
                <a:latin typeface="Arial" pitchFamily="34" charset="0"/>
                <a:cs typeface="Arial" pitchFamily="34" charset="0"/>
                <a:hlinkClick r:id="rId7" tooltip="2016"/>
              </a:rPr>
              <a:t>2016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contaba con 365 habitantes. Su extensión superficial es de 67,28 km² y tiene una densidad de 5,43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hab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/km².  Se encuentra situado en la comarca del </a:t>
            </a:r>
            <a:r>
              <a:rPr lang="es-ES_tradnl" dirty="0" smtClean="0">
                <a:latin typeface="Arial" pitchFamily="34" charset="0"/>
                <a:cs typeface="Arial" pitchFamily="34" charset="0"/>
                <a:hlinkClick r:id="rId8" tooltip="Valle de los Pedroches"/>
              </a:rPr>
              <a:t>Valle de los Pedroches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, a una altitud de 567 </a:t>
            </a:r>
            <a:r>
              <a:rPr lang="es-ES_tradnl" dirty="0" smtClean="0">
                <a:latin typeface="Arial" pitchFamily="34" charset="0"/>
                <a:cs typeface="Arial" pitchFamily="34" charset="0"/>
                <a:hlinkClick r:id="rId9" tooltip="Metro"/>
              </a:rPr>
              <a:t>metros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y a 100 kilómetros de la </a:t>
            </a:r>
            <a:r>
              <a:rPr lang="es-ES_tradnl" dirty="0" smtClean="0">
                <a:latin typeface="Arial" pitchFamily="34" charset="0"/>
                <a:cs typeface="Arial" pitchFamily="34" charset="0"/>
                <a:hlinkClick r:id="rId10" tooltip="Córdoba (España)"/>
              </a:rPr>
              <a:t>capital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 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1428736"/>
            <a:ext cx="31432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prstDash val="lgDash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s-ES_tradnl" sz="3200" dirty="0" smtClean="0">
                <a:latin typeface="Algerian" pitchFamily="82" charset="0"/>
              </a:rPr>
              <a:t>GEOGRAFÍA </a:t>
            </a:r>
            <a:endParaRPr lang="es-ES_tradnl" sz="3200" dirty="0">
              <a:latin typeface="Algerian" pitchFamily="82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b="0" dirty="0" smtClean="0">
                <a:latin typeface="Arial" pitchFamily="34" charset="0"/>
                <a:cs typeface="Arial" pitchFamily="34" charset="0"/>
              </a:rPr>
              <a:t>VALLE DE LOS PEDROCHES</a:t>
            </a:r>
          </a:p>
          <a:p>
            <a:r>
              <a:rPr lang="es-ES_tradnl" b="0" dirty="0" smtClean="0">
                <a:latin typeface="Arial" pitchFamily="34" charset="0"/>
                <a:cs typeface="Arial" pitchFamily="34" charset="0"/>
              </a:rPr>
              <a:t>CÓRDOBA</a:t>
            </a:r>
            <a:endParaRPr lang="es-ES_tradnl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42910" y="2714620"/>
            <a:ext cx="32861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b="0" dirty="0" smtClean="0">
                <a:latin typeface="Arial" pitchFamily="34" charset="0"/>
                <a:cs typeface="Arial" pitchFamily="34" charset="0"/>
              </a:rPr>
              <a:t>MUNICIPIOS DEL VALLE</a:t>
            </a:r>
            <a:endParaRPr lang="es-ES_tradnl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60912" y="2500306"/>
            <a:ext cx="3810000" cy="335758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prstDash val="lgDashDot"/>
          </a:ln>
        </p:spPr>
        <p:txBody>
          <a:bodyPr/>
          <a:lstStyle/>
          <a:p>
            <a:r>
              <a:rPr lang="es-ES_tradnl" dirty="0" smtClean="0">
                <a:latin typeface="Algerian" pitchFamily="82" charset="0"/>
              </a:rPr>
              <a:t>HISTORIA</a:t>
            </a:r>
            <a:endParaRPr lang="es-ES_tradnl" dirty="0">
              <a:latin typeface="Algerian" pitchFamily="82" charset="0"/>
            </a:endParaRPr>
          </a:p>
        </p:txBody>
      </p:sp>
      <p:sp>
        <p:nvSpPr>
          <p:cNvPr id="23" name="2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           ESCUDO DE EL GUIJO</a:t>
            </a:r>
            <a:endParaRPr lang="es-ES_tradnl" dirty="0"/>
          </a:p>
        </p:txBody>
      </p:sp>
      <p:sp>
        <p:nvSpPr>
          <p:cNvPr id="24" name="2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s-ES_tradnl" dirty="0"/>
          </a:p>
          <a:p>
            <a:pPr algn="just"/>
            <a:r>
              <a:rPr lang="es-ES_tradnl" dirty="0" smtClean="0">
                <a:latin typeface="Arial" pitchFamily="34" charset="0"/>
                <a:cs typeface="Arial" pitchFamily="34" charset="0"/>
              </a:rPr>
              <a:t>El municipio tiene como símbolo característico que lo diferencia de otras poblaciones de la comarca, las armas de los antiguos señores de los Marqueses de la Guardia, que son: escudo partido, el primero de oro con tres franjas en azur (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Messía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), el segundo de gules con castillo de oro (Carrillo), y bordadura de dos órdenes con jaquetes azules y blancos (Toledo). </a:t>
            </a:r>
          </a:p>
          <a:p>
            <a:endParaRPr lang="es-ES_tradnl" dirty="0"/>
          </a:p>
        </p:txBody>
      </p:sp>
      <p:sp>
        <p:nvSpPr>
          <p:cNvPr id="25" name="2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smtClean="0"/>
              <a:t>               </a:t>
            </a:r>
            <a:endParaRPr lang="es-ES_trad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357430"/>
            <a:ext cx="2112957" cy="298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prstDash val="lgDashDot"/>
          </a:ln>
        </p:spPr>
        <p:txBody>
          <a:bodyPr/>
          <a:lstStyle/>
          <a:p>
            <a:r>
              <a:rPr lang="es-ES_tradnl" dirty="0" smtClean="0">
                <a:latin typeface="Algerian" pitchFamily="82" charset="0"/>
              </a:rPr>
              <a:t>HISTORIA</a:t>
            </a:r>
            <a:endParaRPr lang="es-ES_tradnl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S_tradnl" dirty="0" smtClean="0"/>
              <a:t>Fue en el siglo XIV cuando El Guijo surgió como aldea de Pedroche, que entonces rezaba como capital del valle. A partir de la reconquista, pasa a depender de la jurisdicción de Córdoba, hasta 1492, en que los Reyes Católicos rigieron unas ordenanzas para el Valle de los Pedroches. </a:t>
            </a:r>
          </a:p>
          <a:p>
            <a:pPr algn="just"/>
            <a:r>
              <a:rPr lang="es-ES_tradnl" dirty="0" smtClean="0"/>
              <a:t>A finales del siglo XVI todos los pueblos del valle pasan a depender del marqués del Carpio y esta situación durará dos siglos. En 1747 las villas del Valle de Los Pedroches son incorporados a la corona. </a:t>
            </a:r>
          </a:p>
          <a:p>
            <a:pPr algn="just"/>
            <a:r>
              <a:rPr lang="es-ES_tradnl" dirty="0" smtClean="0"/>
              <a:t>Ha sido villa del señorío de Santa Eufemia durante toda la edad moderna y fue el centro de recaudación del derecho de pasto. 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  <a:ln>
            <a:solidFill>
              <a:schemeClr val="tx1"/>
            </a:solidFill>
            <a:prstDash val="lgDashDot"/>
          </a:ln>
        </p:spPr>
        <p:txBody>
          <a:bodyPr/>
          <a:lstStyle/>
          <a:p>
            <a:r>
              <a:rPr lang="es-ES_tradnl" dirty="0" smtClean="0">
                <a:latin typeface="Algerian" pitchFamily="82" charset="0"/>
              </a:rPr>
              <a:t>MONUMENTOS</a:t>
            </a:r>
            <a:endParaRPr lang="es-ES_tradnl" dirty="0">
              <a:latin typeface="Algerian" pitchFamily="82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Parroquia de Santa Ana</a:t>
            </a:r>
          </a:p>
          <a:p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Alberga entre sus muros una interesante Virgen Dolorosa del Siglo XVIII. </a:t>
            </a:r>
          </a:p>
          <a:p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71876"/>
            <a:ext cx="35052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14282" y="274638"/>
            <a:ext cx="8015318" cy="1143000"/>
          </a:xfrm>
        </p:spPr>
        <p:txBody>
          <a:bodyPr>
            <a:normAutofit/>
          </a:bodyPr>
          <a:lstStyle/>
          <a:p>
            <a:r>
              <a:rPr lang="es-ES_tradnl" sz="3200" dirty="0" smtClean="0">
                <a:latin typeface="Algerian" pitchFamily="82" charset="0"/>
              </a:rPr>
              <a:t>MONUMENTOS Y LUGARES DE INTERÉS</a:t>
            </a:r>
            <a:endParaRPr lang="es-ES_tradnl" sz="3200" dirty="0">
              <a:latin typeface="Algerian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4786314" y="1142984"/>
            <a:ext cx="4071966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000" u="sng" dirty="0"/>
              <a:t>Ermita de </a:t>
            </a:r>
            <a:r>
              <a:rPr lang="es-ES_tradnl" sz="2000" u="sng" dirty="0" smtClean="0"/>
              <a:t>la Virgen de las Cruces</a:t>
            </a:r>
            <a:endParaRPr lang="es-ES_tradnl" sz="2000" dirty="0"/>
          </a:p>
          <a:p>
            <a:pPr>
              <a:buNone/>
            </a:pPr>
            <a:endParaRPr lang="es-ES_tradnl" dirty="0"/>
          </a:p>
        </p:txBody>
      </p:sp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314327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4786314" y="371475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u="sng" dirty="0" smtClean="0"/>
          </a:p>
          <a:p>
            <a:endParaRPr lang="es-ES_tradnl" u="sng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28596" y="414338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u="sng" dirty="0" smtClean="0"/>
          </a:p>
          <a:p>
            <a:endParaRPr lang="es-ES_tradnl" u="sn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311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642910" y="128586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Yacimiento Arqueológico de </a:t>
            </a:r>
            <a:r>
              <a:rPr lang="es-ES_tradnl" dirty="0" err="1" smtClean="0"/>
              <a:t>Majadaiglesia</a:t>
            </a:r>
            <a:r>
              <a:rPr lang="es-ES_tradnl" dirty="0" smtClean="0"/>
              <a:t> </a:t>
            </a:r>
            <a:endParaRPr lang="es-ES_trad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643446"/>
            <a:ext cx="35719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4000496" y="400050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Antiguos lavaderos públicos</a:t>
            </a:r>
            <a:endParaRPr lang="es-ES_trad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Algerian" pitchFamily="82" charset="0"/>
              </a:rPr>
              <a:t>TRADICIONES Y FIESTAS POPULARES</a:t>
            </a:r>
            <a:endParaRPr lang="es-ES_tradnl" dirty="0">
              <a:latin typeface="Algerian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1538" y="1285860"/>
            <a:ext cx="75009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Candelaria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La fecha de celebración es el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2 de febrero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 Se hacen fogatas en las plazas y calles de la localidad con leña de encina, tomillo e hinojo, recogidos en las fincas por niños y mayores. </a:t>
            </a: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Romería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de la Virgen de las Cruces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Se celebra el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Domingo de Resurrección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 Según la tradición, la imagen se encontró en un pozo con forma de cruz, que se halla en la sacristía de la ermita, utilizado en la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antiguedad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como baptisterio, de ahí su nombre. 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214818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7472" indent="-347472">
              <a:spcBef>
                <a:spcPts val="528"/>
              </a:spcBef>
            </a:pPr>
            <a:r>
              <a:rPr lang="es-ES_tradnl" sz="3100" b="1" dirty="0" smtClean="0">
                <a:ea typeface="+mn-ea"/>
                <a:cs typeface="+mn-cs"/>
              </a:rPr>
              <a:t/>
            </a:r>
            <a:br>
              <a:rPr lang="es-ES_tradnl" sz="3100" b="1" dirty="0" smtClean="0">
                <a:ea typeface="+mn-ea"/>
                <a:cs typeface="+mn-cs"/>
              </a:rPr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San Pedro</a:t>
            </a:r>
          </a:p>
          <a:p>
            <a:pPr algn="just">
              <a:buNone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    El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29 de junio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es la festividad de San Pedro, un día en el que la tradición es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quemar las muñecas que los grupos de vecinos, asociaciones y grupos de niños hacen con una estructura de metal, trapos y cartón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s-ES_trad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62500" y="2434431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508</Words>
  <Application>Microsoft Office PowerPoint</Application>
  <PresentationFormat>Presentación en pantalla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EL GUIJO</vt:lpstr>
      <vt:lpstr>   GEOGRAFÍA </vt:lpstr>
      <vt:lpstr>GEOGRAFÍA </vt:lpstr>
      <vt:lpstr>HISTORIA</vt:lpstr>
      <vt:lpstr>HISTORIA</vt:lpstr>
      <vt:lpstr>MONUMENTOS</vt:lpstr>
      <vt:lpstr>MONUMENTOS Y LUGARES DE INTERÉS</vt:lpstr>
      <vt:lpstr>TRADICIONES Y FIESTAS POPULARES</vt:lpstr>
      <vt:lpstr> </vt:lpstr>
      <vt:lpstr>GASTRONOMÍA</vt:lpstr>
      <vt:lpstr>curiosidades</vt:lpstr>
      <vt:lpstr>Diapositiva 12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EUFEMIA</dc:title>
  <dc:creator>WinuE</dc:creator>
  <cp:lastModifiedBy>WinuE</cp:lastModifiedBy>
  <cp:revision>36</cp:revision>
  <dcterms:created xsi:type="dcterms:W3CDTF">2020-01-28T08:57:00Z</dcterms:created>
  <dcterms:modified xsi:type="dcterms:W3CDTF">2020-03-10T00:28:12Z</dcterms:modified>
</cp:coreProperties>
</file>