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3" r:id="rId7"/>
    <p:sldId id="264" r:id="rId8"/>
    <p:sldId id="265" r:id="rId9"/>
    <p:sldId id="266" r:id="rId10"/>
    <p:sldId id="267" r:id="rId11"/>
    <p:sldId id="268" r:id="rId12"/>
    <p:sldId id="269" r:id="rId13"/>
    <p:sldId id="270" r:id="rId14"/>
    <p:sldId id="272" r:id="rId15"/>
    <p:sldId id="273" r:id="rId16"/>
    <p:sldId id="274" r:id="rId17"/>
    <p:sldId id="271"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8655" autoAdjust="0"/>
  </p:normalViewPr>
  <p:slideViewPr>
    <p:cSldViewPr>
      <p:cViewPr varScale="1">
        <p:scale>
          <a:sx n="61" d="100"/>
          <a:sy n="61" d="100"/>
        </p:scale>
        <p:origin x="-140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8330747-8C31-449B-9FF0-0E0018937BC5}" type="datetimeFigureOut">
              <a:rPr lang="es-ES" smtClean="0"/>
              <a:t>12/03/2021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AE11EE7-954D-48F9-93CA-D1552D312095}" type="slidenum">
              <a:rPr lang="es-ES" smtClean="0"/>
              <a:t>‹Nº›</a:t>
            </a:fld>
            <a:endParaRPr lang="es-ES"/>
          </a:p>
        </p:txBody>
      </p:sp>
    </p:spTree>
    <p:extLst>
      <p:ext uri="{BB962C8B-B14F-4D97-AF65-F5344CB8AC3E}">
        <p14:creationId xmlns:p14="http://schemas.microsoft.com/office/powerpoint/2010/main" val="269614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8330747-8C31-449B-9FF0-0E0018937BC5}" type="datetimeFigureOut">
              <a:rPr lang="es-ES" smtClean="0"/>
              <a:t>12/03/2021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AE11EE7-954D-48F9-93CA-D1552D312095}" type="slidenum">
              <a:rPr lang="es-ES" smtClean="0"/>
              <a:t>‹Nº›</a:t>
            </a:fld>
            <a:endParaRPr lang="es-ES"/>
          </a:p>
        </p:txBody>
      </p:sp>
    </p:spTree>
    <p:extLst>
      <p:ext uri="{BB962C8B-B14F-4D97-AF65-F5344CB8AC3E}">
        <p14:creationId xmlns:p14="http://schemas.microsoft.com/office/powerpoint/2010/main" val="2604571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8330747-8C31-449B-9FF0-0E0018937BC5}" type="datetimeFigureOut">
              <a:rPr lang="es-ES" smtClean="0"/>
              <a:t>12/03/2021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AE11EE7-954D-48F9-93CA-D1552D312095}" type="slidenum">
              <a:rPr lang="es-ES" smtClean="0"/>
              <a:t>‹Nº›</a:t>
            </a:fld>
            <a:endParaRPr lang="es-ES"/>
          </a:p>
        </p:txBody>
      </p:sp>
    </p:spTree>
    <p:extLst>
      <p:ext uri="{BB962C8B-B14F-4D97-AF65-F5344CB8AC3E}">
        <p14:creationId xmlns:p14="http://schemas.microsoft.com/office/powerpoint/2010/main" val="3162683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8330747-8C31-449B-9FF0-0E0018937BC5}" type="datetimeFigureOut">
              <a:rPr lang="es-ES" smtClean="0"/>
              <a:t>12/03/2021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AE11EE7-954D-48F9-93CA-D1552D312095}" type="slidenum">
              <a:rPr lang="es-ES" smtClean="0"/>
              <a:t>‹Nº›</a:t>
            </a:fld>
            <a:endParaRPr lang="es-ES"/>
          </a:p>
        </p:txBody>
      </p:sp>
    </p:spTree>
    <p:extLst>
      <p:ext uri="{BB962C8B-B14F-4D97-AF65-F5344CB8AC3E}">
        <p14:creationId xmlns:p14="http://schemas.microsoft.com/office/powerpoint/2010/main" val="827044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8330747-8C31-449B-9FF0-0E0018937BC5}" type="datetimeFigureOut">
              <a:rPr lang="es-ES" smtClean="0"/>
              <a:t>12/03/2021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AE11EE7-954D-48F9-93CA-D1552D312095}" type="slidenum">
              <a:rPr lang="es-ES" smtClean="0"/>
              <a:t>‹Nº›</a:t>
            </a:fld>
            <a:endParaRPr lang="es-ES"/>
          </a:p>
        </p:txBody>
      </p:sp>
    </p:spTree>
    <p:extLst>
      <p:ext uri="{BB962C8B-B14F-4D97-AF65-F5344CB8AC3E}">
        <p14:creationId xmlns:p14="http://schemas.microsoft.com/office/powerpoint/2010/main" val="3613474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8330747-8C31-449B-9FF0-0E0018937BC5}" type="datetimeFigureOut">
              <a:rPr lang="es-ES" smtClean="0"/>
              <a:t>12/03/2021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AE11EE7-954D-48F9-93CA-D1552D312095}" type="slidenum">
              <a:rPr lang="es-ES" smtClean="0"/>
              <a:t>‹Nº›</a:t>
            </a:fld>
            <a:endParaRPr lang="es-ES"/>
          </a:p>
        </p:txBody>
      </p:sp>
    </p:spTree>
    <p:extLst>
      <p:ext uri="{BB962C8B-B14F-4D97-AF65-F5344CB8AC3E}">
        <p14:creationId xmlns:p14="http://schemas.microsoft.com/office/powerpoint/2010/main" val="3331647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8330747-8C31-449B-9FF0-0E0018937BC5}" type="datetimeFigureOut">
              <a:rPr lang="es-ES" smtClean="0"/>
              <a:t>12/03/2021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AE11EE7-954D-48F9-93CA-D1552D312095}" type="slidenum">
              <a:rPr lang="es-ES" smtClean="0"/>
              <a:t>‹Nº›</a:t>
            </a:fld>
            <a:endParaRPr lang="es-ES"/>
          </a:p>
        </p:txBody>
      </p:sp>
    </p:spTree>
    <p:extLst>
      <p:ext uri="{BB962C8B-B14F-4D97-AF65-F5344CB8AC3E}">
        <p14:creationId xmlns:p14="http://schemas.microsoft.com/office/powerpoint/2010/main" val="256381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8330747-8C31-449B-9FF0-0E0018937BC5}" type="datetimeFigureOut">
              <a:rPr lang="es-ES" smtClean="0"/>
              <a:t>12/03/2021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AE11EE7-954D-48F9-93CA-D1552D312095}" type="slidenum">
              <a:rPr lang="es-ES" smtClean="0"/>
              <a:t>‹Nº›</a:t>
            </a:fld>
            <a:endParaRPr lang="es-ES"/>
          </a:p>
        </p:txBody>
      </p:sp>
    </p:spTree>
    <p:extLst>
      <p:ext uri="{BB962C8B-B14F-4D97-AF65-F5344CB8AC3E}">
        <p14:creationId xmlns:p14="http://schemas.microsoft.com/office/powerpoint/2010/main" val="241249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8330747-8C31-449B-9FF0-0E0018937BC5}" type="datetimeFigureOut">
              <a:rPr lang="es-ES" smtClean="0"/>
              <a:t>12/03/2021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AE11EE7-954D-48F9-93CA-D1552D312095}" type="slidenum">
              <a:rPr lang="es-ES" smtClean="0"/>
              <a:t>‹Nº›</a:t>
            </a:fld>
            <a:endParaRPr lang="es-ES"/>
          </a:p>
        </p:txBody>
      </p:sp>
    </p:spTree>
    <p:extLst>
      <p:ext uri="{BB962C8B-B14F-4D97-AF65-F5344CB8AC3E}">
        <p14:creationId xmlns:p14="http://schemas.microsoft.com/office/powerpoint/2010/main" val="1585310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8330747-8C31-449B-9FF0-0E0018937BC5}" type="datetimeFigureOut">
              <a:rPr lang="es-ES" smtClean="0"/>
              <a:t>12/03/2021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AE11EE7-954D-48F9-93CA-D1552D312095}" type="slidenum">
              <a:rPr lang="es-ES" smtClean="0"/>
              <a:t>‹Nº›</a:t>
            </a:fld>
            <a:endParaRPr lang="es-ES"/>
          </a:p>
        </p:txBody>
      </p:sp>
    </p:spTree>
    <p:extLst>
      <p:ext uri="{BB962C8B-B14F-4D97-AF65-F5344CB8AC3E}">
        <p14:creationId xmlns:p14="http://schemas.microsoft.com/office/powerpoint/2010/main" val="188528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8330747-8C31-449B-9FF0-0E0018937BC5}" type="datetimeFigureOut">
              <a:rPr lang="es-ES" smtClean="0"/>
              <a:t>12/03/2021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AE11EE7-954D-48F9-93CA-D1552D312095}" type="slidenum">
              <a:rPr lang="es-ES" smtClean="0"/>
              <a:t>‹Nº›</a:t>
            </a:fld>
            <a:endParaRPr lang="es-ES"/>
          </a:p>
        </p:txBody>
      </p:sp>
    </p:spTree>
    <p:extLst>
      <p:ext uri="{BB962C8B-B14F-4D97-AF65-F5344CB8AC3E}">
        <p14:creationId xmlns:p14="http://schemas.microsoft.com/office/powerpoint/2010/main" val="1742102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30747-8C31-449B-9FF0-0E0018937BC5}" type="datetimeFigureOut">
              <a:rPr lang="es-ES" smtClean="0"/>
              <a:t>12/03/2021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11EE7-954D-48F9-93CA-D1552D312095}" type="slidenum">
              <a:rPr lang="es-ES" smtClean="0"/>
              <a:t>‹Nº›</a:t>
            </a:fld>
            <a:endParaRPr lang="es-ES"/>
          </a:p>
        </p:txBody>
      </p:sp>
    </p:spTree>
    <p:extLst>
      <p:ext uri="{BB962C8B-B14F-4D97-AF65-F5344CB8AC3E}">
        <p14:creationId xmlns:p14="http://schemas.microsoft.com/office/powerpoint/2010/main" val="712815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188640"/>
            <a:ext cx="4536504" cy="1440159"/>
          </a:xfrm>
        </p:spPr>
        <p:txBody>
          <a:bodyPr/>
          <a:lstStyle/>
          <a:p>
            <a:r>
              <a:rPr lang="es-ES" dirty="0" smtClean="0"/>
              <a:t>PEDROCHE</a:t>
            </a:r>
            <a:endParaRPr lang="es-ES" dirty="0"/>
          </a:p>
        </p:txBody>
      </p:sp>
      <p:sp>
        <p:nvSpPr>
          <p:cNvPr id="3" name="2 Subtítulo"/>
          <p:cNvSpPr>
            <a:spLocks noGrp="1"/>
          </p:cNvSpPr>
          <p:nvPr>
            <p:ph type="subTitle" idx="1"/>
          </p:nvPr>
        </p:nvSpPr>
        <p:spPr>
          <a:xfrm>
            <a:off x="176733" y="2299320"/>
            <a:ext cx="5043339" cy="3577952"/>
          </a:xfrm>
        </p:spPr>
        <p:txBody>
          <a:bodyPr>
            <a:normAutofit/>
          </a:bodyPr>
          <a:lstStyle/>
          <a:p>
            <a:r>
              <a:rPr lang="es-ES" sz="1600" b="1" dirty="0" smtClean="0"/>
              <a:t>Dice y cuenta la leyenda</a:t>
            </a:r>
          </a:p>
          <a:p>
            <a:r>
              <a:rPr lang="es-ES" sz="1600" b="1" dirty="0" smtClean="0"/>
              <a:t>que en oscura y larga noche,</a:t>
            </a:r>
          </a:p>
          <a:p>
            <a:r>
              <a:rPr lang="es-ES" sz="1600" b="1" dirty="0" smtClean="0"/>
              <a:t>de un suspiro de la luna,</a:t>
            </a:r>
          </a:p>
          <a:p>
            <a:r>
              <a:rPr lang="es-ES" sz="1600" b="1" dirty="0" smtClean="0"/>
              <a:t>nació el pueblo de Pedroche.</a:t>
            </a:r>
          </a:p>
          <a:p>
            <a:endParaRPr lang="es-ES" sz="1600" b="1" dirty="0" smtClean="0"/>
          </a:p>
          <a:p>
            <a:r>
              <a:rPr lang="es-ES" sz="1600" b="1" dirty="0" smtClean="0"/>
              <a:t>Villa de magia y de cuento,</a:t>
            </a:r>
          </a:p>
          <a:p>
            <a:r>
              <a:rPr lang="es-ES" sz="1600" b="1" dirty="0" smtClean="0"/>
              <a:t>de cascos sonando en las calles,</a:t>
            </a:r>
          </a:p>
          <a:p>
            <a:r>
              <a:rPr lang="es-ES" sz="1600" b="1" dirty="0" smtClean="0"/>
              <a:t>de cal y eterno granito,</a:t>
            </a:r>
          </a:p>
          <a:p>
            <a:r>
              <a:rPr lang="es-ES" sz="1600" b="1" dirty="0" smtClean="0"/>
              <a:t>y de encanto inigualable.</a:t>
            </a:r>
          </a:p>
          <a:p>
            <a:endParaRPr lang="es-ES" sz="1600" b="1" dirty="0" smtClean="0"/>
          </a:p>
          <a:p>
            <a:endParaRPr lang="es-ES" sz="1200" dirty="0"/>
          </a:p>
          <a:p>
            <a:endParaRPr lang="es-ES" sz="1200" dirty="0" smtClean="0"/>
          </a:p>
          <a:p>
            <a:endParaRPr lang="es-ES" sz="1200" dirty="0"/>
          </a:p>
          <a:p>
            <a:endParaRPr lang="es-ES" sz="1200" dirty="0" smtClean="0"/>
          </a:p>
          <a:p>
            <a:endParaRPr lang="es-ES" sz="1200" dirty="0"/>
          </a:p>
          <a:p>
            <a:endParaRPr lang="es-ES" sz="1200" dirty="0" smtClean="0"/>
          </a:p>
          <a:p>
            <a:endParaRPr lang="es-ES" sz="1200" dirty="0"/>
          </a:p>
          <a:p>
            <a:endParaRPr lang="es-ES" sz="1200" dirty="0" smtClean="0"/>
          </a:p>
          <a:p>
            <a:endParaRPr lang="es-ES" sz="1200" dirty="0"/>
          </a:p>
        </p:txBody>
      </p:sp>
      <p:sp>
        <p:nvSpPr>
          <p:cNvPr id="4" name="AutoShape 2" descr="Archivo:Escudo de Pedroche.svg - Wikipedia, la enciclopedia lib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124744"/>
            <a:ext cx="244827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166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Convento de la Concepción</a:t>
            </a:r>
          </a:p>
        </p:txBody>
      </p:sp>
      <p:sp>
        <p:nvSpPr>
          <p:cNvPr id="3" name="2 Marcador de contenido"/>
          <p:cNvSpPr>
            <a:spLocks noGrp="1"/>
          </p:cNvSpPr>
          <p:nvPr>
            <p:ph idx="1"/>
          </p:nvPr>
        </p:nvSpPr>
        <p:spPr/>
        <p:txBody>
          <a:bodyPr>
            <a:normAutofit/>
          </a:bodyPr>
          <a:lstStyle/>
          <a:p>
            <a:r>
              <a:rPr lang="es-ES" sz="2000" dirty="0"/>
              <a:t>Fundado en 1524 a petición de los vecinos, tiene su origen en un Beaterio de mujeres, donde se recogían para rezar a finales del siglo XV junto a la Ermita de Santa María del Castillo. Beaterio que, en 1524, se fundó como convento, a petición del pueblo, por monjas de Santa Clara de la Columna de </a:t>
            </a:r>
            <a:r>
              <a:rPr lang="es-ES" sz="2000" dirty="0" err="1"/>
              <a:t>Belalcázar</a:t>
            </a:r>
            <a:r>
              <a:rPr lang="es-ES" sz="2000" dirty="0"/>
              <a:t>, tras la aceptación de la constitución y reglas de la orden, enviadas por el Convento de la Concepción de Toledo, siendo sufragados los gastos de construcción del nuevo edificio por los vecinos, especialmente por Simón Ruiz y Antón García. Esta vinculación y colaboración permanece a lo largo de su </a:t>
            </a:r>
            <a:r>
              <a:rPr lang="es-ES" sz="2000" dirty="0" smtClean="0"/>
              <a:t>historia.</a:t>
            </a:r>
          </a:p>
          <a:p>
            <a:endParaRPr lang="es-E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653136"/>
            <a:ext cx="314325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199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Tradiciones y fiestas populares</a:t>
            </a:r>
          </a:p>
        </p:txBody>
      </p:sp>
      <p:sp>
        <p:nvSpPr>
          <p:cNvPr id="3" name="2 Marcador de contenido"/>
          <p:cNvSpPr>
            <a:spLocks noGrp="1"/>
          </p:cNvSpPr>
          <p:nvPr>
            <p:ph idx="1"/>
          </p:nvPr>
        </p:nvSpPr>
        <p:spPr/>
        <p:txBody>
          <a:bodyPr>
            <a:normAutofit/>
          </a:bodyPr>
          <a:lstStyle/>
          <a:p>
            <a:pPr marL="0" indent="0">
              <a:buNone/>
            </a:pPr>
            <a:r>
              <a:rPr lang="es-ES" sz="2000" b="1" dirty="0" smtClean="0"/>
              <a:t>	Fiesta </a:t>
            </a:r>
            <a:r>
              <a:rPr lang="es-ES" sz="2000" b="1" dirty="0"/>
              <a:t>de los </a:t>
            </a:r>
            <a:r>
              <a:rPr lang="es-ES" sz="2000" b="1" dirty="0" err="1"/>
              <a:t>Piostros</a:t>
            </a:r>
            <a:endParaRPr lang="es-ES" sz="2000" b="1" dirty="0"/>
          </a:p>
          <a:p>
            <a:pPr marL="0" indent="0">
              <a:buNone/>
            </a:pPr>
            <a:r>
              <a:rPr lang="es-ES" sz="2000" dirty="0" smtClean="0"/>
              <a:t>	Se </a:t>
            </a:r>
            <a:r>
              <a:rPr lang="es-ES" sz="2000" dirty="0"/>
              <a:t>llaman </a:t>
            </a:r>
            <a:r>
              <a:rPr lang="es-ES" sz="2000" dirty="0" err="1"/>
              <a:t>piostros</a:t>
            </a:r>
            <a:r>
              <a:rPr lang="es-ES" sz="2000" dirty="0"/>
              <a:t> al conjunto de jinete o amazona y su correspondiente cabalgadura engalanada con mantas típicas bordadas en terciopelo negro, que en Pedroche participan en la fiesta en honor de la Virgen de </a:t>
            </a:r>
            <a:r>
              <a:rPr lang="es-ES" sz="2000" dirty="0" err="1"/>
              <a:t>Piedrasantas</a:t>
            </a:r>
            <a:r>
              <a:rPr lang="es-ES" sz="2000" dirty="0"/>
              <a:t> (Patrona de Pedroche), donde cada año los días 7 y 8 de septiembre se dirigen a su ermita, al borde del arroyo Santa María, encabezados por sus mayordomos. La fiesta fue declarada FIESTA DE INTERÉS TURÍSTICO DE ANDALUCÍA en 2010.</a:t>
            </a:r>
          </a:p>
          <a:p>
            <a:endParaRPr lang="es-E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14908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468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Tradiciones y fiestas populares</a:t>
            </a:r>
          </a:p>
        </p:txBody>
      </p:sp>
      <p:sp>
        <p:nvSpPr>
          <p:cNvPr id="3" name="2 Marcador de contenido"/>
          <p:cNvSpPr>
            <a:spLocks noGrp="1"/>
          </p:cNvSpPr>
          <p:nvPr>
            <p:ph idx="1"/>
          </p:nvPr>
        </p:nvSpPr>
        <p:spPr/>
        <p:txBody>
          <a:bodyPr>
            <a:normAutofit/>
          </a:bodyPr>
          <a:lstStyle/>
          <a:p>
            <a:pPr marL="0" indent="0">
              <a:buNone/>
            </a:pPr>
            <a:r>
              <a:rPr lang="es-ES" sz="2000" dirty="0" smtClean="0"/>
              <a:t>	</a:t>
            </a:r>
            <a:r>
              <a:rPr lang="es-ES" sz="2000" b="1" dirty="0" smtClean="0"/>
              <a:t>Función </a:t>
            </a:r>
            <a:r>
              <a:rPr lang="es-ES" sz="2000" b="1" dirty="0"/>
              <a:t>de los Soldados</a:t>
            </a:r>
          </a:p>
          <a:p>
            <a:pPr marL="0" indent="0">
              <a:buNone/>
            </a:pPr>
            <a:r>
              <a:rPr lang="es-ES" sz="2000" dirty="0" smtClean="0"/>
              <a:t>	Desde </a:t>
            </a:r>
            <a:r>
              <a:rPr lang="es-ES" sz="2000" dirty="0"/>
              <a:t>1917, los soldados licenciados (cuando se hacía el servicio militar obligatorio) o los que lo serían (ahora que no hay servicio militar obligatorio) se congregan en la ermita de </a:t>
            </a:r>
            <a:r>
              <a:rPr lang="es-ES" sz="2000" dirty="0" err="1"/>
              <a:t>Piedrasantas</a:t>
            </a:r>
            <a:r>
              <a:rPr lang="es-ES" sz="2000" dirty="0"/>
              <a:t> el Lunes de Pascua para, según la tradición, darle gracias a la Patrona porque todo haya ido bien. Sólo hubo un paréntesis sin fiesta, desde 1937 hasta 1940.</a:t>
            </a:r>
          </a:p>
          <a:p>
            <a:endParaRPr lang="es-ES"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933056"/>
            <a:ext cx="4536503" cy="209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810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b="1" dirty="0"/>
              <a:t>Gastronomía</a:t>
            </a:r>
          </a:p>
        </p:txBody>
      </p:sp>
      <p:sp>
        <p:nvSpPr>
          <p:cNvPr id="3" name="2 Marcador de contenido"/>
          <p:cNvSpPr>
            <a:spLocks noGrp="1"/>
          </p:cNvSpPr>
          <p:nvPr>
            <p:ph idx="1"/>
          </p:nvPr>
        </p:nvSpPr>
        <p:spPr/>
        <p:txBody>
          <a:bodyPr>
            <a:normAutofit/>
          </a:bodyPr>
          <a:lstStyle/>
          <a:p>
            <a:pPr marL="0" indent="0">
              <a:buNone/>
            </a:pPr>
            <a:r>
              <a:rPr lang="es-ES" sz="2000" b="1" dirty="0"/>
              <a:t>Obispos</a:t>
            </a:r>
            <a:r>
              <a:rPr lang="es-ES" sz="2000" dirty="0"/>
              <a:t>:</a:t>
            </a:r>
          </a:p>
          <a:p>
            <a:pPr marL="0" indent="0">
              <a:buNone/>
            </a:pPr>
            <a:r>
              <a:rPr lang="es-ES" sz="2000" dirty="0" smtClean="0"/>
              <a:t>	Ingredientes</a:t>
            </a:r>
            <a:r>
              <a:rPr lang="es-ES" sz="2000" dirty="0"/>
              <a:t>: tres huevos batidos, tres cucharadas de azúcar, unas gotas de limón, pan rallado para hacer una masa, un litro de leche, una rama de canela.</a:t>
            </a:r>
          </a:p>
          <a:p>
            <a:pPr marL="0" indent="0">
              <a:buNone/>
            </a:pPr>
            <a:endParaRPr lang="es-ES" sz="2000" dirty="0" smtClean="0"/>
          </a:p>
          <a:p>
            <a:pPr marL="0" indent="0">
              <a:buNone/>
            </a:pPr>
            <a:r>
              <a:rPr lang="es-ES" sz="2000" dirty="0"/>
              <a:t>	</a:t>
            </a:r>
            <a:r>
              <a:rPr lang="es-ES" sz="2000" dirty="0" smtClean="0"/>
              <a:t>Preparación</a:t>
            </a:r>
            <a:r>
              <a:rPr lang="es-ES" sz="2000" dirty="0"/>
              <a:t>: se amasa una mezcla con los huevos, el azúcar, el limón y el pan rallado que admita para moldear las bolas del tamaño de huevos de perdiz, friéndose después en la sartén. La masa ya frita, se pasa a un </a:t>
            </a:r>
            <a:r>
              <a:rPr lang="es-ES" sz="2000" dirty="0" err="1"/>
              <a:t>rencipiente</a:t>
            </a:r>
            <a:r>
              <a:rPr lang="es-ES" sz="2000" dirty="0"/>
              <a:t> con leche previamente hervida con canela. Se sirve frío.</a:t>
            </a:r>
          </a:p>
          <a:p>
            <a:pPr marL="0" indent="0">
              <a:buNone/>
            </a:pPr>
            <a:endParaRPr lang="es-ES" sz="2000" dirty="0"/>
          </a:p>
        </p:txBody>
      </p:sp>
    </p:spTree>
    <p:extLst>
      <p:ext uri="{BB962C8B-B14F-4D97-AF65-F5344CB8AC3E}">
        <p14:creationId xmlns:p14="http://schemas.microsoft.com/office/powerpoint/2010/main" val="1954638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Gastronomía II</a:t>
            </a:r>
            <a:endParaRPr lang="es-ES" dirty="0"/>
          </a:p>
        </p:txBody>
      </p:sp>
      <p:sp>
        <p:nvSpPr>
          <p:cNvPr id="3" name="2 Marcador de contenido"/>
          <p:cNvSpPr>
            <a:spLocks noGrp="1"/>
          </p:cNvSpPr>
          <p:nvPr>
            <p:ph idx="1"/>
          </p:nvPr>
        </p:nvSpPr>
        <p:spPr/>
        <p:txBody>
          <a:bodyPr>
            <a:normAutofit/>
          </a:bodyPr>
          <a:lstStyle/>
          <a:p>
            <a:pPr marL="0" indent="0">
              <a:buNone/>
            </a:pPr>
            <a:r>
              <a:rPr lang="es-ES" sz="2000" b="1" dirty="0" smtClean="0"/>
              <a:t>	Rosca </a:t>
            </a:r>
            <a:r>
              <a:rPr lang="es-ES" sz="2000" b="1" dirty="0"/>
              <a:t>de fideos:</a:t>
            </a:r>
          </a:p>
          <a:p>
            <a:pPr marL="0" indent="0">
              <a:buNone/>
            </a:pPr>
            <a:r>
              <a:rPr lang="es-ES" sz="2000" dirty="0" smtClean="0"/>
              <a:t>	Ingredientes</a:t>
            </a:r>
            <a:r>
              <a:rPr lang="es-ES" sz="2000" dirty="0"/>
              <a:t>: una docena y media de huevos, dos kg de harina, tres litros de </a:t>
            </a:r>
            <a:r>
              <a:rPr lang="es-ES" sz="2000" dirty="0" smtClean="0"/>
              <a:t>aceite</a:t>
            </a:r>
            <a:r>
              <a:rPr lang="es-ES" sz="2000" dirty="0"/>
              <a:t>, dos kg de miel, almendras de caramelo, bolitas de anís</a:t>
            </a:r>
          </a:p>
          <a:p>
            <a:pPr marL="0" indent="0">
              <a:buNone/>
            </a:pPr>
            <a:endParaRPr lang="es-ES" sz="2000" dirty="0" smtClean="0"/>
          </a:p>
          <a:p>
            <a:pPr marL="0" indent="0">
              <a:buNone/>
            </a:pPr>
            <a:r>
              <a:rPr lang="es-ES" sz="2000" dirty="0"/>
              <a:t>	</a:t>
            </a:r>
            <a:r>
              <a:rPr lang="es-ES" sz="2000" dirty="0" smtClean="0"/>
              <a:t>Preparación</a:t>
            </a:r>
            <a:r>
              <a:rPr lang="es-ES" sz="2000" dirty="0"/>
              <a:t>: se baten los huevos manualmente y se va añadiendo harina, hasta conseguir una masa homogénea. Con trozos de masa se hacen torcidas y se colocan sobre unos paños de algodón o papel, para que se sequen. Una vez secas se cortan sobre un papel en trocitos pequeños y se fríen en abundante aceite. Después, se dejan enfriar y se añade la miel a punto de caramelo. La mezcla se amolda según gustos, en forma de rosca o de figura geométrica.</a:t>
            </a:r>
          </a:p>
          <a:p>
            <a:pPr marL="0" indent="0">
              <a:buNone/>
            </a:pPr>
            <a:endParaRPr lang="es-ES" sz="2000" dirty="0"/>
          </a:p>
        </p:txBody>
      </p:sp>
    </p:spTree>
    <p:extLst>
      <p:ext uri="{BB962C8B-B14F-4D97-AF65-F5344CB8AC3E}">
        <p14:creationId xmlns:p14="http://schemas.microsoft.com/office/powerpoint/2010/main" val="1395406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Gastronomía </a:t>
            </a:r>
            <a:r>
              <a:rPr lang="es-ES" b="1" dirty="0" smtClean="0"/>
              <a:t>III</a:t>
            </a:r>
            <a:endParaRPr lang="es-ES" dirty="0"/>
          </a:p>
        </p:txBody>
      </p:sp>
      <p:sp>
        <p:nvSpPr>
          <p:cNvPr id="3" name="2 Marcador de contenido"/>
          <p:cNvSpPr>
            <a:spLocks noGrp="1"/>
          </p:cNvSpPr>
          <p:nvPr>
            <p:ph idx="1"/>
          </p:nvPr>
        </p:nvSpPr>
        <p:spPr/>
        <p:txBody>
          <a:bodyPr>
            <a:normAutofit/>
          </a:bodyPr>
          <a:lstStyle/>
          <a:p>
            <a:pPr marL="0" indent="0">
              <a:buNone/>
            </a:pPr>
            <a:r>
              <a:rPr lang="es-ES" sz="2000" b="1" dirty="0" smtClean="0"/>
              <a:t>	Manta </a:t>
            </a:r>
            <a:r>
              <a:rPr lang="es-ES" sz="2000" b="1" dirty="0"/>
              <a:t>de viaje:</a:t>
            </a:r>
          </a:p>
          <a:p>
            <a:pPr marL="0" indent="0">
              <a:buNone/>
            </a:pPr>
            <a:r>
              <a:rPr lang="es-ES" sz="2000" dirty="0" smtClean="0"/>
              <a:t>	Ingredientes</a:t>
            </a:r>
            <a:r>
              <a:rPr lang="es-ES" sz="2000" dirty="0"/>
              <a:t>: nueve huevos, cinco gaseosas, una pasta de chocolate, el peso de cinco huevos e harina y de azúcar. </a:t>
            </a:r>
          </a:p>
          <a:p>
            <a:pPr marL="0" indent="0">
              <a:buNone/>
            </a:pPr>
            <a:endParaRPr lang="es-ES" sz="2000" dirty="0" smtClean="0"/>
          </a:p>
          <a:p>
            <a:pPr marL="0" indent="0">
              <a:buNone/>
            </a:pPr>
            <a:r>
              <a:rPr lang="es-ES" sz="2000" dirty="0"/>
              <a:t>	</a:t>
            </a:r>
            <a:r>
              <a:rPr lang="es-ES" sz="2000" dirty="0" smtClean="0"/>
              <a:t>Preparación</a:t>
            </a:r>
            <a:r>
              <a:rPr lang="es-ES" sz="2000" dirty="0"/>
              <a:t>: se baten los huevos, se añade el azúcar, las gaseosas y la harina. La mezcla se extiende sobre un papel de barba untado de aceite, se mete en el horno hasta que se dore. Se funde el chocolate con agua, se extiende sobre la manta y se enrolla con cuidado para que no se parta.</a:t>
            </a:r>
          </a:p>
          <a:p>
            <a:pPr marL="0" indent="0">
              <a:buNone/>
            </a:pPr>
            <a:endParaRPr lang="es-ES" sz="2000" dirty="0"/>
          </a:p>
        </p:txBody>
      </p:sp>
    </p:spTree>
    <p:extLst>
      <p:ext uri="{BB962C8B-B14F-4D97-AF65-F5344CB8AC3E}">
        <p14:creationId xmlns:p14="http://schemas.microsoft.com/office/powerpoint/2010/main" val="1554130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Curiosidades</a:t>
            </a:r>
            <a:endParaRPr lang="es-ES"/>
          </a:p>
        </p:txBody>
      </p:sp>
      <p:sp>
        <p:nvSpPr>
          <p:cNvPr id="3" name="2 Marcador de contenido"/>
          <p:cNvSpPr>
            <a:spLocks noGrp="1"/>
          </p:cNvSpPr>
          <p:nvPr>
            <p:ph idx="1"/>
          </p:nvPr>
        </p:nvSpPr>
        <p:spPr/>
        <p:txBody>
          <a:bodyPr>
            <a:normAutofit/>
          </a:bodyPr>
          <a:lstStyle/>
          <a:p>
            <a:pPr marL="0" indent="0">
              <a:buNone/>
            </a:pPr>
            <a:r>
              <a:rPr lang="es-ES" sz="2000" b="1" dirty="0"/>
              <a:t>Curiosidades:</a:t>
            </a:r>
          </a:p>
          <a:p>
            <a:pPr marL="0" indent="0">
              <a:buNone/>
            </a:pPr>
            <a:r>
              <a:rPr lang="es-ES" sz="2000" dirty="0"/>
              <a:t>	</a:t>
            </a:r>
            <a:r>
              <a:rPr lang="es-ES" sz="2000" dirty="0" smtClean="0"/>
              <a:t>El </a:t>
            </a:r>
            <a:r>
              <a:rPr lang="es-ES" sz="2000" dirty="0"/>
              <a:t>municipio de Pedroche, es una de las localidades a nivel nacional, con una mayor densidad en ganado caballar, mular y asnal. Girando en torno a estas, gran parte de las actividades culturales que se desarrollan en el pueblo, a lo largo de su calendario.</a:t>
            </a:r>
          </a:p>
          <a:p>
            <a:pPr marL="0" indent="0">
              <a:buNone/>
            </a:pPr>
            <a:endParaRPr lang="es-ES" sz="2000" dirty="0"/>
          </a:p>
          <a:p>
            <a:pPr marL="0" indent="0">
              <a:buNone/>
            </a:pPr>
            <a:r>
              <a:rPr lang="es-ES" sz="2000" dirty="0" smtClean="0"/>
              <a:t>	Todos </a:t>
            </a:r>
            <a:r>
              <a:rPr lang="es-ES" sz="2000" dirty="0"/>
              <a:t>los meses de mayo se desarrolla en  Cercado Cristo, la muestra “Nuestras tradiciones”, en la misma se desarrollan actividades de antaño, que rememoran oficios y tradiciones comunes en épocas pasadas, que poco a poco han ido perdiendo protagonismo.</a:t>
            </a:r>
          </a:p>
          <a:p>
            <a:pPr marL="0" indent="0">
              <a:buNone/>
            </a:pPr>
            <a:endParaRPr lang="es-ES" sz="2000" dirty="0"/>
          </a:p>
        </p:txBody>
      </p:sp>
    </p:spTree>
    <p:extLst>
      <p:ext uri="{BB962C8B-B14F-4D97-AF65-F5344CB8AC3E}">
        <p14:creationId xmlns:p14="http://schemas.microsoft.com/office/powerpoint/2010/main" val="3214733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Tree>
    <p:extLst>
      <p:ext uri="{BB962C8B-B14F-4D97-AF65-F5344CB8AC3E}">
        <p14:creationId xmlns:p14="http://schemas.microsoft.com/office/powerpoint/2010/main" val="2681213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Localización</a:t>
            </a:r>
            <a:endParaRPr lang="es-ES" dirty="0"/>
          </a:p>
        </p:txBody>
      </p:sp>
      <p:sp>
        <p:nvSpPr>
          <p:cNvPr id="3" name="2 Marcador de contenido"/>
          <p:cNvSpPr>
            <a:spLocks noGrp="1"/>
          </p:cNvSpPr>
          <p:nvPr>
            <p:ph idx="1"/>
          </p:nvPr>
        </p:nvSpPr>
        <p:spPr/>
        <p:txBody>
          <a:bodyPr>
            <a:normAutofit/>
          </a:bodyPr>
          <a:lstStyle/>
          <a:p>
            <a:r>
              <a:rPr lang="es-ES" sz="1800" dirty="0" smtClean="0"/>
              <a:t>Pedroche se encuentra al noreste de la provincia de Córdoba. Su término municipal limita al norte con </a:t>
            </a:r>
            <a:r>
              <a:rPr lang="es-ES" sz="1800" dirty="0" err="1" smtClean="0"/>
              <a:t>Torrecampo</a:t>
            </a:r>
            <a:r>
              <a:rPr lang="es-ES" sz="1800" dirty="0" smtClean="0"/>
              <a:t>, al sur con </a:t>
            </a:r>
            <a:r>
              <a:rPr lang="es-ES" sz="1800" dirty="0" err="1" smtClean="0"/>
              <a:t>Pozoblanco</a:t>
            </a:r>
            <a:r>
              <a:rPr lang="es-ES" sz="1800" dirty="0" smtClean="0"/>
              <a:t>, al este con Villanueva de Córdoba y </a:t>
            </a:r>
            <a:r>
              <a:rPr lang="es-ES" sz="1800" dirty="0" err="1" smtClean="0"/>
              <a:t>Torrecampo</a:t>
            </a:r>
            <a:r>
              <a:rPr lang="es-ES" sz="1800" dirty="0" smtClean="0"/>
              <a:t> y al oeste con Dos Torres.</a:t>
            </a:r>
            <a:endParaRPr lang="es-ES" sz="1800"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190" y="2564904"/>
            <a:ext cx="643714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886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Historia</a:t>
            </a:r>
            <a:endParaRPr lang="es-ES" dirty="0"/>
          </a:p>
        </p:txBody>
      </p:sp>
      <p:sp>
        <p:nvSpPr>
          <p:cNvPr id="3" name="2 Marcador de contenido"/>
          <p:cNvSpPr>
            <a:spLocks noGrp="1"/>
          </p:cNvSpPr>
          <p:nvPr>
            <p:ph idx="1"/>
          </p:nvPr>
        </p:nvSpPr>
        <p:spPr/>
        <p:txBody>
          <a:bodyPr>
            <a:normAutofit/>
          </a:bodyPr>
          <a:lstStyle/>
          <a:p>
            <a:pPr marL="0" indent="0">
              <a:buNone/>
            </a:pPr>
            <a:r>
              <a:rPr lang="es-ES" sz="2000" dirty="0" smtClean="0"/>
              <a:t>Se desconoce la fecha exacta de su fundación, aunque se cree, que tuvo su origen en época prerromana. Durante la dominación árabe, </a:t>
            </a:r>
            <a:r>
              <a:rPr lang="es-ES" sz="2000" dirty="0" err="1" smtClean="0"/>
              <a:t>Bitraws</a:t>
            </a:r>
            <a:r>
              <a:rPr lang="es-ES" sz="2000" dirty="0" smtClean="0"/>
              <a:t>, como se denominaba Pedroche,  junto con su castillo de piedra (</a:t>
            </a:r>
            <a:r>
              <a:rPr lang="es-ES" sz="2000" dirty="0" err="1" smtClean="0"/>
              <a:t>Betrus</a:t>
            </a:r>
            <a:r>
              <a:rPr lang="es-ES" sz="2000" dirty="0" smtClean="0"/>
              <a:t> </a:t>
            </a:r>
            <a:r>
              <a:rPr lang="es-ES" sz="2000" dirty="0" err="1" smtClean="0"/>
              <a:t>Hisn</a:t>
            </a:r>
            <a:r>
              <a:rPr lang="es-ES" sz="2000" dirty="0" smtClean="0"/>
              <a:t>) fue la población más importante de la </a:t>
            </a:r>
            <a:r>
              <a:rPr lang="es-ES" sz="2000" dirty="0" err="1" smtClean="0"/>
              <a:t>cora</a:t>
            </a:r>
            <a:r>
              <a:rPr lang="es-ES" sz="2000" dirty="0" smtClean="0"/>
              <a:t> de </a:t>
            </a:r>
            <a:r>
              <a:rPr lang="es-ES" sz="2000" dirty="0" err="1" smtClean="0"/>
              <a:t>Fash</a:t>
            </a:r>
            <a:r>
              <a:rPr lang="es-ES" sz="2000" dirty="0" smtClean="0"/>
              <a:t> al </a:t>
            </a:r>
            <a:r>
              <a:rPr lang="es-ES" sz="2000" dirty="0" err="1" smtClean="0"/>
              <a:t>Ballut</a:t>
            </a:r>
            <a:r>
              <a:rPr lang="es-ES" sz="2000" dirty="0" smtClean="0"/>
              <a:t> (Valle de las bellotas) residencia de jueces (cadíes) y gobernadores (walíes).</a:t>
            </a:r>
          </a:p>
          <a:p>
            <a:pPr marL="0" indent="0">
              <a:buNone/>
            </a:pPr>
            <a:endParaRPr lang="es-ES" sz="2000" dirty="0" smtClean="0"/>
          </a:p>
          <a:p>
            <a:pPr marL="0" indent="0">
              <a:buNone/>
            </a:pPr>
            <a:r>
              <a:rPr lang="es-ES" sz="2000" dirty="0" smtClean="0"/>
              <a:t>Alfonso </a:t>
            </a:r>
            <a:r>
              <a:rPr lang="es-ES" sz="2000" dirty="0"/>
              <a:t>VII, la conquista en 1155, al mismo se le conoció como "Emperador de Pedroche", pero no pasa definitivamente a poder de los cristianos hasta después de la conquista de Córdoba por Fernando III el Santo (1236)  quien la dona a Córdoba en el año 1243. Poco tiempo después, en 1265, Pedroche es designada  capital del Arcedianato de la sierra de Córdoba.</a:t>
            </a:r>
          </a:p>
          <a:p>
            <a:pPr marL="0" indent="0">
              <a:buNone/>
            </a:pPr>
            <a:endParaRPr lang="es-ES" sz="2000" dirty="0"/>
          </a:p>
        </p:txBody>
      </p:sp>
    </p:spTree>
    <p:extLst>
      <p:ext uri="{BB962C8B-B14F-4D97-AF65-F5344CB8AC3E}">
        <p14:creationId xmlns:p14="http://schemas.microsoft.com/office/powerpoint/2010/main" val="2362681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Historia II</a:t>
            </a:r>
            <a:endParaRPr lang="es-ES" dirty="0"/>
          </a:p>
        </p:txBody>
      </p:sp>
      <p:sp>
        <p:nvSpPr>
          <p:cNvPr id="3" name="2 Marcador de contenido"/>
          <p:cNvSpPr>
            <a:spLocks noGrp="1"/>
          </p:cNvSpPr>
          <p:nvPr>
            <p:ph idx="1"/>
          </p:nvPr>
        </p:nvSpPr>
        <p:spPr/>
        <p:txBody>
          <a:bodyPr>
            <a:normAutofit lnSpcReduction="10000"/>
          </a:bodyPr>
          <a:lstStyle/>
          <a:p>
            <a:pPr marL="0" indent="0">
              <a:buNone/>
            </a:pPr>
            <a:r>
              <a:rPr lang="es-ES" sz="2000" dirty="0" smtClean="0"/>
              <a:t>	La época de máximo esplendor llega para Pedroche en el siglo XVI cuando se construyen la mayoría de sus monumentos arquitectónicos. Prueba de este auge es que en el censo de 1511 Pedroche tenía 1900 vecinos, la población con mayor número de habitantes después de Fuente </a:t>
            </a:r>
            <a:r>
              <a:rPr lang="es-ES" sz="2000" dirty="0" err="1" smtClean="0"/>
              <a:t>Obejuna</a:t>
            </a:r>
            <a:r>
              <a:rPr lang="es-ES" sz="2000" dirty="0" smtClean="0"/>
              <a:t>, dentro del término del Concejo de Córdoba. En este siglo destacó Pedroche por su industria textil, fabricando paños y bayetas, así como colchas de colores y lienzos, llegando a tener más de trescientos telares.</a:t>
            </a:r>
          </a:p>
          <a:p>
            <a:pPr marL="0" indent="0">
              <a:buNone/>
            </a:pPr>
            <a:endParaRPr lang="es-ES" sz="2000" dirty="0"/>
          </a:p>
          <a:p>
            <a:pPr marL="0" indent="0">
              <a:buNone/>
            </a:pPr>
            <a:r>
              <a:rPr lang="es-ES" sz="2000" dirty="0" smtClean="0"/>
              <a:t>	Pedroche </a:t>
            </a:r>
            <a:r>
              <a:rPr lang="es-ES" sz="2000" dirty="0"/>
              <a:t>fue siempre villa de realengo, en este contexto hay que destacar las intervenciones de personas tan importantes como el Gran Capitán, patrocinando la iglesia del Convento de Ntra. Sra. del Socorro o los Reyes Católicos, costeando parte de la Iglesia del Salvador. Sólo en un período de tiempo de casi cien años que va desde 1660 hasta 1747, Pedroche y las Siete Villas pertenecieron a los Marqueses del Carpio cuando fueron vendidas por el rey Felipe IV.</a:t>
            </a:r>
          </a:p>
          <a:p>
            <a:pPr marL="0" indent="0">
              <a:buNone/>
            </a:pPr>
            <a:endParaRPr lang="es-ES" sz="2000" dirty="0"/>
          </a:p>
        </p:txBody>
      </p:sp>
    </p:spTree>
    <p:extLst>
      <p:ext uri="{BB962C8B-B14F-4D97-AF65-F5344CB8AC3E}">
        <p14:creationId xmlns:p14="http://schemas.microsoft.com/office/powerpoint/2010/main" val="2571803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Patrimonio</a:t>
            </a:r>
            <a:endParaRPr lang="es-ES" dirty="0"/>
          </a:p>
        </p:txBody>
      </p:sp>
      <p:sp>
        <p:nvSpPr>
          <p:cNvPr id="3" name="2 Marcador de contenido"/>
          <p:cNvSpPr>
            <a:spLocks noGrp="1"/>
          </p:cNvSpPr>
          <p:nvPr>
            <p:ph idx="1"/>
          </p:nvPr>
        </p:nvSpPr>
        <p:spPr>
          <a:xfrm>
            <a:off x="457200" y="1600200"/>
            <a:ext cx="4402832" cy="4525963"/>
          </a:xfrm>
        </p:spPr>
        <p:txBody>
          <a:bodyPr>
            <a:normAutofit/>
          </a:bodyPr>
          <a:lstStyle/>
          <a:p>
            <a:pPr marL="0" indent="0">
              <a:buNone/>
            </a:pPr>
            <a:r>
              <a:rPr lang="es-ES" sz="2000" dirty="0" smtClean="0"/>
              <a:t>	</a:t>
            </a:r>
            <a:r>
              <a:rPr lang="es-ES" sz="2400" b="1" dirty="0" smtClean="0"/>
              <a:t>Iglesia del Salvador</a:t>
            </a:r>
            <a:r>
              <a:rPr lang="es-ES" sz="2000" dirty="0" smtClean="0"/>
              <a:t>.</a:t>
            </a:r>
          </a:p>
          <a:p>
            <a:pPr marL="0" indent="0">
              <a:buNone/>
            </a:pPr>
            <a:r>
              <a:rPr lang="es-ES" sz="2000" dirty="0" smtClean="0"/>
              <a:t>Monumento nacional. Es uno de los edificios más sobresalientes de la sierra. Su construcción es de época de los Reyes Católicos, aprovechándose las piedras del Castillo demolido con anterioridad. Aún puede observarse su clara estructura mudéjar. Consta de tres naves y puede clasificarse entre los monumentos religiosos del siglo XIII al XIV, cuya construcción se inició una vez terminada la Reconquista por Fernando III</a:t>
            </a:r>
            <a:r>
              <a:rPr lang="es-ES" sz="1400" dirty="0" smtClean="0"/>
              <a:t>. </a:t>
            </a:r>
            <a:endParaRPr lang="es-ES"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484784"/>
            <a:ext cx="338437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0923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Torre parroquial </a:t>
            </a:r>
            <a:endParaRPr lang="es-ES" dirty="0"/>
          </a:p>
        </p:txBody>
      </p:sp>
      <p:sp>
        <p:nvSpPr>
          <p:cNvPr id="3" name="2 Marcador de contenido"/>
          <p:cNvSpPr>
            <a:spLocks noGrp="1"/>
          </p:cNvSpPr>
          <p:nvPr>
            <p:ph idx="1"/>
          </p:nvPr>
        </p:nvSpPr>
        <p:spPr>
          <a:xfrm>
            <a:off x="457200" y="1600200"/>
            <a:ext cx="5050904" cy="4525963"/>
          </a:xfrm>
        </p:spPr>
        <p:txBody>
          <a:bodyPr>
            <a:normAutofit/>
          </a:bodyPr>
          <a:lstStyle/>
          <a:p>
            <a:pPr marL="0" indent="0">
              <a:buNone/>
            </a:pPr>
            <a:r>
              <a:rPr lang="es-ES" sz="1600" dirty="0"/>
              <a:t>	</a:t>
            </a:r>
            <a:r>
              <a:rPr lang="es-ES" sz="1600" dirty="0" smtClean="0"/>
              <a:t>La torre parroquial de Pedroche, monumento nacional desde 1979, está situada en la zona más alta del pueblo, junto a la parroquia El Salvador y a la ermita de Ntra. Sra. del Castillo. Es una de las más bellas y esbeltas de España.</a:t>
            </a:r>
          </a:p>
          <a:p>
            <a:endParaRPr lang="es-ES" sz="1600" dirty="0" smtClean="0"/>
          </a:p>
          <a:p>
            <a:pPr marL="0" indent="0">
              <a:buNone/>
            </a:pPr>
            <a:r>
              <a:rPr lang="es-ES" sz="1600" smtClean="0"/>
              <a:t>	Utilizando </a:t>
            </a:r>
            <a:r>
              <a:rPr lang="es-ES" sz="1600" dirty="0" smtClean="0"/>
              <a:t>materiales del castillo que existía en ese lugar, y que fue </a:t>
            </a:r>
            <a:r>
              <a:rPr lang="es-ES" sz="1600" dirty="0" err="1" smtClean="0"/>
              <a:t>derruído</a:t>
            </a:r>
            <a:r>
              <a:rPr lang="es-ES" sz="1600" dirty="0" smtClean="0"/>
              <a:t>, comenzó la construcción de la torre, seguramente en el año 1520. A partir del segundo cuerpo, en 1544, el arquitecto Hernán Ruiz II tomó la dirección de las obras, que desempeñó hasta 1558. Arquitecto conocido por transformar en torre el minarete de la mezquita de Córdoba y el campanario de la Giralda. Juan de Ochoa concluyó la obra colocando el cuerpo cilíndrico en 1588, según parece sobre diseños del maestro.</a:t>
            </a:r>
            <a:endParaRPr lang="es-ES"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6766" y="1340768"/>
            <a:ext cx="2664296"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37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Ermita de Piedras Santas</a:t>
            </a:r>
            <a:endParaRPr lang="es-ES" dirty="0"/>
          </a:p>
        </p:txBody>
      </p:sp>
      <p:sp>
        <p:nvSpPr>
          <p:cNvPr id="3" name="2 Marcador de contenido"/>
          <p:cNvSpPr>
            <a:spLocks noGrp="1"/>
          </p:cNvSpPr>
          <p:nvPr>
            <p:ph idx="1"/>
          </p:nvPr>
        </p:nvSpPr>
        <p:spPr/>
        <p:txBody>
          <a:bodyPr>
            <a:normAutofit/>
          </a:bodyPr>
          <a:lstStyle/>
          <a:p>
            <a:pPr marL="0" indent="0">
              <a:buNone/>
            </a:pPr>
            <a:r>
              <a:rPr lang="es-ES" sz="2000" dirty="0" smtClean="0"/>
              <a:t>	</a:t>
            </a:r>
          </a:p>
          <a:p>
            <a:pPr marL="0" indent="0">
              <a:buNone/>
            </a:pPr>
            <a:r>
              <a:rPr lang="es-ES" sz="2000" dirty="0"/>
              <a:t>	</a:t>
            </a:r>
            <a:r>
              <a:rPr lang="es-ES" sz="2000" dirty="0" smtClean="0"/>
              <a:t>Está </a:t>
            </a:r>
            <a:r>
              <a:rPr lang="es-ES" sz="2000" dirty="0"/>
              <a:t>ubicada a poca distancia del pueblo y alberga a la patrona de Pedroche, la Virgen de </a:t>
            </a:r>
            <a:r>
              <a:rPr lang="es-ES" sz="2000" dirty="0" err="1"/>
              <a:t>Piedrasantas</a:t>
            </a:r>
            <a:r>
              <a:rPr lang="es-ES" sz="2000" dirty="0"/>
              <a:t>. Construida en el siglo XVI, destacan en ella elementos barrocos añadidos en el siglo XVIII. En su interior se conservan siete bancos de madera con los nombres de las Siete Villas de los Pedroches, cuyos representantes se reunían aquí para tratar asuntos comunes a las villas</a:t>
            </a:r>
            <a:r>
              <a:rPr lang="es-ES" sz="2000" dirty="0" smtClean="0"/>
              <a:t>.</a:t>
            </a:r>
          </a:p>
          <a:p>
            <a:endParaRPr lang="es-ES" sz="2000" dirty="0"/>
          </a:p>
          <a:p>
            <a:pPr marL="0" indent="0">
              <a:buNone/>
            </a:pPr>
            <a:r>
              <a:rPr lang="es-ES" sz="2000" dirty="0" smtClean="0"/>
              <a:t>La </a:t>
            </a:r>
            <a:r>
              <a:rPr lang="es-ES" sz="2000" dirty="0"/>
              <a:t>ermita tiene una sola nave cubierta </a:t>
            </a:r>
            <a:r>
              <a:rPr lang="es-ES" sz="2000" dirty="0" smtClean="0"/>
              <a:t>por una </a:t>
            </a:r>
          </a:p>
          <a:p>
            <a:pPr marL="0" indent="0">
              <a:buNone/>
            </a:pPr>
            <a:r>
              <a:rPr lang="es-ES" sz="2000" dirty="0" smtClean="0"/>
              <a:t>bóveda </a:t>
            </a:r>
            <a:r>
              <a:rPr lang="es-ES" sz="2000" dirty="0"/>
              <a:t>de cañón con lunetos y arcos fajones que </a:t>
            </a:r>
            <a:endParaRPr lang="es-ES" sz="2000" dirty="0" smtClean="0"/>
          </a:p>
          <a:p>
            <a:pPr marL="0" indent="0">
              <a:buNone/>
            </a:pPr>
            <a:r>
              <a:rPr lang="es-ES" sz="2000" dirty="0" smtClean="0"/>
              <a:t>se </a:t>
            </a:r>
            <a:r>
              <a:rPr lang="es-ES" sz="2000" dirty="0"/>
              <a:t>apoyan sobre pilastras toscanas y contrafuertes </a:t>
            </a:r>
            <a:endParaRPr lang="es-ES" sz="2000" dirty="0" smtClean="0"/>
          </a:p>
          <a:p>
            <a:pPr marL="0" indent="0">
              <a:buNone/>
            </a:pPr>
            <a:r>
              <a:rPr lang="es-ES" sz="2000" dirty="0" smtClean="0"/>
              <a:t>exteriores</a:t>
            </a:r>
            <a:r>
              <a:rPr lang="es-ES" sz="1400"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486" y="3861048"/>
            <a:ext cx="246697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26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Ermita de Santa </a:t>
            </a:r>
            <a:r>
              <a:rPr lang="es-ES" dirty="0" err="1"/>
              <a:t>Maria</a:t>
            </a:r>
            <a:r>
              <a:rPr lang="es-ES" dirty="0"/>
              <a:t> del Castillo</a:t>
            </a:r>
          </a:p>
        </p:txBody>
      </p:sp>
      <p:sp>
        <p:nvSpPr>
          <p:cNvPr id="3" name="2 Marcador de contenido"/>
          <p:cNvSpPr>
            <a:spLocks noGrp="1"/>
          </p:cNvSpPr>
          <p:nvPr>
            <p:ph idx="1"/>
          </p:nvPr>
        </p:nvSpPr>
        <p:spPr/>
        <p:txBody>
          <a:bodyPr>
            <a:normAutofit/>
          </a:bodyPr>
          <a:lstStyle/>
          <a:p>
            <a:pPr marL="0" indent="0">
              <a:buNone/>
            </a:pPr>
            <a:r>
              <a:rPr lang="es-ES" sz="2000" dirty="0"/>
              <a:t>Declarada Monumento en 2010. Está edificada sobre la inmensa roca en la que está asentada Pedroche, en el mismo </a:t>
            </a:r>
            <a:r>
              <a:rPr lang="es-ES" sz="2000" dirty="0" smtClean="0"/>
              <a:t>lugar donde </a:t>
            </a:r>
          </a:p>
          <a:p>
            <a:pPr marL="0" indent="0">
              <a:buNone/>
            </a:pPr>
            <a:r>
              <a:rPr lang="es-ES" sz="2000" dirty="0" smtClean="0"/>
              <a:t>estaba </a:t>
            </a:r>
            <a:r>
              <a:rPr lang="es-ES" sz="2000" dirty="0"/>
              <a:t>el antiguo castillo árabe. Por esto se llama </a:t>
            </a:r>
            <a:endParaRPr lang="es-ES" sz="2000" dirty="0" smtClean="0"/>
          </a:p>
          <a:p>
            <a:pPr marL="0" indent="0">
              <a:buNone/>
            </a:pPr>
            <a:r>
              <a:rPr lang="es-ES" sz="2000" dirty="0" smtClean="0"/>
              <a:t>Ermita </a:t>
            </a:r>
            <a:r>
              <a:rPr lang="es-ES" sz="2000" dirty="0"/>
              <a:t>de Nuestra Señora del Castillo, bajo el título de </a:t>
            </a:r>
            <a:endParaRPr lang="es-ES" sz="2000" dirty="0" smtClean="0"/>
          </a:p>
          <a:p>
            <a:pPr marL="0" indent="0">
              <a:buNone/>
            </a:pPr>
            <a:r>
              <a:rPr lang="es-ES" sz="2000" dirty="0" smtClean="0"/>
              <a:t>Santa </a:t>
            </a:r>
            <a:r>
              <a:rPr lang="es-ES" sz="2000" dirty="0"/>
              <a:t>María.</a:t>
            </a:r>
          </a:p>
          <a:p>
            <a:pPr marL="0" indent="0">
              <a:buNone/>
            </a:pPr>
            <a:r>
              <a:rPr lang="es-ES" sz="2000" dirty="0"/>
              <a:t>No se sabe con certeza cuando se edificó, pero sí </a:t>
            </a:r>
            <a:r>
              <a:rPr lang="es-ES" sz="2000" dirty="0" smtClean="0"/>
              <a:t>se</a:t>
            </a:r>
          </a:p>
          <a:p>
            <a:pPr marL="0" indent="0">
              <a:buNone/>
            </a:pPr>
            <a:r>
              <a:rPr lang="es-ES" sz="2000" dirty="0" smtClean="0"/>
              <a:t> </a:t>
            </a:r>
            <a:r>
              <a:rPr lang="es-ES" sz="2000" dirty="0"/>
              <a:t>considera que se hizo sobre parte del solar que </a:t>
            </a:r>
            <a:endParaRPr lang="es-ES" sz="2000" dirty="0" smtClean="0"/>
          </a:p>
          <a:p>
            <a:pPr marL="0" indent="0">
              <a:buNone/>
            </a:pPr>
            <a:r>
              <a:rPr lang="es-ES" sz="2000" dirty="0" smtClean="0"/>
              <a:t>ocupaba </a:t>
            </a:r>
            <a:r>
              <a:rPr lang="es-ES" sz="2000" dirty="0"/>
              <a:t>el castillo, utilizando algunos de sus cimientos</a:t>
            </a:r>
            <a:r>
              <a:rPr lang="es-ES" sz="2000" dirty="0" smtClean="0"/>
              <a:t>.</a:t>
            </a:r>
          </a:p>
          <a:p>
            <a:pPr marL="0" indent="0">
              <a:buNone/>
            </a:pPr>
            <a:r>
              <a:rPr lang="es-ES" sz="2000" dirty="0" smtClean="0"/>
              <a:t> </a:t>
            </a:r>
            <a:r>
              <a:rPr lang="es-ES" sz="2000" dirty="0"/>
              <a:t>Sabiendo, además, que éste fue demolido y destruido </a:t>
            </a:r>
            <a:r>
              <a:rPr lang="es-ES" sz="2000" dirty="0" smtClean="0"/>
              <a:t>a </a:t>
            </a:r>
          </a:p>
          <a:p>
            <a:pPr marL="0" indent="0">
              <a:buNone/>
            </a:pPr>
            <a:r>
              <a:rPr lang="es-ES" sz="2000" dirty="0" smtClean="0"/>
              <a:t>finales </a:t>
            </a:r>
            <a:r>
              <a:rPr lang="es-ES" sz="2000" dirty="0"/>
              <a:t>del siglo XV, se cree que la edificación debió ser en los primeros años del siglo XVI, o sea, entre 1500 y 1510 aproximadamente.</a:t>
            </a:r>
          </a:p>
          <a:p>
            <a:endParaRPr lang="es-E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2124075"/>
            <a:ext cx="17526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58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Ermita de San Sebastián</a:t>
            </a:r>
          </a:p>
        </p:txBody>
      </p:sp>
      <p:sp>
        <p:nvSpPr>
          <p:cNvPr id="3" name="2 Marcador de contenido"/>
          <p:cNvSpPr>
            <a:spLocks noGrp="1"/>
          </p:cNvSpPr>
          <p:nvPr>
            <p:ph idx="1"/>
          </p:nvPr>
        </p:nvSpPr>
        <p:spPr/>
        <p:txBody>
          <a:bodyPr>
            <a:normAutofit/>
          </a:bodyPr>
          <a:lstStyle/>
          <a:p>
            <a:pPr marL="0" indent="0">
              <a:buNone/>
            </a:pPr>
            <a:endParaRPr lang="es-ES" sz="2000" dirty="0"/>
          </a:p>
          <a:p>
            <a:pPr marL="0" indent="0">
              <a:buNone/>
            </a:pPr>
            <a:r>
              <a:rPr lang="es-ES" sz="2000" dirty="0" smtClean="0"/>
              <a:t>	Fue </a:t>
            </a:r>
            <a:r>
              <a:rPr lang="es-ES" sz="2000" dirty="0"/>
              <a:t>construida entre los siglos XIV y XV, </a:t>
            </a:r>
            <a:endParaRPr lang="es-ES" sz="2000" dirty="0" smtClean="0"/>
          </a:p>
          <a:p>
            <a:pPr marL="0" indent="0">
              <a:buNone/>
            </a:pPr>
            <a:r>
              <a:rPr lang="es-ES" sz="2000" dirty="0"/>
              <a:t>a</a:t>
            </a:r>
            <a:r>
              <a:rPr lang="es-ES" sz="2000" dirty="0" smtClean="0"/>
              <a:t>unque ha </a:t>
            </a:r>
            <a:r>
              <a:rPr lang="es-ES" sz="2000" dirty="0"/>
              <a:t>sido objeto de diversas </a:t>
            </a:r>
            <a:r>
              <a:rPr lang="es-ES" sz="2000" dirty="0" smtClean="0"/>
              <a:t>remodelaciones.</a:t>
            </a:r>
          </a:p>
          <a:p>
            <a:pPr marL="0" indent="0">
              <a:buNone/>
            </a:pPr>
            <a:r>
              <a:rPr lang="es-ES" sz="2000" dirty="0" smtClean="0"/>
              <a:t>Su </a:t>
            </a:r>
            <a:r>
              <a:rPr lang="es-ES" sz="2000" dirty="0"/>
              <a:t>única nave tiene en la cabecera un presbiterio </a:t>
            </a:r>
            <a:endParaRPr lang="es-ES" sz="2000" dirty="0" smtClean="0"/>
          </a:p>
          <a:p>
            <a:pPr marL="0" indent="0">
              <a:buNone/>
            </a:pPr>
            <a:r>
              <a:rPr lang="es-ES" sz="2000" dirty="0" smtClean="0"/>
              <a:t>cubierto </a:t>
            </a:r>
            <a:r>
              <a:rPr lang="es-ES" sz="2000" dirty="0"/>
              <a:t>con bóveda semiesférica de ladrillo. </a:t>
            </a:r>
            <a:endParaRPr lang="es-ES" sz="2000" dirty="0" smtClean="0"/>
          </a:p>
          <a:p>
            <a:pPr marL="0" indent="0">
              <a:buNone/>
            </a:pPr>
            <a:r>
              <a:rPr lang="es-ES" sz="2000" dirty="0" smtClean="0"/>
              <a:t>El </a:t>
            </a:r>
            <a:r>
              <a:rPr lang="es-ES" sz="2000" dirty="0"/>
              <a:t>edificio fue declarado en ruinas en 1964 y fue </a:t>
            </a:r>
            <a:endParaRPr lang="es-ES" sz="2000" dirty="0" smtClean="0"/>
          </a:p>
          <a:p>
            <a:pPr marL="0" indent="0">
              <a:buNone/>
            </a:pPr>
            <a:r>
              <a:rPr lang="es-ES" sz="2000" dirty="0" smtClean="0"/>
              <a:t>reconstruido </a:t>
            </a:r>
            <a:r>
              <a:rPr lang="es-ES" sz="2000" dirty="0"/>
              <a:t>gracias a las donaciones de los vecinos. </a:t>
            </a:r>
            <a:endParaRPr lang="es-ES" sz="2000" dirty="0" smtClean="0"/>
          </a:p>
          <a:p>
            <a:pPr marL="0" indent="0">
              <a:buNone/>
            </a:pPr>
            <a:r>
              <a:rPr lang="es-ES" sz="2000" dirty="0" smtClean="0"/>
              <a:t>La </a:t>
            </a:r>
            <a:r>
              <a:rPr lang="es-ES" sz="2000" dirty="0"/>
              <a:t>última remodelación se realizó en 1993.</a:t>
            </a:r>
          </a:p>
          <a:p>
            <a:endParaRPr lang="es-E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0489" y="2060848"/>
            <a:ext cx="260985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98037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4204</TotalTime>
  <Words>518</Words>
  <Application>Microsoft Office PowerPoint</Application>
  <PresentationFormat>Presentación en pantalla (4:3)</PresentationFormat>
  <Paragraphs>90</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PEDROCHE</vt:lpstr>
      <vt:lpstr>Localización</vt:lpstr>
      <vt:lpstr>Historia</vt:lpstr>
      <vt:lpstr>Historia II</vt:lpstr>
      <vt:lpstr>Patrimonio</vt:lpstr>
      <vt:lpstr>Torre parroquial </vt:lpstr>
      <vt:lpstr>Ermita de Piedras Santas</vt:lpstr>
      <vt:lpstr>Ermita de Santa Maria del Castillo</vt:lpstr>
      <vt:lpstr>Ermita de San Sebastián</vt:lpstr>
      <vt:lpstr>Convento de la Concepción</vt:lpstr>
      <vt:lpstr>Tradiciones y fiestas populares</vt:lpstr>
      <vt:lpstr>Tradiciones y fiestas populares</vt:lpstr>
      <vt:lpstr>Gastronomía</vt:lpstr>
      <vt:lpstr>Gastronomía II</vt:lpstr>
      <vt:lpstr>Gastronomía III</vt:lpstr>
      <vt:lpstr>Curiosidades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PEDROCHE</dc:title>
  <dc:creator>Usuario</dc:creator>
  <cp:lastModifiedBy>Usuario</cp:lastModifiedBy>
  <cp:revision>28</cp:revision>
  <dcterms:created xsi:type="dcterms:W3CDTF">2021-02-24T11:27:13Z</dcterms:created>
  <dcterms:modified xsi:type="dcterms:W3CDTF">2021-03-15T06:43:26Z</dcterms:modified>
</cp:coreProperties>
</file>