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4" r:id="rId4"/>
    <p:sldId id="257" r:id="rId5"/>
    <p:sldId id="278" r:id="rId6"/>
    <p:sldId id="275" r:id="rId7"/>
    <p:sldId id="276" r:id="rId8"/>
    <p:sldId id="277" r:id="rId9"/>
    <p:sldId id="258" r:id="rId10"/>
    <p:sldId id="273" r:id="rId11"/>
    <p:sldId id="279" r:id="rId12"/>
    <p:sldId id="259" r:id="rId13"/>
    <p:sldId id="280" r:id="rId14"/>
    <p:sldId id="281" r:id="rId15"/>
    <p:sldId id="260" r:id="rId16"/>
    <p:sldId id="282" r:id="rId17"/>
    <p:sldId id="283" r:id="rId18"/>
    <p:sldId id="284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1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iaDolores\Videos\La%20vida%20social%20a%20finales%20del%20siglo%20XIX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POESÍA SIGLO XIX Y SIGLO XX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/>
              <a:t>Literatura Universal</a:t>
            </a:r>
          </a:p>
          <a:p>
            <a:pPr algn="r"/>
            <a:r>
              <a:rPr lang="es-ES" dirty="0" smtClean="0"/>
              <a:t>María Dolores </a:t>
            </a:r>
            <a:r>
              <a:rPr lang="es-ES" dirty="0" err="1" smtClean="0"/>
              <a:t>Arjona</a:t>
            </a:r>
            <a:r>
              <a:rPr lang="es-ES" dirty="0" smtClean="0"/>
              <a:t> León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Parnasianismo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42910" y="2000241"/>
            <a:ext cx="635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1" dirty="0" smtClean="0">
                <a:latin typeface="+mj-lt"/>
              </a:rPr>
              <a:t>VEN. ECHA EN TUS CABELLOS</a:t>
            </a:r>
            <a:endParaRPr lang="es-ES" sz="1600" b="1" dirty="0" smtClean="0">
              <a:latin typeface="+mj-lt"/>
            </a:endParaRPr>
          </a:p>
          <a:p>
            <a:endParaRPr lang="es-ES" sz="1600" b="1" dirty="0" smtClean="0">
              <a:latin typeface="+mj-lt"/>
            </a:endParaRPr>
          </a:p>
          <a:p>
            <a:r>
              <a:rPr lang="es-ES" sz="1600" b="1" dirty="0" smtClean="0">
                <a:latin typeface="+mj-lt"/>
              </a:rPr>
              <a:t>Ven. Echa en tus cabellos un sombrero de paja</a:t>
            </a:r>
          </a:p>
          <a:p>
            <a:r>
              <a:rPr lang="es-ES" sz="1600" b="1" dirty="0" smtClean="0">
                <a:latin typeface="+mj-lt"/>
              </a:rPr>
              <a:t>Antes de la ruidosa hora en que se trabaja.</a:t>
            </a:r>
          </a:p>
          <a:p>
            <a:r>
              <a:rPr lang="es-ES" sz="1600" b="1" dirty="0" smtClean="0">
                <a:latin typeface="+mj-lt"/>
              </a:rPr>
              <a:t>A ver amanecer sobre el monte vayamos,</a:t>
            </a:r>
          </a:p>
          <a:p>
            <a:r>
              <a:rPr lang="es-ES" sz="1600" b="1" dirty="0" smtClean="0">
                <a:latin typeface="+mj-lt"/>
              </a:rPr>
              <a:t>Y a coger por los prados las flores que adoramos.</a:t>
            </a:r>
          </a:p>
          <a:p>
            <a:r>
              <a:rPr lang="es-ES" sz="1600" b="1" dirty="0" smtClean="0">
                <a:latin typeface="+mj-lt"/>
              </a:rPr>
              <a:t>Al borde de las fuentes de las rizadas olas</a:t>
            </a:r>
          </a:p>
          <a:p>
            <a:r>
              <a:rPr lang="es-ES" sz="1600" b="1" dirty="0" smtClean="0">
                <a:latin typeface="+mj-lt"/>
              </a:rPr>
              <a:t>Los nenúfares cuelgan sus pálidas </a:t>
            </a:r>
            <a:r>
              <a:rPr lang="es-ES" sz="1600" b="1" dirty="0" err="1" smtClean="0">
                <a:latin typeface="+mj-lt"/>
              </a:rPr>
              <a:t>carolas</a:t>
            </a:r>
            <a:r>
              <a:rPr lang="es-ES" sz="1600" b="1" dirty="0" smtClean="0">
                <a:latin typeface="+mj-lt"/>
              </a:rPr>
              <a:t>,</a:t>
            </a:r>
          </a:p>
          <a:p>
            <a:r>
              <a:rPr lang="es-ES" sz="1600" b="1" dirty="0" smtClean="0">
                <a:latin typeface="+mj-lt"/>
              </a:rPr>
              <a:t>Y quedan sobre el campo y en los huertos de flores</a:t>
            </a:r>
          </a:p>
          <a:p>
            <a:r>
              <a:rPr lang="es-ES" sz="1600" b="1" dirty="0" smtClean="0">
                <a:latin typeface="+mj-lt"/>
              </a:rPr>
              <a:t>Como un eco lejano de un cantar de pastores.</a:t>
            </a:r>
          </a:p>
          <a:p>
            <a:r>
              <a:rPr lang="es-ES" sz="1600" b="1" dirty="0" smtClean="0">
                <a:latin typeface="+mj-lt"/>
              </a:rPr>
              <a:t>Movidas por nosotros sus alas </a:t>
            </a:r>
            <a:r>
              <a:rPr lang="es-ES" sz="1600" b="1" dirty="0" err="1" smtClean="0">
                <a:latin typeface="+mj-lt"/>
              </a:rPr>
              <a:t>adorantes</a:t>
            </a:r>
            <a:r>
              <a:rPr lang="es-ES" sz="1600" b="1" dirty="0" smtClean="0">
                <a:latin typeface="+mj-lt"/>
              </a:rPr>
              <a:t>,</a:t>
            </a:r>
            <a:endParaRPr lang="es-ES" sz="1600" b="1" dirty="0" smtClean="0">
              <a:latin typeface="+mj-lt"/>
            </a:endParaRPr>
          </a:p>
          <a:p>
            <a:r>
              <a:rPr lang="es-ES" sz="1600" b="1" dirty="0" smtClean="0">
                <a:latin typeface="+mj-lt"/>
              </a:rPr>
              <a:t>Hacia ti se dirigen, al ver que has sonreído,</a:t>
            </a:r>
          </a:p>
          <a:p>
            <a:r>
              <a:rPr lang="es-ES" sz="1600" b="1" dirty="0" smtClean="0">
                <a:latin typeface="+mj-lt"/>
              </a:rPr>
              <a:t>El olor del albérchigo y el manzano florido</a:t>
            </a:r>
            <a:r>
              <a:rPr lang="es-ES" sz="1600" b="1" dirty="0" smtClean="0">
                <a:latin typeface="+mj-lt"/>
              </a:rPr>
              <a:t>.</a:t>
            </a:r>
          </a:p>
          <a:p>
            <a:endParaRPr lang="es-ES" sz="1600" b="1" dirty="0" smtClean="0">
              <a:latin typeface="+mj-lt"/>
            </a:endParaRPr>
          </a:p>
          <a:p>
            <a:r>
              <a:rPr lang="es-ES" sz="1600" b="1" dirty="0" err="1" smtClean="0">
                <a:latin typeface="+mj-lt"/>
              </a:rPr>
              <a:t>Banville</a:t>
            </a:r>
            <a:endParaRPr lang="es-ES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Parnasianismo</a:t>
            </a:r>
          </a:p>
          <a:p>
            <a:pPr algn="r">
              <a:buNone/>
            </a:pPr>
            <a:r>
              <a:rPr lang="es-ES" dirty="0" err="1" smtClean="0"/>
              <a:t>Nicolas</a:t>
            </a:r>
            <a:r>
              <a:rPr lang="es-ES" dirty="0" smtClean="0"/>
              <a:t> </a:t>
            </a:r>
            <a:r>
              <a:rPr lang="es-ES" dirty="0" err="1" smtClean="0"/>
              <a:t>Poussin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the_parnass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5238750" cy="391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4873752"/>
          </a:xfrm>
        </p:spPr>
        <p:txBody>
          <a:bodyPr/>
          <a:lstStyle/>
          <a:p>
            <a:r>
              <a:rPr lang="es-ES" dirty="0" smtClean="0"/>
              <a:t>Simbolismo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1857364"/>
          <a:ext cx="7429552" cy="454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3714776"/>
              </a:tblGrid>
              <a:tr h="1622835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Cronología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El punto de partida del movimiento es el manifiesto de Jean </a:t>
                      </a:r>
                      <a:r>
                        <a:rPr kumimoji="0" lang="es-ES" sz="14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Moréas</a:t>
                      </a:r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 en 1886. Es difícil darlo por concluido ya que se asimiló al Modernismo.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</a:tr>
              <a:tr h="73765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Autores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Moréas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Verlaine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Rimbaud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, Baudelaire y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Mallarmé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</a:tr>
              <a:tr h="306985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Temas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+mj-lt"/>
                          <a:ea typeface="Calibri"/>
                          <a:cs typeface="Times New Roman"/>
                        </a:rPr>
                        <a:t>Vinculado al ocultismo y misterio. Se busca la intuición y revelación.</a:t>
                      </a:r>
                    </a:p>
                  </a:txBody>
                  <a:tcPr marL="68580" marR="68580" marT="0" marB="0"/>
                </a:tc>
              </a:tr>
              <a:tr h="73765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Estilo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Empleo del verso libre, perfección de rimas (sinestesia).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</a:tr>
              <a:tr h="958948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Influencias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Gusto por la sinestesia de Rubén Darío o aparición del símbolo en la poesía de Antonio Machado.</a:t>
                      </a:r>
                      <a:endParaRPr lang="es-E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s-ES" sz="3400" dirty="0" smtClean="0"/>
              <a:t>Simbolismo</a:t>
            </a:r>
          </a:p>
          <a:p>
            <a:pPr>
              <a:buNone/>
            </a:pPr>
            <a:r>
              <a:rPr lang="es-ES" b="1" i="1" dirty="0" smtClean="0"/>
              <a:t>Canto </a:t>
            </a:r>
            <a:r>
              <a:rPr lang="es-ES" b="1" i="1" dirty="0" smtClean="0"/>
              <a:t>del </a:t>
            </a:r>
            <a:r>
              <a:rPr lang="es-ES" b="1" i="1" dirty="0" smtClean="0"/>
              <a:t>bautista</a:t>
            </a:r>
          </a:p>
          <a:p>
            <a:pPr>
              <a:buNone/>
            </a:pPr>
            <a:r>
              <a:rPr lang="es-ES" dirty="0" smtClean="0"/>
              <a:t>El </a:t>
            </a:r>
            <a:r>
              <a:rPr lang="es-ES" dirty="0" smtClean="0"/>
              <a:t>sol que su </a:t>
            </a:r>
            <a:r>
              <a:rPr lang="es-ES" dirty="0" smtClean="0"/>
              <a:t>detención</a:t>
            </a:r>
          </a:p>
          <a:p>
            <a:pPr>
              <a:buNone/>
            </a:pPr>
            <a:r>
              <a:rPr lang="es-ES" dirty="0" smtClean="0"/>
              <a:t>Sobrenatural exalta</a:t>
            </a:r>
          </a:p>
          <a:p>
            <a:pPr>
              <a:buNone/>
            </a:pPr>
            <a:r>
              <a:rPr lang="es-ES" dirty="0" smtClean="0"/>
              <a:t>Vuelve </a:t>
            </a:r>
            <a:r>
              <a:rPr lang="es-ES" dirty="0" smtClean="0"/>
              <a:t>a caer </a:t>
            </a:r>
            <a:r>
              <a:rPr lang="es-ES" dirty="0" smtClean="0"/>
              <a:t>prontamente</a:t>
            </a:r>
          </a:p>
          <a:p>
            <a:pPr>
              <a:buNone/>
            </a:pPr>
            <a:r>
              <a:rPr lang="es-ES" dirty="0" smtClean="0"/>
              <a:t>Incandescente</a:t>
            </a:r>
          </a:p>
          <a:p>
            <a:pPr>
              <a:buNone/>
            </a:pPr>
            <a:r>
              <a:rPr lang="es-ES" dirty="0" smtClean="0"/>
              <a:t>Siento </a:t>
            </a:r>
            <a:r>
              <a:rPr lang="es-ES" dirty="0" smtClean="0"/>
              <a:t>como si en las </a:t>
            </a:r>
            <a:r>
              <a:rPr lang="es-ES" dirty="0" smtClean="0"/>
              <a:t>vértebras</a:t>
            </a:r>
          </a:p>
          <a:p>
            <a:pPr>
              <a:buNone/>
            </a:pPr>
            <a:r>
              <a:rPr lang="es-ES" dirty="0" smtClean="0"/>
              <a:t>Tinieblas </a:t>
            </a:r>
            <a:r>
              <a:rPr lang="es-ES" dirty="0" smtClean="0"/>
              <a:t>se </a:t>
            </a:r>
            <a:r>
              <a:rPr lang="es-ES" dirty="0" smtClean="0"/>
              <a:t>desplegasen</a:t>
            </a:r>
          </a:p>
          <a:p>
            <a:pPr>
              <a:buNone/>
            </a:pPr>
            <a:r>
              <a:rPr lang="es-ES" dirty="0" smtClean="0"/>
              <a:t>Todas estremecimiento</a:t>
            </a:r>
          </a:p>
          <a:p>
            <a:pPr>
              <a:buNone/>
            </a:pPr>
            <a:r>
              <a:rPr lang="es-ES" dirty="0" smtClean="0"/>
              <a:t>En </a:t>
            </a:r>
            <a:r>
              <a:rPr lang="es-ES" dirty="0" smtClean="0"/>
              <a:t>un </a:t>
            </a:r>
            <a:r>
              <a:rPr lang="es-ES" dirty="0" smtClean="0"/>
              <a:t>momento</a:t>
            </a:r>
          </a:p>
          <a:p>
            <a:pPr>
              <a:buNone/>
            </a:pPr>
            <a:r>
              <a:rPr lang="es-ES" dirty="0" smtClean="0"/>
              <a:t>Y </a:t>
            </a:r>
            <a:r>
              <a:rPr lang="es-ES" dirty="0" smtClean="0"/>
              <a:t>mi cabeza </a:t>
            </a:r>
            <a:r>
              <a:rPr lang="es-ES" dirty="0" smtClean="0"/>
              <a:t>surgida</a:t>
            </a:r>
          </a:p>
          <a:p>
            <a:pPr>
              <a:buNone/>
            </a:pPr>
            <a:r>
              <a:rPr lang="es-ES" dirty="0" smtClean="0"/>
              <a:t>Solitaria vigilante</a:t>
            </a:r>
          </a:p>
          <a:p>
            <a:pPr>
              <a:buNone/>
            </a:pPr>
            <a:r>
              <a:rPr lang="es-ES" dirty="0" smtClean="0"/>
              <a:t>Al </a:t>
            </a:r>
            <a:r>
              <a:rPr lang="es-ES" dirty="0" smtClean="0"/>
              <a:t>triunfal vuelo </a:t>
            </a:r>
            <a:r>
              <a:rPr lang="es-ES" dirty="0" smtClean="0"/>
              <a:t>veloz</a:t>
            </a:r>
          </a:p>
          <a:p>
            <a:pPr>
              <a:buNone/>
            </a:pPr>
            <a:r>
              <a:rPr lang="es-ES" dirty="0" smtClean="0"/>
              <a:t>De </a:t>
            </a:r>
            <a:r>
              <a:rPr lang="es-ES" dirty="0" smtClean="0"/>
              <a:t>esta </a:t>
            </a:r>
            <a:r>
              <a:rPr lang="es-ES" dirty="0" smtClean="0"/>
              <a:t>hoz</a:t>
            </a:r>
          </a:p>
          <a:p>
            <a:pPr>
              <a:buNone/>
            </a:pPr>
            <a:r>
              <a:rPr lang="es-ES" dirty="0" smtClean="0"/>
              <a:t>Como </a:t>
            </a:r>
            <a:r>
              <a:rPr lang="es-ES" dirty="0" smtClean="0"/>
              <a:t>ruptura </a:t>
            </a:r>
            <a:r>
              <a:rPr lang="es-ES" dirty="0" smtClean="0"/>
              <a:t>sincera</a:t>
            </a:r>
          </a:p>
          <a:p>
            <a:pPr>
              <a:buNone/>
            </a:pPr>
            <a:r>
              <a:rPr lang="es-ES" dirty="0" smtClean="0"/>
              <a:t>Bien </a:t>
            </a:r>
            <a:r>
              <a:rPr lang="es-ES" dirty="0" smtClean="0"/>
              <a:t>pronto rechaza o </a:t>
            </a:r>
            <a:r>
              <a:rPr lang="es-ES" dirty="0" smtClean="0"/>
              <a:t>zanja</a:t>
            </a:r>
          </a:p>
          <a:p>
            <a:pPr>
              <a:buNone/>
            </a:pPr>
            <a:r>
              <a:rPr lang="es-ES" dirty="0" smtClean="0"/>
              <a:t>Con </a:t>
            </a:r>
            <a:r>
              <a:rPr lang="es-ES" dirty="0" smtClean="0"/>
              <a:t>el cuerpo </a:t>
            </a:r>
            <a:r>
              <a:rPr lang="es-ES" dirty="0" err="1" smtClean="0"/>
              <a:t>inarmonías</a:t>
            </a:r>
            <a:r>
              <a:rPr lang="es-ES" dirty="0" smtClean="0"/>
              <a:t>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De </a:t>
            </a:r>
            <a:r>
              <a:rPr lang="es-ES" dirty="0" smtClean="0"/>
              <a:t>otros </a:t>
            </a:r>
            <a:r>
              <a:rPr lang="es-ES" dirty="0" smtClean="0"/>
              <a:t>días</a:t>
            </a:r>
          </a:p>
          <a:p>
            <a:pPr>
              <a:buNone/>
            </a:pPr>
            <a:r>
              <a:rPr lang="es-ES" dirty="0" smtClean="0"/>
              <a:t>Pues </a:t>
            </a:r>
            <a:r>
              <a:rPr lang="es-ES" dirty="0" smtClean="0"/>
              <a:t>embriagada de </a:t>
            </a:r>
            <a:r>
              <a:rPr lang="es-ES" dirty="0" smtClean="0"/>
              <a:t>ayunos</a:t>
            </a:r>
          </a:p>
          <a:p>
            <a:pPr>
              <a:buNone/>
            </a:pPr>
            <a:r>
              <a:rPr lang="es-ES" dirty="0" smtClean="0"/>
              <a:t>Ella </a:t>
            </a:r>
            <a:r>
              <a:rPr lang="es-ES" dirty="0" smtClean="0"/>
              <a:t>se obstina en </a:t>
            </a:r>
            <a:r>
              <a:rPr lang="es-ES" dirty="0" smtClean="0"/>
              <a:t>seguir</a:t>
            </a:r>
          </a:p>
          <a:p>
            <a:pPr>
              <a:buNone/>
            </a:pPr>
            <a:r>
              <a:rPr lang="es-ES" dirty="0" smtClean="0"/>
              <a:t>En </a:t>
            </a:r>
            <a:r>
              <a:rPr lang="es-ES" dirty="0" smtClean="0"/>
              <a:t>brusco salto </a:t>
            </a:r>
            <a:r>
              <a:rPr lang="es-ES" dirty="0" smtClean="0"/>
              <a:t>lanzada</a:t>
            </a:r>
          </a:p>
          <a:p>
            <a:pPr>
              <a:buNone/>
            </a:pPr>
            <a:r>
              <a:rPr lang="es-ES" dirty="0" smtClean="0"/>
              <a:t>Su </a:t>
            </a:r>
            <a:r>
              <a:rPr lang="es-ES" dirty="0" smtClean="0"/>
              <a:t>pura </a:t>
            </a:r>
            <a:r>
              <a:rPr lang="es-ES" dirty="0" smtClean="0"/>
              <a:t>mirada</a:t>
            </a:r>
          </a:p>
          <a:p>
            <a:pPr>
              <a:buNone/>
            </a:pPr>
            <a:r>
              <a:rPr lang="es-ES" dirty="0" smtClean="0"/>
              <a:t>Allá </a:t>
            </a:r>
            <a:r>
              <a:rPr lang="es-ES" dirty="0" smtClean="0"/>
              <a:t>arriba donde </a:t>
            </a:r>
            <a:r>
              <a:rPr lang="es-ES" dirty="0" smtClean="0"/>
              <a:t>eterna</a:t>
            </a:r>
          </a:p>
          <a:p>
            <a:pPr>
              <a:buNone/>
            </a:pPr>
            <a:r>
              <a:rPr lang="es-ES" dirty="0" smtClean="0"/>
              <a:t>La </a:t>
            </a:r>
            <a:r>
              <a:rPr lang="es-ES" dirty="0" smtClean="0"/>
              <a:t>frialdad no </a:t>
            </a:r>
            <a:r>
              <a:rPr lang="es-ES" dirty="0" smtClean="0"/>
              <a:t>soporta</a:t>
            </a:r>
          </a:p>
          <a:p>
            <a:pPr>
              <a:buNone/>
            </a:pPr>
            <a:r>
              <a:rPr lang="es-ES" dirty="0" smtClean="0"/>
              <a:t>Que </a:t>
            </a:r>
            <a:r>
              <a:rPr lang="es-ES" dirty="0" smtClean="0"/>
              <a:t>la aventajéis </a:t>
            </a:r>
            <a:r>
              <a:rPr lang="es-ES" dirty="0" smtClean="0"/>
              <a:t>ligeros</a:t>
            </a:r>
          </a:p>
          <a:p>
            <a:pPr>
              <a:buNone/>
            </a:pPr>
            <a:r>
              <a:rPr lang="es-ES" dirty="0" smtClean="0"/>
              <a:t>Oh ventisqueros</a:t>
            </a:r>
          </a:p>
          <a:p>
            <a:pPr>
              <a:buNone/>
            </a:pPr>
            <a:r>
              <a:rPr lang="es-ES" dirty="0" smtClean="0"/>
              <a:t>Pero </a:t>
            </a:r>
            <a:r>
              <a:rPr lang="es-ES" dirty="0" smtClean="0"/>
              <a:t>según un </a:t>
            </a:r>
            <a:r>
              <a:rPr lang="es-ES" dirty="0" smtClean="0"/>
              <a:t>bautismo</a:t>
            </a:r>
          </a:p>
          <a:p>
            <a:pPr>
              <a:buNone/>
            </a:pPr>
            <a:r>
              <a:rPr lang="es-ES" dirty="0" smtClean="0"/>
              <a:t>Alumbrado </a:t>
            </a:r>
            <a:r>
              <a:rPr lang="es-ES" dirty="0" smtClean="0"/>
              <a:t>por el </a:t>
            </a:r>
            <a:r>
              <a:rPr lang="es-ES" dirty="0" smtClean="0"/>
              <a:t>mismo</a:t>
            </a:r>
          </a:p>
          <a:p>
            <a:pPr>
              <a:buNone/>
            </a:pPr>
            <a:r>
              <a:rPr lang="es-ES" dirty="0" smtClean="0"/>
              <a:t>Principio </a:t>
            </a:r>
            <a:r>
              <a:rPr lang="es-ES" dirty="0" smtClean="0"/>
              <a:t>que me </a:t>
            </a:r>
            <a:r>
              <a:rPr lang="es-ES" dirty="0" smtClean="0"/>
              <a:t>comprende</a:t>
            </a:r>
          </a:p>
          <a:p>
            <a:pPr>
              <a:buNone/>
            </a:pPr>
            <a:r>
              <a:rPr lang="es-ES" dirty="0" smtClean="0"/>
              <a:t>Una </a:t>
            </a:r>
            <a:r>
              <a:rPr lang="es-ES" dirty="0" smtClean="0"/>
              <a:t>salvación </a:t>
            </a:r>
            <a:r>
              <a:rPr lang="es-ES" dirty="0" smtClean="0"/>
              <a:t>pende.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/>
              <a:t>Stephane</a:t>
            </a:r>
            <a:r>
              <a:rPr lang="es-ES" dirty="0" smtClean="0"/>
              <a:t> </a:t>
            </a:r>
            <a:r>
              <a:rPr lang="es-ES" dirty="0" err="1" smtClean="0"/>
              <a:t>Mallarmé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Traducción </a:t>
            </a:r>
            <a:r>
              <a:rPr lang="es-ES" dirty="0" smtClean="0"/>
              <a:t>de Rosa </a:t>
            </a:r>
            <a:r>
              <a:rPr lang="es-ES" dirty="0" err="1" smtClean="0"/>
              <a:t>Chacel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es-ES" dirty="0" smtClean="0"/>
              <a:t>Simbolismo</a:t>
            </a:r>
          </a:p>
          <a:p>
            <a:pPr algn="r">
              <a:buNone/>
            </a:pPr>
            <a:r>
              <a:rPr lang="es-ES" dirty="0" smtClean="0"/>
              <a:t>Julio Romero de Torres</a:t>
            </a:r>
          </a:p>
          <a:p>
            <a:endParaRPr lang="es-ES" dirty="0"/>
          </a:p>
        </p:txBody>
      </p:sp>
      <p:pic>
        <p:nvPicPr>
          <p:cNvPr id="4" name="3 Imagen" descr="Salomé_by_Julio_Romero_de_Tor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285992"/>
            <a:ext cx="5852160" cy="4174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Decadentismo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57224" y="2500306"/>
          <a:ext cx="6643734" cy="392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472526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Cronología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 efímero, finalizado hacia 1890</a:t>
                      </a:r>
                      <a:endParaRPr lang="es-ES" sz="1400" b="1" dirty="0"/>
                    </a:p>
                  </a:txBody>
                  <a:tcPr/>
                </a:tc>
              </a:tr>
              <a:tr h="66024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Autores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Italia: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D’Annunzio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Pascoli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Gran Bretaña: Oscar Wilde (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dandismo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sz="1400" b="1" dirty="0"/>
                    </a:p>
                  </a:txBody>
                  <a:tcPr/>
                </a:tc>
              </a:tr>
              <a:tr h="1475836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Evasión de la realidad a partir del exotismo, los lugares y tiempos remotos. Admiración por la decadencia de las antiguas culturas: Alejandría</a:t>
                      </a:r>
                      <a:endParaRPr lang="es-ES" sz="1400" b="1" dirty="0"/>
                    </a:p>
                  </a:txBody>
                  <a:tcPr/>
                </a:tc>
              </a:tr>
              <a:tr h="66024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Estilo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Lenguaje poético sofisticado y personal</a:t>
                      </a:r>
                      <a:endParaRPr lang="es-ES" sz="1400" b="1" dirty="0"/>
                    </a:p>
                  </a:txBody>
                  <a:tcPr/>
                </a:tc>
              </a:tr>
              <a:tr h="66024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Influencias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Diferentes aspectos del arte y la literatura</a:t>
                      </a:r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es-ES" sz="3800" dirty="0" smtClean="0"/>
              <a:t>Decadentismo</a:t>
            </a:r>
          </a:p>
          <a:p>
            <a:pPr>
              <a:buNone/>
            </a:pPr>
            <a:r>
              <a:rPr lang="es-ES" b="1" i="1" dirty="0" smtClean="0"/>
              <a:t>Un sueño</a:t>
            </a:r>
            <a:br>
              <a:rPr lang="es-ES" b="1" i="1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Estaba muerta, sin calor La herida</a:t>
            </a:r>
            <a:br>
              <a:rPr lang="es-ES" dirty="0" smtClean="0"/>
            </a:br>
            <a:r>
              <a:rPr lang="es-ES" dirty="0" smtClean="0"/>
              <a:t>era visible apenas en el flanco:</a:t>
            </a:r>
            <a:br>
              <a:rPr lang="es-ES" dirty="0" smtClean="0"/>
            </a:br>
            <a:r>
              <a:rPr lang="es-ES" dirty="0" smtClean="0"/>
              <a:t>¡estrecha fuga, para tanta vida¡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lienzo funeral no era más blanco</a:t>
            </a:r>
            <a:br>
              <a:rPr lang="es-ES" dirty="0" smtClean="0"/>
            </a:br>
            <a:r>
              <a:rPr lang="es-ES" dirty="0" smtClean="0"/>
              <a:t>que el cadáver. Jamás humana cosa </a:t>
            </a:r>
            <a:br>
              <a:rPr lang="es-ES" dirty="0" smtClean="0"/>
            </a:br>
            <a:r>
              <a:rPr lang="es-ES" dirty="0" smtClean="0"/>
              <a:t>verá el ojo, más blanco que aquel blanco.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Ardía Primavera impetuosa. </a:t>
            </a:r>
            <a:br>
              <a:rPr lang="es-ES" dirty="0" smtClean="0"/>
            </a:br>
            <a:r>
              <a:rPr lang="es-ES" dirty="0" smtClean="0"/>
              <a:t>Los cristales, do cínifes inermes</a:t>
            </a:r>
            <a:br>
              <a:rPr lang="es-ES" dirty="0" smtClean="0"/>
            </a:br>
            <a:r>
              <a:rPr lang="es-ES" dirty="0" smtClean="0"/>
              <a:t>Golpeaban con ala rumorosa...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Huyó de ella el calor, Yo dije: ¿Duermes?</a:t>
            </a:r>
            <a:br>
              <a:rPr lang="es-ES" dirty="0" smtClean="0"/>
            </a:br>
            <a:r>
              <a:rPr lang="es-ES" dirty="0" smtClean="0"/>
              <a:t>Con un salvaje sonreír violento</a:t>
            </a:r>
            <a:br>
              <a:rPr lang="es-ES" dirty="0" smtClean="0"/>
            </a:br>
            <a:r>
              <a:rPr lang="es-ES" dirty="0" smtClean="0"/>
              <a:t>más cerca </a:t>
            </a:r>
            <a:r>
              <a:rPr lang="es-ES" dirty="0" err="1" smtClean="0"/>
              <a:t>repetíle</a:t>
            </a:r>
            <a:r>
              <a:rPr lang="es-ES" dirty="0" smtClean="0"/>
              <a:t>: ¿duermes? ¿Duermes?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¿Duermes? Y al recordar que aquel acento</a:t>
            </a:r>
            <a:br>
              <a:rPr lang="es-ES" dirty="0" smtClean="0"/>
            </a:br>
            <a:r>
              <a:rPr lang="es-ES" dirty="0" smtClean="0"/>
              <a:t>no era el mío, me crispó de pavura,</a:t>
            </a:r>
            <a:br>
              <a:rPr lang="es-ES" dirty="0" smtClean="0"/>
            </a:br>
            <a:r>
              <a:rPr lang="es-ES" dirty="0" smtClean="0"/>
              <a:t>escuché. Ni un murmullo, ni un acento.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Cautivo de la roja arquitectura,</a:t>
            </a:r>
            <a:br>
              <a:rPr lang="es-ES" dirty="0" smtClean="0"/>
            </a:br>
            <a:r>
              <a:rPr lang="es-ES" dirty="0" smtClean="0"/>
              <a:t>se dilataba en el bochorno un fuerte</a:t>
            </a:r>
            <a:br>
              <a:rPr lang="es-ES" dirty="0" smtClean="0"/>
            </a:br>
            <a:r>
              <a:rPr lang="es-ES" dirty="0" smtClean="0"/>
              <a:t>olor a destapada sepultura.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hálito invisible de la muerte</a:t>
            </a:r>
            <a:br>
              <a:rPr lang="es-ES" dirty="0" smtClean="0"/>
            </a:br>
            <a:r>
              <a:rPr lang="es-ES" dirty="0" smtClean="0"/>
              <a:t>me estaba sofocando en la cerrada</a:t>
            </a:r>
            <a:br>
              <a:rPr lang="es-ES" dirty="0" smtClean="0"/>
            </a:br>
            <a:r>
              <a:rPr lang="es-ES" dirty="0" smtClean="0"/>
              <a:t>habitación. A la mujer inerte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¿Duermes?, le dije. ¿Duermes? Nada nada...</a:t>
            </a:r>
            <a:br>
              <a:rPr lang="es-ES" dirty="0" smtClean="0"/>
            </a:br>
            <a:r>
              <a:rPr lang="es-ES" dirty="0" smtClean="0"/>
              <a:t>el lienzo funeral no era mas blanco.</a:t>
            </a:r>
            <a:br>
              <a:rPr lang="es-ES" dirty="0" smtClean="0"/>
            </a:br>
            <a:r>
              <a:rPr lang="es-ES" dirty="0" smtClean="0"/>
              <a:t>Sobre la tierra de los hombres, nada</a:t>
            </a:r>
            <a:br>
              <a:rPr lang="es-ES" dirty="0" smtClean="0"/>
            </a:br>
            <a:r>
              <a:rPr lang="es-ES" dirty="0" smtClean="0"/>
              <a:t>verá el ojo más blanco que aquel blanco</a:t>
            </a:r>
            <a:r>
              <a:rPr lang="es-ES" dirty="0" smtClean="0"/>
              <a:t>!...</a:t>
            </a:r>
          </a:p>
          <a:p>
            <a:pPr>
              <a:buNone/>
            </a:pPr>
            <a:r>
              <a:rPr lang="es-ES" dirty="0" smtClean="0"/>
              <a:t>Gabrielle </a:t>
            </a:r>
            <a:r>
              <a:rPr lang="es-ES" dirty="0" err="1" smtClean="0"/>
              <a:t>D’annunzio</a:t>
            </a:r>
            <a:endParaRPr lang="es-ES" dirty="0" smtClean="0"/>
          </a:p>
          <a:p>
            <a:pPr>
              <a:buNone/>
            </a:pPr>
            <a:r>
              <a:rPr lang="es-ES" i="1" dirty="0" smtClean="0"/>
              <a:t>Versión de Luis A. Cano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7467600" cy="4873752"/>
          </a:xfrm>
        </p:spPr>
        <p:txBody>
          <a:bodyPr/>
          <a:lstStyle/>
          <a:p>
            <a:r>
              <a:rPr lang="es-ES" dirty="0" smtClean="0"/>
              <a:t>Decadentismo</a:t>
            </a:r>
          </a:p>
          <a:p>
            <a:pPr algn="r">
              <a:buNone/>
            </a:pPr>
            <a:r>
              <a:rPr lang="es-ES" dirty="0" smtClean="0"/>
              <a:t>Ramón casas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Decadente1899%20ramon%20cas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071678"/>
            <a:ext cx="5643602" cy="4550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Decadentismo</a:t>
            </a:r>
          </a:p>
          <a:p>
            <a:pPr algn="r">
              <a:buNone/>
            </a:pPr>
            <a:r>
              <a:rPr lang="es-ES" dirty="0" err="1" smtClean="0"/>
              <a:t>Millais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Ofe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500306"/>
            <a:ext cx="80518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 poesía francesa: Baudelaire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Fue un incomprendido en su tiempo.</a:t>
            </a:r>
          </a:p>
          <a:p>
            <a:r>
              <a:rPr lang="es-ES" dirty="0" smtClean="0"/>
              <a:t>En sus obras se reflejan su formación católica y sus viajes exóticos.</a:t>
            </a:r>
          </a:p>
          <a:p>
            <a:r>
              <a:rPr lang="es-ES" i="1" dirty="0" smtClean="0"/>
              <a:t>Las flores del mal </a:t>
            </a:r>
            <a:r>
              <a:rPr lang="es-ES" dirty="0" smtClean="0"/>
              <a:t>(1857) </a:t>
            </a:r>
            <a:r>
              <a:rPr lang="es-ES" dirty="0" smtClean="0">
                <a:sym typeface="Wingdings" pitchFamily="2" charset="2"/>
              </a:rPr>
              <a:t> Inicio de la modernidad poética. Dividido en 6 partes según la temática.  Se acerca al satanismo, es una celebración del mal.</a:t>
            </a:r>
          </a:p>
          <a:p>
            <a:r>
              <a:rPr lang="es-ES" dirty="0" smtClean="0">
                <a:sym typeface="Wingdings" pitchFamily="2" charset="2"/>
              </a:rPr>
              <a:t>Parte del tedio y el aburrimiento para expresar la situación del poeta en un mundo que lo margina.</a:t>
            </a:r>
          </a:p>
          <a:p>
            <a:r>
              <a:rPr lang="es-ES" dirty="0" smtClean="0">
                <a:sym typeface="Wingdings" pitchFamily="2" charset="2"/>
              </a:rPr>
              <a:t>Encontramos los sentidos y espíritu frente a la razón (Sinestesia).</a:t>
            </a:r>
          </a:p>
          <a:p>
            <a:r>
              <a:rPr lang="es-ES" dirty="0" smtClean="0">
                <a:sym typeface="Wingdings" pitchFamily="2" charset="2"/>
              </a:rPr>
              <a:t>Desdoblamiento de fuerzas materiales y espirituales del mundo.</a:t>
            </a:r>
          </a:p>
          <a:p>
            <a:r>
              <a:rPr lang="es-ES" dirty="0" smtClean="0">
                <a:sym typeface="Wingdings" pitchFamily="2" charset="2"/>
              </a:rPr>
              <a:t>El amor llega al extremo. Realza y celebra la figura de la mujer, casi como una divinidad.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1.	Poesía del último tercio del siglo XIX</a:t>
            </a:r>
          </a:p>
          <a:p>
            <a:pPr lvl="1">
              <a:buNone/>
            </a:pPr>
            <a:r>
              <a:rPr lang="es-ES" dirty="0" smtClean="0"/>
              <a:t>1.1.	Características</a:t>
            </a:r>
          </a:p>
          <a:p>
            <a:pPr lvl="1">
              <a:buNone/>
            </a:pPr>
            <a:r>
              <a:rPr lang="es-ES" dirty="0" smtClean="0"/>
              <a:t>1.2.	Principales tendencias poéticas</a:t>
            </a:r>
          </a:p>
          <a:p>
            <a:pPr lvl="1">
              <a:buNone/>
            </a:pPr>
            <a:r>
              <a:rPr lang="es-ES" dirty="0" smtClean="0"/>
              <a:t>1.3.	La poesía francesa: Baudelaire</a:t>
            </a:r>
          </a:p>
          <a:p>
            <a:pPr lvl="1">
              <a:buNone/>
            </a:pPr>
            <a:r>
              <a:rPr lang="es-ES" dirty="0" smtClean="0"/>
              <a:t>1.4.	La renovación poética norteamericana: Walt </a:t>
            </a:r>
            <a:r>
              <a:rPr lang="es-ES" dirty="0" err="1" smtClean="0"/>
              <a:t>Whitman</a:t>
            </a:r>
            <a:r>
              <a:rPr lang="es-ES" dirty="0" smtClean="0"/>
              <a:t>	</a:t>
            </a:r>
          </a:p>
          <a:p>
            <a:r>
              <a:rPr lang="es-ES" dirty="0" smtClean="0"/>
              <a:t>2.	La poesía del siglo XX</a:t>
            </a:r>
          </a:p>
          <a:p>
            <a:pPr lvl="1">
              <a:buNone/>
            </a:pPr>
            <a:r>
              <a:rPr lang="es-ES" dirty="0" smtClean="0"/>
              <a:t>2.1.	Pessoa y los heterónimos</a:t>
            </a:r>
          </a:p>
          <a:p>
            <a:pPr lvl="1">
              <a:buNone/>
            </a:pPr>
            <a:r>
              <a:rPr lang="es-ES" dirty="0" smtClean="0"/>
              <a:t>2.2.	Las vanguardias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La renovación poética norteamericana: Walt </a:t>
            </a:r>
            <a:r>
              <a:rPr lang="es-ES" b="1" dirty="0" err="1" smtClean="0"/>
              <a:t>Whitman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i="1" dirty="0" smtClean="0"/>
              <a:t>Hojas de hierba </a:t>
            </a:r>
            <a:r>
              <a:rPr lang="es-ES" dirty="0" smtClean="0"/>
              <a:t>(1855): pasó 10 años preparándola, no conoció el éxito hasta 30 años después.</a:t>
            </a:r>
          </a:p>
          <a:p>
            <a:r>
              <a:rPr lang="es-ES" dirty="0" smtClean="0"/>
              <a:t>En su obra se puede ver el individualismo, el optimismo, la fe en el ser humano y el amor a la vida.</a:t>
            </a:r>
          </a:p>
          <a:p>
            <a:r>
              <a:rPr lang="es-ES" dirty="0" smtClean="0"/>
              <a:t>Se pretende llegar al crecimiento espiritual mediante la contemplación y el amor a la naturaleza.</a:t>
            </a:r>
          </a:p>
          <a:p>
            <a:r>
              <a:rPr lang="es-ES" dirty="0" smtClean="0"/>
              <a:t>Mantiene en su obra energía y libertad en la forma. Ritmo propio que se ve reflejado en la repetición léxica y sintáctica. Mezcla registros y niveles lingüísticos.</a:t>
            </a:r>
          </a:p>
          <a:p>
            <a:r>
              <a:rPr lang="es-ES" dirty="0" smtClean="0"/>
              <a:t>Federico García Lorca se vio influenciado por su poética, además de León Felipe.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 poesía del siglo XX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Gran dificultad a la hora de dilucidar características comunes al completo de obras de esta época.</a:t>
            </a:r>
          </a:p>
          <a:p>
            <a:r>
              <a:rPr lang="es-ES" dirty="0" smtClean="0"/>
              <a:t>Múltiples corrientes estéticas y de pensamiento conviven en la época.</a:t>
            </a:r>
          </a:p>
          <a:p>
            <a:r>
              <a:rPr lang="es-ES" dirty="0" smtClean="0"/>
              <a:t>Aún así la visión de los autores es la misma.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Pessoa y los heterónimos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Álvaro Campos, Alberto </a:t>
            </a:r>
            <a:r>
              <a:rPr lang="es-ES" dirty="0" err="1" smtClean="0"/>
              <a:t>Caeiro</a:t>
            </a:r>
            <a:r>
              <a:rPr lang="es-ES" dirty="0" smtClean="0"/>
              <a:t> o Ricardo Reis</a:t>
            </a:r>
          </a:p>
          <a:p>
            <a:r>
              <a:rPr lang="es-ES" dirty="0" smtClean="0"/>
              <a:t>Biografía</a:t>
            </a:r>
          </a:p>
          <a:p>
            <a:r>
              <a:rPr lang="es-ES" dirty="0" smtClean="0"/>
              <a:t>Heterónimos vs. Seudónimos</a:t>
            </a:r>
          </a:p>
          <a:p>
            <a:r>
              <a:rPr lang="es-ES" dirty="0" smtClean="0"/>
              <a:t>Cada heterónimo representa un personaje con voz narrativa y estilo propios </a:t>
            </a:r>
            <a:r>
              <a:rPr lang="es-ES" dirty="0" smtClean="0">
                <a:sym typeface="Wingdings" pitchFamily="2" charset="2"/>
              </a:rPr>
              <a:t> Características comunes: escepticismo y melancolía</a:t>
            </a:r>
          </a:p>
          <a:p>
            <a:r>
              <a:rPr lang="es-ES" dirty="0" smtClean="0">
                <a:sym typeface="Wingdings" pitchFamily="2" charset="2"/>
              </a:rPr>
              <a:t>Introdujo en Portugal el Modernismo y las vanguardias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Periodo de entreguerras</a:t>
            </a:r>
            <a:r>
              <a:rPr lang="es-ES" dirty="0" smtClean="0">
                <a:sym typeface="Wingdings" pitchFamily="2" charset="2"/>
              </a:rPr>
              <a:t> movimiento de vanguardias  relacionado con la táctica militar  define </a:t>
            </a:r>
            <a:r>
              <a:rPr lang="es-ES" dirty="0" smtClean="0"/>
              <a:t>una actitud de riesgo, de exploración e innovación.</a:t>
            </a:r>
          </a:p>
          <a:p>
            <a:r>
              <a:rPr lang="es-ES" dirty="0" smtClean="0"/>
              <a:t>Actitudes que se caracterizan por el inconformismo y deseo de renovación. Con las obras se acusa la actitud del momento.</a:t>
            </a:r>
          </a:p>
          <a:p>
            <a:r>
              <a:rPr lang="es-ES" dirty="0" smtClean="0"/>
              <a:t>Se propone volver al arte primitivo, clásico.</a:t>
            </a:r>
          </a:p>
          <a:p>
            <a:r>
              <a:rPr lang="es-ES" dirty="0" smtClean="0"/>
              <a:t>Evolución de las vanguardias: 1ª época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/>
              <a:t>alegre y confiada (humor y juego) / 2ª época </a:t>
            </a:r>
            <a:r>
              <a:rPr lang="es-ES" dirty="0" smtClean="0">
                <a:sym typeface="Wingdings" pitchFamily="2" charset="2"/>
              </a:rPr>
              <a:t> </a:t>
            </a:r>
            <a:r>
              <a:rPr lang="es-ES" dirty="0" smtClean="0"/>
              <a:t>tono más angustiado y comprometido con la lucha social.</a:t>
            </a:r>
          </a:p>
          <a:p>
            <a:r>
              <a:rPr lang="es-ES" dirty="0" smtClean="0"/>
              <a:t>Aparición de ismos / textos programáticos.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i="1" dirty="0" smtClean="0"/>
              <a:t>Futurismo:</a:t>
            </a:r>
          </a:p>
          <a:p>
            <a:pPr lvl="1">
              <a:buNone/>
            </a:pPr>
            <a:endParaRPr lang="es-ES" b="1" i="1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2976" y="2571744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 dirty="0" smtClean="0"/>
                        <a:t>Manifiesto</a:t>
                      </a:r>
                      <a:r>
                        <a:rPr lang="es-ES" i="1" baseline="0" dirty="0" smtClean="0"/>
                        <a:t> Futurista </a:t>
                      </a:r>
                      <a:r>
                        <a:rPr lang="es-ES" baseline="0" dirty="0" smtClean="0"/>
                        <a:t>de </a:t>
                      </a:r>
                      <a:r>
                        <a:rPr lang="es-ES" baseline="0" dirty="0" err="1" smtClean="0"/>
                        <a:t>Marinetti</a:t>
                      </a:r>
                      <a:r>
                        <a:rPr lang="es-ES" baseline="0" dirty="0" smtClean="0"/>
                        <a:t> (1909)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</a:t>
                      </a:r>
                      <a:r>
                        <a:rPr lang="es-ES" baseline="0" dirty="0" smtClean="0"/>
                        <a:t> principal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Propone</a:t>
                      </a:r>
                      <a:r>
                        <a:rPr lang="es-ES" baseline="0" dirty="0" smtClean="0"/>
                        <a:t> la c</a:t>
                      </a:r>
                      <a:r>
                        <a:rPr lang="es-ES" dirty="0" smtClean="0"/>
                        <a:t>elebración</a:t>
                      </a:r>
                      <a:r>
                        <a:rPr lang="es-ES" baseline="0" dirty="0" smtClean="0"/>
                        <a:t> de lo moderno / Rechaza la exaltación de los sentimientos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Estilo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Rápido y dinámico (innovaciones</a:t>
                      </a:r>
                      <a:r>
                        <a:rPr lang="es-ES" baseline="0" dirty="0" smtClean="0"/>
                        <a:t> tipográficas)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Ejemplo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 dirty="0" smtClean="0"/>
                        <a:t>Bofetada al gusto del público </a:t>
                      </a:r>
                      <a:r>
                        <a:rPr lang="es-ES" i="0" dirty="0" smtClean="0"/>
                        <a:t>(</a:t>
                      </a:r>
                      <a:r>
                        <a:rPr lang="es-ES" i="0" dirty="0" err="1" smtClean="0"/>
                        <a:t>Mayakovski</a:t>
                      </a:r>
                      <a:r>
                        <a:rPr lang="es-ES" i="0" dirty="0" smtClean="0"/>
                        <a:t>)</a:t>
                      </a:r>
                      <a:endParaRPr lang="es-E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Cubismo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71538" y="2643182"/>
          <a:ext cx="60960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Pintura: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i="1" baseline="0" dirty="0" smtClean="0"/>
                        <a:t>Las señoritas de </a:t>
                      </a:r>
                      <a:r>
                        <a:rPr lang="es-ES" i="1" baseline="0" dirty="0" err="1" smtClean="0"/>
                        <a:t>Avignon</a:t>
                      </a:r>
                      <a:r>
                        <a:rPr lang="es-ES" i="1" baseline="0" dirty="0" smtClean="0"/>
                        <a:t> </a:t>
                      </a:r>
                      <a:r>
                        <a:rPr lang="es-ES" baseline="0" dirty="0" smtClean="0"/>
                        <a:t>(Picasso – 1907)</a:t>
                      </a:r>
                    </a:p>
                    <a:p>
                      <a:r>
                        <a:rPr lang="es-ES" baseline="0" dirty="0" smtClean="0"/>
                        <a:t>Literatura: </a:t>
                      </a:r>
                      <a:r>
                        <a:rPr lang="es-ES" i="1" dirty="0" smtClean="0"/>
                        <a:t>Les </a:t>
                      </a:r>
                      <a:r>
                        <a:rPr lang="es-ES" i="1" dirty="0" err="1" smtClean="0"/>
                        <a:t>peintres</a:t>
                      </a:r>
                      <a:r>
                        <a:rPr lang="es-ES" i="1" dirty="0" smtClean="0"/>
                        <a:t> </a:t>
                      </a:r>
                      <a:r>
                        <a:rPr lang="es-ES" i="1" dirty="0" err="1" smtClean="0"/>
                        <a:t>cubistes</a:t>
                      </a:r>
                      <a:r>
                        <a:rPr lang="es-ES" i="1" dirty="0" smtClean="0"/>
                        <a:t> </a:t>
                      </a:r>
                      <a:r>
                        <a:rPr lang="es-ES" baseline="0" dirty="0" smtClean="0"/>
                        <a:t>(Guillaume </a:t>
                      </a:r>
                      <a:r>
                        <a:rPr lang="es-ES" baseline="0" dirty="0" err="1" smtClean="0"/>
                        <a:t>Apolinaire</a:t>
                      </a:r>
                      <a:r>
                        <a:rPr lang="es-ES" baseline="0" dirty="0" smtClean="0"/>
                        <a:t> - 1913)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 principal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arte continua la </a:t>
                      </a:r>
                      <a:r>
                        <a:rPr lang="es-ES" dirty="0" err="1" smtClean="0"/>
                        <a:t>natauraleza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Estilo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Nueva tipografía de</a:t>
                      </a:r>
                      <a:r>
                        <a:rPr lang="es-ES" baseline="0" dirty="0" smtClean="0"/>
                        <a:t> los poemas, poemas visuales.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Otro ejemplo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Max Jacob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Dadaísmo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2857496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r>
                        <a:rPr lang="es-ES" baseline="0" dirty="0" smtClean="0"/>
                        <a:t> de exiliados encabezados por Tristán </a:t>
                      </a:r>
                      <a:r>
                        <a:rPr lang="es-ES" baseline="0" dirty="0" err="1" smtClean="0"/>
                        <a:t>Tzara</a:t>
                      </a:r>
                      <a:r>
                        <a:rPr lang="es-ES" baseline="0" dirty="0" smtClean="0"/>
                        <a:t> (1916)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Sentido del humor para enfrentar la realidad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Estilo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Collage arbitrario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Expresionismo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2428868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 de la situación política alemana, después de la I Guerra Mundial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Expresión de sentimientos subjetivos.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fealdad, lo catastrófico, lo tenebroso y lo caótico.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Visión crítica de la sociedad y del horror y sufrimiento generado por la guerra.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Surrealismo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57290" y="2194560"/>
          <a:ext cx="678661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 dirty="0" smtClean="0"/>
                        <a:t>Manifiesto de surrealismo</a:t>
                      </a:r>
                      <a:r>
                        <a:rPr lang="es-ES" dirty="0" smtClean="0"/>
                        <a:t> (Bretón</a:t>
                      </a:r>
                      <a:r>
                        <a:rPr lang="es-ES" baseline="0" dirty="0" smtClean="0"/>
                        <a:t> – </a:t>
                      </a:r>
                      <a:r>
                        <a:rPr lang="es-ES" dirty="0" smtClean="0"/>
                        <a:t>1924)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Superación de la realidad (Integración de los sueños, se libera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subconsciente reprimido)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Estilo / Técnicas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Escritura automática sin reflexión, collage de frases, interpretación de sueños,</a:t>
                      </a:r>
                      <a:r>
                        <a:rPr kumimoji="0" lang="es-E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etc.</a:t>
                      </a:r>
                    </a:p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Recursos: asociaciones libres e inesperadas de palabras, metáforas insólitas… Es un lenguaje que pretende despertar sentimientos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Las vanguardias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Imaginismo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2976" y="2571744"/>
          <a:ext cx="6096000" cy="2500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9055">
                <a:tc>
                  <a:txBody>
                    <a:bodyPr/>
                    <a:lstStyle/>
                    <a:p>
                      <a:r>
                        <a:rPr lang="es-ES" dirty="0" smtClean="0"/>
                        <a:t>Nacimiento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Poesía angloamericana </a:t>
                      </a:r>
                      <a:endParaRPr lang="es-ES" dirty="0"/>
                    </a:p>
                  </a:txBody>
                  <a:tcPr/>
                </a:tc>
              </a:tr>
              <a:tr h="529055">
                <a:tc>
                  <a:txBody>
                    <a:bodyPr/>
                    <a:lstStyle/>
                    <a:p>
                      <a:r>
                        <a:rPr lang="es-ES" dirty="0" smtClean="0"/>
                        <a:t>Característica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Exactitud de la imagen</a:t>
                      </a:r>
                      <a:endParaRPr lang="es-ES" dirty="0"/>
                    </a:p>
                  </a:txBody>
                  <a:tcPr/>
                </a:tc>
              </a:tr>
              <a:tr h="529055">
                <a:tc>
                  <a:txBody>
                    <a:bodyPr/>
                    <a:lstStyle/>
                    <a:p>
                      <a:r>
                        <a:rPr lang="es-ES" dirty="0" smtClean="0"/>
                        <a:t>Estilo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Lenguaje claro y sencillo</a:t>
                      </a:r>
                      <a:endParaRPr lang="es-ES" dirty="0"/>
                    </a:p>
                  </a:txBody>
                  <a:tcPr/>
                </a:tc>
              </a:tr>
              <a:tr h="913164">
                <a:tc>
                  <a:txBody>
                    <a:bodyPr/>
                    <a:lstStyle/>
                    <a:p>
                      <a:r>
                        <a:rPr lang="es-ES" dirty="0" smtClean="0"/>
                        <a:t>Ejemplo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Cantos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s-E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Ezra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Pound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1925)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Poesía </a:t>
            </a:r>
            <a:r>
              <a:rPr lang="es-ES" b="1" dirty="0" smtClean="0"/>
              <a:t>del último tercio del siglo </a:t>
            </a:r>
            <a:r>
              <a:rPr lang="es-ES" b="1" dirty="0" smtClean="0"/>
              <a:t>XIX</a:t>
            </a:r>
            <a:br>
              <a:rPr lang="es-ES" b="1" dirty="0" smtClean="0"/>
            </a:br>
            <a:r>
              <a:rPr lang="es-ES" b="1" dirty="0" smtClean="0"/>
              <a:t>C</a:t>
            </a:r>
            <a:r>
              <a:rPr lang="es-ES" dirty="0" smtClean="0"/>
              <a:t>ONTEXTO HISTÓRICO Y SOCIAL</a:t>
            </a:r>
            <a:endParaRPr lang="es-ES" dirty="0"/>
          </a:p>
        </p:txBody>
      </p:sp>
      <p:pic>
        <p:nvPicPr>
          <p:cNvPr id="4" name="La vida social a finales del siglo XIX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91657" y="1643050"/>
            <a:ext cx="6191294" cy="46434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Poesía del último tercio del siglo XIX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467600" cy="4873752"/>
          </a:xfrm>
        </p:spPr>
        <p:txBody>
          <a:bodyPr/>
          <a:lstStyle/>
          <a:p>
            <a:r>
              <a:rPr lang="es-ES" b="1" dirty="0" smtClean="0"/>
              <a:t>Características</a:t>
            </a:r>
            <a:r>
              <a:rPr lang="es-ES" b="1" dirty="0" smtClean="0"/>
              <a:t>:</a:t>
            </a:r>
            <a:endParaRPr lang="es-ES" b="1" dirty="0" smtClean="0"/>
          </a:p>
          <a:p>
            <a:pPr lvl="1">
              <a:buFont typeface="Wingdings" pitchFamily="2" charset="2"/>
              <a:buChar char="q"/>
            </a:pPr>
            <a:r>
              <a:rPr lang="es-ES" dirty="0" smtClean="0"/>
              <a:t>Oposición al sentimentalismo romántico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tema-7-el-arte-del-s-xix-3-romanticismo-y-realismo-1-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000240"/>
            <a:ext cx="6643734" cy="4643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oto 53 millet, las espigadoras, wikicomm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6215106" cy="434700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Poesía del último tercio del siglo XIX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s-ES" dirty="0" smtClean="0"/>
              <a:t>Oposición al sentimentalismo romántico</a:t>
            </a:r>
          </a:p>
          <a:p>
            <a:pPr algn="r">
              <a:buNone/>
            </a:pPr>
            <a:r>
              <a:rPr lang="es-ES" dirty="0" err="1" smtClean="0"/>
              <a:t>Millet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Poesía del último tercio del siglo XIX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Características:</a:t>
            </a:r>
          </a:p>
          <a:p>
            <a:pPr lvl="1">
              <a:buFont typeface="Wingdings" pitchFamily="2" charset="2"/>
              <a:buChar char="q"/>
            </a:pPr>
            <a:r>
              <a:rPr lang="es-ES" dirty="0" smtClean="0"/>
              <a:t>Rechazo de la sociedad burguesa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mayo-del-6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71744"/>
            <a:ext cx="3643338" cy="3429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Fusilamiento_de_Torrijos_(Gisbert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571744"/>
            <a:ext cx="4143404" cy="3429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Poesía del último tercio del siglo XIX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Características:</a:t>
            </a:r>
          </a:p>
          <a:p>
            <a:pPr lvl="1">
              <a:buFont typeface="Wingdings" pitchFamily="2" charset="2"/>
              <a:buChar char="q"/>
            </a:pPr>
            <a:r>
              <a:rPr lang="es-ES" dirty="0" smtClean="0"/>
              <a:t>Afán de rebeldía individual y social</a:t>
            </a:r>
          </a:p>
          <a:p>
            <a:endParaRPr lang="es-ES" dirty="0"/>
          </a:p>
        </p:txBody>
      </p:sp>
      <p:pic>
        <p:nvPicPr>
          <p:cNvPr id="4" name="3 Imagen" descr="censu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786058"/>
            <a:ext cx="3571900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4 Imagen" descr="PU_O_SOCIALISMO_REVOLUCIONAR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786058"/>
            <a:ext cx="3762380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Poesía del último tercio del siglo XIX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smtClean="0"/>
              <a:t>Características:</a:t>
            </a:r>
          </a:p>
          <a:p>
            <a:pPr lvl="1">
              <a:buFont typeface="Wingdings" pitchFamily="2" charset="2"/>
              <a:buChar char="q"/>
            </a:pPr>
            <a:r>
              <a:rPr lang="es-ES" dirty="0" smtClean="0"/>
              <a:t>Concepción no utilitaria del arte y de la literatura</a:t>
            </a:r>
          </a:p>
          <a:p>
            <a:endParaRPr lang="es-ES" dirty="0"/>
          </a:p>
        </p:txBody>
      </p:sp>
      <p:pic>
        <p:nvPicPr>
          <p:cNvPr id="4" name="3 Imagen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786058"/>
            <a:ext cx="6072230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Principales tendencias poéticas</a:t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7467600" cy="4873752"/>
          </a:xfrm>
        </p:spPr>
        <p:txBody>
          <a:bodyPr/>
          <a:lstStyle/>
          <a:p>
            <a:r>
              <a:rPr lang="es-ES" dirty="0" smtClean="0"/>
              <a:t>Parnasianismo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42976" y="1714488"/>
          <a:ext cx="6786610" cy="464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354946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Cronología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Entre 1861 y 1876</a:t>
                      </a:r>
                      <a:endParaRPr lang="es-ES" sz="1400" b="1" dirty="0"/>
                    </a:p>
                  </a:txBody>
                  <a:tcPr/>
                </a:tc>
              </a:tr>
              <a:tr h="113777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Autores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Banville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Ménard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Coppée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agrupados en torno a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Leconte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s-E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Lisle</a:t>
                      </a:r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400" b="1" dirty="0"/>
                    </a:p>
                  </a:txBody>
                  <a:tcPr/>
                </a:tc>
              </a:tr>
              <a:tr h="1137772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Temas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Búsqueda por lo exótico, la Antigüedad clásica, lo oriental, y la naturaleza.</a:t>
                      </a:r>
                      <a:endParaRPr lang="es-ES" sz="1400" b="1" dirty="0"/>
                    </a:p>
                  </a:txBody>
                  <a:tcPr/>
                </a:tc>
              </a:tr>
              <a:tr h="1400334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Estilo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tiende a la objetividad, a la poesía impersonal, al arte por el arte (perfección en el verso).</a:t>
                      </a:r>
                      <a:endParaRPr lang="es-ES" sz="1400" b="1" dirty="0"/>
                    </a:p>
                  </a:txBody>
                  <a:tcPr/>
                </a:tc>
              </a:tr>
              <a:tr h="612646"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Influencias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Influencia en aspectos del Modernismo</a:t>
                      </a:r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979</TotalTime>
  <Words>1245</Words>
  <Application>Microsoft Office PowerPoint</Application>
  <PresentationFormat>Presentación en pantalla (4:3)</PresentationFormat>
  <Paragraphs>218</Paragraphs>
  <Slides>29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Mirador</vt:lpstr>
      <vt:lpstr>POESÍA SIGLO XIX Y SIGLO XX</vt:lpstr>
      <vt:lpstr>índice</vt:lpstr>
      <vt:lpstr>Poesía del último tercio del siglo XIX CONTEXTO HISTÓRICO Y SOCIAL</vt:lpstr>
      <vt:lpstr>Poesía del último tercio del siglo XIX </vt:lpstr>
      <vt:lpstr>Poesía del último tercio del siglo XIX </vt:lpstr>
      <vt:lpstr>Poesía del último tercio del siglo XIX</vt:lpstr>
      <vt:lpstr>Poesía del último tercio del siglo XIX</vt:lpstr>
      <vt:lpstr>Poesía del último tercio del siglo XIX</vt:lpstr>
      <vt:lpstr>Principales tendencias poéticas </vt:lpstr>
      <vt:lpstr>Principales tendencias poéticas</vt:lpstr>
      <vt:lpstr>Principales tendencias poéticas</vt:lpstr>
      <vt:lpstr>Principales tendencias poéticas </vt:lpstr>
      <vt:lpstr>Principales tendencias poéticas</vt:lpstr>
      <vt:lpstr>Principales tendencias poéticas</vt:lpstr>
      <vt:lpstr>Principales tendencias poéticas</vt:lpstr>
      <vt:lpstr>Principales tendencias poéticas</vt:lpstr>
      <vt:lpstr>Principales tendencias poéticas</vt:lpstr>
      <vt:lpstr>Principales tendencias poéticas</vt:lpstr>
      <vt:lpstr>La poesía francesa: Baudelaire </vt:lpstr>
      <vt:lpstr>La renovación poética norteamericana: Walt Whitman </vt:lpstr>
      <vt:lpstr>La poesía del siglo XX </vt:lpstr>
      <vt:lpstr>Pessoa y los heterónimos </vt:lpstr>
      <vt:lpstr>Las vanguardias </vt:lpstr>
      <vt:lpstr>Las vanguardias</vt:lpstr>
      <vt:lpstr>Las vanguardias</vt:lpstr>
      <vt:lpstr>Las vanguardias</vt:lpstr>
      <vt:lpstr>Las vanguardias</vt:lpstr>
      <vt:lpstr>Las vanguardias</vt:lpstr>
      <vt:lpstr>Las vanguardias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POESÍA SIGLO XIX Y SIGLO XX</dc:title>
  <dc:creator>Maria Dolores Arjona León</dc:creator>
  <cp:lastModifiedBy>Maria Dolores Arjona León</cp:lastModifiedBy>
  <cp:revision>89</cp:revision>
  <dcterms:created xsi:type="dcterms:W3CDTF">2017-04-13T11:51:22Z</dcterms:created>
  <dcterms:modified xsi:type="dcterms:W3CDTF">2017-04-17T22:29:41Z</dcterms:modified>
</cp:coreProperties>
</file>