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0" r:id="rId4"/>
    <p:sldId id="259" r:id="rId5"/>
    <p:sldId id="290" r:id="rId6"/>
    <p:sldId id="265" r:id="rId7"/>
    <p:sldId id="266" r:id="rId8"/>
    <p:sldId id="267" r:id="rId9"/>
    <p:sldId id="273" r:id="rId10"/>
    <p:sldId id="269" r:id="rId11"/>
    <p:sldId id="281" r:id="rId12"/>
    <p:sldId id="270" r:id="rId13"/>
    <p:sldId id="271" r:id="rId14"/>
    <p:sldId id="291" r:id="rId15"/>
    <p:sldId id="272" r:id="rId16"/>
    <p:sldId id="282" r:id="rId17"/>
    <p:sldId id="268" r:id="rId18"/>
    <p:sldId id="274" r:id="rId19"/>
    <p:sldId id="289" r:id="rId20"/>
    <p:sldId id="275" r:id="rId21"/>
    <p:sldId id="276" r:id="rId22"/>
    <p:sldId id="277" r:id="rId23"/>
    <p:sldId id="279" r:id="rId24"/>
    <p:sldId id="280" r:id="rId25"/>
    <p:sldId id="278" r:id="rId26"/>
    <p:sldId id="264" r:id="rId27"/>
    <p:sldId id="262" r:id="rId28"/>
    <p:sldId id="285" r:id="rId29"/>
    <p:sldId id="261" r:id="rId30"/>
    <p:sldId id="263" r:id="rId31"/>
    <p:sldId id="286" r:id="rId32"/>
    <p:sldId id="283" r:id="rId33"/>
    <p:sldId id="284" r:id="rId34"/>
    <p:sldId id="287" r:id="rId35"/>
    <p:sldId id="288" r:id="rId36"/>
  </p:sldIdLst>
  <p:sldSz cx="9144000" cy="6858000" type="screen4x3"/>
  <p:notesSz cx="6858000" cy="9144000"/>
  <p:defaultTextStyle>
    <a:defPPr>
      <a:defRPr lang="es-ES_trad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D96"/>
    <a:srgbClr val="A0C3E7"/>
    <a:srgbClr val="FFCAE2"/>
    <a:srgbClr val="FFECEA"/>
    <a:srgbClr val="FF9DE0"/>
    <a:srgbClr val="C676B2"/>
    <a:srgbClr val="40D665"/>
    <a:srgbClr val="51D641"/>
    <a:srgbClr val="FF3F3A"/>
    <a:srgbClr val="FF901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88" d="100"/>
          <a:sy n="88" d="100"/>
        </p:scale>
        <p:origin x="-106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24DC41-0539-3342-A518-6B30FD889B10}" type="doc">
      <dgm:prSet loTypeId="urn:microsoft.com/office/officeart/2005/8/layout/cycle6" loCatId="cycle" qsTypeId="urn:microsoft.com/office/officeart/2005/8/quickstyle/simple4" qsCatId="simple" csTypeId="urn:microsoft.com/office/officeart/2005/8/colors/accent1_2" csCatId="accent1" phldr="1"/>
      <dgm:spPr/>
      <dgm:t>
        <a:bodyPr/>
        <a:lstStyle/>
        <a:p>
          <a:endParaRPr lang="es-ES_tradnl"/>
        </a:p>
      </dgm:t>
    </dgm:pt>
    <dgm:pt modelId="{ABCD411C-DF34-0242-8B2F-E3BCC70F6479}">
      <dgm:prSet phldrT="[Texto]"/>
      <dgm:spPr>
        <a:solidFill>
          <a:schemeClr val="accent5">
            <a:lumMod val="40000"/>
            <a:lumOff val="60000"/>
          </a:schemeClr>
        </a:solidFill>
      </dgm:spPr>
      <dgm:t>
        <a:bodyPr/>
        <a:lstStyle/>
        <a:p>
          <a:r>
            <a:rPr lang="es-ES_tradnl" dirty="0" smtClean="0">
              <a:solidFill>
                <a:srgbClr val="000000"/>
              </a:solidFill>
              <a:latin typeface="Century Gothic"/>
              <a:cs typeface="Century Gothic"/>
            </a:rPr>
            <a:t>Banco de niebla</a:t>
          </a:r>
          <a:endParaRPr lang="es-ES_tradnl" dirty="0">
            <a:solidFill>
              <a:srgbClr val="000000"/>
            </a:solidFill>
            <a:latin typeface="Century Gothic"/>
            <a:cs typeface="Century Gothic"/>
          </a:endParaRPr>
        </a:p>
      </dgm:t>
    </dgm:pt>
    <dgm:pt modelId="{11739348-162F-6D47-94C9-BAC45631F061}" type="parTrans" cxnId="{10C92521-A30F-6C4C-8BE5-79A020B07C5B}">
      <dgm:prSet/>
      <dgm:spPr/>
      <dgm:t>
        <a:bodyPr/>
        <a:lstStyle/>
        <a:p>
          <a:endParaRPr lang="es-ES_tradnl"/>
        </a:p>
      </dgm:t>
    </dgm:pt>
    <dgm:pt modelId="{27C9BC6F-97B7-9A48-8B3B-0560F6CB6FB1}" type="sibTrans" cxnId="{10C92521-A30F-6C4C-8BE5-79A020B07C5B}">
      <dgm:prSet/>
      <dgm:spPr/>
      <dgm:t>
        <a:bodyPr/>
        <a:lstStyle/>
        <a:p>
          <a:endParaRPr lang="es-ES_tradnl"/>
        </a:p>
      </dgm:t>
    </dgm:pt>
    <dgm:pt modelId="{47B9DB1C-171F-9042-8F32-59D71903E78D}">
      <dgm:prSet phldrT="[Texto]"/>
      <dgm:spPr>
        <a:solidFill>
          <a:schemeClr val="accent4">
            <a:lumMod val="40000"/>
            <a:lumOff val="60000"/>
          </a:schemeClr>
        </a:solidFill>
      </dgm:spPr>
      <dgm:t>
        <a:bodyPr/>
        <a:lstStyle/>
        <a:p>
          <a:r>
            <a:rPr lang="es-ES_tradnl" dirty="0" smtClean="0">
              <a:solidFill>
                <a:srgbClr val="000000"/>
              </a:solidFill>
              <a:latin typeface="Century Gothic"/>
              <a:cs typeface="Century Gothic"/>
            </a:rPr>
            <a:t>Interrogación negativa</a:t>
          </a:r>
          <a:endParaRPr lang="es-ES_tradnl" dirty="0">
            <a:solidFill>
              <a:srgbClr val="000000"/>
            </a:solidFill>
            <a:latin typeface="Century Gothic"/>
            <a:cs typeface="Century Gothic"/>
          </a:endParaRPr>
        </a:p>
      </dgm:t>
    </dgm:pt>
    <dgm:pt modelId="{A87195DC-ECA1-404E-9D0F-A56A0DC2E252}" type="parTrans" cxnId="{C8D0FFD0-62F3-3D4E-8F5B-992D673AA492}">
      <dgm:prSet/>
      <dgm:spPr/>
      <dgm:t>
        <a:bodyPr/>
        <a:lstStyle/>
        <a:p>
          <a:endParaRPr lang="es-ES_tradnl"/>
        </a:p>
      </dgm:t>
    </dgm:pt>
    <dgm:pt modelId="{859088D6-F517-2840-B4E3-D08428BCF3BB}" type="sibTrans" cxnId="{C8D0FFD0-62F3-3D4E-8F5B-992D673AA492}">
      <dgm:prSet/>
      <dgm:spPr/>
      <dgm:t>
        <a:bodyPr/>
        <a:lstStyle/>
        <a:p>
          <a:endParaRPr lang="es-ES_tradnl"/>
        </a:p>
      </dgm:t>
    </dgm:pt>
    <dgm:pt modelId="{8A4FDE5F-B34C-9E48-8510-1A0CE514D104}">
      <dgm:prSet phldrT="[Texto]"/>
      <dgm:spPr>
        <a:solidFill>
          <a:schemeClr val="accent3">
            <a:lumMod val="60000"/>
            <a:lumOff val="40000"/>
          </a:schemeClr>
        </a:solidFill>
      </dgm:spPr>
      <dgm:t>
        <a:bodyPr/>
        <a:lstStyle/>
        <a:p>
          <a:r>
            <a:rPr lang="es-ES_tradnl" dirty="0" smtClean="0">
              <a:solidFill>
                <a:srgbClr val="000000"/>
              </a:solidFill>
              <a:latin typeface="Century Gothic"/>
              <a:cs typeface="Century Gothic"/>
            </a:rPr>
            <a:t>Aserción negativa</a:t>
          </a:r>
          <a:endParaRPr lang="es-ES_tradnl" dirty="0">
            <a:solidFill>
              <a:srgbClr val="000000"/>
            </a:solidFill>
            <a:latin typeface="Century Gothic"/>
            <a:cs typeface="Century Gothic"/>
          </a:endParaRPr>
        </a:p>
      </dgm:t>
    </dgm:pt>
    <dgm:pt modelId="{108318C9-322B-CF42-A4DF-795DD4A360A8}" type="parTrans" cxnId="{55FEDEC0-8719-7D41-92F4-F5977115D486}">
      <dgm:prSet/>
      <dgm:spPr/>
      <dgm:t>
        <a:bodyPr/>
        <a:lstStyle/>
        <a:p>
          <a:endParaRPr lang="es-ES_tradnl"/>
        </a:p>
      </dgm:t>
    </dgm:pt>
    <dgm:pt modelId="{DA641CE5-A385-EE4E-88D7-2026F4FE312F}" type="sibTrans" cxnId="{55FEDEC0-8719-7D41-92F4-F5977115D486}">
      <dgm:prSet/>
      <dgm:spPr/>
      <dgm:t>
        <a:bodyPr/>
        <a:lstStyle/>
        <a:p>
          <a:endParaRPr lang="es-ES_tradnl"/>
        </a:p>
      </dgm:t>
    </dgm:pt>
    <dgm:pt modelId="{89EA16F1-1AC2-1641-8DA0-673170F29B10}">
      <dgm:prSet phldrT="[Texto]"/>
      <dgm:spPr/>
      <dgm:t>
        <a:bodyPr/>
        <a:lstStyle/>
        <a:p>
          <a:r>
            <a:rPr lang="es-ES_tradnl" dirty="0" smtClean="0">
              <a:solidFill>
                <a:srgbClr val="000000"/>
              </a:solidFill>
              <a:latin typeface="Century Gothic"/>
              <a:cs typeface="Century Gothic"/>
            </a:rPr>
            <a:t>Disco rayado</a:t>
          </a:r>
          <a:endParaRPr lang="es-ES_tradnl" dirty="0">
            <a:solidFill>
              <a:srgbClr val="000000"/>
            </a:solidFill>
            <a:latin typeface="Century Gothic"/>
            <a:cs typeface="Century Gothic"/>
          </a:endParaRPr>
        </a:p>
      </dgm:t>
    </dgm:pt>
    <dgm:pt modelId="{24FA2698-86EB-8C4E-B761-4B044C2D9C28}" type="parTrans" cxnId="{77028F41-3E5F-9541-BC16-EB838DF2C6FA}">
      <dgm:prSet/>
      <dgm:spPr/>
      <dgm:t>
        <a:bodyPr/>
        <a:lstStyle/>
        <a:p>
          <a:endParaRPr lang="es-ES_tradnl"/>
        </a:p>
      </dgm:t>
    </dgm:pt>
    <dgm:pt modelId="{4BDF24FC-2045-174D-86BB-9500F479CE3C}" type="sibTrans" cxnId="{77028F41-3E5F-9541-BC16-EB838DF2C6FA}">
      <dgm:prSet/>
      <dgm:spPr/>
      <dgm:t>
        <a:bodyPr/>
        <a:lstStyle/>
        <a:p>
          <a:endParaRPr lang="es-ES_tradnl"/>
        </a:p>
      </dgm:t>
    </dgm:pt>
    <dgm:pt modelId="{C2F7A169-D453-EF45-9B2E-92B2128A1799}">
      <dgm:prSet phldrT="[Texto]"/>
      <dgm:spPr>
        <a:solidFill>
          <a:srgbClr val="FF901A"/>
        </a:solidFill>
      </dgm:spPr>
      <dgm:t>
        <a:bodyPr/>
        <a:lstStyle/>
        <a:p>
          <a:r>
            <a:rPr lang="es-ES_tradnl" dirty="0" smtClean="0">
              <a:solidFill>
                <a:srgbClr val="000000"/>
              </a:solidFill>
              <a:latin typeface="Century Gothic"/>
              <a:cs typeface="Century Gothic"/>
            </a:rPr>
            <a:t>Aserción de confrontación</a:t>
          </a:r>
          <a:endParaRPr lang="es-ES_tradnl" dirty="0">
            <a:solidFill>
              <a:srgbClr val="000000"/>
            </a:solidFill>
            <a:latin typeface="Century Gothic"/>
            <a:cs typeface="Century Gothic"/>
          </a:endParaRPr>
        </a:p>
      </dgm:t>
    </dgm:pt>
    <dgm:pt modelId="{18E4CE0C-B3B9-FA4F-BC35-F903574D2576}" type="parTrans" cxnId="{D3616BEB-7A89-6F49-BCFD-533F9F813E2D}">
      <dgm:prSet/>
      <dgm:spPr/>
      <dgm:t>
        <a:bodyPr/>
        <a:lstStyle/>
        <a:p>
          <a:endParaRPr lang="es-ES_tradnl"/>
        </a:p>
      </dgm:t>
    </dgm:pt>
    <dgm:pt modelId="{26ECC9A6-F4B7-2047-954E-24E54B07BE01}" type="sibTrans" cxnId="{D3616BEB-7A89-6F49-BCFD-533F9F813E2D}">
      <dgm:prSet/>
      <dgm:spPr/>
      <dgm:t>
        <a:bodyPr/>
        <a:lstStyle/>
        <a:p>
          <a:endParaRPr lang="es-ES_tradnl"/>
        </a:p>
      </dgm:t>
    </dgm:pt>
    <dgm:pt modelId="{B17D2D70-FEF0-6C4B-8AF0-3F29B4921B9C}">
      <dgm:prSet phldrT="[Texto]"/>
      <dgm:spPr>
        <a:solidFill>
          <a:schemeClr val="accent2">
            <a:lumMod val="40000"/>
            <a:lumOff val="60000"/>
          </a:schemeClr>
        </a:solidFill>
      </dgm:spPr>
      <dgm:t>
        <a:bodyPr/>
        <a:lstStyle/>
        <a:p>
          <a:r>
            <a:rPr lang="es-ES_tradnl" dirty="0" smtClean="0">
              <a:solidFill>
                <a:srgbClr val="000000"/>
              </a:solidFill>
              <a:latin typeface="Century Gothic"/>
              <a:cs typeface="Century Gothic"/>
            </a:rPr>
            <a:t>Mensajes del yo</a:t>
          </a:r>
          <a:endParaRPr lang="es-ES_tradnl" dirty="0">
            <a:solidFill>
              <a:srgbClr val="000000"/>
            </a:solidFill>
            <a:latin typeface="Century Gothic"/>
            <a:cs typeface="Century Gothic"/>
          </a:endParaRPr>
        </a:p>
      </dgm:t>
    </dgm:pt>
    <dgm:pt modelId="{5F6CA435-700D-774E-936C-50F5279C997B}" type="parTrans" cxnId="{2E80F28B-A559-0C45-B2C4-3F9F3AA06D1D}">
      <dgm:prSet/>
      <dgm:spPr/>
      <dgm:t>
        <a:bodyPr/>
        <a:lstStyle/>
        <a:p>
          <a:endParaRPr lang="es-ES_tradnl"/>
        </a:p>
      </dgm:t>
    </dgm:pt>
    <dgm:pt modelId="{610AB814-B88E-B440-91F1-A58CB0B76468}" type="sibTrans" cxnId="{2E80F28B-A559-0C45-B2C4-3F9F3AA06D1D}">
      <dgm:prSet/>
      <dgm:spPr/>
      <dgm:t>
        <a:bodyPr/>
        <a:lstStyle/>
        <a:p>
          <a:endParaRPr lang="es-ES_tradnl"/>
        </a:p>
      </dgm:t>
    </dgm:pt>
    <dgm:pt modelId="{FC20C86C-CFAF-6545-8627-51684A7BC702}" type="pres">
      <dgm:prSet presAssocID="{C324DC41-0539-3342-A518-6B30FD889B10}" presName="cycle" presStyleCnt="0">
        <dgm:presLayoutVars>
          <dgm:dir/>
          <dgm:resizeHandles val="exact"/>
        </dgm:presLayoutVars>
      </dgm:prSet>
      <dgm:spPr/>
      <dgm:t>
        <a:bodyPr/>
        <a:lstStyle/>
        <a:p>
          <a:endParaRPr lang="es-ES_tradnl"/>
        </a:p>
      </dgm:t>
    </dgm:pt>
    <dgm:pt modelId="{D0E5DEE6-45D3-AC4E-8B06-DF7FF0240AAC}" type="pres">
      <dgm:prSet presAssocID="{ABCD411C-DF34-0242-8B2F-E3BCC70F6479}" presName="node" presStyleLbl="node1" presStyleIdx="0" presStyleCnt="6">
        <dgm:presLayoutVars>
          <dgm:bulletEnabled val="1"/>
        </dgm:presLayoutVars>
      </dgm:prSet>
      <dgm:spPr/>
      <dgm:t>
        <a:bodyPr/>
        <a:lstStyle/>
        <a:p>
          <a:endParaRPr lang="es-ES_tradnl"/>
        </a:p>
      </dgm:t>
    </dgm:pt>
    <dgm:pt modelId="{07A06327-67CF-CA4A-AB08-70955DF64878}" type="pres">
      <dgm:prSet presAssocID="{ABCD411C-DF34-0242-8B2F-E3BCC70F6479}" presName="spNode" presStyleCnt="0"/>
      <dgm:spPr/>
    </dgm:pt>
    <dgm:pt modelId="{9776E33C-2F2F-8045-9E79-7997CF8162AA}" type="pres">
      <dgm:prSet presAssocID="{27C9BC6F-97B7-9A48-8B3B-0560F6CB6FB1}" presName="sibTrans" presStyleLbl="sibTrans1D1" presStyleIdx="0" presStyleCnt="6"/>
      <dgm:spPr/>
      <dgm:t>
        <a:bodyPr/>
        <a:lstStyle/>
        <a:p>
          <a:endParaRPr lang="es-ES_tradnl"/>
        </a:p>
      </dgm:t>
    </dgm:pt>
    <dgm:pt modelId="{9CA619BF-D2A8-5A4E-8A08-FABD1BC43605}" type="pres">
      <dgm:prSet presAssocID="{47B9DB1C-171F-9042-8F32-59D71903E78D}" presName="node" presStyleLbl="node1" presStyleIdx="1" presStyleCnt="6">
        <dgm:presLayoutVars>
          <dgm:bulletEnabled val="1"/>
        </dgm:presLayoutVars>
      </dgm:prSet>
      <dgm:spPr/>
      <dgm:t>
        <a:bodyPr/>
        <a:lstStyle/>
        <a:p>
          <a:endParaRPr lang="es-ES_tradnl"/>
        </a:p>
      </dgm:t>
    </dgm:pt>
    <dgm:pt modelId="{81056445-824F-1C40-8430-68423DB3A1C2}" type="pres">
      <dgm:prSet presAssocID="{47B9DB1C-171F-9042-8F32-59D71903E78D}" presName="spNode" presStyleCnt="0"/>
      <dgm:spPr/>
    </dgm:pt>
    <dgm:pt modelId="{EEA40BEB-63F9-2047-956A-984621828DD9}" type="pres">
      <dgm:prSet presAssocID="{859088D6-F517-2840-B4E3-D08428BCF3BB}" presName="sibTrans" presStyleLbl="sibTrans1D1" presStyleIdx="1" presStyleCnt="6"/>
      <dgm:spPr/>
      <dgm:t>
        <a:bodyPr/>
        <a:lstStyle/>
        <a:p>
          <a:endParaRPr lang="es-ES_tradnl"/>
        </a:p>
      </dgm:t>
    </dgm:pt>
    <dgm:pt modelId="{0B520037-016A-8441-AAB9-46275FDBFEBB}" type="pres">
      <dgm:prSet presAssocID="{8A4FDE5F-B34C-9E48-8510-1A0CE514D104}" presName="node" presStyleLbl="node1" presStyleIdx="2" presStyleCnt="6">
        <dgm:presLayoutVars>
          <dgm:bulletEnabled val="1"/>
        </dgm:presLayoutVars>
      </dgm:prSet>
      <dgm:spPr/>
      <dgm:t>
        <a:bodyPr/>
        <a:lstStyle/>
        <a:p>
          <a:endParaRPr lang="es-ES_tradnl"/>
        </a:p>
      </dgm:t>
    </dgm:pt>
    <dgm:pt modelId="{392A3AA7-41FB-4548-8205-BBBD87EB7236}" type="pres">
      <dgm:prSet presAssocID="{8A4FDE5F-B34C-9E48-8510-1A0CE514D104}" presName="spNode" presStyleCnt="0"/>
      <dgm:spPr/>
    </dgm:pt>
    <dgm:pt modelId="{9C26B9C6-CE52-E74F-A673-0C7542E13A5C}" type="pres">
      <dgm:prSet presAssocID="{DA641CE5-A385-EE4E-88D7-2026F4FE312F}" presName="sibTrans" presStyleLbl="sibTrans1D1" presStyleIdx="2" presStyleCnt="6"/>
      <dgm:spPr/>
      <dgm:t>
        <a:bodyPr/>
        <a:lstStyle/>
        <a:p>
          <a:endParaRPr lang="es-ES_tradnl"/>
        </a:p>
      </dgm:t>
    </dgm:pt>
    <dgm:pt modelId="{08A13DAE-5645-5144-8133-FD8A79D9B3B8}" type="pres">
      <dgm:prSet presAssocID="{89EA16F1-1AC2-1641-8DA0-673170F29B10}" presName="node" presStyleLbl="node1" presStyleIdx="3" presStyleCnt="6">
        <dgm:presLayoutVars>
          <dgm:bulletEnabled val="1"/>
        </dgm:presLayoutVars>
      </dgm:prSet>
      <dgm:spPr/>
      <dgm:t>
        <a:bodyPr/>
        <a:lstStyle/>
        <a:p>
          <a:endParaRPr lang="es-ES_tradnl"/>
        </a:p>
      </dgm:t>
    </dgm:pt>
    <dgm:pt modelId="{309940D8-4870-3B49-9472-605F1C2659F8}" type="pres">
      <dgm:prSet presAssocID="{89EA16F1-1AC2-1641-8DA0-673170F29B10}" presName="spNode" presStyleCnt="0"/>
      <dgm:spPr/>
    </dgm:pt>
    <dgm:pt modelId="{B07DD572-805E-C142-8AFA-732E2579E8E1}" type="pres">
      <dgm:prSet presAssocID="{4BDF24FC-2045-174D-86BB-9500F479CE3C}" presName="sibTrans" presStyleLbl="sibTrans1D1" presStyleIdx="3" presStyleCnt="6"/>
      <dgm:spPr/>
      <dgm:t>
        <a:bodyPr/>
        <a:lstStyle/>
        <a:p>
          <a:endParaRPr lang="es-ES_tradnl"/>
        </a:p>
      </dgm:t>
    </dgm:pt>
    <dgm:pt modelId="{55B81DC8-3DD2-AA47-8412-CB39825F943A}" type="pres">
      <dgm:prSet presAssocID="{C2F7A169-D453-EF45-9B2E-92B2128A1799}" presName="node" presStyleLbl="node1" presStyleIdx="4" presStyleCnt="6">
        <dgm:presLayoutVars>
          <dgm:bulletEnabled val="1"/>
        </dgm:presLayoutVars>
      </dgm:prSet>
      <dgm:spPr/>
      <dgm:t>
        <a:bodyPr/>
        <a:lstStyle/>
        <a:p>
          <a:endParaRPr lang="es-ES_tradnl"/>
        </a:p>
      </dgm:t>
    </dgm:pt>
    <dgm:pt modelId="{591CD5FD-9FF1-6543-80ED-243F717D3F98}" type="pres">
      <dgm:prSet presAssocID="{C2F7A169-D453-EF45-9B2E-92B2128A1799}" presName="spNode" presStyleCnt="0"/>
      <dgm:spPr/>
    </dgm:pt>
    <dgm:pt modelId="{E0AD7AFA-E081-2B46-AF37-02903078E39F}" type="pres">
      <dgm:prSet presAssocID="{26ECC9A6-F4B7-2047-954E-24E54B07BE01}" presName="sibTrans" presStyleLbl="sibTrans1D1" presStyleIdx="4" presStyleCnt="6"/>
      <dgm:spPr/>
      <dgm:t>
        <a:bodyPr/>
        <a:lstStyle/>
        <a:p>
          <a:endParaRPr lang="es-ES_tradnl"/>
        </a:p>
      </dgm:t>
    </dgm:pt>
    <dgm:pt modelId="{21703886-C4AA-9144-BA33-87B50B39253D}" type="pres">
      <dgm:prSet presAssocID="{B17D2D70-FEF0-6C4B-8AF0-3F29B4921B9C}" presName="node" presStyleLbl="node1" presStyleIdx="5" presStyleCnt="6">
        <dgm:presLayoutVars>
          <dgm:bulletEnabled val="1"/>
        </dgm:presLayoutVars>
      </dgm:prSet>
      <dgm:spPr/>
      <dgm:t>
        <a:bodyPr/>
        <a:lstStyle/>
        <a:p>
          <a:endParaRPr lang="es-ES_tradnl"/>
        </a:p>
      </dgm:t>
    </dgm:pt>
    <dgm:pt modelId="{69DB6A2F-51EC-B044-A5A0-1C3A0D043986}" type="pres">
      <dgm:prSet presAssocID="{B17D2D70-FEF0-6C4B-8AF0-3F29B4921B9C}" presName="spNode" presStyleCnt="0"/>
      <dgm:spPr/>
    </dgm:pt>
    <dgm:pt modelId="{A6FBD593-03C9-3E49-82D0-9ECAF7938D37}" type="pres">
      <dgm:prSet presAssocID="{610AB814-B88E-B440-91F1-A58CB0B76468}" presName="sibTrans" presStyleLbl="sibTrans1D1" presStyleIdx="5" presStyleCnt="6"/>
      <dgm:spPr/>
      <dgm:t>
        <a:bodyPr/>
        <a:lstStyle/>
        <a:p>
          <a:endParaRPr lang="es-ES_tradnl"/>
        </a:p>
      </dgm:t>
    </dgm:pt>
  </dgm:ptLst>
  <dgm:cxnLst>
    <dgm:cxn modelId="{55E905DA-DB4F-C942-8E34-87F4DA7FB6A8}" type="presOf" srcId="{C2F7A169-D453-EF45-9B2E-92B2128A1799}" destId="{55B81DC8-3DD2-AA47-8412-CB39825F943A}" srcOrd="0" destOrd="0" presId="urn:microsoft.com/office/officeart/2005/8/layout/cycle6"/>
    <dgm:cxn modelId="{E540CCCE-7A3B-EE40-97BB-F2399812163A}" type="presOf" srcId="{DA641CE5-A385-EE4E-88D7-2026F4FE312F}" destId="{9C26B9C6-CE52-E74F-A673-0C7542E13A5C}" srcOrd="0" destOrd="0" presId="urn:microsoft.com/office/officeart/2005/8/layout/cycle6"/>
    <dgm:cxn modelId="{2F3E98E9-70DC-7C4B-88FF-31B23ECC28C5}" type="presOf" srcId="{610AB814-B88E-B440-91F1-A58CB0B76468}" destId="{A6FBD593-03C9-3E49-82D0-9ECAF7938D37}" srcOrd="0" destOrd="0" presId="urn:microsoft.com/office/officeart/2005/8/layout/cycle6"/>
    <dgm:cxn modelId="{10C92521-A30F-6C4C-8BE5-79A020B07C5B}" srcId="{C324DC41-0539-3342-A518-6B30FD889B10}" destId="{ABCD411C-DF34-0242-8B2F-E3BCC70F6479}" srcOrd="0" destOrd="0" parTransId="{11739348-162F-6D47-94C9-BAC45631F061}" sibTransId="{27C9BC6F-97B7-9A48-8B3B-0560F6CB6FB1}"/>
    <dgm:cxn modelId="{EA2ADF07-B6D8-1744-BDEA-0A340BDBE5F5}" type="presOf" srcId="{89EA16F1-1AC2-1641-8DA0-673170F29B10}" destId="{08A13DAE-5645-5144-8133-FD8A79D9B3B8}" srcOrd="0" destOrd="0" presId="urn:microsoft.com/office/officeart/2005/8/layout/cycle6"/>
    <dgm:cxn modelId="{427EB4B5-9EDE-2D41-9C8F-50D6B22ABDD5}" type="presOf" srcId="{47B9DB1C-171F-9042-8F32-59D71903E78D}" destId="{9CA619BF-D2A8-5A4E-8A08-FABD1BC43605}" srcOrd="0" destOrd="0" presId="urn:microsoft.com/office/officeart/2005/8/layout/cycle6"/>
    <dgm:cxn modelId="{19AABE1B-CDB4-D24B-A47B-7A46D0D58D24}" type="presOf" srcId="{B17D2D70-FEF0-6C4B-8AF0-3F29B4921B9C}" destId="{21703886-C4AA-9144-BA33-87B50B39253D}" srcOrd="0" destOrd="0" presId="urn:microsoft.com/office/officeart/2005/8/layout/cycle6"/>
    <dgm:cxn modelId="{55FEDEC0-8719-7D41-92F4-F5977115D486}" srcId="{C324DC41-0539-3342-A518-6B30FD889B10}" destId="{8A4FDE5F-B34C-9E48-8510-1A0CE514D104}" srcOrd="2" destOrd="0" parTransId="{108318C9-322B-CF42-A4DF-795DD4A360A8}" sibTransId="{DA641CE5-A385-EE4E-88D7-2026F4FE312F}"/>
    <dgm:cxn modelId="{2E80F28B-A559-0C45-B2C4-3F9F3AA06D1D}" srcId="{C324DC41-0539-3342-A518-6B30FD889B10}" destId="{B17D2D70-FEF0-6C4B-8AF0-3F29B4921B9C}" srcOrd="5" destOrd="0" parTransId="{5F6CA435-700D-774E-936C-50F5279C997B}" sibTransId="{610AB814-B88E-B440-91F1-A58CB0B76468}"/>
    <dgm:cxn modelId="{7244295C-1D09-144D-82F6-F05C02820308}" type="presOf" srcId="{ABCD411C-DF34-0242-8B2F-E3BCC70F6479}" destId="{D0E5DEE6-45D3-AC4E-8B06-DF7FF0240AAC}" srcOrd="0" destOrd="0" presId="urn:microsoft.com/office/officeart/2005/8/layout/cycle6"/>
    <dgm:cxn modelId="{C8D0FFD0-62F3-3D4E-8F5B-992D673AA492}" srcId="{C324DC41-0539-3342-A518-6B30FD889B10}" destId="{47B9DB1C-171F-9042-8F32-59D71903E78D}" srcOrd="1" destOrd="0" parTransId="{A87195DC-ECA1-404E-9D0F-A56A0DC2E252}" sibTransId="{859088D6-F517-2840-B4E3-D08428BCF3BB}"/>
    <dgm:cxn modelId="{D3616BEB-7A89-6F49-BCFD-533F9F813E2D}" srcId="{C324DC41-0539-3342-A518-6B30FD889B10}" destId="{C2F7A169-D453-EF45-9B2E-92B2128A1799}" srcOrd="4" destOrd="0" parTransId="{18E4CE0C-B3B9-FA4F-BC35-F903574D2576}" sibTransId="{26ECC9A6-F4B7-2047-954E-24E54B07BE01}"/>
    <dgm:cxn modelId="{77028F41-3E5F-9541-BC16-EB838DF2C6FA}" srcId="{C324DC41-0539-3342-A518-6B30FD889B10}" destId="{89EA16F1-1AC2-1641-8DA0-673170F29B10}" srcOrd="3" destOrd="0" parTransId="{24FA2698-86EB-8C4E-B761-4B044C2D9C28}" sibTransId="{4BDF24FC-2045-174D-86BB-9500F479CE3C}"/>
    <dgm:cxn modelId="{3BA891E9-3061-1140-9E5A-D2327C4786A4}" type="presOf" srcId="{859088D6-F517-2840-B4E3-D08428BCF3BB}" destId="{EEA40BEB-63F9-2047-956A-984621828DD9}" srcOrd="0" destOrd="0" presId="urn:microsoft.com/office/officeart/2005/8/layout/cycle6"/>
    <dgm:cxn modelId="{30CF5C21-3076-5542-A442-4D502991E129}" type="presOf" srcId="{C324DC41-0539-3342-A518-6B30FD889B10}" destId="{FC20C86C-CFAF-6545-8627-51684A7BC702}" srcOrd="0" destOrd="0" presId="urn:microsoft.com/office/officeart/2005/8/layout/cycle6"/>
    <dgm:cxn modelId="{672C4B55-65C6-5B48-B6A1-342397048684}" type="presOf" srcId="{8A4FDE5F-B34C-9E48-8510-1A0CE514D104}" destId="{0B520037-016A-8441-AAB9-46275FDBFEBB}" srcOrd="0" destOrd="0" presId="urn:microsoft.com/office/officeart/2005/8/layout/cycle6"/>
    <dgm:cxn modelId="{D6C71B63-F87A-824F-98BB-D574944F4946}" type="presOf" srcId="{26ECC9A6-F4B7-2047-954E-24E54B07BE01}" destId="{E0AD7AFA-E081-2B46-AF37-02903078E39F}" srcOrd="0" destOrd="0" presId="urn:microsoft.com/office/officeart/2005/8/layout/cycle6"/>
    <dgm:cxn modelId="{19B619D4-CBBD-6849-A2B4-79481FA85EB9}" type="presOf" srcId="{4BDF24FC-2045-174D-86BB-9500F479CE3C}" destId="{B07DD572-805E-C142-8AFA-732E2579E8E1}" srcOrd="0" destOrd="0" presId="urn:microsoft.com/office/officeart/2005/8/layout/cycle6"/>
    <dgm:cxn modelId="{AA477FB8-AFE3-EA44-A159-8BE1FCFD041A}" type="presOf" srcId="{27C9BC6F-97B7-9A48-8B3B-0560F6CB6FB1}" destId="{9776E33C-2F2F-8045-9E79-7997CF8162AA}" srcOrd="0" destOrd="0" presId="urn:microsoft.com/office/officeart/2005/8/layout/cycle6"/>
    <dgm:cxn modelId="{10BC5ED4-198E-2E4F-8C02-232913493FB4}" type="presParOf" srcId="{FC20C86C-CFAF-6545-8627-51684A7BC702}" destId="{D0E5DEE6-45D3-AC4E-8B06-DF7FF0240AAC}" srcOrd="0" destOrd="0" presId="urn:microsoft.com/office/officeart/2005/8/layout/cycle6"/>
    <dgm:cxn modelId="{80A64A33-3285-0C49-82B6-D4B9D598D9F7}" type="presParOf" srcId="{FC20C86C-CFAF-6545-8627-51684A7BC702}" destId="{07A06327-67CF-CA4A-AB08-70955DF64878}" srcOrd="1" destOrd="0" presId="urn:microsoft.com/office/officeart/2005/8/layout/cycle6"/>
    <dgm:cxn modelId="{2925C8C1-B978-9748-9460-8057794FC94C}" type="presParOf" srcId="{FC20C86C-CFAF-6545-8627-51684A7BC702}" destId="{9776E33C-2F2F-8045-9E79-7997CF8162AA}" srcOrd="2" destOrd="0" presId="urn:microsoft.com/office/officeart/2005/8/layout/cycle6"/>
    <dgm:cxn modelId="{4ADB85E3-D0A6-5246-B76E-44FE049DDE49}" type="presParOf" srcId="{FC20C86C-CFAF-6545-8627-51684A7BC702}" destId="{9CA619BF-D2A8-5A4E-8A08-FABD1BC43605}" srcOrd="3" destOrd="0" presId="urn:microsoft.com/office/officeart/2005/8/layout/cycle6"/>
    <dgm:cxn modelId="{FD961D5B-FF91-C344-B445-BF1E53EB0CAC}" type="presParOf" srcId="{FC20C86C-CFAF-6545-8627-51684A7BC702}" destId="{81056445-824F-1C40-8430-68423DB3A1C2}" srcOrd="4" destOrd="0" presId="urn:microsoft.com/office/officeart/2005/8/layout/cycle6"/>
    <dgm:cxn modelId="{6F6D52CE-B45F-C846-954C-8BD8932E3648}" type="presParOf" srcId="{FC20C86C-CFAF-6545-8627-51684A7BC702}" destId="{EEA40BEB-63F9-2047-956A-984621828DD9}" srcOrd="5" destOrd="0" presId="urn:microsoft.com/office/officeart/2005/8/layout/cycle6"/>
    <dgm:cxn modelId="{083064D1-613B-F14C-A46F-6694AA45C838}" type="presParOf" srcId="{FC20C86C-CFAF-6545-8627-51684A7BC702}" destId="{0B520037-016A-8441-AAB9-46275FDBFEBB}" srcOrd="6" destOrd="0" presId="urn:microsoft.com/office/officeart/2005/8/layout/cycle6"/>
    <dgm:cxn modelId="{8E470230-97FC-EE49-8ED6-9BDE6DA105D6}" type="presParOf" srcId="{FC20C86C-CFAF-6545-8627-51684A7BC702}" destId="{392A3AA7-41FB-4548-8205-BBBD87EB7236}" srcOrd="7" destOrd="0" presId="urn:microsoft.com/office/officeart/2005/8/layout/cycle6"/>
    <dgm:cxn modelId="{15C7CAD1-B715-A14B-BFBD-4E2B616415BE}" type="presParOf" srcId="{FC20C86C-CFAF-6545-8627-51684A7BC702}" destId="{9C26B9C6-CE52-E74F-A673-0C7542E13A5C}" srcOrd="8" destOrd="0" presId="urn:microsoft.com/office/officeart/2005/8/layout/cycle6"/>
    <dgm:cxn modelId="{813AE813-0A3C-394E-BBD7-A7B2423E2F51}" type="presParOf" srcId="{FC20C86C-CFAF-6545-8627-51684A7BC702}" destId="{08A13DAE-5645-5144-8133-FD8A79D9B3B8}" srcOrd="9" destOrd="0" presId="urn:microsoft.com/office/officeart/2005/8/layout/cycle6"/>
    <dgm:cxn modelId="{711A0C32-DF9E-F941-AE7F-25FB7EE98A27}" type="presParOf" srcId="{FC20C86C-CFAF-6545-8627-51684A7BC702}" destId="{309940D8-4870-3B49-9472-605F1C2659F8}" srcOrd="10" destOrd="0" presId="urn:microsoft.com/office/officeart/2005/8/layout/cycle6"/>
    <dgm:cxn modelId="{4FCC271C-B44D-9340-B3E4-84EC6B754AC4}" type="presParOf" srcId="{FC20C86C-CFAF-6545-8627-51684A7BC702}" destId="{B07DD572-805E-C142-8AFA-732E2579E8E1}" srcOrd="11" destOrd="0" presId="urn:microsoft.com/office/officeart/2005/8/layout/cycle6"/>
    <dgm:cxn modelId="{DE1DBD19-A3D8-FE4A-93A5-1B162C7BAF22}" type="presParOf" srcId="{FC20C86C-CFAF-6545-8627-51684A7BC702}" destId="{55B81DC8-3DD2-AA47-8412-CB39825F943A}" srcOrd="12" destOrd="0" presId="urn:microsoft.com/office/officeart/2005/8/layout/cycle6"/>
    <dgm:cxn modelId="{6F4D75C3-D0D9-7043-82C1-68F8B21ADF56}" type="presParOf" srcId="{FC20C86C-CFAF-6545-8627-51684A7BC702}" destId="{591CD5FD-9FF1-6543-80ED-243F717D3F98}" srcOrd="13" destOrd="0" presId="urn:microsoft.com/office/officeart/2005/8/layout/cycle6"/>
    <dgm:cxn modelId="{C7F96AA1-D563-E946-A054-95D2048D0DA4}" type="presParOf" srcId="{FC20C86C-CFAF-6545-8627-51684A7BC702}" destId="{E0AD7AFA-E081-2B46-AF37-02903078E39F}" srcOrd="14" destOrd="0" presId="urn:microsoft.com/office/officeart/2005/8/layout/cycle6"/>
    <dgm:cxn modelId="{75ACBB23-341E-8244-9C08-F1B0768AD12B}" type="presParOf" srcId="{FC20C86C-CFAF-6545-8627-51684A7BC702}" destId="{21703886-C4AA-9144-BA33-87B50B39253D}" srcOrd="15" destOrd="0" presId="urn:microsoft.com/office/officeart/2005/8/layout/cycle6"/>
    <dgm:cxn modelId="{FBDC25EC-1482-3D47-A090-F04EFC93A412}" type="presParOf" srcId="{FC20C86C-CFAF-6545-8627-51684A7BC702}" destId="{69DB6A2F-51EC-B044-A5A0-1C3A0D043986}" srcOrd="16" destOrd="0" presId="urn:microsoft.com/office/officeart/2005/8/layout/cycle6"/>
    <dgm:cxn modelId="{0F0EB12E-2CCD-5949-BBC7-9FF8FC9B90F7}" type="presParOf" srcId="{FC20C86C-CFAF-6545-8627-51684A7BC702}" destId="{A6FBD593-03C9-3E49-82D0-9ECAF7938D37}" srcOrd="17" destOrd="0" presId="urn:microsoft.com/office/officeart/2005/8/layout/cycle6"/>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0E5DEE6-45D3-AC4E-8B06-DF7FF0240AAC}">
      <dsp:nvSpPr>
        <dsp:cNvPr id="0" name=""/>
        <dsp:cNvSpPr/>
      </dsp:nvSpPr>
      <dsp:spPr>
        <a:xfrm>
          <a:off x="2501056" y="1965"/>
          <a:ext cx="1093886" cy="711026"/>
        </a:xfrm>
        <a:prstGeom prst="roundRect">
          <a:avLst/>
        </a:prstGeom>
        <a:solidFill>
          <a:schemeClr val="accent5">
            <a:lumMod val="40000"/>
            <a:lumOff val="6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_tradnl" sz="1000" kern="1200" dirty="0" smtClean="0">
              <a:solidFill>
                <a:srgbClr val="000000"/>
              </a:solidFill>
              <a:latin typeface="Century Gothic"/>
              <a:cs typeface="Century Gothic"/>
            </a:rPr>
            <a:t>Banco de niebla</a:t>
          </a:r>
          <a:endParaRPr lang="es-ES_tradnl" sz="1000" kern="1200" dirty="0">
            <a:solidFill>
              <a:srgbClr val="000000"/>
            </a:solidFill>
            <a:latin typeface="Century Gothic"/>
            <a:cs typeface="Century Gothic"/>
          </a:endParaRPr>
        </a:p>
      </dsp:txBody>
      <dsp:txXfrm>
        <a:off x="2501056" y="1965"/>
        <a:ext cx="1093886" cy="711026"/>
      </dsp:txXfrm>
    </dsp:sp>
    <dsp:sp modelId="{9776E33C-2F2F-8045-9E79-7997CF8162AA}">
      <dsp:nvSpPr>
        <dsp:cNvPr id="0" name=""/>
        <dsp:cNvSpPr/>
      </dsp:nvSpPr>
      <dsp:spPr>
        <a:xfrm>
          <a:off x="1373478" y="357478"/>
          <a:ext cx="3349042" cy="3349042"/>
        </a:xfrm>
        <a:custGeom>
          <a:avLst/>
          <a:gdLst/>
          <a:ahLst/>
          <a:cxnLst/>
          <a:rect l="0" t="0" r="0" b="0"/>
          <a:pathLst>
            <a:path>
              <a:moveTo>
                <a:pt x="2228448" y="94272"/>
              </a:moveTo>
              <a:arcTo wR="1674521" hR="1674521" stAng="17359031" swAng="1500410"/>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CA619BF-D2A8-5A4E-8A08-FABD1BC43605}">
      <dsp:nvSpPr>
        <dsp:cNvPr id="0" name=""/>
        <dsp:cNvSpPr/>
      </dsp:nvSpPr>
      <dsp:spPr>
        <a:xfrm>
          <a:off x="3951234" y="839226"/>
          <a:ext cx="1093886" cy="711026"/>
        </a:xfrm>
        <a:prstGeom prst="roundRect">
          <a:avLst/>
        </a:prstGeom>
        <a:solidFill>
          <a:schemeClr val="accent4">
            <a:lumMod val="40000"/>
            <a:lumOff val="6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_tradnl" sz="1000" kern="1200" dirty="0" smtClean="0">
              <a:solidFill>
                <a:srgbClr val="000000"/>
              </a:solidFill>
              <a:latin typeface="Century Gothic"/>
              <a:cs typeface="Century Gothic"/>
            </a:rPr>
            <a:t>Interrogación negativa</a:t>
          </a:r>
          <a:endParaRPr lang="es-ES_tradnl" sz="1000" kern="1200" dirty="0">
            <a:solidFill>
              <a:srgbClr val="000000"/>
            </a:solidFill>
            <a:latin typeface="Century Gothic"/>
            <a:cs typeface="Century Gothic"/>
          </a:endParaRPr>
        </a:p>
      </dsp:txBody>
      <dsp:txXfrm>
        <a:off x="3951234" y="839226"/>
        <a:ext cx="1093886" cy="711026"/>
      </dsp:txXfrm>
    </dsp:sp>
    <dsp:sp modelId="{EEA40BEB-63F9-2047-956A-984621828DD9}">
      <dsp:nvSpPr>
        <dsp:cNvPr id="0" name=""/>
        <dsp:cNvSpPr/>
      </dsp:nvSpPr>
      <dsp:spPr>
        <a:xfrm>
          <a:off x="1373478" y="357478"/>
          <a:ext cx="3349042" cy="3349042"/>
        </a:xfrm>
        <a:custGeom>
          <a:avLst/>
          <a:gdLst/>
          <a:ahLst/>
          <a:cxnLst/>
          <a:rect l="0" t="0" r="0" b="0"/>
          <a:pathLst>
            <a:path>
              <a:moveTo>
                <a:pt x="3280993" y="1202009"/>
              </a:moveTo>
              <a:arcTo wR="1674521" hR="1674521" stAng="20616588" swAng="196682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B520037-016A-8441-AAB9-46275FDBFEBB}">
      <dsp:nvSpPr>
        <dsp:cNvPr id="0" name=""/>
        <dsp:cNvSpPr/>
      </dsp:nvSpPr>
      <dsp:spPr>
        <a:xfrm>
          <a:off x="3951234" y="2513747"/>
          <a:ext cx="1093886" cy="711026"/>
        </a:xfrm>
        <a:prstGeom prst="roundRect">
          <a:avLst/>
        </a:prstGeom>
        <a:solidFill>
          <a:schemeClr val="accent3">
            <a:lumMod val="60000"/>
            <a:lumOff val="4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_tradnl" sz="1000" kern="1200" dirty="0" smtClean="0">
              <a:solidFill>
                <a:srgbClr val="000000"/>
              </a:solidFill>
              <a:latin typeface="Century Gothic"/>
              <a:cs typeface="Century Gothic"/>
            </a:rPr>
            <a:t>Aserción negativa</a:t>
          </a:r>
          <a:endParaRPr lang="es-ES_tradnl" sz="1000" kern="1200" dirty="0">
            <a:solidFill>
              <a:srgbClr val="000000"/>
            </a:solidFill>
            <a:latin typeface="Century Gothic"/>
            <a:cs typeface="Century Gothic"/>
          </a:endParaRPr>
        </a:p>
      </dsp:txBody>
      <dsp:txXfrm>
        <a:off x="3951234" y="2513747"/>
        <a:ext cx="1093886" cy="711026"/>
      </dsp:txXfrm>
    </dsp:sp>
    <dsp:sp modelId="{9C26B9C6-CE52-E74F-A673-0C7542E13A5C}">
      <dsp:nvSpPr>
        <dsp:cNvPr id="0" name=""/>
        <dsp:cNvSpPr/>
      </dsp:nvSpPr>
      <dsp:spPr>
        <a:xfrm>
          <a:off x="1373478" y="357478"/>
          <a:ext cx="3349042" cy="3349042"/>
        </a:xfrm>
        <a:custGeom>
          <a:avLst/>
          <a:gdLst/>
          <a:ahLst/>
          <a:cxnLst/>
          <a:rect l="0" t="0" r="0" b="0"/>
          <a:pathLst>
            <a:path>
              <a:moveTo>
                <a:pt x="2844534" y="2872473"/>
              </a:moveTo>
              <a:arcTo wR="1674521" hR="1674521" stAng="2740559" swAng="1500410"/>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8A13DAE-5645-5144-8133-FD8A79D9B3B8}">
      <dsp:nvSpPr>
        <dsp:cNvPr id="0" name=""/>
        <dsp:cNvSpPr/>
      </dsp:nvSpPr>
      <dsp:spPr>
        <a:xfrm>
          <a:off x="2501056" y="3351008"/>
          <a:ext cx="1093886" cy="711026"/>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_tradnl" sz="1000" kern="1200" dirty="0" smtClean="0">
              <a:solidFill>
                <a:srgbClr val="000000"/>
              </a:solidFill>
              <a:latin typeface="Century Gothic"/>
              <a:cs typeface="Century Gothic"/>
            </a:rPr>
            <a:t>Disco rayado</a:t>
          </a:r>
          <a:endParaRPr lang="es-ES_tradnl" sz="1000" kern="1200" dirty="0">
            <a:solidFill>
              <a:srgbClr val="000000"/>
            </a:solidFill>
            <a:latin typeface="Century Gothic"/>
            <a:cs typeface="Century Gothic"/>
          </a:endParaRPr>
        </a:p>
      </dsp:txBody>
      <dsp:txXfrm>
        <a:off x="2501056" y="3351008"/>
        <a:ext cx="1093886" cy="711026"/>
      </dsp:txXfrm>
    </dsp:sp>
    <dsp:sp modelId="{B07DD572-805E-C142-8AFA-732E2579E8E1}">
      <dsp:nvSpPr>
        <dsp:cNvPr id="0" name=""/>
        <dsp:cNvSpPr/>
      </dsp:nvSpPr>
      <dsp:spPr>
        <a:xfrm>
          <a:off x="1373478" y="357478"/>
          <a:ext cx="3349042" cy="3349042"/>
        </a:xfrm>
        <a:custGeom>
          <a:avLst/>
          <a:gdLst/>
          <a:ahLst/>
          <a:cxnLst/>
          <a:rect l="0" t="0" r="0" b="0"/>
          <a:pathLst>
            <a:path>
              <a:moveTo>
                <a:pt x="1120593" y="3254769"/>
              </a:moveTo>
              <a:arcTo wR="1674521" hR="1674521" stAng="6559031" swAng="1500410"/>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5B81DC8-3DD2-AA47-8412-CB39825F943A}">
      <dsp:nvSpPr>
        <dsp:cNvPr id="0" name=""/>
        <dsp:cNvSpPr/>
      </dsp:nvSpPr>
      <dsp:spPr>
        <a:xfrm>
          <a:off x="1050878" y="2513747"/>
          <a:ext cx="1093886" cy="711026"/>
        </a:xfrm>
        <a:prstGeom prst="roundRect">
          <a:avLst/>
        </a:prstGeom>
        <a:solidFill>
          <a:srgbClr val="FF901A"/>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_tradnl" sz="1000" kern="1200" dirty="0" smtClean="0">
              <a:solidFill>
                <a:srgbClr val="000000"/>
              </a:solidFill>
              <a:latin typeface="Century Gothic"/>
              <a:cs typeface="Century Gothic"/>
            </a:rPr>
            <a:t>Aserción de confrontación</a:t>
          </a:r>
          <a:endParaRPr lang="es-ES_tradnl" sz="1000" kern="1200" dirty="0">
            <a:solidFill>
              <a:srgbClr val="000000"/>
            </a:solidFill>
            <a:latin typeface="Century Gothic"/>
            <a:cs typeface="Century Gothic"/>
          </a:endParaRPr>
        </a:p>
      </dsp:txBody>
      <dsp:txXfrm>
        <a:off x="1050878" y="2513747"/>
        <a:ext cx="1093886" cy="711026"/>
      </dsp:txXfrm>
    </dsp:sp>
    <dsp:sp modelId="{E0AD7AFA-E081-2B46-AF37-02903078E39F}">
      <dsp:nvSpPr>
        <dsp:cNvPr id="0" name=""/>
        <dsp:cNvSpPr/>
      </dsp:nvSpPr>
      <dsp:spPr>
        <a:xfrm>
          <a:off x="1373478" y="357478"/>
          <a:ext cx="3349042" cy="3349042"/>
        </a:xfrm>
        <a:custGeom>
          <a:avLst/>
          <a:gdLst/>
          <a:ahLst/>
          <a:cxnLst/>
          <a:rect l="0" t="0" r="0" b="0"/>
          <a:pathLst>
            <a:path>
              <a:moveTo>
                <a:pt x="68048" y="2147033"/>
              </a:moveTo>
              <a:arcTo wR="1674521" hR="1674521" stAng="9816588" swAng="196682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1703886-C4AA-9144-BA33-87B50B39253D}">
      <dsp:nvSpPr>
        <dsp:cNvPr id="0" name=""/>
        <dsp:cNvSpPr/>
      </dsp:nvSpPr>
      <dsp:spPr>
        <a:xfrm>
          <a:off x="1050878" y="839226"/>
          <a:ext cx="1093886" cy="711026"/>
        </a:xfrm>
        <a:prstGeom prst="roundRect">
          <a:avLst/>
        </a:prstGeom>
        <a:solidFill>
          <a:schemeClr val="accent2">
            <a:lumMod val="40000"/>
            <a:lumOff val="6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_tradnl" sz="1000" kern="1200" dirty="0" smtClean="0">
              <a:solidFill>
                <a:srgbClr val="000000"/>
              </a:solidFill>
              <a:latin typeface="Century Gothic"/>
              <a:cs typeface="Century Gothic"/>
            </a:rPr>
            <a:t>Mensajes del yo</a:t>
          </a:r>
          <a:endParaRPr lang="es-ES_tradnl" sz="1000" kern="1200" dirty="0">
            <a:solidFill>
              <a:srgbClr val="000000"/>
            </a:solidFill>
            <a:latin typeface="Century Gothic"/>
            <a:cs typeface="Century Gothic"/>
          </a:endParaRPr>
        </a:p>
      </dsp:txBody>
      <dsp:txXfrm>
        <a:off x="1050878" y="839226"/>
        <a:ext cx="1093886" cy="711026"/>
      </dsp:txXfrm>
    </dsp:sp>
    <dsp:sp modelId="{A6FBD593-03C9-3E49-82D0-9ECAF7938D37}">
      <dsp:nvSpPr>
        <dsp:cNvPr id="0" name=""/>
        <dsp:cNvSpPr/>
      </dsp:nvSpPr>
      <dsp:spPr>
        <a:xfrm>
          <a:off x="1373478" y="357478"/>
          <a:ext cx="3349042" cy="3349042"/>
        </a:xfrm>
        <a:custGeom>
          <a:avLst/>
          <a:gdLst/>
          <a:ahLst/>
          <a:cxnLst/>
          <a:rect l="0" t="0" r="0" b="0"/>
          <a:pathLst>
            <a:path>
              <a:moveTo>
                <a:pt x="504507" y="476568"/>
              </a:moveTo>
              <a:arcTo wR="1674521" hR="1674521" stAng="13540559" swAng="1500410"/>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a:prstGeom prst="rect">
            <a:avLst/>
          </a:prstGeom>
        </p:spPr>
        <p:txBody>
          <a:bodyPr vert="horz"/>
          <a:lstStyle/>
          <a:p>
            <a:r>
              <a:rPr lang="es-ES_tradnl" smtClean="0"/>
              <a:t>Clic para editar título</a:t>
            </a:r>
            <a:endParaRPr lang="es-ES_tradnl"/>
          </a:p>
        </p:txBody>
      </p:sp>
      <p:sp>
        <p:nvSpPr>
          <p:cNvPr id="3" name="Subtítulo 2"/>
          <p:cNvSpPr>
            <a:spLocks noGrp="1"/>
          </p:cNvSpPr>
          <p:nvPr>
            <p:ph type="subTitle" idx="1"/>
          </p:nvPr>
        </p:nvSpPr>
        <p:spPr>
          <a:xfrm>
            <a:off x="1371600" y="3886200"/>
            <a:ext cx="6400800" cy="1752600"/>
          </a:xfrm>
          <a:prstGeom prst="rect">
            <a:avLst/>
          </a:prstGeom>
        </p:spPr>
        <p:txBody>
          <a:bodyPr vert="horz"/>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_trad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vert="horz"/>
          <a:lstStyle/>
          <a:p>
            <a:r>
              <a:rPr lang="es-ES_tradnl" smtClean="0"/>
              <a:t>Clic para editar título</a:t>
            </a:r>
            <a:endParaRPr lang="es-ES_tradnl"/>
          </a:p>
        </p:txBody>
      </p:sp>
      <p:sp>
        <p:nvSpPr>
          <p:cNvPr id="3" name="Marcador de texto vertical 2"/>
          <p:cNvSpPr>
            <a:spLocks noGrp="1"/>
          </p:cNvSpPr>
          <p:nvPr>
            <p:ph type="body" orient="vert" idx="1"/>
          </p:nvPr>
        </p:nvSpPr>
        <p:spPr>
          <a:xfrm>
            <a:off x="457200" y="1600200"/>
            <a:ext cx="8229600" cy="4525963"/>
          </a:xfrm>
          <a:prstGeom prst="rect">
            <a:avLst/>
          </a:prstGeo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a:prstGeom prst="rect">
            <a:avLst/>
          </a:prstGeom>
        </p:spPr>
        <p:txBody>
          <a:bodyPr vert="eaVert"/>
          <a:lstStyle/>
          <a:p>
            <a:r>
              <a:rPr lang="es-ES_tradnl" smtClean="0"/>
              <a:t>Clic para editar título</a:t>
            </a:r>
            <a:endParaRPr lang="es-ES_tradnl"/>
          </a:p>
        </p:txBody>
      </p:sp>
      <p:sp>
        <p:nvSpPr>
          <p:cNvPr id="3" name="Marcador de texto vertical 2"/>
          <p:cNvSpPr>
            <a:spLocks noGrp="1"/>
          </p:cNvSpPr>
          <p:nvPr>
            <p:ph type="body" orient="vert" idx="1"/>
          </p:nvPr>
        </p:nvSpPr>
        <p:spPr>
          <a:xfrm>
            <a:off x="457200" y="274638"/>
            <a:ext cx="6019800" cy="5851525"/>
          </a:xfrm>
          <a:prstGeom prst="rect">
            <a:avLst/>
          </a:prstGeo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vert="horz"/>
          <a:lstStyle/>
          <a:p>
            <a:r>
              <a:rPr lang="es-ES_tradnl" smtClean="0"/>
              <a:t>Clic para editar título</a:t>
            </a:r>
            <a:endParaRPr lang="es-ES_tradnl"/>
          </a:p>
        </p:txBody>
      </p:sp>
      <p:sp>
        <p:nvSpPr>
          <p:cNvPr id="3" name="Marcador de contenido 2"/>
          <p:cNvSpPr>
            <a:spLocks noGrp="1"/>
          </p:cNvSpPr>
          <p:nvPr>
            <p:ph idx="1"/>
          </p:nvPr>
        </p:nvSpPr>
        <p:spPr>
          <a:xfrm>
            <a:off x="457200" y="1600200"/>
            <a:ext cx="8229600" cy="4525963"/>
          </a:xfrm>
          <a:prstGeom prst="rect">
            <a:avLst/>
          </a:prstGeom>
        </p:spPr>
        <p:txBody>
          <a:bodyPr vert="horz"/>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s-ES_tradnl" smtClean="0"/>
              <a:t>Clic para editar título</a:t>
            </a:r>
            <a:endParaRPr lang="es-ES_tradnl"/>
          </a:p>
        </p:txBody>
      </p:sp>
      <p:sp>
        <p:nvSpPr>
          <p:cNvPr id="3" name="Marcador de texto 2"/>
          <p:cNvSpPr>
            <a:spLocks noGrp="1"/>
          </p:cNvSpPr>
          <p:nvPr>
            <p:ph type="body" idx="1"/>
          </p:nvPr>
        </p:nvSpPr>
        <p:spPr>
          <a:xfrm>
            <a:off x="722313" y="2906713"/>
            <a:ext cx="7772400" cy="1500187"/>
          </a:xfrm>
          <a:prstGeom prst="rect">
            <a:avLst/>
          </a:prstGeom>
        </p:spPr>
        <p:txBody>
          <a:bodyPr vert="horz"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vert="horz"/>
          <a:lstStyle/>
          <a:p>
            <a:r>
              <a:rPr lang="es-ES_tradnl" smtClean="0"/>
              <a:t>Clic para editar título</a:t>
            </a:r>
            <a:endParaRPr lang="es-ES_tradnl"/>
          </a:p>
        </p:txBody>
      </p:sp>
      <p:sp>
        <p:nvSpPr>
          <p:cNvPr id="3" name="Marcador de contenido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contenido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vert="horz"/>
          <a:lstStyle>
            <a:lvl1pPr>
              <a:defRPr/>
            </a:lvl1pPr>
          </a:lstStyle>
          <a:p>
            <a:r>
              <a:rPr lang="es-ES_tradnl" smtClean="0"/>
              <a:t>Clic para editar título</a:t>
            </a:r>
            <a:endParaRPr lang="es-ES_tradnl"/>
          </a:p>
        </p:txBody>
      </p:sp>
      <p:sp>
        <p:nvSpPr>
          <p:cNvPr id="3" name="Marcador de texto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5" name="Marcador de texto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vert="horz"/>
          <a:lstStyle/>
          <a:p>
            <a:r>
              <a:rPr lang="es-ES_tradnl" smtClean="0"/>
              <a:t>Clic para editar título</a:t>
            </a:r>
            <a:endParaRPr lang="es-ES_trad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s-ES_tradnl" smtClean="0"/>
              <a:t>Clic para editar título</a:t>
            </a:r>
            <a:endParaRPr lang="es-ES_tradnl"/>
          </a:p>
        </p:txBody>
      </p:sp>
      <p:sp>
        <p:nvSpPr>
          <p:cNvPr id="3" name="Marcador de contenido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texto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s-ES_tradnl" smtClean="0"/>
              <a:t>Clic para editar título</a:t>
            </a:r>
            <a:endParaRPr lang="es-ES_tradnl"/>
          </a:p>
        </p:txBody>
      </p:sp>
      <p:sp>
        <p:nvSpPr>
          <p:cNvPr id="3" name="Marcador de posición de imagen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_trad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4.jpeg"/><Relationship Id="rId7" Type="http://schemas.openxmlformats.org/officeDocument/2006/relationships/diagramColors" Target="../diagrams/colors1.xml"/><Relationship Id="rId2" Type="http://schemas.openxmlformats.org/officeDocument/2006/relationships/hyperlink" Target="http://kliquers.org/tutores/portfolio/detail/1-estilos-de-comunicacion-comunicacion-en-la-familia/" TargetMode="Externa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youtu.be/qpEn3NkjGOA"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asociacionaccent.com/informa/_recursos_inteligencia_emocional/15_habidades_sociales_mensajes_yo_8a13.pdf"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www.psicologia-online.com/monografias/5/comunicacion_eficaz.shtml"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juntadeandalucia.es/empleo/anexos/ccarl/7_4_0.pdf" TargetMode="External"/><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actiweb.es/elartedehablar/archivo5.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youtu.be/BdyVCvr81UA"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895600"/>
            <a:ext cx="7772400" cy="1470025"/>
          </a:xfrm>
        </p:spPr>
        <p:txBody>
          <a:bodyPr>
            <a:normAutofit fontScale="90000"/>
          </a:bodyPr>
          <a:lstStyle/>
          <a:p>
            <a:r>
              <a:rPr lang="es-ES_tradnl" sz="3200" b="1" dirty="0" smtClean="0">
                <a:latin typeface="Century Gothic"/>
                <a:cs typeface="Century Gothic"/>
              </a:rPr>
              <a:t>HABILIDADES DE COMUNICACIÓN Y RESOLUCIÓN DE CONFLICTOS</a:t>
            </a:r>
            <a:br>
              <a:rPr lang="es-ES_tradnl" sz="3200" b="1" dirty="0" smtClean="0">
                <a:latin typeface="Century Gothic"/>
                <a:cs typeface="Century Gothic"/>
              </a:rPr>
            </a:br>
            <a:endParaRPr lang="es-ES_tradnl" sz="3200" b="1" dirty="0">
              <a:latin typeface="Century Gothic"/>
              <a:cs typeface="Century Gothic"/>
            </a:endParaRPr>
          </a:p>
        </p:txBody>
      </p:sp>
      <p:sp>
        <p:nvSpPr>
          <p:cNvPr id="3" name="Subtítulo 2"/>
          <p:cNvSpPr>
            <a:spLocks noGrp="1"/>
          </p:cNvSpPr>
          <p:nvPr>
            <p:ph type="subTitle" idx="1"/>
          </p:nvPr>
        </p:nvSpPr>
        <p:spPr>
          <a:xfrm>
            <a:off x="1371600" y="3886200"/>
            <a:ext cx="6400800" cy="1752600"/>
          </a:xfrm>
        </p:spPr>
        <p:txBody>
          <a:bodyPr/>
          <a:lstStyle/>
          <a:p>
            <a:pPr>
              <a:spcBef>
                <a:spcPts val="200"/>
              </a:spcBef>
            </a:pPr>
            <a:r>
              <a:rPr lang="es-ES_tradnl" sz="2400" b="1" dirty="0" smtClean="0">
                <a:solidFill>
                  <a:schemeClr val="tx1"/>
                </a:solidFill>
                <a:latin typeface="Forte" pitchFamily="66" charset="0"/>
                <a:cs typeface="Always In My Heart"/>
              </a:rPr>
              <a:t>Esperanza Samaniego García </a:t>
            </a:r>
          </a:p>
          <a:p>
            <a:pPr>
              <a:spcBef>
                <a:spcPts val="200"/>
              </a:spcBef>
            </a:pPr>
            <a:endParaRPr lang="es-ES_tradnl" sz="1600" dirty="0" smtClean="0">
              <a:solidFill>
                <a:schemeClr val="tx1"/>
              </a:solidFill>
              <a:latin typeface="Century Gothic"/>
              <a:cs typeface="Century Gothic"/>
            </a:endParaRPr>
          </a:p>
          <a:p>
            <a:pPr>
              <a:spcBef>
                <a:spcPts val="200"/>
              </a:spcBef>
            </a:pPr>
            <a:r>
              <a:rPr lang="es-ES_tradnl" sz="1600" b="1" dirty="0" smtClean="0">
                <a:solidFill>
                  <a:schemeClr val="tx1"/>
                </a:solidFill>
                <a:latin typeface="Century Gothic"/>
                <a:cs typeface="Century Gothic"/>
              </a:rPr>
              <a:t>Grupo de Trabajo Educación Emocional</a:t>
            </a:r>
          </a:p>
          <a:p>
            <a:pPr>
              <a:spcBef>
                <a:spcPts val="200"/>
              </a:spcBef>
            </a:pPr>
            <a:r>
              <a:rPr lang="es-ES_tradnl" sz="1600" b="1" dirty="0" smtClean="0">
                <a:solidFill>
                  <a:schemeClr val="tx1"/>
                </a:solidFill>
                <a:latin typeface="Century Gothic"/>
                <a:cs typeface="Century Gothic"/>
              </a:rPr>
              <a:t>IES Las Lagunas</a:t>
            </a:r>
          </a:p>
          <a:p>
            <a:pPr>
              <a:spcBef>
                <a:spcPts val="200"/>
              </a:spcBef>
            </a:pPr>
            <a:endParaRPr lang="es-ES_tradnl" sz="1600" dirty="0" smtClean="0">
              <a:solidFill>
                <a:schemeClr val="tx1"/>
              </a:solidFill>
              <a:latin typeface="Century Gothic"/>
              <a:cs typeface="Century Gothic"/>
            </a:endParaRPr>
          </a:p>
          <a:p>
            <a:pPr>
              <a:spcBef>
                <a:spcPts val="200"/>
              </a:spcBef>
            </a:pPr>
            <a:r>
              <a:rPr lang="es-ES_tradnl" sz="1600" b="1" dirty="0" smtClean="0">
                <a:solidFill>
                  <a:schemeClr val="tx1"/>
                </a:solidFill>
                <a:latin typeface="Century Gothic"/>
                <a:cs typeface="Century Gothic"/>
              </a:rPr>
              <a:t>4 abril 2016 </a:t>
            </a:r>
            <a:endParaRPr lang="es-ES_tradnl" sz="1600" b="1" dirty="0">
              <a:solidFill>
                <a:schemeClr val="tx1"/>
              </a:solidFill>
              <a:latin typeface="Century Gothic"/>
              <a:cs typeface="Century Gothic"/>
            </a:endParaRPr>
          </a:p>
        </p:txBody>
      </p:sp>
      <p:pic>
        <p:nvPicPr>
          <p:cNvPr id="5" name="Imagen 4" descr="habilidades-comunicacio.jpg"/>
          <p:cNvPicPr>
            <a:picLocks noChangeAspect="1"/>
          </p:cNvPicPr>
          <p:nvPr/>
        </p:nvPicPr>
        <p:blipFill>
          <a:blip r:embed="rId2"/>
          <a:stretch>
            <a:fillRect/>
          </a:stretch>
        </p:blipFill>
        <p:spPr>
          <a:xfrm>
            <a:off x="2743200" y="609600"/>
            <a:ext cx="4038600" cy="2060935"/>
          </a:xfrm>
          <a:prstGeom prst="rect">
            <a:avLst/>
          </a:prstGeom>
          <a:ln w="38100" cap="flat" cmpd="sng">
            <a:solidFill>
              <a:schemeClr val="tx1"/>
            </a:solid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8600" y="381000"/>
            <a:ext cx="9067800" cy="1143000"/>
          </a:xfrm>
        </p:spPr>
        <p:txBody>
          <a:bodyPr/>
          <a:lstStyle/>
          <a:p>
            <a:pPr algn="l"/>
            <a:r>
              <a:rPr lang="es-ES_tradnl" sz="3800" b="1" dirty="0" smtClean="0">
                <a:latin typeface="Century Gothic"/>
                <a:cs typeface="Century Gothic"/>
              </a:rPr>
              <a:t>Emociones y tipos de comunicación</a:t>
            </a:r>
            <a:endParaRPr lang="es-ES_tradnl" sz="3800" b="1" dirty="0">
              <a:latin typeface="Century Gothic"/>
              <a:cs typeface="Century Gothic"/>
            </a:endParaRPr>
          </a:p>
        </p:txBody>
      </p:sp>
      <p:sp>
        <p:nvSpPr>
          <p:cNvPr id="3" name="Marcador de contenido 2"/>
          <p:cNvSpPr>
            <a:spLocks noGrp="1"/>
          </p:cNvSpPr>
          <p:nvPr>
            <p:ph idx="1"/>
          </p:nvPr>
        </p:nvSpPr>
        <p:spPr>
          <a:xfrm>
            <a:off x="457200" y="1219200"/>
            <a:ext cx="8229600" cy="4525963"/>
          </a:xfrm>
        </p:spPr>
        <p:txBody>
          <a:bodyPr/>
          <a:lstStyle/>
          <a:p>
            <a:r>
              <a:rPr sz="2400" b="1" dirty="0" smtClean="0">
                <a:latin typeface="Century Gothic"/>
                <a:cs typeface="Century Gothic"/>
              </a:rPr>
              <a:t>Pasivo</a:t>
            </a:r>
            <a:r>
              <a:rPr sz="2400" dirty="0" smtClean="0">
                <a:latin typeface="Century Gothic"/>
                <a:cs typeface="Century Gothic"/>
              </a:rPr>
              <a:t>: No expresa verbalmente sus sentimientos.</a:t>
            </a:r>
            <a:r>
              <a:rPr lang="es-ES_tradnl" sz="2400" dirty="0" smtClean="0">
                <a:latin typeface="Century Gothic"/>
                <a:cs typeface="Century Gothic"/>
              </a:rPr>
              <a:t> T</a:t>
            </a:r>
            <a:r>
              <a:rPr sz="2400" dirty="0" smtClean="0">
                <a:latin typeface="Century Gothic"/>
                <a:cs typeface="Century Gothic"/>
              </a:rPr>
              <a:t>iende a interiorizar sentimientos y tensiones, experimenta miedo, ansiedad, culpa, depresión, fatiga, nerviosismo, frustración…</a:t>
            </a:r>
          </a:p>
          <a:p>
            <a:r>
              <a:rPr sz="2400" b="1" dirty="0" smtClean="0">
                <a:latin typeface="Century Gothic"/>
                <a:cs typeface="Century Gothic"/>
              </a:rPr>
              <a:t>Asertivo:</a:t>
            </a:r>
            <a:r>
              <a:rPr sz="2400" dirty="0" smtClean="0">
                <a:latin typeface="Century Gothic"/>
                <a:cs typeface="Century Gothic"/>
              </a:rPr>
              <a:t> </a:t>
            </a:r>
            <a:r>
              <a:rPr lang="es-ES_tradnl" sz="2400" dirty="0" smtClean="0">
                <a:latin typeface="Century Gothic"/>
                <a:cs typeface="Century Gothic"/>
              </a:rPr>
              <a:t>E</a:t>
            </a:r>
            <a:r>
              <a:rPr sz="2400" dirty="0" smtClean="0">
                <a:latin typeface="Century Gothic"/>
                <a:cs typeface="Century Gothic"/>
              </a:rPr>
              <a:t>s consciente de sus sentimientos y de los de su interlocutor, y actúa aceptando tanto unos como otros.</a:t>
            </a:r>
          </a:p>
          <a:p>
            <a:r>
              <a:rPr sz="2400" b="1" dirty="0" smtClean="0">
                <a:latin typeface="Century Gothic"/>
                <a:cs typeface="Century Gothic"/>
              </a:rPr>
              <a:t>Agresivo:</a:t>
            </a:r>
            <a:r>
              <a:rPr sz="2400" dirty="0" smtClean="0">
                <a:latin typeface="Century Gothic"/>
                <a:cs typeface="Century Gothic"/>
              </a:rPr>
              <a:t> </a:t>
            </a:r>
            <a:r>
              <a:rPr lang="es-ES_tradnl" sz="2400" dirty="0" smtClean="0">
                <a:latin typeface="Century Gothic"/>
                <a:cs typeface="Century Gothic"/>
              </a:rPr>
              <a:t>V</a:t>
            </a:r>
            <a:r>
              <a:rPr sz="2400" dirty="0" smtClean="0">
                <a:latin typeface="Century Gothic"/>
                <a:cs typeface="Century Gothic"/>
              </a:rPr>
              <a:t>uelca la tensión hacia el exterior. Siente ira, rabia, odio, hostilidad.</a:t>
            </a:r>
          </a:p>
          <a:p>
            <a:r>
              <a:rPr sz="2400" b="1" dirty="0" smtClean="0">
                <a:latin typeface="Century Gothic"/>
                <a:cs typeface="Century Gothic"/>
              </a:rPr>
              <a:t>Pasivo-Agresivo:</a:t>
            </a:r>
            <a:r>
              <a:rPr sz="2400" dirty="0" smtClean="0">
                <a:latin typeface="Century Gothic"/>
                <a:cs typeface="Century Gothic"/>
              </a:rPr>
              <a:t> </a:t>
            </a:r>
            <a:r>
              <a:rPr lang="es-ES_tradnl" sz="2400" dirty="0" smtClean="0">
                <a:latin typeface="Century Gothic"/>
                <a:cs typeface="Century Gothic"/>
              </a:rPr>
              <a:t>S</a:t>
            </a:r>
            <a:r>
              <a:rPr sz="2400" dirty="0" smtClean="0">
                <a:latin typeface="Century Gothic"/>
                <a:cs typeface="Century Gothic"/>
              </a:rPr>
              <a:t>egún en qué momento se encuentre, sentirá las emociones del pasivo o del agresivo. Esto es extensible al resto de características de este estilo de comunicación.</a:t>
            </a:r>
          </a:p>
          <a:p>
            <a:endParaRPr lang="es-ES_tradnl" sz="2400" dirty="0">
              <a:latin typeface="Century Gothic"/>
              <a:cs typeface="Century Gothic"/>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274638"/>
            <a:ext cx="8686800" cy="944562"/>
          </a:xfrm>
        </p:spPr>
        <p:txBody>
          <a:bodyPr/>
          <a:lstStyle/>
          <a:p>
            <a:r>
              <a:rPr lang="es-ES_tradnl" sz="3600" b="1" dirty="0" smtClean="0">
                <a:latin typeface="Century Gothic"/>
                <a:cs typeface="Century Gothic"/>
              </a:rPr>
              <a:t>Estilos educativos y comunicativos</a:t>
            </a:r>
            <a:endParaRPr lang="es-ES_tradnl" sz="3600" b="1" dirty="0">
              <a:latin typeface="Century Gothic"/>
              <a:cs typeface="Century Gothic"/>
            </a:endParaRPr>
          </a:p>
        </p:txBody>
      </p:sp>
      <p:pic>
        <p:nvPicPr>
          <p:cNvPr id="4" name="Marcador de contenido 3" descr="Estilos educativos.jpg"/>
          <p:cNvPicPr>
            <a:picLocks noGrp="1" noChangeAspect="1"/>
          </p:cNvPicPr>
          <p:nvPr>
            <p:ph idx="1"/>
          </p:nvPr>
        </p:nvPicPr>
        <p:blipFill>
          <a:blip r:embed="rId2"/>
          <a:stretch>
            <a:fillRect/>
          </a:stretch>
        </p:blipFill>
        <p:spPr>
          <a:xfrm>
            <a:off x="457200" y="1295401"/>
            <a:ext cx="3796862" cy="2286000"/>
          </a:xfrm>
          <a:ln w="38100" cmpd="sng">
            <a:solidFill>
              <a:schemeClr val="tx1"/>
            </a:solidFill>
          </a:ln>
        </p:spPr>
      </p:pic>
      <p:pic>
        <p:nvPicPr>
          <p:cNvPr id="5" name="Imagen 4" descr="Estilos Educativos _Carmen Díaz.jpg"/>
          <p:cNvPicPr>
            <a:picLocks noChangeAspect="1"/>
          </p:cNvPicPr>
          <p:nvPr/>
        </p:nvPicPr>
        <p:blipFill>
          <a:blip r:embed="rId3"/>
          <a:stretch>
            <a:fillRect/>
          </a:stretch>
        </p:blipFill>
        <p:spPr>
          <a:xfrm>
            <a:off x="4495800" y="3143250"/>
            <a:ext cx="4191000" cy="3143250"/>
          </a:xfrm>
          <a:prstGeom prst="rect">
            <a:avLst/>
          </a:prstGeom>
          <a:ln w="38100" cmpd="sng">
            <a:solidFill>
              <a:schemeClr val="tx1"/>
            </a:solid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4800" y="274638"/>
            <a:ext cx="8686800" cy="1143000"/>
          </a:xfrm>
        </p:spPr>
        <p:txBody>
          <a:bodyPr/>
          <a:lstStyle/>
          <a:p>
            <a:r>
              <a:rPr lang="es-ES_tradnl" sz="4000" b="1" dirty="0" smtClean="0">
                <a:latin typeface="Century Gothic"/>
                <a:cs typeface="Century Gothic"/>
              </a:rPr>
              <a:t>Técnicas comunicativas </a:t>
            </a:r>
            <a:br>
              <a:rPr lang="es-ES_tradnl" sz="4000" b="1" dirty="0" smtClean="0">
                <a:latin typeface="Century Gothic"/>
                <a:cs typeface="Century Gothic"/>
              </a:rPr>
            </a:br>
            <a:r>
              <a:rPr lang="es-ES_tradnl" sz="4000" b="1" dirty="0" smtClean="0">
                <a:latin typeface="Century Gothic"/>
                <a:cs typeface="Century Gothic"/>
              </a:rPr>
              <a:t>asertivas fundamentales</a:t>
            </a:r>
            <a:endParaRPr lang="es-ES_tradnl" sz="4000" b="1" dirty="0">
              <a:latin typeface="Century Gothic"/>
              <a:cs typeface="Century Gothic"/>
            </a:endParaRPr>
          </a:p>
        </p:txBody>
      </p:sp>
      <p:sp>
        <p:nvSpPr>
          <p:cNvPr id="3" name="Marcador de contenido 2"/>
          <p:cNvSpPr>
            <a:spLocks noGrp="1"/>
          </p:cNvSpPr>
          <p:nvPr>
            <p:ph idx="1"/>
          </p:nvPr>
        </p:nvSpPr>
        <p:spPr>
          <a:xfrm>
            <a:off x="304800" y="5105400"/>
            <a:ext cx="8229600" cy="4525963"/>
          </a:xfrm>
        </p:spPr>
        <p:txBody>
          <a:bodyPr/>
          <a:lstStyle/>
          <a:p>
            <a:endParaRPr lang="es-ES_tradnl" sz="2400" dirty="0" smtClean="0">
              <a:latin typeface="Century Gothic"/>
              <a:cs typeface="Century Gothic"/>
            </a:endParaRPr>
          </a:p>
          <a:p>
            <a:pPr>
              <a:buNone/>
            </a:pPr>
            <a:r>
              <a:rPr lang="es-ES_tradnl" sz="2400" dirty="0" smtClean="0">
                <a:latin typeface="Century Gothic"/>
                <a:cs typeface="Century Gothic"/>
                <a:hlinkClick r:id="rId2"/>
              </a:rPr>
              <a:t>Para saber más</a:t>
            </a:r>
            <a:endParaRPr lang="es-ES_tradnl" sz="2400" dirty="0">
              <a:latin typeface="Century Gothic"/>
              <a:cs typeface="Century Gothic"/>
            </a:endParaRPr>
          </a:p>
        </p:txBody>
      </p:sp>
      <p:pic>
        <p:nvPicPr>
          <p:cNvPr id="4" name="Imagen 3" descr="imagen.jpg"/>
          <p:cNvPicPr>
            <a:picLocks noChangeAspect="1"/>
          </p:cNvPicPr>
          <p:nvPr/>
        </p:nvPicPr>
        <p:blipFill>
          <a:blip r:embed="rId3"/>
          <a:stretch>
            <a:fillRect/>
          </a:stretch>
        </p:blipFill>
        <p:spPr>
          <a:xfrm>
            <a:off x="2971800" y="2794000"/>
            <a:ext cx="2983089" cy="1677988"/>
          </a:xfrm>
          <a:prstGeom prst="rect">
            <a:avLst/>
          </a:prstGeom>
        </p:spPr>
      </p:pic>
      <p:graphicFrame>
        <p:nvGraphicFramePr>
          <p:cNvPr id="5" name="Diagrama 4"/>
          <p:cNvGraphicFramePr/>
          <p:nvPr/>
        </p:nvGraphicFramePr>
        <p:xfrm>
          <a:off x="1524000" y="167640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609600"/>
            <a:ext cx="8229600" cy="1143000"/>
          </a:xfrm>
        </p:spPr>
        <p:txBody>
          <a:bodyPr/>
          <a:lstStyle/>
          <a:p>
            <a:pPr algn="l"/>
            <a:r>
              <a:rPr lang="es-ES_tradnl" sz="4000" b="1" dirty="0" smtClean="0">
                <a:latin typeface="Century Gothic"/>
                <a:cs typeface="Century Gothic"/>
              </a:rPr>
              <a:t>Mensajes del YO</a:t>
            </a:r>
            <a:endParaRPr lang="es-ES_tradnl" sz="4000" b="1" dirty="0">
              <a:latin typeface="Century Gothic"/>
              <a:cs typeface="Century Gothic"/>
            </a:endParaRPr>
          </a:p>
        </p:txBody>
      </p:sp>
      <p:sp>
        <p:nvSpPr>
          <p:cNvPr id="3" name="Marcador de contenido 2"/>
          <p:cNvSpPr>
            <a:spLocks noGrp="1"/>
          </p:cNvSpPr>
          <p:nvPr>
            <p:ph idx="1"/>
          </p:nvPr>
        </p:nvSpPr>
        <p:spPr>
          <a:xfrm>
            <a:off x="607640" y="1700808"/>
            <a:ext cx="7924800" cy="4525963"/>
          </a:xfrm>
        </p:spPr>
        <p:txBody>
          <a:bodyPr/>
          <a:lstStyle/>
          <a:p>
            <a:pPr marL="457200" indent="-457200">
              <a:buNone/>
            </a:pPr>
            <a:r>
              <a:rPr lang="es-ES_tradnl" sz="2000" b="1" dirty="0" smtClean="0">
                <a:latin typeface="Century Gothic"/>
                <a:cs typeface="Century Gothic"/>
              </a:rPr>
              <a:t>Fórmula:</a:t>
            </a:r>
          </a:p>
          <a:p>
            <a:pPr marL="457200" indent="-457200" algn="just">
              <a:buFont typeface="+mj-lt"/>
              <a:buAutoNum type="arabicPeriod"/>
            </a:pPr>
            <a:r>
              <a:rPr sz="2000" b="1" dirty="0" smtClean="0">
                <a:latin typeface="Century Gothic"/>
                <a:cs typeface="Century Gothic"/>
              </a:rPr>
              <a:t>Describir objetiva</a:t>
            </a:r>
            <a:r>
              <a:rPr lang="es-ES_tradnl" sz="2000" b="1" dirty="0" smtClean="0">
                <a:latin typeface="Century Gothic"/>
                <a:cs typeface="Century Gothic"/>
              </a:rPr>
              <a:t>mente</a:t>
            </a:r>
            <a:r>
              <a:rPr sz="2000" b="1" dirty="0" smtClean="0">
                <a:latin typeface="Century Gothic"/>
                <a:cs typeface="Century Gothic"/>
              </a:rPr>
              <a:t> el comportamiento del otro </a:t>
            </a:r>
            <a:r>
              <a:rPr sz="2000" dirty="0" smtClean="0">
                <a:latin typeface="Century Gothic"/>
                <a:cs typeface="Century Gothic"/>
              </a:rPr>
              <a:t>(“</a:t>
            </a:r>
            <a:r>
              <a:rPr sz="2000" i="1" dirty="0" smtClean="0">
                <a:latin typeface="Century Gothic"/>
                <a:cs typeface="Century Gothic"/>
              </a:rPr>
              <a:t>Cuando tú haces…”</a:t>
            </a:r>
            <a:r>
              <a:rPr sz="2000" dirty="0" smtClean="0">
                <a:latin typeface="Century Gothic"/>
                <a:cs typeface="Century Gothic"/>
              </a:rPr>
              <a:t>).</a:t>
            </a:r>
          </a:p>
          <a:p>
            <a:pPr marL="457200" indent="-457200" algn="just">
              <a:buFont typeface="+mj-lt"/>
              <a:buAutoNum type="arabicPeriod"/>
            </a:pPr>
            <a:r>
              <a:rPr sz="2000" b="1" dirty="0" smtClean="0">
                <a:latin typeface="Century Gothic"/>
                <a:cs typeface="Century Gothic"/>
              </a:rPr>
              <a:t>Describir cómo</a:t>
            </a:r>
            <a:r>
              <a:rPr lang="es-ES_tradnl" sz="2000" b="1" dirty="0" smtClean="0">
                <a:latin typeface="Century Gothic"/>
                <a:cs typeface="Century Gothic"/>
              </a:rPr>
              <a:t> me afectan (sensaciones y/o emociones que me producen)</a:t>
            </a:r>
            <a:r>
              <a:rPr sz="2000" dirty="0" smtClean="0">
                <a:latin typeface="Century Gothic"/>
                <a:cs typeface="Century Gothic"/>
              </a:rPr>
              <a:t> (“</a:t>
            </a:r>
            <a:r>
              <a:rPr lang="es-ES_tradnl" sz="2000" i="1" dirty="0" smtClean="0">
                <a:latin typeface="Century Gothic"/>
                <a:cs typeface="Century Gothic"/>
              </a:rPr>
              <a:t>me enfado</a:t>
            </a:r>
            <a:r>
              <a:rPr sz="2000" dirty="0" smtClean="0">
                <a:latin typeface="Century Gothic"/>
                <a:cs typeface="Century Gothic"/>
              </a:rPr>
              <a:t>”).</a:t>
            </a:r>
            <a:endParaRPr lang="es-ES_tradnl" sz="2000" dirty="0" smtClean="0">
              <a:latin typeface="Century Gothic"/>
              <a:cs typeface="Century Gothic"/>
            </a:endParaRPr>
          </a:p>
          <a:p>
            <a:pPr marL="457200" indent="-457200" algn="just">
              <a:buFont typeface="+mj-lt"/>
              <a:buAutoNum type="arabicPeriod"/>
            </a:pPr>
            <a:r>
              <a:rPr lang="es-ES_tradnl" sz="2000" b="1" dirty="0" smtClean="0">
                <a:latin typeface="Century Gothic"/>
                <a:cs typeface="Century Gothic"/>
              </a:rPr>
              <a:t>Qué consecuencias tiene para mí </a:t>
            </a:r>
            <a:r>
              <a:rPr lang="es-ES_tradnl" sz="2000" dirty="0" smtClean="0">
                <a:latin typeface="Century Gothic"/>
                <a:cs typeface="Century Gothic"/>
              </a:rPr>
              <a:t>(“distraes a los compañeros”</a:t>
            </a:r>
            <a:endParaRPr sz="2000" dirty="0" smtClean="0">
              <a:latin typeface="Century Gothic"/>
              <a:cs typeface="Century Gothic"/>
            </a:endParaRPr>
          </a:p>
          <a:p>
            <a:pPr marL="457200" indent="-457200" algn="just">
              <a:buFont typeface="+mj-lt"/>
              <a:buAutoNum type="arabicPeriod"/>
            </a:pPr>
            <a:r>
              <a:rPr sz="2000" b="1" dirty="0" smtClean="0">
                <a:latin typeface="Century Gothic"/>
                <a:cs typeface="Century Gothic"/>
              </a:rPr>
              <a:t>Describir lo que se desea </a:t>
            </a:r>
            <a:r>
              <a:rPr sz="2000" dirty="0" smtClean="0">
                <a:latin typeface="Century Gothic"/>
                <a:cs typeface="Century Gothic"/>
              </a:rPr>
              <a:t>(“</a:t>
            </a:r>
            <a:r>
              <a:rPr lang="es-ES_tradnl" sz="2000" i="1" dirty="0" smtClean="0">
                <a:latin typeface="Century Gothic"/>
                <a:cs typeface="Century Gothic"/>
              </a:rPr>
              <a:t>Me gustaría</a:t>
            </a:r>
            <a:r>
              <a:rPr sz="2000" i="1" dirty="0" smtClean="0">
                <a:latin typeface="Century Gothic"/>
                <a:cs typeface="Century Gothic"/>
              </a:rPr>
              <a:t>…</a:t>
            </a:r>
            <a:r>
              <a:rPr sz="2000" dirty="0" smtClean="0">
                <a:latin typeface="Century Gothic"/>
                <a:cs typeface="Century Gothic"/>
              </a:rPr>
              <a:t>”).</a:t>
            </a:r>
            <a:endParaRPr lang="es-ES_tradnl" sz="2000" dirty="0" smtClean="0">
              <a:latin typeface="Century Gothic"/>
              <a:cs typeface="Century Gothic"/>
            </a:endParaRPr>
          </a:p>
          <a:p>
            <a:pPr marL="457200" indent="-457200">
              <a:buFont typeface="+mj-lt"/>
              <a:buAutoNum type="arabicPeriod"/>
            </a:pPr>
            <a:endParaRPr lang="es-ES_tradnl" sz="2000" dirty="0" smtClean="0">
              <a:latin typeface="Century Gothic"/>
              <a:cs typeface="Century Gothic"/>
            </a:endParaRPr>
          </a:p>
          <a:p>
            <a:pPr marL="457200" indent="-457200">
              <a:buFont typeface="+mj-lt"/>
              <a:buAutoNum type="arabicPeriod"/>
            </a:pPr>
            <a:endParaRPr lang="es-ES_tradnl" sz="2000" dirty="0" smtClean="0">
              <a:latin typeface="Century Gothic"/>
              <a:cs typeface="Century Gothic"/>
            </a:endParaRPr>
          </a:p>
          <a:p>
            <a:pPr marL="457200" indent="-457200" algn="ctr">
              <a:buNone/>
            </a:pPr>
            <a:r>
              <a:rPr lang="es-ES_tradnl" sz="2000" dirty="0" smtClean="0">
                <a:latin typeface="Century Gothic"/>
                <a:cs typeface="Century Gothic"/>
                <a:hlinkClick r:id="rId2"/>
              </a:rPr>
              <a:t>Vídeo “Mensajes del yo” </a:t>
            </a:r>
            <a:r>
              <a:rPr lang="es-ES_tradnl" sz="2000" dirty="0" smtClean="0">
                <a:latin typeface="Century Gothic"/>
                <a:cs typeface="Century Gothic"/>
              </a:rPr>
              <a:t>del profesor Jorge de Prada </a:t>
            </a:r>
            <a:endParaRPr sz="2000" dirty="0" smtClean="0">
              <a:latin typeface="Century Gothic"/>
              <a:cs typeface="Century Gothic"/>
            </a:endParaRPr>
          </a:p>
          <a:p>
            <a:pPr>
              <a:buNone/>
            </a:pPr>
            <a:endParaRPr lang="es-ES_tradnl" sz="2400" dirty="0" smtClean="0">
              <a:solidFill>
                <a:srgbClr val="CCFFCC"/>
              </a:solidFill>
              <a:latin typeface="Century Gothic"/>
              <a:cs typeface="Century Gothic"/>
            </a:endParaRPr>
          </a:p>
          <a:p>
            <a:endParaRPr lang="es-ES_tradnl" dirty="0"/>
          </a:p>
        </p:txBody>
      </p:sp>
      <p:pic>
        <p:nvPicPr>
          <p:cNvPr id="4" name="Imagen 3" descr="yo.jpg"/>
          <p:cNvPicPr>
            <a:picLocks noChangeAspect="1"/>
          </p:cNvPicPr>
          <p:nvPr/>
        </p:nvPicPr>
        <p:blipFill>
          <a:blip r:embed="rId3"/>
          <a:stretch>
            <a:fillRect/>
          </a:stretch>
        </p:blipFill>
        <p:spPr>
          <a:xfrm>
            <a:off x="7165727" y="152400"/>
            <a:ext cx="1682254" cy="1679386"/>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l"/>
            <a:r>
              <a:rPr lang="es-ES_tradnl" b="1" dirty="0" smtClean="0">
                <a:latin typeface="Century Gothic"/>
                <a:cs typeface="Century Gothic"/>
              </a:rPr>
              <a:t>Mensajes del YO</a:t>
            </a:r>
            <a:endParaRPr lang="es-ES_tradnl" dirty="0"/>
          </a:p>
        </p:txBody>
      </p:sp>
      <p:sp>
        <p:nvSpPr>
          <p:cNvPr id="3" name="Marcador de contenido 2"/>
          <p:cNvSpPr>
            <a:spLocks noGrp="1"/>
          </p:cNvSpPr>
          <p:nvPr>
            <p:ph idx="1"/>
          </p:nvPr>
        </p:nvSpPr>
        <p:spPr/>
        <p:txBody>
          <a:bodyPr/>
          <a:lstStyle/>
          <a:p>
            <a:pPr algn="just">
              <a:buNone/>
            </a:pPr>
            <a:r>
              <a:rPr sz="2000" dirty="0" smtClean="0">
                <a:solidFill>
                  <a:srgbClr val="FFFF00"/>
                </a:solidFill>
                <a:latin typeface="Century Gothic"/>
                <a:cs typeface="Century Gothic"/>
              </a:rPr>
              <a:t>Ejemplo: </a:t>
            </a:r>
            <a:r>
              <a:rPr sz="2000" dirty="0" smtClean="0">
                <a:latin typeface="Century Gothic"/>
                <a:cs typeface="Century Gothic"/>
              </a:rPr>
              <a:t>“</a:t>
            </a:r>
            <a:r>
              <a:rPr sz="2000" i="1" dirty="0" smtClean="0">
                <a:latin typeface="Century Gothic"/>
                <a:cs typeface="Century Gothic"/>
              </a:rPr>
              <a:t>Cuando me gritas para decirme que me ponga a estudiar me pongo nervioso y me siento despreciado. Preferiría que habláramos del tema de los estudios de un modo relajado, sin gritos”</a:t>
            </a:r>
            <a:r>
              <a:rPr sz="2000" dirty="0" smtClean="0">
                <a:latin typeface="Century Gothic"/>
                <a:cs typeface="Century Gothic"/>
              </a:rPr>
              <a:t>.</a:t>
            </a:r>
            <a:endParaRPr lang="es-ES_tradnl" sz="2000" dirty="0" smtClean="0">
              <a:latin typeface="Century Gothic"/>
              <a:cs typeface="Century Gothic"/>
            </a:endParaRPr>
          </a:p>
          <a:p>
            <a:pPr algn="just">
              <a:buNone/>
            </a:pPr>
            <a:endParaRPr lang="es-ES_tradnl" sz="2000" dirty="0" smtClean="0">
              <a:latin typeface="Century Gothic"/>
              <a:cs typeface="Century Gothic"/>
            </a:endParaRPr>
          </a:p>
          <a:p>
            <a:pPr algn="just">
              <a:buNone/>
            </a:pPr>
            <a:r>
              <a:rPr lang="es-ES_tradnl" sz="2000" b="1" dirty="0" smtClean="0">
                <a:latin typeface="Century Gothic"/>
                <a:cs typeface="Century Gothic"/>
              </a:rPr>
              <a:t>Mensaje del tú:</a:t>
            </a:r>
          </a:p>
          <a:p>
            <a:pPr algn="just">
              <a:buNone/>
            </a:pPr>
            <a:r>
              <a:rPr lang="es-ES_tradnl" sz="2000" dirty="0" smtClean="0">
                <a:latin typeface="Century Gothic"/>
                <a:cs typeface="Century Gothic"/>
              </a:rPr>
              <a:t>“</a:t>
            </a:r>
            <a:r>
              <a:rPr lang="es-ES_tradnl" sz="2000" i="1" dirty="0" smtClean="0">
                <a:latin typeface="Century Gothic"/>
                <a:cs typeface="Century Gothic"/>
              </a:rPr>
              <a:t>Eres un egoísta; no sabes escuchar las ideas de nadie”</a:t>
            </a:r>
          </a:p>
          <a:p>
            <a:pPr algn="just">
              <a:buNone/>
            </a:pPr>
            <a:r>
              <a:rPr lang="es-ES_tradnl" sz="2000" b="1" dirty="0" smtClean="0">
                <a:latin typeface="Century Gothic"/>
                <a:cs typeface="Century Gothic"/>
              </a:rPr>
              <a:t>Mensaje del yo:</a:t>
            </a:r>
          </a:p>
          <a:p>
            <a:pPr algn="just">
              <a:buNone/>
            </a:pPr>
            <a:r>
              <a:rPr lang="es-ES_tradnl" sz="2000" i="1" dirty="0" smtClean="0">
                <a:latin typeface="Century Gothic"/>
                <a:cs typeface="Century Gothic"/>
              </a:rPr>
              <a:t>“Me molesta que me interrumpas constantemente cuando te hablo” </a:t>
            </a:r>
          </a:p>
          <a:p>
            <a:pPr>
              <a:buNone/>
            </a:pPr>
            <a:endParaRPr lang="es-ES_tradnl" sz="2000" dirty="0" smtClean="0">
              <a:latin typeface="Century Gothic"/>
              <a:cs typeface="Century Gothic"/>
            </a:endParaRPr>
          </a:p>
          <a:p>
            <a:pPr>
              <a:buNone/>
            </a:pPr>
            <a:r>
              <a:rPr lang="es-ES_tradnl" sz="2000" dirty="0" smtClean="0">
                <a:solidFill>
                  <a:srgbClr val="FFCAE2"/>
                </a:solidFill>
                <a:latin typeface="Century Gothic"/>
                <a:cs typeface="Century Gothic"/>
                <a:hlinkClick r:id="rId2"/>
              </a:rPr>
              <a:t>¡Por si quieres saber más!</a:t>
            </a:r>
            <a:endParaRPr sz="2000" dirty="0" smtClean="0">
              <a:solidFill>
                <a:srgbClr val="FFCAE2"/>
              </a:solidFill>
              <a:latin typeface="Century Gothic"/>
              <a:cs typeface="Century Gothic"/>
            </a:endParaRPr>
          </a:p>
          <a:p>
            <a:endParaRPr lang="es-ES_tradnl"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90600" y="1295400"/>
            <a:ext cx="7696200" cy="1143000"/>
          </a:xfrm>
        </p:spPr>
        <p:txBody>
          <a:bodyPr>
            <a:normAutofit fontScale="90000"/>
          </a:bodyPr>
          <a:lstStyle/>
          <a:p>
            <a:pPr algn="l">
              <a:lnSpc>
                <a:spcPct val="100000"/>
              </a:lnSpc>
            </a:pPr>
            <a:r>
              <a:rPr lang="es-ES_tradnl" sz="2667" b="1" dirty="0" smtClean="0">
                <a:solidFill>
                  <a:srgbClr val="FFFB77"/>
                </a:solidFill>
                <a:latin typeface="Century Gothic"/>
                <a:cs typeface="Century Gothic"/>
              </a:rPr>
              <a:t>Ejercicio</a:t>
            </a:r>
            <a:r>
              <a:rPr lang="es-ES_tradnl" sz="2667" dirty="0" smtClean="0">
                <a:latin typeface="Century Gothic"/>
                <a:cs typeface="Century Gothic"/>
              </a:rPr>
              <a:t>. </a:t>
            </a:r>
            <a:r>
              <a:rPr lang="es-ES_tradnl" sz="2667" b="1" dirty="0" smtClean="0">
                <a:latin typeface="Century Gothic"/>
                <a:cs typeface="Century Gothic"/>
              </a:rPr>
              <a:t>Expresa asertivamente lo que dirías en las siguientes situaciones cómo docente:</a:t>
            </a:r>
            <a:br>
              <a:rPr lang="es-ES_tradnl" sz="2667" b="1" dirty="0" smtClean="0">
                <a:latin typeface="Century Gothic"/>
                <a:cs typeface="Century Gothic"/>
              </a:rPr>
            </a:br>
            <a:r>
              <a:rPr lang="es-ES_tradnl" sz="2667" dirty="0" smtClean="0">
                <a:latin typeface="Century Gothic"/>
                <a:cs typeface="Century Gothic"/>
              </a:rPr>
              <a:t/>
            </a:r>
            <a:br>
              <a:rPr lang="es-ES_tradnl" sz="2667" dirty="0" smtClean="0">
                <a:latin typeface="Century Gothic"/>
                <a:cs typeface="Century Gothic"/>
              </a:rPr>
            </a:br>
            <a:r>
              <a:rPr lang="es-ES_tradnl" sz="2222" dirty="0" smtClean="0">
                <a:latin typeface="Century Gothic"/>
                <a:cs typeface="Century Gothic"/>
              </a:rPr>
              <a:t>A) Un alumno habla continuamente con el compañero en un tono elevado y te dificulta la explicación.</a:t>
            </a:r>
            <a:br>
              <a:rPr lang="es-ES_tradnl" sz="2222" dirty="0" smtClean="0">
                <a:latin typeface="Century Gothic"/>
                <a:cs typeface="Century Gothic"/>
              </a:rPr>
            </a:br>
            <a:r>
              <a:rPr lang="es-ES_tradnl" sz="2222" dirty="0" smtClean="0">
                <a:latin typeface="Century Gothic"/>
                <a:cs typeface="Century Gothic"/>
              </a:rPr>
              <a:t>B) Una alumna insulta a otra.</a:t>
            </a:r>
            <a:br>
              <a:rPr lang="es-ES_tradnl" sz="2222" dirty="0" smtClean="0">
                <a:latin typeface="Century Gothic"/>
                <a:cs typeface="Century Gothic"/>
              </a:rPr>
            </a:br>
            <a:r>
              <a:rPr lang="es-ES_tradnl" sz="2222" dirty="0" smtClean="0">
                <a:latin typeface="Century Gothic"/>
                <a:cs typeface="Century Gothic"/>
              </a:rPr>
              <a:t>C) A una alumna se le han olvidado -otra vez- las tareas en casa.</a:t>
            </a:r>
            <a:br>
              <a:rPr lang="es-ES_tradnl" sz="2222" dirty="0" smtClean="0">
                <a:latin typeface="Century Gothic"/>
                <a:cs typeface="Century Gothic"/>
              </a:rPr>
            </a:br>
            <a:r>
              <a:rPr lang="es-ES_tradnl" sz="2222" dirty="0" smtClean="0">
                <a:latin typeface="Century Gothic"/>
                <a:cs typeface="Century Gothic"/>
              </a:rPr>
              <a:t>D) Un alumno le pega un guantazo a otro en el recreo.</a:t>
            </a:r>
            <a:r>
              <a:rPr lang="es-ES_tradnl" sz="1800" dirty="0" smtClean="0"/>
              <a:t/>
            </a:r>
            <a:br>
              <a:rPr lang="es-ES_tradnl" sz="1800" dirty="0" smtClean="0"/>
            </a:br>
            <a:endParaRPr lang="es-ES_tradnl" sz="1800" dirty="0"/>
          </a:p>
        </p:txBody>
      </p:sp>
      <p:pic>
        <p:nvPicPr>
          <p:cNvPr id="5" name="Imagen 4" descr="cara sonriente.jpg"/>
          <p:cNvPicPr>
            <a:picLocks noChangeAspect="1"/>
          </p:cNvPicPr>
          <p:nvPr/>
        </p:nvPicPr>
        <p:blipFill>
          <a:blip r:embed="rId2"/>
          <a:stretch>
            <a:fillRect/>
          </a:stretch>
        </p:blipFill>
        <p:spPr>
          <a:xfrm>
            <a:off x="688848" y="1371600"/>
            <a:ext cx="301752" cy="3048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57200"/>
            <a:ext cx="8229600" cy="1143000"/>
          </a:xfrm>
        </p:spPr>
        <p:txBody>
          <a:bodyPr/>
          <a:lstStyle/>
          <a:p>
            <a:r>
              <a:rPr lang="es-ES_tradnl" sz="3600" b="1" dirty="0" smtClean="0">
                <a:latin typeface="Century Gothic"/>
                <a:cs typeface="Century Gothic"/>
              </a:rPr>
              <a:t>Derechos asertivos</a:t>
            </a:r>
            <a:endParaRPr lang="es-ES_tradnl" sz="3600" b="1" dirty="0">
              <a:latin typeface="Century Gothic"/>
              <a:cs typeface="Century Gothic"/>
            </a:endParaRPr>
          </a:p>
        </p:txBody>
      </p:sp>
      <p:pic>
        <p:nvPicPr>
          <p:cNvPr id="4" name="Marcador de contenido 3" descr="derechosasertivos.JPG"/>
          <p:cNvPicPr>
            <a:picLocks noGrp="1" noChangeAspect="1"/>
          </p:cNvPicPr>
          <p:nvPr>
            <p:ph idx="1"/>
          </p:nvPr>
        </p:nvPicPr>
        <p:blipFill>
          <a:blip r:embed="rId2"/>
          <a:stretch>
            <a:fillRect/>
          </a:stretch>
        </p:blipFill>
        <p:spPr>
          <a:xfrm>
            <a:off x="1524000" y="1600200"/>
            <a:ext cx="6638079" cy="4525963"/>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8600" y="152400"/>
            <a:ext cx="8229600" cy="1143000"/>
          </a:xfrm>
        </p:spPr>
        <p:txBody>
          <a:bodyPr/>
          <a:lstStyle/>
          <a:p>
            <a:pPr algn="l"/>
            <a:r>
              <a:rPr lang="es-ES_tradnl" b="1" dirty="0" smtClean="0">
                <a:latin typeface="Century Gothic"/>
                <a:cs typeface="Century Gothic"/>
              </a:rPr>
              <a:t>Escucha</a:t>
            </a:r>
            <a:endParaRPr lang="es-ES_tradnl" b="1" dirty="0">
              <a:latin typeface="Century Gothic"/>
              <a:cs typeface="Century Gothic"/>
            </a:endParaRPr>
          </a:p>
        </p:txBody>
      </p:sp>
      <p:sp>
        <p:nvSpPr>
          <p:cNvPr id="3" name="Marcador de contenido 2"/>
          <p:cNvSpPr>
            <a:spLocks noGrp="1"/>
          </p:cNvSpPr>
          <p:nvPr>
            <p:ph idx="1"/>
          </p:nvPr>
        </p:nvSpPr>
        <p:spPr>
          <a:xfrm>
            <a:off x="457200" y="3048000"/>
            <a:ext cx="8534400" cy="3581400"/>
          </a:xfrm>
        </p:spPr>
        <p:txBody>
          <a:bodyPr/>
          <a:lstStyle/>
          <a:p>
            <a:pPr>
              <a:buNone/>
            </a:pPr>
            <a:endParaRPr lang="es-ES_tradnl" sz="2000" dirty="0" smtClean="0">
              <a:latin typeface="Century Gothic"/>
              <a:cs typeface="Century Gothic"/>
            </a:endParaRPr>
          </a:p>
          <a:p>
            <a:pPr algn="just">
              <a:buNone/>
            </a:pPr>
            <a:r>
              <a:rPr sz="2000" dirty="0" smtClean="0">
                <a:latin typeface="Century Gothic"/>
                <a:cs typeface="Century Gothic"/>
              </a:rPr>
              <a:t>Uno de los principios más importantes y difíciles de todo el proceso comunicativo es el </a:t>
            </a:r>
            <a:r>
              <a:rPr sz="2000" b="1" dirty="0" smtClean="0">
                <a:latin typeface="Century Gothic"/>
                <a:cs typeface="Century Gothic"/>
              </a:rPr>
              <a:t>saber escuchar</a:t>
            </a:r>
            <a:r>
              <a:rPr sz="2000" dirty="0" smtClean="0">
                <a:latin typeface="Century Gothic"/>
                <a:cs typeface="Century Gothic"/>
              </a:rPr>
              <a:t>. </a:t>
            </a:r>
            <a:endParaRPr lang="es-ES_tradnl" sz="2000" dirty="0" smtClean="0">
              <a:latin typeface="Century Gothic"/>
              <a:cs typeface="Century Gothic"/>
            </a:endParaRPr>
          </a:p>
          <a:p>
            <a:pPr algn="just">
              <a:buNone/>
            </a:pPr>
            <a:r>
              <a:rPr sz="2000" dirty="0" smtClean="0">
                <a:latin typeface="Century Gothic"/>
                <a:cs typeface="Century Gothic"/>
              </a:rPr>
              <a:t>La falta de comunicación que se sufre hoy día se debe en gran parte a que no se sabe escuchar a los demás. Se está más tiempo pendiente de las propias emisiones, y en esta necesidad propia de comunicar se pierde la esencia de la comunicación.</a:t>
            </a:r>
            <a:endParaRPr lang="es-ES_tradnl" sz="2000" dirty="0" smtClean="0">
              <a:latin typeface="Century Gothic"/>
              <a:cs typeface="Century Gothic"/>
            </a:endParaRPr>
          </a:p>
          <a:p>
            <a:pPr algn="just">
              <a:buNone/>
            </a:pPr>
            <a:r>
              <a:rPr sz="2000" dirty="0" smtClean="0">
                <a:latin typeface="Century Gothic"/>
                <a:cs typeface="Century Gothic"/>
              </a:rPr>
              <a:t> Existe la creencia errónea de que se escucha de forma automática</a:t>
            </a:r>
            <a:endParaRPr lang="es-ES_tradnl" sz="2000" b="1" dirty="0">
              <a:latin typeface="Century Gothic"/>
              <a:cs typeface="Century Gothic"/>
            </a:endParaRPr>
          </a:p>
        </p:txBody>
      </p:sp>
      <p:pic>
        <p:nvPicPr>
          <p:cNvPr id="4" name="Imagen 3" descr="alehop_1_1005786.jpg"/>
          <p:cNvPicPr>
            <a:picLocks noChangeAspect="1"/>
          </p:cNvPicPr>
          <p:nvPr/>
        </p:nvPicPr>
        <p:blipFill>
          <a:blip r:embed="rId2"/>
          <a:stretch>
            <a:fillRect/>
          </a:stretch>
        </p:blipFill>
        <p:spPr>
          <a:xfrm>
            <a:off x="3048000" y="585389"/>
            <a:ext cx="3886200" cy="2709237"/>
          </a:xfrm>
          <a:prstGeom prst="rect">
            <a:avLst/>
          </a:prstGeom>
          <a:ln w="38100" cmpd="sng">
            <a:solidFill>
              <a:schemeClr val="tx1"/>
            </a:solid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85800" y="228600"/>
            <a:ext cx="8229600" cy="4525963"/>
          </a:xfrm>
        </p:spPr>
        <p:txBody>
          <a:bodyPr/>
          <a:lstStyle/>
          <a:p>
            <a:pPr>
              <a:buNone/>
            </a:pPr>
            <a:r>
              <a:rPr sz="2000" dirty="0" smtClean="0">
                <a:latin typeface="Century Gothic"/>
                <a:cs typeface="Century Gothic"/>
              </a:rPr>
              <a:t> </a:t>
            </a:r>
            <a:endParaRPr lang="es-ES_tradnl" sz="2000" dirty="0" smtClean="0">
              <a:latin typeface="Century Gothic"/>
              <a:cs typeface="Century Gothic"/>
            </a:endParaRPr>
          </a:p>
          <a:p>
            <a:pPr>
              <a:buNone/>
            </a:pPr>
            <a:r>
              <a:rPr sz="2800" b="1" dirty="0" smtClean="0">
                <a:solidFill>
                  <a:srgbClr val="FF3F3A"/>
                </a:solidFill>
                <a:latin typeface="Century Gothic"/>
                <a:cs typeface="Century Gothic"/>
              </a:rPr>
              <a:t>¿Cuál es la diferencia entre el oír y el escuchar?</a:t>
            </a:r>
            <a:endParaRPr lang="es-ES_tradnl" sz="2800" b="1" dirty="0" smtClean="0">
              <a:solidFill>
                <a:srgbClr val="FF3F3A"/>
              </a:solidFill>
              <a:latin typeface="Century Gothic"/>
              <a:cs typeface="Century Gothic"/>
            </a:endParaRPr>
          </a:p>
          <a:p>
            <a:pPr>
              <a:buNone/>
            </a:pPr>
            <a:endParaRPr lang="es-ES_tradnl" sz="1600" b="1" dirty="0" smtClean="0">
              <a:solidFill>
                <a:srgbClr val="FFFB77"/>
              </a:solidFill>
              <a:latin typeface="Century Gothic"/>
              <a:cs typeface="Century Gothic"/>
            </a:endParaRPr>
          </a:p>
          <a:p>
            <a:pPr>
              <a:buNone/>
            </a:pPr>
            <a:r>
              <a:rPr lang="es-ES_tradnl" sz="2000" dirty="0" smtClean="0">
                <a:latin typeface="Century Gothic"/>
                <a:cs typeface="Century Gothic"/>
              </a:rPr>
              <a:t>Oír </a:t>
            </a:r>
            <a:r>
              <a:rPr sz="2000" dirty="0" smtClean="0">
                <a:latin typeface="Century Gothic"/>
                <a:cs typeface="Century Gothic"/>
              </a:rPr>
              <a:t>es simplemente percibir vibraciones de sonido</a:t>
            </a:r>
            <a:r>
              <a:rPr lang="es-ES_tradnl" sz="2000" dirty="0" smtClean="0">
                <a:latin typeface="Century Gothic"/>
                <a:cs typeface="Century Gothic"/>
              </a:rPr>
              <a:t>, </a:t>
            </a:r>
            <a:r>
              <a:rPr lang="es-ES_tradnl" sz="2000" dirty="0" err="1" smtClean="0">
                <a:latin typeface="Century Gothic"/>
                <a:cs typeface="Century Gothic"/>
              </a:rPr>
              <a:t>m</a:t>
            </a:r>
            <a:r>
              <a:rPr sz="2000" dirty="0" smtClean="0">
                <a:latin typeface="Century Gothic"/>
                <a:cs typeface="Century Gothic"/>
              </a:rPr>
              <a:t>ientras que escuchar es entender, comprender o dar sentido a lo que </a:t>
            </a:r>
            <a:r>
              <a:rPr lang="es-ES_tradnl" sz="2000" dirty="0" smtClean="0">
                <a:latin typeface="Century Gothic"/>
                <a:cs typeface="Century Gothic"/>
              </a:rPr>
              <a:t>se oye o expresa una persona</a:t>
            </a:r>
            <a:r>
              <a:rPr sz="2000" dirty="0" smtClean="0">
                <a:latin typeface="Century Gothic"/>
                <a:cs typeface="Century Gothic"/>
              </a:rPr>
              <a:t>.</a:t>
            </a:r>
            <a:endParaRPr lang="es-ES_tradnl" sz="2000" dirty="0" smtClean="0">
              <a:latin typeface="Century Gothic"/>
              <a:cs typeface="Century Gothic"/>
            </a:endParaRPr>
          </a:p>
          <a:p>
            <a:pPr>
              <a:buNone/>
            </a:pPr>
            <a:endParaRPr lang="es-ES_tradnl" sz="2000" dirty="0">
              <a:latin typeface="Century Gothic"/>
              <a:cs typeface="Century Gothic"/>
            </a:endParaRPr>
          </a:p>
        </p:txBody>
      </p:sp>
      <p:pic>
        <p:nvPicPr>
          <p:cNvPr id="4" name="Imagen 3" descr="escuchar-y-oir-resumen-3-638.jpg"/>
          <p:cNvPicPr>
            <a:picLocks noChangeAspect="1"/>
          </p:cNvPicPr>
          <p:nvPr/>
        </p:nvPicPr>
        <p:blipFill>
          <a:blip r:embed="rId2"/>
          <a:srcRect b="9620"/>
          <a:stretch>
            <a:fillRect/>
          </a:stretch>
        </p:blipFill>
        <p:spPr>
          <a:xfrm>
            <a:off x="2197100" y="3167625"/>
            <a:ext cx="5041900" cy="3156975"/>
          </a:xfrm>
          <a:prstGeom prst="rect">
            <a:avLst/>
          </a:prstGeom>
          <a:ln w="38100" cmpd="sng">
            <a:solidFill>
              <a:schemeClr val="tx1"/>
            </a:solid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200" y="1951037"/>
            <a:ext cx="8229600" cy="4525963"/>
          </a:xfrm>
        </p:spPr>
        <p:txBody>
          <a:bodyPr/>
          <a:lstStyle/>
          <a:p>
            <a:r>
              <a:rPr sz="2400" dirty="0" smtClean="0">
                <a:latin typeface="Century Gothic"/>
                <a:cs typeface="Century Gothic"/>
              </a:rPr>
              <a:t>La </a:t>
            </a:r>
            <a:r>
              <a:rPr sz="2400" b="1" dirty="0" smtClean="0">
                <a:latin typeface="Century Gothic"/>
                <a:cs typeface="Century Gothic"/>
              </a:rPr>
              <a:t>escucha efectiva </a:t>
            </a:r>
            <a:r>
              <a:rPr sz="2400" dirty="0" smtClean="0">
                <a:latin typeface="Century Gothic"/>
                <a:cs typeface="Century Gothic"/>
              </a:rPr>
              <a:t>tiene que ser necesariamente </a:t>
            </a:r>
            <a:r>
              <a:rPr sz="2400" b="1" dirty="0" smtClean="0">
                <a:latin typeface="Century Gothic"/>
                <a:cs typeface="Century Gothic"/>
              </a:rPr>
              <a:t>activa </a:t>
            </a:r>
            <a:r>
              <a:rPr sz="2400" dirty="0" smtClean="0">
                <a:latin typeface="Century Gothic"/>
                <a:cs typeface="Century Gothic"/>
              </a:rPr>
              <a:t>por encima de lo pasivo. La escucha activa se refiere a la habilidad de escuchar no sólo lo que la persona está expresando directamente, sino también los sentimientos, ideas o pensamientos que subyacen a lo que se está diciendo. Para llegar a entender a alguien se precisa asimismo cierta </a:t>
            </a:r>
            <a:r>
              <a:rPr sz="2400" b="1" dirty="0" smtClean="0">
                <a:latin typeface="Century Gothic"/>
                <a:cs typeface="Century Gothic"/>
              </a:rPr>
              <a:t>empatía</a:t>
            </a:r>
            <a:r>
              <a:rPr sz="2400" dirty="0" smtClean="0">
                <a:latin typeface="Century Gothic"/>
                <a:cs typeface="Century Gothic"/>
              </a:rPr>
              <a:t>.</a:t>
            </a:r>
            <a:endParaRPr lang="es-ES_tradnl" sz="2400" dirty="0" smtClean="0">
              <a:latin typeface="Century Gothic"/>
              <a:cs typeface="Century Gothic"/>
            </a:endParaRPr>
          </a:p>
          <a:p>
            <a:endParaRPr lang="es-ES_tradnl"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l"/>
            <a:r>
              <a:rPr lang="es-ES_tradnl" b="1" dirty="0" smtClean="0">
                <a:latin typeface="Century Gothic"/>
                <a:cs typeface="Century Gothic"/>
              </a:rPr>
              <a:t>Expectativas, intereses e ideas previas</a:t>
            </a:r>
            <a:endParaRPr lang="es-ES_tradnl" b="1" dirty="0">
              <a:latin typeface="Century Gothic"/>
              <a:cs typeface="Century Gothic"/>
            </a:endParaRPr>
          </a:p>
        </p:txBody>
      </p:sp>
      <p:sp>
        <p:nvSpPr>
          <p:cNvPr id="3" name="Marcador de contenido 2"/>
          <p:cNvSpPr>
            <a:spLocks noGrp="1"/>
          </p:cNvSpPr>
          <p:nvPr>
            <p:ph idx="1"/>
          </p:nvPr>
        </p:nvSpPr>
        <p:spPr>
          <a:xfrm>
            <a:off x="457200" y="2560637"/>
            <a:ext cx="8229600" cy="4525963"/>
          </a:xfrm>
        </p:spPr>
        <p:txBody>
          <a:bodyPr/>
          <a:lstStyle/>
          <a:p>
            <a:r>
              <a:rPr lang="es-ES_tradnl" sz="2800" i="1" dirty="0" smtClean="0">
                <a:latin typeface="Century Gothic"/>
                <a:cs typeface="Century Gothic"/>
              </a:rPr>
              <a:t>¿Qué me gustaría aprender en esta sesión?</a:t>
            </a:r>
          </a:p>
          <a:p>
            <a:r>
              <a:rPr lang="es-ES_tradnl" sz="2800" i="1" dirty="0" smtClean="0">
                <a:latin typeface="Century Gothic"/>
                <a:cs typeface="Century Gothic"/>
              </a:rPr>
              <a:t>¿De qué manera?</a:t>
            </a:r>
          </a:p>
          <a:p>
            <a:r>
              <a:rPr lang="es-ES_tradnl" sz="2800" i="1" dirty="0" smtClean="0">
                <a:latin typeface="Century Gothic"/>
                <a:cs typeface="Century Gothic"/>
              </a:rPr>
              <a:t>¿Qué sé?</a:t>
            </a:r>
          </a:p>
          <a:p>
            <a:r>
              <a:rPr lang="es-ES_tradnl" sz="2800" i="1" dirty="0" smtClean="0">
                <a:latin typeface="Century Gothic"/>
                <a:cs typeface="Century Gothic"/>
              </a:rPr>
              <a:t>Contenidos básicos que se abordarán</a:t>
            </a:r>
            <a:r>
              <a:rPr lang="es-ES_tradnl" sz="2800" i="1" dirty="0" smtClean="0"/>
              <a:t> </a:t>
            </a:r>
            <a:endParaRPr lang="es-ES_tradnl" sz="2800" i="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04800" y="2438400"/>
            <a:ext cx="8229600" cy="4525963"/>
          </a:xfrm>
        </p:spPr>
        <p:txBody>
          <a:bodyPr/>
          <a:lstStyle/>
          <a:p>
            <a:pPr>
              <a:buNone/>
            </a:pPr>
            <a:r>
              <a:rPr sz="2400" b="1" dirty="0" smtClean="0">
                <a:latin typeface="Century Gothic"/>
                <a:cs typeface="Century Gothic"/>
              </a:rPr>
              <a:t>Elementos que facilitan la escucha activa:</a:t>
            </a:r>
            <a:endParaRPr sz="2400" dirty="0" smtClean="0">
              <a:latin typeface="Century Gothic"/>
              <a:cs typeface="Century Gothic"/>
            </a:endParaRPr>
          </a:p>
          <a:p>
            <a:r>
              <a:rPr sz="2400" b="1" dirty="0" smtClean="0">
                <a:latin typeface="Century Gothic"/>
                <a:cs typeface="Century Gothic"/>
              </a:rPr>
              <a:t>Disposición </a:t>
            </a:r>
            <a:r>
              <a:rPr lang="es-ES_tradnl" sz="2400" b="1" dirty="0" smtClean="0">
                <a:latin typeface="Century Gothic"/>
                <a:cs typeface="Century Gothic"/>
              </a:rPr>
              <a:t>corporal y </a:t>
            </a:r>
            <a:r>
              <a:rPr sz="2400" b="1" dirty="0" smtClean="0">
                <a:latin typeface="Century Gothic"/>
                <a:cs typeface="Century Gothic"/>
              </a:rPr>
              <a:t>psicológica</a:t>
            </a:r>
            <a:r>
              <a:rPr sz="2400" dirty="0" smtClean="0">
                <a:latin typeface="Century Gothic"/>
                <a:cs typeface="Century Gothic"/>
              </a:rPr>
              <a:t>: prepararse interiormente para escuchar.</a:t>
            </a:r>
            <a:r>
              <a:rPr lang="es-ES_tradnl" sz="2400" dirty="0" smtClean="0">
                <a:latin typeface="Century Gothic"/>
                <a:cs typeface="Century Gothic"/>
              </a:rPr>
              <a:t> “Estar conectado con uno/a mismo/a”.</a:t>
            </a:r>
            <a:r>
              <a:rPr sz="2400" dirty="0" smtClean="0">
                <a:latin typeface="Century Gothic"/>
                <a:cs typeface="Century Gothic"/>
              </a:rPr>
              <a:t> </a:t>
            </a:r>
            <a:endParaRPr lang="es-ES_tradnl" sz="2400" dirty="0" smtClean="0">
              <a:latin typeface="Century Gothic"/>
              <a:cs typeface="Century Gothic"/>
            </a:endParaRPr>
          </a:p>
          <a:p>
            <a:r>
              <a:rPr sz="2400" b="1" dirty="0" smtClean="0">
                <a:latin typeface="Century Gothic"/>
                <a:cs typeface="Century Gothic"/>
              </a:rPr>
              <a:t>Observar al otro</a:t>
            </a:r>
            <a:r>
              <a:rPr sz="2400" dirty="0" smtClean="0">
                <a:latin typeface="Century Gothic"/>
                <a:cs typeface="Century Gothic"/>
              </a:rPr>
              <a:t>: contenido de lo que dice, </a:t>
            </a:r>
            <a:r>
              <a:rPr lang="es-ES_tradnl" sz="2400" dirty="0" smtClean="0">
                <a:latin typeface="Century Gothic"/>
                <a:cs typeface="Century Gothic"/>
              </a:rPr>
              <a:t>cómo lo dice,</a:t>
            </a:r>
            <a:r>
              <a:rPr sz="2400" dirty="0" smtClean="0">
                <a:latin typeface="Century Gothic"/>
                <a:cs typeface="Century Gothic"/>
              </a:rPr>
              <a:t> los sentimientos.</a:t>
            </a:r>
            <a:r>
              <a:rPr lang="es-ES_tradnl" sz="2400" dirty="0" smtClean="0">
                <a:latin typeface="Century Gothic"/>
                <a:cs typeface="Century Gothic"/>
              </a:rPr>
              <a:t>..</a:t>
            </a:r>
            <a:endParaRPr sz="2400" dirty="0" smtClean="0">
              <a:latin typeface="Century Gothic"/>
              <a:cs typeface="Century Gothic"/>
            </a:endParaRPr>
          </a:p>
          <a:p>
            <a:r>
              <a:rPr sz="2400" dirty="0" smtClean="0">
                <a:latin typeface="Century Gothic"/>
                <a:cs typeface="Century Gothic"/>
              </a:rPr>
              <a:t>Expresar al otro que le escuchas con </a:t>
            </a:r>
            <a:r>
              <a:rPr sz="2400" b="1" dirty="0" smtClean="0">
                <a:latin typeface="Century Gothic"/>
                <a:cs typeface="Century Gothic"/>
              </a:rPr>
              <a:t>comunicación verbal</a:t>
            </a:r>
            <a:r>
              <a:rPr sz="2400" dirty="0" smtClean="0">
                <a:latin typeface="Century Gothic"/>
                <a:cs typeface="Century Gothic"/>
              </a:rPr>
              <a:t> (ya veo, umm, uh, etc.) </a:t>
            </a:r>
            <a:r>
              <a:rPr sz="2400" b="1" dirty="0" smtClean="0">
                <a:latin typeface="Century Gothic"/>
                <a:cs typeface="Century Gothic"/>
              </a:rPr>
              <a:t>y no verbal </a:t>
            </a:r>
            <a:r>
              <a:rPr sz="2400" dirty="0" smtClean="0">
                <a:latin typeface="Century Gothic"/>
                <a:cs typeface="Century Gothic"/>
              </a:rPr>
              <a:t>(contacto visual, gestos, inclinación del cuerpo, etc.).</a:t>
            </a:r>
          </a:p>
        </p:txBody>
      </p:sp>
      <p:pic>
        <p:nvPicPr>
          <p:cNvPr id="4" name="Imagen 3" descr="listen2.jpg"/>
          <p:cNvPicPr>
            <a:picLocks noChangeAspect="1"/>
          </p:cNvPicPr>
          <p:nvPr/>
        </p:nvPicPr>
        <p:blipFill>
          <a:blip r:embed="rId2"/>
          <a:stretch>
            <a:fillRect/>
          </a:stretch>
        </p:blipFill>
        <p:spPr>
          <a:xfrm>
            <a:off x="4572000" y="0"/>
            <a:ext cx="4572000" cy="22860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90872" y="559221"/>
            <a:ext cx="8229600" cy="4525963"/>
          </a:xfrm>
        </p:spPr>
        <p:txBody>
          <a:bodyPr/>
          <a:lstStyle/>
          <a:p>
            <a:pPr>
              <a:buNone/>
            </a:pPr>
            <a:r>
              <a:rPr sz="2800" b="1" dirty="0" smtClean="0">
                <a:latin typeface="Century Gothic"/>
                <a:cs typeface="Century Gothic"/>
              </a:rPr>
              <a:t>Elementos a evitar en la escucha activa</a:t>
            </a:r>
            <a:endParaRPr lang="es-ES_tradnl" sz="2800" b="1" dirty="0" smtClean="0">
              <a:latin typeface="Century Gothic"/>
              <a:cs typeface="Century Gothic"/>
            </a:endParaRPr>
          </a:p>
          <a:p>
            <a:pPr>
              <a:buNone/>
            </a:pPr>
            <a:endParaRPr sz="2800" dirty="0" smtClean="0">
              <a:latin typeface="Century Gothic"/>
              <a:cs typeface="Century Gothic"/>
            </a:endParaRPr>
          </a:p>
          <a:p>
            <a:pPr algn="just"/>
            <a:r>
              <a:rPr lang="es-ES_tradnl" sz="2000" dirty="0" smtClean="0">
                <a:solidFill>
                  <a:srgbClr val="FFFB77"/>
                </a:solidFill>
                <a:latin typeface="Century Gothic"/>
                <a:cs typeface="Century Gothic"/>
              </a:rPr>
              <a:t>Evitar </a:t>
            </a:r>
            <a:r>
              <a:rPr sz="2000" dirty="0" smtClean="0">
                <a:solidFill>
                  <a:srgbClr val="FFFB77"/>
                </a:solidFill>
                <a:latin typeface="Century Gothic"/>
                <a:cs typeface="Century Gothic"/>
              </a:rPr>
              <a:t>distraernos</a:t>
            </a:r>
            <a:r>
              <a:rPr lang="es-ES_tradnl" sz="2000" dirty="0" smtClean="0">
                <a:solidFill>
                  <a:srgbClr val="FFFB77"/>
                </a:solidFill>
                <a:latin typeface="Century Gothic"/>
                <a:cs typeface="Century Gothic"/>
              </a:rPr>
              <a:t> </a:t>
            </a:r>
            <a:r>
              <a:rPr lang="es-ES_tradnl" sz="2000" dirty="0" smtClean="0">
                <a:solidFill>
                  <a:srgbClr val="000000"/>
                </a:solidFill>
                <a:latin typeface="Century Gothic"/>
                <a:cs typeface="Century Gothic"/>
              </a:rPr>
              <a:t>(por ejemplo, con móvil, ruidos...)</a:t>
            </a:r>
            <a:endParaRPr sz="2000" dirty="0" smtClean="0">
              <a:solidFill>
                <a:srgbClr val="000000"/>
              </a:solidFill>
              <a:latin typeface="Century Gothic"/>
              <a:cs typeface="Century Gothic"/>
            </a:endParaRPr>
          </a:p>
          <a:p>
            <a:pPr algn="just"/>
            <a:r>
              <a:rPr sz="2000" dirty="0" smtClean="0">
                <a:solidFill>
                  <a:srgbClr val="FFFB77"/>
                </a:solidFill>
                <a:latin typeface="Century Gothic"/>
                <a:cs typeface="Century Gothic"/>
              </a:rPr>
              <a:t>No interrumpir </a:t>
            </a:r>
            <a:r>
              <a:rPr sz="2000" dirty="0" smtClean="0">
                <a:latin typeface="Century Gothic"/>
                <a:cs typeface="Century Gothic"/>
              </a:rPr>
              <a:t>al que habla.</a:t>
            </a:r>
          </a:p>
          <a:p>
            <a:pPr algn="just"/>
            <a:r>
              <a:rPr sz="2000" dirty="0" smtClean="0">
                <a:solidFill>
                  <a:srgbClr val="FFFB77"/>
                </a:solidFill>
                <a:latin typeface="Century Gothic"/>
                <a:cs typeface="Century Gothic"/>
              </a:rPr>
              <a:t>No juzgar</a:t>
            </a:r>
            <a:r>
              <a:rPr sz="2000" dirty="0" smtClean="0">
                <a:latin typeface="Century Gothic"/>
                <a:cs typeface="Century Gothic"/>
              </a:rPr>
              <a:t>.</a:t>
            </a:r>
          </a:p>
          <a:p>
            <a:pPr algn="just"/>
            <a:r>
              <a:rPr sz="2000" dirty="0" smtClean="0">
                <a:solidFill>
                  <a:srgbClr val="FFFB77"/>
                </a:solidFill>
                <a:latin typeface="Century Gothic"/>
                <a:cs typeface="Century Gothic"/>
              </a:rPr>
              <a:t>No ofrecer ayuda </a:t>
            </a:r>
            <a:r>
              <a:rPr sz="2000" dirty="0" smtClean="0">
                <a:latin typeface="Century Gothic"/>
                <a:cs typeface="Century Gothic"/>
              </a:rPr>
              <a:t>o soluciones prematuras.</a:t>
            </a:r>
          </a:p>
          <a:p>
            <a:pPr algn="just"/>
            <a:r>
              <a:rPr sz="2000" dirty="0" smtClean="0">
                <a:solidFill>
                  <a:srgbClr val="FFFB77"/>
                </a:solidFill>
                <a:latin typeface="Century Gothic"/>
                <a:cs typeface="Century Gothic"/>
              </a:rPr>
              <a:t>No rechazar lo que el otro esté sintiendo</a:t>
            </a:r>
            <a:r>
              <a:rPr sz="2000" dirty="0" smtClean="0">
                <a:latin typeface="Century Gothic"/>
                <a:cs typeface="Century Gothic"/>
              </a:rPr>
              <a:t>, por ejemplo: "no te preocupes, eso no es nada".</a:t>
            </a:r>
          </a:p>
          <a:p>
            <a:pPr algn="just"/>
            <a:r>
              <a:rPr sz="2000" dirty="0" smtClean="0">
                <a:solidFill>
                  <a:srgbClr val="FFFB77"/>
                </a:solidFill>
                <a:latin typeface="Century Gothic"/>
                <a:cs typeface="Century Gothic"/>
              </a:rPr>
              <a:t>No contar "tu historia" </a:t>
            </a:r>
            <a:r>
              <a:rPr sz="2000" dirty="0" smtClean="0">
                <a:latin typeface="Century Gothic"/>
                <a:cs typeface="Century Gothic"/>
              </a:rPr>
              <a:t>cuando el otro necesita hablarte.</a:t>
            </a:r>
          </a:p>
          <a:p>
            <a:pPr algn="just"/>
            <a:r>
              <a:rPr sz="2000" dirty="0" smtClean="0">
                <a:solidFill>
                  <a:srgbClr val="FFFB77"/>
                </a:solidFill>
                <a:latin typeface="Century Gothic"/>
                <a:cs typeface="Century Gothic"/>
              </a:rPr>
              <a:t>No contraargumentar</a:t>
            </a:r>
            <a:r>
              <a:rPr sz="2000" dirty="0" smtClean="0">
                <a:latin typeface="Century Gothic"/>
                <a:cs typeface="Century Gothic"/>
              </a:rPr>
              <a:t>. Por ejemplo: el otro dice "me siento mal" y tú respondes "y yo también".</a:t>
            </a:r>
          </a:p>
          <a:p>
            <a:pPr algn="just"/>
            <a:r>
              <a:rPr sz="2000" dirty="0" smtClean="0">
                <a:solidFill>
                  <a:srgbClr val="FFFB77"/>
                </a:solidFill>
                <a:latin typeface="Century Gothic"/>
                <a:cs typeface="Century Gothic"/>
              </a:rPr>
              <a:t>Evitar el "síndrome del experto</a:t>
            </a:r>
            <a:r>
              <a:rPr sz="2000" dirty="0" smtClean="0">
                <a:latin typeface="Century Gothic"/>
                <a:cs typeface="Century Gothic"/>
              </a:rPr>
              <a:t>": ya tienes las respuestas al problema de la otra persona, antes incluso de que te haya contado la mitad.</a:t>
            </a:r>
          </a:p>
          <a:p>
            <a:endParaRPr lang="es-ES_tradnl" dirty="0" smtClean="0"/>
          </a:p>
          <a:p>
            <a:endParaRPr lang="es-ES_tradnl"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274638"/>
            <a:ext cx="9144000" cy="1143000"/>
          </a:xfrm>
        </p:spPr>
        <p:txBody>
          <a:bodyPr/>
          <a:lstStyle/>
          <a:p>
            <a:r>
              <a:rPr lang="es-ES_tradnl" sz="4000" b="1" dirty="0" smtClean="0">
                <a:latin typeface="Century Gothic"/>
                <a:cs typeface="Century Gothic"/>
              </a:rPr>
              <a:t>Habilidades para la escucha activa</a:t>
            </a:r>
            <a:endParaRPr lang="es-ES_tradnl" sz="4000" b="1" dirty="0">
              <a:latin typeface="Century Gothic"/>
              <a:cs typeface="Century Gothic"/>
            </a:endParaRPr>
          </a:p>
        </p:txBody>
      </p:sp>
      <p:sp>
        <p:nvSpPr>
          <p:cNvPr id="3" name="Marcador de contenido 2"/>
          <p:cNvSpPr>
            <a:spLocks noGrp="1"/>
          </p:cNvSpPr>
          <p:nvPr>
            <p:ph idx="1"/>
          </p:nvPr>
        </p:nvSpPr>
        <p:spPr>
          <a:xfrm>
            <a:off x="457200" y="1981200"/>
            <a:ext cx="8229600" cy="4525963"/>
          </a:xfrm>
        </p:spPr>
        <p:txBody>
          <a:bodyPr/>
          <a:lstStyle/>
          <a:p>
            <a:r>
              <a:rPr sz="2400" b="1" dirty="0" smtClean="0">
                <a:latin typeface="Century Gothic"/>
                <a:cs typeface="Century Gothic"/>
              </a:rPr>
              <a:t>Parafrasear</a:t>
            </a:r>
            <a:r>
              <a:rPr sz="2000" b="1" dirty="0" smtClean="0">
                <a:latin typeface="Century Gothic"/>
                <a:cs typeface="Century Gothic"/>
              </a:rPr>
              <a:t>. </a:t>
            </a:r>
            <a:r>
              <a:rPr sz="2000" dirty="0" smtClean="0">
                <a:latin typeface="Century Gothic"/>
                <a:cs typeface="Century Gothic"/>
              </a:rPr>
              <a:t>Este concepto significa verificar o decir con las propias palabras lo que parece que el emisor acaba de decir. Es muy importante en el proceso de escucha ya que ayuda a comprender lo que el otro está diciendo y permite verificar si realmente se está entendiendo y no malinterpretando lo que se dice. </a:t>
            </a:r>
            <a:endParaRPr lang="es-ES_tradnl" sz="2000" dirty="0" smtClean="0">
              <a:latin typeface="Century Gothic"/>
              <a:cs typeface="Century Gothic"/>
            </a:endParaRPr>
          </a:p>
          <a:p>
            <a:pPr>
              <a:buNone/>
            </a:pPr>
            <a:r>
              <a:rPr lang="es-ES_tradnl" sz="2000" dirty="0" smtClean="0">
                <a:latin typeface="Century Gothic"/>
                <a:cs typeface="Century Gothic"/>
              </a:rPr>
              <a:t>	</a:t>
            </a:r>
          </a:p>
          <a:p>
            <a:pPr>
              <a:buNone/>
            </a:pPr>
            <a:r>
              <a:rPr lang="es-ES_tradnl" sz="2000" dirty="0" smtClean="0">
                <a:latin typeface="Century Gothic"/>
                <a:cs typeface="Century Gothic"/>
              </a:rPr>
              <a:t>	</a:t>
            </a:r>
            <a:r>
              <a:rPr sz="2000" i="1" dirty="0" smtClean="0">
                <a:latin typeface="Century Gothic"/>
                <a:cs typeface="Century Gothic"/>
              </a:rPr>
              <a:t>“Entonces, según veo, lo que pasaba era que...”, “¿Quieres decir que te sentiste...?”.</a:t>
            </a:r>
          </a:p>
          <a:p>
            <a:pPr>
              <a:buNone/>
            </a:pPr>
            <a:endParaRPr lang="es-ES_tradnl"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274638"/>
            <a:ext cx="9144000" cy="1143000"/>
          </a:xfrm>
        </p:spPr>
        <p:txBody>
          <a:bodyPr/>
          <a:lstStyle/>
          <a:p>
            <a:r>
              <a:rPr lang="es-ES_tradnl" sz="4000" b="1" dirty="0" smtClean="0">
                <a:latin typeface="Century Gothic"/>
                <a:cs typeface="Century Gothic"/>
              </a:rPr>
              <a:t>Habilidades para la escucha activa</a:t>
            </a:r>
            <a:endParaRPr lang="es-ES_tradnl" sz="4000" b="1" dirty="0">
              <a:latin typeface="Century Gothic"/>
              <a:cs typeface="Century Gothic"/>
            </a:endParaRPr>
          </a:p>
        </p:txBody>
      </p:sp>
      <p:sp>
        <p:nvSpPr>
          <p:cNvPr id="3" name="Marcador de contenido 2"/>
          <p:cNvSpPr>
            <a:spLocks noGrp="1"/>
          </p:cNvSpPr>
          <p:nvPr>
            <p:ph idx="1"/>
          </p:nvPr>
        </p:nvSpPr>
        <p:spPr>
          <a:xfrm>
            <a:off x="457200" y="1752600"/>
            <a:ext cx="8229600" cy="4525963"/>
          </a:xfrm>
        </p:spPr>
        <p:txBody>
          <a:bodyPr/>
          <a:lstStyle/>
          <a:p>
            <a:pPr algn="just"/>
            <a:r>
              <a:rPr sz="2400" b="1" dirty="0" smtClean="0">
                <a:latin typeface="Century Gothic"/>
                <a:cs typeface="Century Gothic"/>
              </a:rPr>
              <a:t>Emitir palabras de refuerzo o cumplidos</a:t>
            </a:r>
            <a:r>
              <a:rPr sz="2000" b="1" dirty="0" smtClean="0">
                <a:latin typeface="Century Gothic"/>
                <a:cs typeface="Century Gothic"/>
              </a:rPr>
              <a:t>. </a:t>
            </a:r>
            <a:r>
              <a:rPr sz="2000" dirty="0" smtClean="0">
                <a:latin typeface="Century Gothic"/>
                <a:cs typeface="Century Gothic"/>
              </a:rPr>
              <a:t>Pueden definirse como verbalizaciones que suponen un halago para la otra persona o refuerzan su discurso al transmitir que uno aprueba, está de acuerdo o comprende lo que se acaba de decir.</a:t>
            </a:r>
            <a:endParaRPr lang="es-ES_tradnl" sz="2000" dirty="0" smtClean="0">
              <a:latin typeface="Century Gothic"/>
              <a:cs typeface="Century Gothic"/>
            </a:endParaRPr>
          </a:p>
          <a:p>
            <a:pPr algn="just"/>
            <a:endParaRPr lang="es-ES_tradnl" sz="2000" dirty="0" smtClean="0">
              <a:latin typeface="Century Gothic"/>
              <a:cs typeface="Century Gothic"/>
            </a:endParaRPr>
          </a:p>
          <a:p>
            <a:pPr algn="just">
              <a:buNone/>
            </a:pPr>
            <a:r>
              <a:rPr lang="es-ES_tradnl" sz="2000" i="1" dirty="0" smtClean="0">
                <a:latin typeface="Century Gothic"/>
                <a:cs typeface="Century Gothic"/>
              </a:rPr>
              <a:t>	</a:t>
            </a:r>
            <a:r>
              <a:rPr sz="2000" i="1" dirty="0" smtClean="0">
                <a:latin typeface="Century Gothic"/>
                <a:cs typeface="Century Gothic"/>
              </a:rPr>
              <a:t>"Esto es muy divertido"; "Me encanta hablar contigo" o "Debes ser muy bueno jugando al tenis". </a:t>
            </a:r>
            <a:endParaRPr lang="es-ES_tradnl" sz="2000" i="1" dirty="0" smtClean="0">
              <a:latin typeface="Century Gothic"/>
              <a:cs typeface="Century Gothic"/>
            </a:endParaRPr>
          </a:p>
          <a:p>
            <a:pPr algn="just">
              <a:buNone/>
            </a:pPr>
            <a:r>
              <a:rPr lang="es-ES_tradnl" sz="2000" i="1" dirty="0" smtClean="0">
                <a:latin typeface="Century Gothic"/>
                <a:cs typeface="Century Gothic"/>
              </a:rPr>
              <a:t>	</a:t>
            </a:r>
            <a:r>
              <a:rPr sz="2000" i="1" dirty="0" smtClean="0">
                <a:latin typeface="Century Gothic"/>
                <a:cs typeface="Century Gothic"/>
              </a:rPr>
              <a:t>Otro tipo de frases menos directas sirven también para transmitir el interés por la conversación: "Bien", "umm" o "¡Estupendo!".</a:t>
            </a:r>
          </a:p>
          <a:p>
            <a:endParaRPr lang="es-ES_tradnl"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274638"/>
            <a:ext cx="9144000" cy="1143000"/>
          </a:xfrm>
        </p:spPr>
        <p:txBody>
          <a:bodyPr/>
          <a:lstStyle/>
          <a:p>
            <a:r>
              <a:rPr lang="es-ES_tradnl" sz="4000" b="1" dirty="0" smtClean="0">
                <a:latin typeface="Century Gothic"/>
                <a:cs typeface="Century Gothic"/>
              </a:rPr>
              <a:t>Habilidades para la escucha activa</a:t>
            </a:r>
            <a:endParaRPr lang="es-ES_tradnl" sz="4000" b="1" dirty="0">
              <a:latin typeface="Century Gothic"/>
              <a:cs typeface="Century Gothic"/>
            </a:endParaRPr>
          </a:p>
        </p:txBody>
      </p:sp>
      <p:sp>
        <p:nvSpPr>
          <p:cNvPr id="3" name="Marcador de contenido 2"/>
          <p:cNvSpPr>
            <a:spLocks noGrp="1"/>
          </p:cNvSpPr>
          <p:nvPr>
            <p:ph idx="1"/>
          </p:nvPr>
        </p:nvSpPr>
        <p:spPr>
          <a:xfrm>
            <a:off x="457200" y="1646237"/>
            <a:ext cx="8229600" cy="4525963"/>
          </a:xfrm>
        </p:spPr>
        <p:txBody>
          <a:bodyPr/>
          <a:lstStyle/>
          <a:p>
            <a:pPr>
              <a:buNone/>
            </a:pPr>
            <a:r>
              <a:rPr sz="2000" b="1" dirty="0" smtClean="0">
                <a:latin typeface="Century Gothic"/>
                <a:cs typeface="Century Gothic"/>
              </a:rPr>
              <a:t>Resumir:</a:t>
            </a:r>
            <a:r>
              <a:rPr sz="2000" dirty="0" smtClean="0">
                <a:latin typeface="Century Gothic"/>
                <a:cs typeface="Century Gothic"/>
              </a:rPr>
              <a:t> Mediante esta habilidad informamos a la otra persona de nuestro grado de comprensión o de la necesidad de mayor aclaración. </a:t>
            </a:r>
            <a:endParaRPr lang="es-ES_tradnl" sz="2000" dirty="0" smtClean="0">
              <a:latin typeface="Century Gothic"/>
              <a:cs typeface="Century Gothic"/>
            </a:endParaRPr>
          </a:p>
          <a:p>
            <a:pPr>
              <a:buNone/>
            </a:pPr>
            <a:endParaRPr lang="es-ES_tradnl" sz="2000" dirty="0" smtClean="0">
              <a:latin typeface="Century Gothic"/>
              <a:cs typeface="Century Gothic"/>
            </a:endParaRPr>
          </a:p>
          <a:p>
            <a:pPr>
              <a:buNone/>
            </a:pPr>
            <a:r>
              <a:rPr sz="2000" dirty="0" smtClean="0">
                <a:latin typeface="Century Gothic"/>
                <a:cs typeface="Century Gothic"/>
              </a:rPr>
              <a:t>Expresiones de resumen serían:</a:t>
            </a:r>
          </a:p>
          <a:p>
            <a:r>
              <a:rPr sz="2000" dirty="0" smtClean="0">
                <a:latin typeface="Century Gothic"/>
                <a:cs typeface="Century Gothic"/>
              </a:rPr>
              <a:t>"Si no te he entendido mal..."</a:t>
            </a:r>
          </a:p>
          <a:p>
            <a:r>
              <a:rPr sz="2000" dirty="0" smtClean="0">
                <a:latin typeface="Century Gothic"/>
                <a:cs typeface="Century Gothic"/>
              </a:rPr>
              <a:t>"O sea, que lo que me estás diciendo es..."</a:t>
            </a:r>
          </a:p>
          <a:p>
            <a:r>
              <a:rPr sz="2000" dirty="0" smtClean="0">
                <a:latin typeface="Century Gothic"/>
                <a:cs typeface="Century Gothic"/>
              </a:rPr>
              <a:t>"A ver si te he entendido bien...."</a:t>
            </a:r>
          </a:p>
          <a:p>
            <a:r>
              <a:rPr sz="2000" dirty="0" smtClean="0">
                <a:latin typeface="Century Gothic"/>
                <a:cs typeface="Century Gothic"/>
              </a:rPr>
              <a:t>Expresiones de aclaración serían:</a:t>
            </a:r>
          </a:p>
          <a:p>
            <a:r>
              <a:rPr sz="2000" dirty="0" smtClean="0">
                <a:latin typeface="Century Gothic"/>
                <a:cs typeface="Century Gothic"/>
              </a:rPr>
              <a:t>"¿Es correcto?"</a:t>
            </a:r>
          </a:p>
          <a:p>
            <a:r>
              <a:rPr sz="2000" dirty="0" smtClean="0">
                <a:latin typeface="Century Gothic"/>
                <a:cs typeface="Century Gothic"/>
              </a:rPr>
              <a:t>"¿Estoy en lo cierto?"</a:t>
            </a:r>
            <a:r>
              <a:rPr lang="es-ES_tradnl" sz="2000" dirty="0" smtClean="0">
                <a:latin typeface="Century Gothic"/>
                <a:cs typeface="Century Gothic"/>
              </a:rPr>
              <a:t> </a:t>
            </a:r>
          </a:p>
          <a:p>
            <a:endParaRPr lang="es-ES_tradnl" sz="2000" dirty="0">
              <a:latin typeface="Century Gothic"/>
              <a:cs typeface="Century Gothic"/>
            </a:endParaRPr>
          </a:p>
          <a:p>
            <a:pPr>
              <a:buNone/>
            </a:pPr>
            <a:r>
              <a:rPr lang="es-ES_tradnl" sz="2000" dirty="0" smtClean="0">
                <a:latin typeface="Century Gothic"/>
                <a:cs typeface="Century Gothic"/>
                <a:hlinkClick r:id="rId2"/>
              </a:rPr>
              <a:t>Saber más</a:t>
            </a:r>
            <a:endParaRPr sz="2000" dirty="0" smtClean="0">
              <a:latin typeface="Century Gothic"/>
              <a:cs typeface="Century Gothic"/>
            </a:endParaRPr>
          </a:p>
          <a:p>
            <a:endParaRPr lang="es-ES_tradnl"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274638"/>
            <a:ext cx="9144000" cy="1143000"/>
          </a:xfrm>
        </p:spPr>
        <p:txBody>
          <a:bodyPr/>
          <a:lstStyle/>
          <a:p>
            <a:r>
              <a:rPr lang="es-ES_tradnl" sz="4000" b="1" dirty="0" smtClean="0">
                <a:latin typeface="Century Gothic"/>
                <a:cs typeface="Century Gothic"/>
              </a:rPr>
              <a:t>Habilidades para la escucha activa</a:t>
            </a:r>
            <a:endParaRPr lang="es-ES_tradnl" sz="4000" b="1" dirty="0">
              <a:latin typeface="Century Gothic"/>
              <a:cs typeface="Century Gothic"/>
            </a:endParaRPr>
          </a:p>
        </p:txBody>
      </p:sp>
      <p:sp>
        <p:nvSpPr>
          <p:cNvPr id="3" name="Marcador de contenido 2"/>
          <p:cNvSpPr>
            <a:spLocks noGrp="1"/>
          </p:cNvSpPr>
          <p:nvPr>
            <p:ph idx="1"/>
          </p:nvPr>
        </p:nvSpPr>
        <p:spPr/>
        <p:txBody>
          <a:bodyPr/>
          <a:lstStyle/>
          <a:p>
            <a:pPr algn="just"/>
            <a:r>
              <a:rPr sz="2400" b="1" dirty="0" smtClean="0">
                <a:latin typeface="Century Gothic"/>
                <a:cs typeface="Century Gothic"/>
              </a:rPr>
              <a:t>Mostrar empatía:</a:t>
            </a:r>
            <a:r>
              <a:rPr sz="2400" dirty="0" smtClean="0">
                <a:latin typeface="Century Gothic"/>
                <a:cs typeface="Century Gothic"/>
              </a:rPr>
              <a:t> </a:t>
            </a:r>
            <a:r>
              <a:rPr sz="2000" dirty="0" smtClean="0">
                <a:latin typeface="Century Gothic"/>
                <a:cs typeface="Century Gothic"/>
              </a:rPr>
              <a:t>Escuchar activamente las emociones de los demás es tratar de "meternos en su pellejo" y entender sus motivos. Es escuchar sus sentimientos y hacerle saber que "nos hacemos cargo", intentar entender lo que siente esa persona. </a:t>
            </a:r>
            <a:endParaRPr lang="es-ES_tradnl" sz="2000" dirty="0" smtClean="0">
              <a:latin typeface="Century Gothic"/>
              <a:cs typeface="Century Gothic"/>
            </a:endParaRPr>
          </a:p>
          <a:p>
            <a:pPr algn="just"/>
            <a:endParaRPr lang="es-ES_tradnl" sz="2000" dirty="0" smtClean="0">
              <a:latin typeface="Century Gothic"/>
              <a:cs typeface="Century Gothic"/>
            </a:endParaRPr>
          </a:p>
          <a:p>
            <a:pPr algn="just">
              <a:buNone/>
            </a:pPr>
            <a:r>
              <a:rPr lang="es-ES_tradnl" sz="2000" dirty="0" smtClean="0">
                <a:latin typeface="Century Gothic"/>
                <a:cs typeface="Century Gothic"/>
              </a:rPr>
              <a:t>	</a:t>
            </a:r>
            <a:r>
              <a:rPr sz="2000" dirty="0" smtClean="0">
                <a:latin typeface="Century Gothic"/>
                <a:cs typeface="Century Gothic"/>
              </a:rPr>
              <a:t>No se trata de mostrar alegría, si siquiera de ser simpáticos. Simplemente, que somos capaces de ponernos en su lugar. Sin embargo, no significa aceptar ni estar de acuerdo con la posición del otro. </a:t>
            </a:r>
            <a:endParaRPr lang="es-ES_tradnl" sz="2000" dirty="0" smtClean="0">
              <a:latin typeface="Century Gothic"/>
              <a:cs typeface="Century Gothic"/>
            </a:endParaRPr>
          </a:p>
          <a:p>
            <a:pPr algn="just">
              <a:buNone/>
            </a:pPr>
            <a:r>
              <a:rPr lang="es-ES_tradnl" sz="2000" dirty="0" smtClean="0">
                <a:latin typeface="Century Gothic"/>
                <a:cs typeface="Century Gothic"/>
              </a:rPr>
              <a:t>	</a:t>
            </a:r>
          </a:p>
          <a:p>
            <a:pPr algn="just">
              <a:buNone/>
            </a:pPr>
            <a:r>
              <a:rPr lang="es-ES_tradnl" sz="2000" dirty="0" smtClean="0">
                <a:latin typeface="Century Gothic"/>
                <a:cs typeface="Century Gothic"/>
              </a:rPr>
              <a:t>	</a:t>
            </a:r>
            <a:r>
              <a:rPr sz="2000" dirty="0" smtClean="0">
                <a:latin typeface="Century Gothic"/>
                <a:cs typeface="Century Gothic"/>
              </a:rPr>
              <a:t>Para demostrar esa actitud, usaremos frases como: </a:t>
            </a:r>
            <a:r>
              <a:rPr sz="2000" i="1" dirty="0" smtClean="0">
                <a:latin typeface="Century Gothic"/>
                <a:cs typeface="Century Gothic"/>
              </a:rPr>
              <a:t>“</a:t>
            </a:r>
            <a:r>
              <a:rPr lang="es-ES_tradnl" sz="2000" i="1" dirty="0" smtClean="0">
                <a:latin typeface="Century Gothic"/>
                <a:cs typeface="Century Gothic"/>
              </a:rPr>
              <a:t>E</a:t>
            </a:r>
            <a:r>
              <a:rPr sz="2000" i="1" dirty="0" smtClean="0">
                <a:latin typeface="Century Gothic"/>
                <a:cs typeface="Century Gothic"/>
              </a:rPr>
              <a:t>ntiendo lo que sientes”, “noto que...”</a:t>
            </a:r>
            <a:r>
              <a:rPr sz="2000" dirty="0" smtClean="0">
                <a:latin typeface="Century Gothic"/>
                <a:cs typeface="Century Gothic"/>
              </a:rPr>
              <a:t>.</a:t>
            </a:r>
          </a:p>
          <a:p>
            <a:pPr>
              <a:buNone/>
            </a:pPr>
            <a:endParaRPr lang="es-ES_tradnl"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2400" y="1524000"/>
            <a:ext cx="8991600" cy="1143000"/>
          </a:xfrm>
        </p:spPr>
        <p:txBody>
          <a:bodyPr>
            <a:normAutofit fontScale="90000"/>
          </a:bodyPr>
          <a:lstStyle/>
          <a:p>
            <a:r>
              <a:rPr lang="es-ES_tradnl" b="1" dirty="0" smtClean="0">
                <a:solidFill>
                  <a:schemeClr val="tx2">
                    <a:lumMod val="75000"/>
                  </a:schemeClr>
                </a:solidFill>
                <a:latin typeface="Century Gothic"/>
                <a:cs typeface="Century Gothic"/>
              </a:rPr>
              <a:t>RESOLUCIÓN DE</a:t>
            </a:r>
            <a:br>
              <a:rPr lang="es-ES_tradnl" b="1" dirty="0" smtClean="0">
                <a:solidFill>
                  <a:schemeClr val="tx2">
                    <a:lumMod val="75000"/>
                  </a:schemeClr>
                </a:solidFill>
                <a:latin typeface="Century Gothic"/>
                <a:cs typeface="Century Gothic"/>
              </a:rPr>
            </a:br>
            <a:r>
              <a:rPr lang="es-ES_tradnl" b="1" dirty="0" smtClean="0">
                <a:solidFill>
                  <a:schemeClr val="tx2">
                    <a:lumMod val="75000"/>
                  </a:schemeClr>
                </a:solidFill>
                <a:latin typeface="Century Gothic"/>
                <a:cs typeface="Century Gothic"/>
              </a:rPr>
              <a:t>CONFLICTOS</a:t>
            </a:r>
            <a:endParaRPr lang="es-ES_tradnl" b="1" dirty="0">
              <a:solidFill>
                <a:schemeClr val="tx2">
                  <a:lumMod val="75000"/>
                </a:schemeClr>
              </a:solidFill>
              <a:latin typeface="Century Gothic"/>
              <a:cs typeface="Century Gothic"/>
            </a:endParaRPr>
          </a:p>
        </p:txBody>
      </p:sp>
      <p:pic>
        <p:nvPicPr>
          <p:cNvPr id="4" name="Imagen 3" descr="tres-dedos-figurando-trio-de-amigos-sonrientes-y-felices-fondo-gris.jpg"/>
          <p:cNvPicPr>
            <a:picLocks noChangeAspect="1"/>
          </p:cNvPicPr>
          <p:nvPr/>
        </p:nvPicPr>
        <p:blipFill>
          <a:blip r:embed="rId2"/>
          <a:stretch>
            <a:fillRect/>
          </a:stretch>
        </p:blipFill>
        <p:spPr>
          <a:xfrm>
            <a:off x="3124200" y="3352800"/>
            <a:ext cx="2971800" cy="1672786"/>
          </a:xfrm>
          <a:prstGeom prst="rect">
            <a:avLst/>
          </a:prstGeom>
          <a:ln w="38100" cmpd="sng">
            <a:solidFill>
              <a:schemeClr val="tx1"/>
            </a:solid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74638"/>
            <a:ext cx="8077200" cy="1143000"/>
          </a:xfrm>
        </p:spPr>
        <p:txBody>
          <a:bodyPr>
            <a:normAutofit fontScale="90000"/>
          </a:bodyPr>
          <a:lstStyle/>
          <a:p>
            <a:pPr algn="l">
              <a:lnSpc>
                <a:spcPct val="100000"/>
              </a:lnSpc>
            </a:pPr>
            <a:r>
              <a:rPr lang="es-ES_tradnl" sz="2400" dirty="0" smtClean="0">
                <a:solidFill>
                  <a:schemeClr val="accent6">
                    <a:lumMod val="40000"/>
                    <a:lumOff val="60000"/>
                  </a:schemeClr>
                </a:solidFill>
                <a:latin typeface="Century Gothic"/>
                <a:cs typeface="Century Gothic"/>
              </a:rPr>
              <a:t>Ejercicio</a:t>
            </a:r>
            <a:r>
              <a:rPr lang="es-ES_tradnl" sz="2400" dirty="0" smtClean="0">
                <a:latin typeface="Century Gothic"/>
                <a:cs typeface="Century Gothic"/>
              </a:rPr>
              <a:t>. Mira bien la imagen que aparece a continuación (puedes acercarte cuanto quieras) y, después de un minuto, escribe cuántos puntos ves.</a:t>
            </a:r>
            <a:br>
              <a:rPr lang="es-ES_tradnl" sz="2400" dirty="0" smtClean="0">
                <a:latin typeface="Century Gothic"/>
                <a:cs typeface="Century Gothic"/>
              </a:rPr>
            </a:br>
            <a:r>
              <a:rPr lang="es-ES_tradnl" sz="2400" dirty="0" smtClean="0">
                <a:latin typeface="Century Gothic"/>
                <a:cs typeface="Century Gothic"/>
              </a:rPr>
              <a:t> ¡¡</a:t>
            </a:r>
            <a:r>
              <a:rPr lang="es-ES_tradnl" sz="2400" dirty="0">
                <a:latin typeface="Century Gothic"/>
                <a:cs typeface="Century Gothic"/>
              </a:rPr>
              <a:t>N</a:t>
            </a:r>
            <a:r>
              <a:rPr lang="es-ES_tradnl" sz="2400" dirty="0" smtClean="0">
                <a:latin typeface="Century Gothic"/>
                <a:cs typeface="Century Gothic"/>
              </a:rPr>
              <a:t>o vale copiarse!!</a:t>
            </a:r>
            <a:r>
              <a:rPr lang="es-ES_tradnl" sz="1800" dirty="0" smtClean="0"/>
              <a:t/>
            </a:r>
            <a:br>
              <a:rPr lang="es-ES_tradnl" sz="1800" dirty="0" smtClean="0"/>
            </a:br>
            <a:endParaRPr lang="es-ES_tradnl" sz="1800" dirty="0"/>
          </a:p>
        </p:txBody>
      </p:sp>
      <p:pic>
        <p:nvPicPr>
          <p:cNvPr id="7" name="Marcador de contenido 6" descr="IMG_5020.JPG"/>
          <p:cNvPicPr>
            <a:picLocks noGrp="1" noChangeAspect="1"/>
          </p:cNvPicPr>
          <p:nvPr>
            <p:ph idx="1"/>
          </p:nvPr>
        </p:nvPicPr>
        <p:blipFill>
          <a:blip r:embed="rId2"/>
          <a:stretch>
            <a:fillRect/>
          </a:stretch>
        </p:blipFill>
        <p:spPr>
          <a:xfrm>
            <a:off x="1524000" y="1752600"/>
            <a:ext cx="6096000" cy="4318000"/>
          </a:xfrm>
        </p:spPr>
      </p:pic>
      <p:pic>
        <p:nvPicPr>
          <p:cNvPr id="5" name="Imagen 4" descr="cara sonriente.jpg"/>
          <p:cNvPicPr>
            <a:picLocks noChangeAspect="1"/>
          </p:cNvPicPr>
          <p:nvPr/>
        </p:nvPicPr>
        <p:blipFill>
          <a:blip r:embed="rId3"/>
          <a:stretch>
            <a:fillRect/>
          </a:stretch>
        </p:blipFill>
        <p:spPr>
          <a:xfrm>
            <a:off x="536448" y="381000"/>
            <a:ext cx="301752" cy="3048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descr="conflicto ideas.jpg"/>
          <p:cNvPicPr>
            <a:picLocks noGrp="1" noChangeAspect="1"/>
          </p:cNvPicPr>
          <p:nvPr>
            <p:ph idx="1"/>
          </p:nvPr>
        </p:nvPicPr>
        <p:blipFill>
          <a:blip r:embed="rId2"/>
          <a:srcRect b="35099"/>
          <a:stretch>
            <a:fillRect/>
          </a:stretch>
        </p:blipFill>
        <p:spPr>
          <a:xfrm>
            <a:off x="1219200" y="2743200"/>
            <a:ext cx="6034617" cy="2952715"/>
          </a:xfrm>
        </p:spPr>
      </p:pic>
      <p:pic>
        <p:nvPicPr>
          <p:cNvPr id="3" name="Imagen 2" descr="Ladrona2.jpg"/>
          <p:cNvPicPr>
            <a:picLocks noChangeAspect="1"/>
          </p:cNvPicPr>
          <p:nvPr/>
        </p:nvPicPr>
        <p:blipFill>
          <a:blip r:embed="rId3"/>
          <a:stretch>
            <a:fillRect/>
          </a:stretch>
        </p:blipFill>
        <p:spPr>
          <a:xfrm>
            <a:off x="5334000" y="990600"/>
            <a:ext cx="2209800" cy="1794071"/>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z="3600" b="1" dirty="0" smtClean="0">
                <a:latin typeface="Century Gothic"/>
                <a:cs typeface="Century Gothic"/>
              </a:rPr>
              <a:t>¿Cómo gestionas un conflicto?</a:t>
            </a:r>
            <a:endParaRPr lang="es-ES_tradnl" sz="3600" b="1" dirty="0">
              <a:latin typeface="Century Gothic"/>
              <a:cs typeface="Century Gothic"/>
            </a:endParaRPr>
          </a:p>
        </p:txBody>
      </p:sp>
      <p:pic>
        <p:nvPicPr>
          <p:cNvPr id="9" name="Marcador de contenido 8" descr="burro.jpg"/>
          <p:cNvPicPr>
            <a:picLocks noGrp="1" noChangeAspect="1"/>
          </p:cNvPicPr>
          <p:nvPr>
            <p:ph idx="1"/>
          </p:nvPr>
        </p:nvPicPr>
        <p:blipFill>
          <a:blip r:embed="rId2"/>
          <a:stretch>
            <a:fillRect/>
          </a:stretch>
        </p:blipFill>
        <p:spPr>
          <a:xfrm>
            <a:off x="2971800" y="1166446"/>
            <a:ext cx="2971800" cy="5257801"/>
          </a:xfrm>
          <a:ln w="38100" cmpd="sng">
            <a:solidFill>
              <a:schemeClr val="tx1"/>
            </a:solid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90600" y="274638"/>
            <a:ext cx="7696200" cy="1143000"/>
          </a:xfrm>
        </p:spPr>
        <p:txBody>
          <a:bodyPr>
            <a:normAutofit fontScale="90000"/>
          </a:bodyPr>
          <a:lstStyle/>
          <a:p>
            <a:pPr marL="514350" indent="-514350" algn="l">
              <a:lnSpc>
                <a:spcPct val="100000"/>
              </a:lnSpc>
            </a:pPr>
            <a:r>
              <a:rPr lang="es-ES_tradnl" sz="2222" b="1" dirty="0" smtClean="0">
                <a:solidFill>
                  <a:srgbClr val="FFFB77"/>
                </a:solidFill>
                <a:latin typeface="Century Gothic"/>
                <a:cs typeface="Century Gothic"/>
              </a:rPr>
              <a:t>Ejercicio: </a:t>
            </a:r>
            <a:r>
              <a:rPr lang="es-ES_tradnl" sz="2000" b="1" dirty="0" smtClean="0">
                <a:solidFill>
                  <a:srgbClr val="000000"/>
                </a:solidFill>
                <a:latin typeface="Century Gothic"/>
                <a:cs typeface="Century Gothic"/>
              </a:rPr>
              <a:t>Elige una carta de la baraja que “capte” cómo te encuentras en este momento vital. Compártelo con un/a compañero/a.</a:t>
            </a:r>
            <a:r>
              <a:rPr lang="es-ES_tradnl" sz="2222" dirty="0" smtClean="0">
                <a:solidFill>
                  <a:srgbClr val="FFFB77"/>
                </a:solidFill>
                <a:latin typeface="Century Gothic"/>
                <a:cs typeface="Century Gothic"/>
              </a:rPr>
              <a:t/>
            </a:r>
            <a:br>
              <a:rPr lang="es-ES_tradnl" sz="2222" dirty="0" smtClean="0">
                <a:solidFill>
                  <a:srgbClr val="FFFB77"/>
                </a:solidFill>
                <a:latin typeface="Century Gothic"/>
                <a:cs typeface="Century Gothic"/>
              </a:rPr>
            </a:br>
            <a:endParaRPr lang="es-ES_tradnl" sz="1800" dirty="0"/>
          </a:p>
        </p:txBody>
      </p:sp>
      <p:pic>
        <p:nvPicPr>
          <p:cNvPr id="5" name="Imagen 4" descr="cara sonriente.jpg"/>
          <p:cNvPicPr>
            <a:picLocks noChangeAspect="1"/>
          </p:cNvPicPr>
          <p:nvPr/>
        </p:nvPicPr>
        <p:blipFill>
          <a:blip r:embed="rId2"/>
          <a:stretch>
            <a:fillRect/>
          </a:stretch>
        </p:blipFill>
        <p:spPr>
          <a:xfrm>
            <a:off x="688848" y="381000"/>
            <a:ext cx="301752" cy="304800"/>
          </a:xfrm>
          <a:prstGeom prst="rect">
            <a:avLst/>
          </a:prstGeom>
        </p:spPr>
      </p:pic>
      <p:pic>
        <p:nvPicPr>
          <p:cNvPr id="7" name="Imagen 6" descr="siete-cuentos-01-448x600.jpg"/>
          <p:cNvPicPr>
            <a:picLocks noChangeAspect="1"/>
          </p:cNvPicPr>
          <p:nvPr/>
        </p:nvPicPr>
        <p:blipFill>
          <a:blip r:embed="rId3"/>
          <a:stretch>
            <a:fillRect/>
          </a:stretch>
        </p:blipFill>
        <p:spPr>
          <a:xfrm>
            <a:off x="1447800" y="1711359"/>
            <a:ext cx="3186176" cy="4267200"/>
          </a:xfrm>
          <a:prstGeom prst="rect">
            <a:avLst/>
          </a:prstGeom>
          <a:ln>
            <a:solidFill>
              <a:schemeClr val="tx1"/>
            </a:solidFill>
          </a:ln>
        </p:spPr>
      </p:pic>
      <p:pic>
        <p:nvPicPr>
          <p:cNvPr id="8" name="Imagen 7" descr="índice2.jpg"/>
          <p:cNvPicPr>
            <a:picLocks noChangeAspect="1"/>
          </p:cNvPicPr>
          <p:nvPr/>
        </p:nvPicPr>
        <p:blipFill>
          <a:blip r:embed="rId4"/>
          <a:stretch>
            <a:fillRect/>
          </a:stretch>
        </p:blipFill>
        <p:spPr>
          <a:xfrm>
            <a:off x="5181600" y="1981201"/>
            <a:ext cx="1390650" cy="1863758"/>
          </a:xfrm>
          <a:prstGeom prst="rect">
            <a:avLst/>
          </a:prstGeom>
          <a:ln>
            <a:solidFill>
              <a:schemeClr val="tx1"/>
            </a:solidFill>
          </a:ln>
        </p:spPr>
      </p:pic>
      <p:pic>
        <p:nvPicPr>
          <p:cNvPr id="9" name="Imagen 8" descr="índice3.jpg"/>
          <p:cNvPicPr>
            <a:picLocks noChangeAspect="1"/>
          </p:cNvPicPr>
          <p:nvPr/>
        </p:nvPicPr>
        <p:blipFill>
          <a:blip r:embed="rId5"/>
          <a:stretch>
            <a:fillRect/>
          </a:stretch>
        </p:blipFill>
        <p:spPr>
          <a:xfrm>
            <a:off x="6934200" y="1981200"/>
            <a:ext cx="1345614" cy="1803400"/>
          </a:xfrm>
          <a:prstGeom prst="rect">
            <a:avLst/>
          </a:prstGeom>
          <a:ln>
            <a:solidFill>
              <a:schemeClr val="tx1"/>
            </a:solid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_tradnl"/>
          </a:p>
        </p:txBody>
      </p:sp>
      <p:pic>
        <p:nvPicPr>
          <p:cNvPr id="4" name="Marcador de contenido 3" descr="IMG_5022.JPG"/>
          <p:cNvPicPr>
            <a:picLocks noGrp="1" noChangeAspect="1"/>
          </p:cNvPicPr>
          <p:nvPr>
            <p:ph idx="1"/>
          </p:nvPr>
        </p:nvPicPr>
        <p:blipFill>
          <a:blip r:embed="rId2"/>
          <a:stretch>
            <a:fillRect/>
          </a:stretch>
        </p:blipFill>
        <p:spPr>
          <a:xfrm>
            <a:off x="2978150" y="762000"/>
            <a:ext cx="3187700" cy="2552700"/>
          </a:xfrm>
        </p:spPr>
      </p:pic>
      <p:pic>
        <p:nvPicPr>
          <p:cNvPr id="5" name="Imagen 4" descr="conflicto.jpg"/>
          <p:cNvPicPr>
            <a:picLocks noChangeAspect="1"/>
          </p:cNvPicPr>
          <p:nvPr/>
        </p:nvPicPr>
        <p:blipFill>
          <a:blip r:embed="rId3"/>
          <a:stretch>
            <a:fillRect/>
          </a:stretch>
        </p:blipFill>
        <p:spPr>
          <a:xfrm>
            <a:off x="2978150" y="3810000"/>
            <a:ext cx="3582769" cy="1981200"/>
          </a:xfrm>
          <a:prstGeom prst="rect">
            <a:avLst/>
          </a:prstGeom>
          <a:ln w="38100" cmpd="sng">
            <a:solidFill>
              <a:schemeClr val="tx1"/>
            </a:solid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r"/>
            <a:r>
              <a:rPr lang="es-ES_tradnl" b="1" dirty="0" smtClean="0">
                <a:latin typeface="Century Gothic"/>
                <a:cs typeface="Century Gothic"/>
              </a:rPr>
              <a:t>Resolución del conflicto</a:t>
            </a:r>
            <a:br>
              <a:rPr lang="es-ES_tradnl" b="1" dirty="0" smtClean="0">
                <a:latin typeface="Century Gothic"/>
                <a:cs typeface="Century Gothic"/>
              </a:rPr>
            </a:br>
            <a:r>
              <a:rPr lang="es-ES_tradnl" sz="2000" b="1" dirty="0" smtClean="0">
                <a:latin typeface="Century Gothic"/>
                <a:cs typeface="Century Gothic"/>
              </a:rPr>
              <a:t>Propuesta para el aula: Rueda de opciones</a:t>
            </a:r>
            <a:endParaRPr lang="es-ES_tradnl" b="1" dirty="0">
              <a:latin typeface="Century Gothic"/>
              <a:cs typeface="Century Gothic"/>
            </a:endParaRPr>
          </a:p>
        </p:txBody>
      </p:sp>
      <p:pic>
        <p:nvPicPr>
          <p:cNvPr id="4" name="Marcador de contenido 3" descr="rueda de opciones.jpg"/>
          <p:cNvPicPr>
            <a:picLocks noGrp="1" noChangeAspect="1"/>
          </p:cNvPicPr>
          <p:nvPr>
            <p:ph idx="1"/>
          </p:nvPr>
        </p:nvPicPr>
        <p:blipFill>
          <a:blip r:embed="rId2"/>
          <a:stretch>
            <a:fillRect/>
          </a:stretch>
        </p:blipFill>
        <p:spPr>
          <a:xfrm>
            <a:off x="457200" y="1330325"/>
            <a:ext cx="2448560" cy="3060700"/>
          </a:xfrm>
          <a:ln w="38100" cmpd="sng">
            <a:solidFill>
              <a:schemeClr val="tx1"/>
            </a:solidFill>
          </a:ln>
        </p:spPr>
      </p:pic>
      <p:pic>
        <p:nvPicPr>
          <p:cNvPr id="5" name="Imagen 4" descr="rueda de opciones 2.jpg"/>
          <p:cNvPicPr>
            <a:picLocks noChangeAspect="1"/>
          </p:cNvPicPr>
          <p:nvPr/>
        </p:nvPicPr>
        <p:blipFill>
          <a:blip r:embed="rId3"/>
          <a:stretch>
            <a:fillRect/>
          </a:stretch>
        </p:blipFill>
        <p:spPr>
          <a:xfrm>
            <a:off x="6759404" y="3200400"/>
            <a:ext cx="2209800" cy="2855886"/>
          </a:xfrm>
          <a:prstGeom prst="rect">
            <a:avLst/>
          </a:prstGeom>
          <a:ln w="38100" cmpd="sng">
            <a:solidFill>
              <a:schemeClr val="tx1"/>
            </a:solidFill>
          </a:ln>
        </p:spPr>
      </p:pic>
      <p:pic>
        <p:nvPicPr>
          <p:cNvPr id="6" name="Imagen 5" descr="la rueda de la elección.JPG"/>
          <p:cNvPicPr>
            <a:picLocks noChangeAspect="1"/>
          </p:cNvPicPr>
          <p:nvPr/>
        </p:nvPicPr>
        <p:blipFill>
          <a:blip r:embed="rId4"/>
          <a:stretch>
            <a:fillRect/>
          </a:stretch>
        </p:blipFill>
        <p:spPr>
          <a:xfrm>
            <a:off x="3200400" y="1828800"/>
            <a:ext cx="3330404" cy="3324225"/>
          </a:xfrm>
          <a:prstGeom prst="rect">
            <a:avLst/>
          </a:prstGeom>
          <a:ln w="38100" cmpd="sng">
            <a:solidFill>
              <a:schemeClr val="tx1"/>
            </a:solid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_tradnl"/>
          </a:p>
        </p:txBody>
      </p:sp>
      <p:pic>
        <p:nvPicPr>
          <p:cNvPr id="6" name="Imagen 5" descr="fuentes conflicto 1.jpg"/>
          <p:cNvPicPr>
            <a:picLocks noChangeAspect="1"/>
          </p:cNvPicPr>
          <p:nvPr/>
        </p:nvPicPr>
        <p:blipFill>
          <a:blip r:embed="rId2"/>
          <a:stretch>
            <a:fillRect/>
          </a:stretch>
        </p:blipFill>
        <p:spPr>
          <a:xfrm>
            <a:off x="1524000" y="990600"/>
            <a:ext cx="6400800" cy="4805616"/>
          </a:xfrm>
          <a:prstGeom prst="rect">
            <a:avLst/>
          </a:prstGeom>
        </p:spPr>
      </p:pic>
      <p:sp>
        <p:nvSpPr>
          <p:cNvPr id="7" name="Marcador de contenido 6"/>
          <p:cNvSpPr>
            <a:spLocks noGrp="1"/>
          </p:cNvSpPr>
          <p:nvPr>
            <p:ph idx="1"/>
          </p:nvPr>
        </p:nvSpPr>
        <p:spPr/>
        <p:txBody>
          <a:bodyPr/>
          <a:lstStyle/>
          <a:p>
            <a:endParaRPr lang="es-ES_tradnl"/>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_tradnl"/>
          </a:p>
        </p:txBody>
      </p:sp>
      <p:pic>
        <p:nvPicPr>
          <p:cNvPr id="4" name="Marcador de contenido 3" descr="Fuentes conflicto 2.jpg"/>
          <p:cNvPicPr>
            <a:picLocks noGrp="1" noChangeAspect="1"/>
          </p:cNvPicPr>
          <p:nvPr>
            <p:ph idx="1"/>
          </p:nvPr>
        </p:nvPicPr>
        <p:blipFill>
          <a:blip r:embed="rId2"/>
          <a:stretch>
            <a:fillRect/>
          </a:stretch>
        </p:blipFill>
        <p:spPr>
          <a:xfrm>
            <a:off x="1676400" y="914400"/>
            <a:ext cx="6028318" cy="4525963"/>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z="3600" b="1" dirty="0" smtClean="0">
                <a:latin typeface="Century Gothic"/>
                <a:cs typeface="Century Gothic"/>
              </a:rPr>
              <a:t>Mediar en un conflicto entre iguales</a:t>
            </a:r>
            <a:endParaRPr lang="es-ES_tradnl" sz="3600" b="1" dirty="0">
              <a:latin typeface="Century Gothic"/>
              <a:cs typeface="Century Gothic"/>
            </a:endParaRPr>
          </a:p>
        </p:txBody>
      </p:sp>
      <p:pic>
        <p:nvPicPr>
          <p:cNvPr id="4" name="Marcador de contenido 3" descr="resolucion conflicto.jpg"/>
          <p:cNvPicPr>
            <a:picLocks noGrp="1" noChangeAspect="1"/>
          </p:cNvPicPr>
          <p:nvPr>
            <p:ph idx="1"/>
          </p:nvPr>
        </p:nvPicPr>
        <p:blipFill>
          <a:blip r:embed="rId2"/>
          <a:stretch>
            <a:fillRect/>
          </a:stretch>
        </p:blipFill>
        <p:spPr>
          <a:xfrm>
            <a:off x="2362200" y="1417638"/>
            <a:ext cx="5032396" cy="3348831"/>
          </a:xfrm>
        </p:spPr>
      </p:pic>
      <p:sp>
        <p:nvSpPr>
          <p:cNvPr id="5" name="CuadroTexto 4"/>
          <p:cNvSpPr txBox="1"/>
          <p:nvPr/>
        </p:nvSpPr>
        <p:spPr>
          <a:xfrm>
            <a:off x="914400" y="5562600"/>
            <a:ext cx="6700722" cy="646331"/>
          </a:xfrm>
          <a:prstGeom prst="rect">
            <a:avLst/>
          </a:prstGeom>
          <a:noFill/>
        </p:spPr>
        <p:txBody>
          <a:bodyPr wrap="none" rtlCol="0">
            <a:spAutoFit/>
          </a:bodyPr>
          <a:lstStyle/>
          <a:p>
            <a:r>
              <a:rPr lang="es-ES_tradnl" dirty="0" smtClean="0">
                <a:latin typeface="Century Gothic"/>
                <a:cs typeface="Century Gothic"/>
              </a:rPr>
              <a:t>¡¡Hay muchísimo al respecto!!</a:t>
            </a:r>
          </a:p>
          <a:p>
            <a:r>
              <a:rPr lang="es-ES_tradnl" dirty="0" smtClean="0">
                <a:latin typeface="Century Gothic"/>
                <a:cs typeface="Century Gothic"/>
              </a:rPr>
              <a:t>Muy interesante “</a:t>
            </a:r>
            <a:r>
              <a:rPr lang="es-ES_tradnl" dirty="0" smtClean="0">
                <a:latin typeface="Century Gothic"/>
                <a:cs typeface="Century Gothic"/>
                <a:hlinkClick r:id="rId3"/>
              </a:rPr>
              <a:t>Tiempo de mediación” de Carme Boqué </a:t>
            </a:r>
            <a:endParaRPr lang="es-ES_tradnl" dirty="0">
              <a:latin typeface="Century Gothic"/>
              <a:cs typeface="Century Gothic"/>
            </a:endParaRPr>
          </a:p>
        </p:txBody>
      </p:sp>
      <p:pic>
        <p:nvPicPr>
          <p:cNvPr id="6" name="Imagen 5" descr="inmein_logo_f.png"/>
          <p:cNvPicPr>
            <a:picLocks noChangeAspect="1"/>
          </p:cNvPicPr>
          <p:nvPr/>
        </p:nvPicPr>
        <p:blipFill>
          <a:blip r:embed="rId4"/>
          <a:stretch>
            <a:fillRect/>
          </a:stretch>
        </p:blipFill>
        <p:spPr>
          <a:xfrm>
            <a:off x="4648200" y="2777910"/>
            <a:ext cx="1219200" cy="126069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200" y="990600"/>
            <a:ext cx="8229600" cy="4525963"/>
          </a:xfrm>
        </p:spPr>
        <p:txBody>
          <a:bodyPr/>
          <a:lstStyle/>
          <a:p>
            <a:pPr algn="ctr">
              <a:buNone/>
            </a:pPr>
            <a:r>
              <a:rPr lang="es-ES_tradnl" sz="6000" b="1" dirty="0" smtClean="0">
                <a:latin typeface="Century Gothic"/>
                <a:cs typeface="Century Gothic"/>
              </a:rPr>
              <a:t>FIN</a:t>
            </a:r>
          </a:p>
          <a:p>
            <a:pPr algn="ctr">
              <a:buNone/>
            </a:pPr>
            <a:r>
              <a:rPr lang="es-ES_tradnl" sz="3600" b="1" dirty="0" smtClean="0">
                <a:latin typeface="Century Gothic"/>
                <a:cs typeface="Century Gothic"/>
              </a:rPr>
              <a:t>¡¡Espero que os haya sido de utilidad!!</a:t>
            </a:r>
          </a:p>
          <a:p>
            <a:pPr algn="ctr">
              <a:buNone/>
            </a:pPr>
            <a:r>
              <a:rPr lang="es-ES_tradnl" sz="3600" b="1" dirty="0" smtClean="0">
                <a:latin typeface="Century Gothic"/>
                <a:cs typeface="Century Gothic"/>
              </a:rPr>
              <a:t> </a:t>
            </a:r>
            <a:endParaRPr lang="es-ES_tradnl" sz="3600" b="1" dirty="0">
              <a:latin typeface="Century Gothic"/>
              <a:cs typeface="Century Gothic"/>
            </a:endParaRPr>
          </a:p>
        </p:txBody>
      </p:sp>
      <p:pic>
        <p:nvPicPr>
          <p:cNvPr id="4" name="Imagen 3" descr="índice.jpg"/>
          <p:cNvPicPr>
            <a:picLocks noChangeAspect="1"/>
          </p:cNvPicPr>
          <p:nvPr/>
        </p:nvPicPr>
        <p:blipFill>
          <a:blip r:embed="rId2"/>
          <a:stretch>
            <a:fillRect/>
          </a:stretch>
        </p:blipFill>
        <p:spPr>
          <a:xfrm>
            <a:off x="3352800" y="3611563"/>
            <a:ext cx="2870200" cy="1905000"/>
          </a:xfrm>
          <a:prstGeom prst="rect">
            <a:avLst/>
          </a:prstGeom>
          <a:ln w="38100" cmpd="sng">
            <a:solidFill>
              <a:schemeClr val="tx1"/>
            </a:solid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2400" y="1295400"/>
            <a:ext cx="8991600" cy="1143000"/>
          </a:xfrm>
        </p:spPr>
        <p:txBody>
          <a:bodyPr>
            <a:normAutofit fontScale="90000"/>
          </a:bodyPr>
          <a:lstStyle/>
          <a:p>
            <a:r>
              <a:rPr lang="es-ES_tradnl" b="1" dirty="0" smtClean="0">
                <a:solidFill>
                  <a:schemeClr val="tx2">
                    <a:lumMod val="75000"/>
                  </a:schemeClr>
                </a:solidFill>
                <a:latin typeface="Century Gothic"/>
                <a:cs typeface="Century Gothic"/>
              </a:rPr>
              <a:t>HABILIDADES </a:t>
            </a:r>
            <a:br>
              <a:rPr lang="es-ES_tradnl" b="1" dirty="0" smtClean="0">
                <a:solidFill>
                  <a:schemeClr val="tx2">
                    <a:lumMod val="75000"/>
                  </a:schemeClr>
                </a:solidFill>
                <a:latin typeface="Century Gothic"/>
                <a:cs typeface="Century Gothic"/>
              </a:rPr>
            </a:br>
            <a:r>
              <a:rPr lang="es-ES_tradnl" b="1" dirty="0" smtClean="0">
                <a:solidFill>
                  <a:schemeClr val="tx2">
                    <a:lumMod val="75000"/>
                  </a:schemeClr>
                </a:solidFill>
                <a:latin typeface="Century Gothic"/>
                <a:cs typeface="Century Gothic"/>
              </a:rPr>
              <a:t>DE COMUNICACIÓN</a:t>
            </a:r>
            <a:endParaRPr lang="es-ES_tradnl" b="1" dirty="0">
              <a:solidFill>
                <a:schemeClr val="tx2">
                  <a:lumMod val="75000"/>
                </a:schemeClr>
              </a:solidFill>
              <a:latin typeface="Century Gothic"/>
              <a:cs typeface="Century Gothic"/>
            </a:endParaRPr>
          </a:p>
        </p:txBody>
      </p:sp>
      <p:pic>
        <p:nvPicPr>
          <p:cNvPr id="4" name="Marcador de contenido 3" descr="dialogo-abierto_primera-vocal.jpg"/>
          <p:cNvPicPr>
            <a:picLocks noGrp="1" noChangeAspect="1"/>
          </p:cNvPicPr>
          <p:nvPr>
            <p:ph idx="1"/>
          </p:nvPr>
        </p:nvPicPr>
        <p:blipFill>
          <a:blip r:embed="rId2"/>
          <a:stretch>
            <a:fillRect/>
          </a:stretch>
        </p:blipFill>
        <p:spPr>
          <a:xfrm>
            <a:off x="3429000" y="2895600"/>
            <a:ext cx="2514600" cy="2505075"/>
          </a:xfrm>
          <a:ln w="38100" cmpd="sng">
            <a:solidFill>
              <a:schemeClr val="tx1"/>
            </a:solid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90600" y="274638"/>
            <a:ext cx="7696200" cy="1143000"/>
          </a:xfrm>
        </p:spPr>
        <p:txBody>
          <a:bodyPr>
            <a:normAutofit fontScale="90000"/>
          </a:bodyPr>
          <a:lstStyle/>
          <a:p>
            <a:pPr marL="514350" indent="-514350" algn="l">
              <a:lnSpc>
                <a:spcPct val="100000"/>
              </a:lnSpc>
            </a:pPr>
            <a:r>
              <a:rPr lang="es-ES_tradnl" sz="2222" b="1" dirty="0" smtClean="0">
                <a:solidFill>
                  <a:srgbClr val="FFFB77"/>
                </a:solidFill>
                <a:latin typeface="Century Gothic"/>
                <a:cs typeface="Century Gothic"/>
              </a:rPr>
              <a:t>Ejercicio</a:t>
            </a:r>
            <a:br>
              <a:rPr lang="es-ES_tradnl" sz="2222" b="1" dirty="0" smtClean="0">
                <a:solidFill>
                  <a:srgbClr val="FFFB77"/>
                </a:solidFill>
                <a:latin typeface="Century Gothic"/>
                <a:cs typeface="Century Gothic"/>
              </a:rPr>
            </a:br>
            <a:r>
              <a:rPr lang="es-ES_tradnl" sz="2222" dirty="0" smtClean="0">
                <a:solidFill>
                  <a:srgbClr val="FFFB77"/>
                </a:solidFill>
                <a:latin typeface="Century Gothic"/>
                <a:cs typeface="Century Gothic"/>
              </a:rPr>
              <a:t/>
            </a:r>
            <a:br>
              <a:rPr lang="es-ES_tradnl" sz="2222" dirty="0" smtClean="0">
                <a:solidFill>
                  <a:srgbClr val="FFFB77"/>
                </a:solidFill>
                <a:latin typeface="Century Gothic"/>
                <a:cs typeface="Century Gothic"/>
              </a:rPr>
            </a:br>
            <a:r>
              <a:rPr lang="es-ES_tradnl" sz="2222" dirty="0" smtClean="0">
                <a:latin typeface="Century Gothic"/>
                <a:cs typeface="Century Gothic"/>
              </a:rPr>
              <a:t>1) Define en una hoja qué es un silla. </a:t>
            </a:r>
            <a:br>
              <a:rPr lang="es-ES_tradnl" sz="2222" dirty="0" smtClean="0">
                <a:latin typeface="Century Gothic"/>
                <a:cs typeface="Century Gothic"/>
              </a:rPr>
            </a:br>
            <a:r>
              <a:rPr lang="es-ES_tradnl" sz="2222" dirty="0" smtClean="0">
                <a:latin typeface="Century Gothic"/>
                <a:cs typeface="Century Gothic"/>
              </a:rPr>
              <a:t>2) Señala si cada una de los dibujos que aparecen a continuación es o no una silla según tu definición. </a:t>
            </a:r>
            <a:br>
              <a:rPr lang="es-ES_tradnl" sz="2222" dirty="0" smtClean="0">
                <a:latin typeface="Century Gothic"/>
                <a:cs typeface="Century Gothic"/>
              </a:rPr>
            </a:br>
            <a:r>
              <a:rPr lang="es-ES_tradnl" sz="2222" dirty="0" smtClean="0">
                <a:latin typeface="Century Gothic"/>
                <a:cs typeface="Century Gothic"/>
              </a:rPr>
              <a:t>3) Compara tus respuestas con las del resto del grupo.</a:t>
            </a:r>
            <a:r>
              <a:rPr lang="es-ES_tradnl" sz="1800" dirty="0" smtClean="0"/>
              <a:t/>
            </a:r>
            <a:br>
              <a:rPr lang="es-ES_tradnl" sz="1800" dirty="0" smtClean="0"/>
            </a:br>
            <a:endParaRPr lang="es-ES_tradnl" sz="1800" dirty="0"/>
          </a:p>
        </p:txBody>
      </p:sp>
      <p:pic>
        <p:nvPicPr>
          <p:cNvPr id="4" name="Marcador de contenido 3" descr="FullSizeRender(2).jpg"/>
          <p:cNvPicPr>
            <a:picLocks noGrp="1" noChangeAspect="1"/>
          </p:cNvPicPr>
          <p:nvPr>
            <p:ph idx="1"/>
          </p:nvPr>
        </p:nvPicPr>
        <p:blipFill>
          <a:blip r:embed="rId2"/>
          <a:stretch>
            <a:fillRect/>
          </a:stretch>
        </p:blipFill>
        <p:spPr>
          <a:xfrm>
            <a:off x="2736850" y="2514600"/>
            <a:ext cx="3670300" cy="3644900"/>
          </a:xfrm>
          <a:ln w="38100" cmpd="sng">
            <a:solidFill>
              <a:schemeClr val="tx1"/>
            </a:solidFill>
          </a:ln>
        </p:spPr>
      </p:pic>
      <p:pic>
        <p:nvPicPr>
          <p:cNvPr id="5" name="Imagen 4" descr="cara sonriente.jpg"/>
          <p:cNvPicPr>
            <a:picLocks noChangeAspect="1"/>
          </p:cNvPicPr>
          <p:nvPr/>
        </p:nvPicPr>
        <p:blipFill>
          <a:blip r:embed="rId3"/>
          <a:stretch>
            <a:fillRect/>
          </a:stretch>
        </p:blipFill>
        <p:spPr>
          <a:xfrm>
            <a:off x="688848" y="381000"/>
            <a:ext cx="301752" cy="3048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l"/>
            <a:r>
              <a:rPr lang="es-ES_tradnl" b="1" dirty="0" smtClean="0">
                <a:latin typeface="Century Gothic"/>
                <a:cs typeface="Century Gothic"/>
              </a:rPr>
              <a:t>Estilos de comunicación</a:t>
            </a:r>
            <a:endParaRPr lang="es-ES_tradnl" b="1" dirty="0">
              <a:latin typeface="Century Gothic"/>
              <a:cs typeface="Century Gothic"/>
            </a:endParaRPr>
          </a:p>
        </p:txBody>
      </p:sp>
      <p:sp>
        <p:nvSpPr>
          <p:cNvPr id="3" name="Marcador de contenido 2"/>
          <p:cNvSpPr>
            <a:spLocks noGrp="1"/>
          </p:cNvSpPr>
          <p:nvPr>
            <p:ph idx="1"/>
          </p:nvPr>
        </p:nvSpPr>
        <p:spPr>
          <a:xfrm>
            <a:off x="457200" y="1417638"/>
            <a:ext cx="8229600" cy="4525963"/>
          </a:xfrm>
        </p:spPr>
        <p:txBody>
          <a:bodyPr/>
          <a:lstStyle/>
          <a:p>
            <a:pPr algn="just"/>
            <a:r>
              <a:rPr sz="2000" b="1" dirty="0" smtClean="0">
                <a:latin typeface="Century Gothic"/>
                <a:cs typeface="Century Gothic"/>
              </a:rPr>
              <a:t>Comunicación Asertiva</a:t>
            </a:r>
            <a:r>
              <a:rPr sz="2000" dirty="0" smtClean="0">
                <a:latin typeface="Century Gothic"/>
                <a:cs typeface="Century Gothic"/>
              </a:rPr>
              <a:t>. </a:t>
            </a:r>
            <a:r>
              <a:rPr sz="1800" dirty="0" smtClean="0">
                <a:latin typeface="Century Gothic"/>
                <a:cs typeface="Century Gothic"/>
              </a:rPr>
              <a:t>Es el estilo más natural, claro y directo. Se utiliza por personas con autoestima y seguridad en ellos mismos, que buscan en la comunicación plantear cuestiones que sean satisfactorias para todos, sin recurrir a manipulaciones ni fingimiento. </a:t>
            </a:r>
          </a:p>
          <a:p>
            <a:pPr algn="just"/>
            <a:r>
              <a:rPr sz="2000" b="1" dirty="0" smtClean="0">
                <a:latin typeface="Century Gothic"/>
                <a:cs typeface="Century Gothic"/>
              </a:rPr>
              <a:t>Comunicación Agresiva</a:t>
            </a:r>
            <a:r>
              <a:rPr sz="2000" dirty="0" smtClean="0">
                <a:latin typeface="Century Gothic"/>
                <a:cs typeface="Century Gothic"/>
              </a:rPr>
              <a:t>. </a:t>
            </a:r>
            <a:r>
              <a:rPr sz="1800" dirty="0" smtClean="0">
                <a:latin typeface="Century Gothic"/>
                <a:cs typeface="Century Gothic"/>
              </a:rPr>
              <a:t>Es el estilo propio del que busca conseguir sus objetivos, sin preocuparse de la satisfacción del otro. En muchos casos utiliza estrategias como el sentimiento de culpabilidad, intimidación o enfado. </a:t>
            </a:r>
          </a:p>
          <a:p>
            <a:pPr algn="just"/>
            <a:r>
              <a:rPr sz="2000" b="1" dirty="0" smtClean="0">
                <a:latin typeface="Century Gothic"/>
                <a:cs typeface="Century Gothic"/>
              </a:rPr>
              <a:t>Comunicación Pasiva</a:t>
            </a:r>
            <a:r>
              <a:rPr lang="es-ES_tradnl" sz="2000" b="1" dirty="0" smtClean="0">
                <a:latin typeface="Century Gothic"/>
                <a:cs typeface="Century Gothic"/>
              </a:rPr>
              <a:t> o Inhibida</a:t>
            </a:r>
            <a:r>
              <a:rPr sz="2000" dirty="0" smtClean="0">
                <a:latin typeface="Century Gothic"/>
                <a:cs typeface="Century Gothic"/>
              </a:rPr>
              <a:t>. </a:t>
            </a:r>
            <a:r>
              <a:rPr sz="1800" dirty="0" smtClean="0">
                <a:latin typeface="Century Gothic"/>
                <a:cs typeface="Century Gothic"/>
              </a:rPr>
              <a:t>Es el estilo utilizado por las personas que evitan la confrontación y llamar la atención. Para ello responden de forma pasiva, sin implicarse en el tema o mostrando conformidad con todo aquello que se plantea.</a:t>
            </a:r>
            <a:endParaRPr lang="es-ES_tradnl" sz="1800" dirty="0" smtClean="0">
              <a:latin typeface="Century Gothic"/>
              <a:cs typeface="Century Gothic"/>
            </a:endParaRPr>
          </a:p>
          <a:p>
            <a:pPr>
              <a:buNone/>
            </a:pPr>
            <a:endParaRPr lang="es-ES_tradnl" sz="2000" dirty="0">
              <a:latin typeface="Century Gothic"/>
              <a:cs typeface="Century Gothic"/>
            </a:endParaRPr>
          </a:p>
          <a:p>
            <a:pPr>
              <a:buNone/>
            </a:pPr>
            <a:r>
              <a:rPr lang="es-ES_tradnl" sz="2000" b="1" dirty="0" smtClean="0">
                <a:latin typeface="Century Gothic"/>
                <a:cs typeface="Century Gothic"/>
                <a:hlinkClick r:id="rId2"/>
              </a:rPr>
              <a:t>Para saber más pincha aquí</a:t>
            </a:r>
            <a:r>
              <a:rPr sz="2000" b="1" dirty="0" smtClean="0">
                <a:latin typeface="Century Gothic"/>
                <a:cs typeface="Century Gothic"/>
                <a:hlinkClick r:id="rId2"/>
              </a:rPr>
              <a:t> </a:t>
            </a:r>
            <a:endParaRPr sz="2000" b="1" dirty="0" smtClean="0">
              <a:latin typeface="Century Gothic"/>
              <a:cs typeface="Century Gothic"/>
            </a:endParaRPr>
          </a:p>
          <a:p>
            <a:endParaRPr lang="es-ES_tradnl" sz="2000" dirty="0" smtClean="0">
              <a:latin typeface="Century Gothic"/>
              <a:cs typeface="Century Gothic"/>
            </a:endParaRPr>
          </a:p>
        </p:txBody>
      </p:sp>
      <p:pic>
        <p:nvPicPr>
          <p:cNvPr id="4" name="Imagen 3" descr="asertividad.jpg"/>
          <p:cNvPicPr>
            <a:picLocks noChangeAspect="1"/>
          </p:cNvPicPr>
          <p:nvPr/>
        </p:nvPicPr>
        <p:blipFill>
          <a:blip r:embed="rId3"/>
          <a:stretch>
            <a:fillRect/>
          </a:stretch>
        </p:blipFill>
        <p:spPr>
          <a:xfrm>
            <a:off x="6705600" y="5163820"/>
            <a:ext cx="1676400" cy="949960"/>
          </a:xfrm>
          <a:prstGeom prst="rect">
            <a:avLst/>
          </a:prstGeom>
          <a:ln w="38100" cmpd="sng">
            <a:solidFill>
              <a:schemeClr val="tx1"/>
            </a:solid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62000" y="1189037"/>
            <a:ext cx="7924800" cy="4525963"/>
          </a:xfrm>
        </p:spPr>
        <p:txBody>
          <a:bodyPr/>
          <a:lstStyle/>
          <a:p>
            <a:pPr algn="just">
              <a:buNone/>
            </a:pPr>
            <a:r>
              <a:rPr sz="2000" dirty="0" smtClean="0">
                <a:latin typeface="Century Gothic"/>
                <a:cs typeface="Century Gothic"/>
              </a:rPr>
              <a:t>El modelo más extendido para identificar y clasificar estos estilos es a través de un eje continuo de agresividad en dicha interacción: </a:t>
            </a:r>
            <a:r>
              <a:rPr sz="2000" b="1" dirty="0" smtClean="0">
                <a:latin typeface="Century Gothic"/>
                <a:cs typeface="Century Gothic"/>
              </a:rPr>
              <a:t>Pasivo</a:t>
            </a:r>
            <a:r>
              <a:rPr sz="2000" dirty="0" smtClean="0">
                <a:latin typeface="Century Gothic"/>
                <a:cs typeface="Century Gothic"/>
              </a:rPr>
              <a:t>, el de menor agresividad, </a:t>
            </a:r>
            <a:r>
              <a:rPr sz="2000" b="1" dirty="0" smtClean="0">
                <a:latin typeface="Century Gothic"/>
                <a:cs typeface="Century Gothic"/>
              </a:rPr>
              <a:t>Asertivo</a:t>
            </a:r>
            <a:r>
              <a:rPr sz="2000" dirty="0" smtClean="0">
                <a:latin typeface="Century Gothic"/>
                <a:cs typeface="Century Gothic"/>
              </a:rPr>
              <a:t>, el de tono equilibrado en cuanto a la agresividad hacia el interlocutor y, por último, en el extremo de mayor agresividad, el </a:t>
            </a:r>
            <a:r>
              <a:rPr sz="2000" b="1" dirty="0" smtClean="0">
                <a:latin typeface="Century Gothic"/>
                <a:cs typeface="Century Gothic"/>
              </a:rPr>
              <a:t>Agresivo.</a:t>
            </a:r>
            <a:endParaRPr lang="es-ES_tradnl" sz="2000" b="1" dirty="0" smtClean="0">
              <a:latin typeface="Century Gothic"/>
              <a:cs typeface="Century Gothic"/>
            </a:endParaRPr>
          </a:p>
          <a:p>
            <a:pPr>
              <a:buNone/>
            </a:pPr>
            <a:endParaRPr lang="es-ES_tradnl" sz="2000" b="1" dirty="0" smtClean="0">
              <a:latin typeface="Century Gothic"/>
              <a:cs typeface="Century Gothic"/>
            </a:endParaRPr>
          </a:p>
          <a:p>
            <a:endParaRPr sz="2000" dirty="0" smtClean="0">
              <a:latin typeface="Century Gothic"/>
              <a:cs typeface="Century Gothic"/>
            </a:endParaRPr>
          </a:p>
          <a:p>
            <a:endParaRPr lang="es-ES_tradnl" dirty="0"/>
          </a:p>
        </p:txBody>
      </p:sp>
      <p:pic>
        <p:nvPicPr>
          <p:cNvPr id="5" name="Imagen 4" descr="img_1-e1382487366653.jpg"/>
          <p:cNvPicPr>
            <a:picLocks noChangeAspect="1"/>
          </p:cNvPicPr>
          <p:nvPr/>
        </p:nvPicPr>
        <p:blipFill>
          <a:blip r:embed="rId2"/>
          <a:stretch>
            <a:fillRect/>
          </a:stretch>
        </p:blipFill>
        <p:spPr>
          <a:xfrm>
            <a:off x="1397000" y="3784600"/>
            <a:ext cx="6350000" cy="1473200"/>
          </a:xfrm>
          <a:prstGeom prst="rect">
            <a:avLst/>
          </a:prstGeom>
          <a:ln w="28575" cmpd="sng">
            <a:solidFill>
              <a:schemeClr val="tx1"/>
            </a:solid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200" y="76200"/>
            <a:ext cx="8229600" cy="3124200"/>
          </a:xfrm>
        </p:spPr>
        <p:txBody>
          <a:bodyPr/>
          <a:lstStyle/>
          <a:p>
            <a:pPr>
              <a:buNone/>
            </a:pPr>
            <a:endParaRPr lang="es-ES_tradnl" sz="2000" b="1" dirty="0" smtClean="0">
              <a:latin typeface="Century Gothic"/>
              <a:cs typeface="Century Gothic"/>
            </a:endParaRPr>
          </a:p>
          <a:p>
            <a:pPr algn="just">
              <a:buNone/>
            </a:pPr>
            <a:r>
              <a:rPr sz="2000" dirty="0" smtClean="0">
                <a:latin typeface="Century Gothic"/>
                <a:cs typeface="Century Gothic"/>
              </a:rPr>
              <a:t>Otro modelo de clasificación incluye además de estos tres estilos, un cuarto estilo llamado </a:t>
            </a:r>
            <a:r>
              <a:rPr sz="2000" b="1" dirty="0" smtClean="0">
                <a:latin typeface="Century Gothic"/>
                <a:cs typeface="Century Gothic"/>
              </a:rPr>
              <a:t>Pasivo-Agresivo</a:t>
            </a:r>
            <a:r>
              <a:rPr sz="2000" dirty="0" smtClean="0">
                <a:latin typeface="Century Gothic"/>
                <a:cs typeface="Century Gothic"/>
              </a:rPr>
              <a:t>, que encuentra su lugar si representamos los estilos comunicativos en un doble eje:</a:t>
            </a:r>
          </a:p>
          <a:p>
            <a:pPr lvl="2" algn="just"/>
            <a:r>
              <a:rPr sz="2000" dirty="0" smtClean="0">
                <a:latin typeface="Century Gothic"/>
                <a:cs typeface="Century Gothic"/>
              </a:rPr>
              <a:t>Eje horizontal: grado de defensa de los propios derechos</a:t>
            </a:r>
          </a:p>
          <a:p>
            <a:pPr lvl="2" algn="just"/>
            <a:r>
              <a:rPr sz="2000" dirty="0" smtClean="0">
                <a:latin typeface="Century Gothic"/>
                <a:cs typeface="Century Gothic"/>
              </a:rPr>
              <a:t>Eje vertical: grado de defensa de los derechos del interlocutor</a:t>
            </a:r>
          </a:p>
          <a:p>
            <a:endParaRPr lang="es-ES_tradnl" dirty="0"/>
          </a:p>
        </p:txBody>
      </p:sp>
      <p:pic>
        <p:nvPicPr>
          <p:cNvPr id="4" name="Imagen 3" descr="img_2-e1382487649131.jpg"/>
          <p:cNvPicPr>
            <a:picLocks noChangeAspect="1"/>
          </p:cNvPicPr>
          <p:nvPr/>
        </p:nvPicPr>
        <p:blipFill>
          <a:blip r:embed="rId2"/>
          <a:stretch>
            <a:fillRect/>
          </a:stretch>
        </p:blipFill>
        <p:spPr>
          <a:xfrm>
            <a:off x="2133600" y="3200400"/>
            <a:ext cx="4775200" cy="3352190"/>
          </a:xfrm>
          <a:prstGeom prst="rect">
            <a:avLst/>
          </a:prstGeom>
          <a:ln w="38100" cmpd="sng">
            <a:solidFill>
              <a:schemeClr val="tx1"/>
            </a:solid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09600" y="4343400"/>
            <a:ext cx="8229600" cy="4525963"/>
          </a:xfrm>
        </p:spPr>
        <p:txBody>
          <a:bodyPr/>
          <a:lstStyle/>
          <a:p>
            <a:pPr algn="ctr">
              <a:buNone/>
            </a:pPr>
            <a:r>
              <a:rPr lang="es-ES_tradnl" dirty="0" smtClean="0">
                <a:latin typeface="Century Gothic"/>
                <a:cs typeface="Century Gothic"/>
              </a:rPr>
              <a:t>Vídeo estilos de comunicación</a:t>
            </a:r>
            <a:endParaRPr lang="es-ES_tradnl" dirty="0">
              <a:latin typeface="Century Gothic"/>
              <a:cs typeface="Century Gothic"/>
            </a:endParaRPr>
          </a:p>
        </p:txBody>
      </p:sp>
      <p:pic>
        <p:nvPicPr>
          <p:cNvPr id="4" name="Imagen 3" descr="images.jpg">
            <a:hlinkClick r:id="rId2"/>
          </p:cNvPr>
          <p:cNvPicPr>
            <a:picLocks noChangeAspect="1"/>
          </p:cNvPicPr>
          <p:nvPr/>
        </p:nvPicPr>
        <p:blipFill>
          <a:blip r:embed="rId3"/>
          <a:stretch>
            <a:fillRect/>
          </a:stretch>
        </p:blipFill>
        <p:spPr>
          <a:xfrm>
            <a:off x="3232150" y="1143000"/>
            <a:ext cx="2679700" cy="3022600"/>
          </a:xfrm>
          <a:prstGeom prst="rect">
            <a:avLst/>
          </a:prstGeom>
        </p:spPr>
      </p:pic>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1028</TotalTime>
  <Words>1306</Words>
  <Application>Microsoft Office PowerPoint</Application>
  <PresentationFormat>Presentación en pantalla (4:3)</PresentationFormat>
  <Paragraphs>124</Paragraphs>
  <Slides>35</Slides>
  <Notes>0</Notes>
  <HiddenSlides>0</HiddenSlides>
  <MMClips>0</MMClips>
  <ScaleCrop>false</ScaleCrop>
  <HeadingPairs>
    <vt:vector size="4" baseType="variant">
      <vt:variant>
        <vt:lpstr>Tema</vt:lpstr>
      </vt:variant>
      <vt:variant>
        <vt:i4>1</vt:i4>
      </vt:variant>
      <vt:variant>
        <vt:lpstr>Títulos de diapositiva</vt:lpstr>
      </vt:variant>
      <vt:variant>
        <vt:i4>35</vt:i4>
      </vt:variant>
    </vt:vector>
  </HeadingPairs>
  <TitlesOfParts>
    <vt:vector size="36" baseType="lpstr">
      <vt:lpstr>Tema de Office</vt:lpstr>
      <vt:lpstr>HABILIDADES DE COMUNICACIÓN Y RESOLUCIÓN DE CONFLICTOS </vt:lpstr>
      <vt:lpstr>Expectativas, intereses e ideas previas</vt:lpstr>
      <vt:lpstr>Ejercicio: Elige una carta de la baraja que “capte” cómo te encuentras en este momento vital. Compártelo con un/a compañero/a. </vt:lpstr>
      <vt:lpstr>HABILIDADES  DE COMUNICACIÓN</vt:lpstr>
      <vt:lpstr>Ejercicio  1) Define en una hoja qué es un silla.  2) Señala si cada una de los dibujos que aparecen a continuación es o no una silla según tu definición.  3) Compara tus respuestas con las del resto del grupo. </vt:lpstr>
      <vt:lpstr>Estilos de comunicación</vt:lpstr>
      <vt:lpstr>Diapositiva 7</vt:lpstr>
      <vt:lpstr>Diapositiva 8</vt:lpstr>
      <vt:lpstr>Diapositiva 9</vt:lpstr>
      <vt:lpstr>Emociones y tipos de comunicación</vt:lpstr>
      <vt:lpstr>Estilos educativos y comunicativos</vt:lpstr>
      <vt:lpstr>Técnicas comunicativas  asertivas fundamentales</vt:lpstr>
      <vt:lpstr>Mensajes del YO</vt:lpstr>
      <vt:lpstr>Mensajes del YO</vt:lpstr>
      <vt:lpstr>Ejercicio. Expresa asertivamente lo que dirías en las siguientes situaciones cómo docente:  A) Un alumno habla continuamente con el compañero en un tono elevado y te dificulta la explicación. B) Una alumna insulta a otra. C) A una alumna se le han olvidado -otra vez- las tareas en casa. D) Un alumno le pega un guantazo a otro en el recreo. </vt:lpstr>
      <vt:lpstr>Derechos asertivos</vt:lpstr>
      <vt:lpstr>Escucha</vt:lpstr>
      <vt:lpstr>Diapositiva 18</vt:lpstr>
      <vt:lpstr>Diapositiva 19</vt:lpstr>
      <vt:lpstr>Diapositiva 20</vt:lpstr>
      <vt:lpstr>Diapositiva 21</vt:lpstr>
      <vt:lpstr>Habilidades para la escucha activa</vt:lpstr>
      <vt:lpstr>Habilidades para la escucha activa</vt:lpstr>
      <vt:lpstr>Habilidades para la escucha activa</vt:lpstr>
      <vt:lpstr>Habilidades para la escucha activa</vt:lpstr>
      <vt:lpstr>RESOLUCIÓN DE CONFLICTOS</vt:lpstr>
      <vt:lpstr>Ejercicio. Mira bien la imagen que aparece a continuación (puedes acercarte cuanto quieras) y, después de un minuto, escribe cuántos puntos ves.  ¡¡No vale copiarse!! </vt:lpstr>
      <vt:lpstr>Diapositiva 28</vt:lpstr>
      <vt:lpstr>¿Cómo gestionas un conflicto?</vt:lpstr>
      <vt:lpstr>Diapositiva 30</vt:lpstr>
      <vt:lpstr>Resolución del conflicto Propuesta para el aula: Rueda de opciones</vt:lpstr>
      <vt:lpstr>Diapositiva 32</vt:lpstr>
      <vt:lpstr>Diapositiva 33</vt:lpstr>
      <vt:lpstr>Mediar en un conflicto entre iguales</vt:lpstr>
      <vt:lpstr>Diapositiva 35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HABILIDADES DE COMUNICACIÓN Y RESOLUCIÓN DE CONFLICTOS</dc:title>
  <dc:creator>Eduardo Rodriguez de la Rosa</dc:creator>
  <cp:lastModifiedBy>usuario</cp:lastModifiedBy>
  <cp:revision>61</cp:revision>
  <dcterms:created xsi:type="dcterms:W3CDTF">2016-03-30T21:59:54Z</dcterms:created>
  <dcterms:modified xsi:type="dcterms:W3CDTF">2016-03-31T11:32:47Z</dcterms:modified>
</cp:coreProperties>
</file>