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Patua One"/>
      <p:regular r:id="rId32"/>
    </p:embeddedFont>
    <p:embeddedFont>
      <p:font typeface="Bangers"/>
      <p:regular r:id="rId33"/>
    </p:embeddedFont>
    <p:embeddedFont>
      <p:font typeface="Architects Daughter"/>
      <p:regular r:id="rId34"/>
    </p:embeddedFont>
    <p:embeddedFont>
      <p:font typeface="Roboto"/>
      <p:regular r:id="rId35"/>
      <p:bold r:id="rId36"/>
      <p:italic r:id="rId37"/>
      <p:boldItalic r:id="rId38"/>
    </p:embeddedFont>
    <p:embeddedFont>
      <p:font typeface="Amatic SC"/>
      <p:regular r:id="rId39"/>
      <p:bold r:id="rId40"/>
    </p:embeddedFont>
    <p:embeddedFont>
      <p:font typeface="Abril Fatface"/>
      <p:regular r:id="rId41"/>
    </p:embeddedFont>
    <p:embeddedFont>
      <p:font typeface="Indie Flower"/>
      <p:regular r:id="rId42"/>
    </p:embeddedFont>
    <p:embeddedFont>
      <p:font typeface="Pacifico"/>
      <p:regular r:id="rId43"/>
    </p:embeddedFont>
    <p:embeddedFont>
      <p:font typeface="Passion One"/>
      <p:regular r:id="rId44"/>
      <p:bold r:id="rId45"/>
    </p:embeddedFont>
    <p:embeddedFont>
      <p:font typeface="Bree Serif"/>
      <p:regular r:id="rId46"/>
    </p:embeddedFont>
    <p:embeddedFont>
      <p:font typeface="Comfortaa"/>
      <p:regular r:id="rId47"/>
      <p:bold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clrIdx="0" id="0" initials="" lastIdx="2" name="jovenes investigadores"/>
  <p:cmAuthor clrIdx="1" id="1" initials="" lastIdx="2" name="Tomaselgrande"/>
  <p:cmAuthor clrIdx="2" id="2" initials="" lastIdx="4" name="Ángel Maresca Bustos"/>
  <p:cmAuthor clrIdx="3" id="3" initials="" lastIdx="2" name="Teresa Cano"/>
  <p:cmAuthor clrIdx="4" id="4" initials="" lastIdx="1" name="Carmen morale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8422859D-D9AD-4AE9-B714-9374D8FF1FA0}">
  <a:tblStyle styleId="{8422859D-D9AD-4AE9-B714-9374D8FF1FA0}"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 styleId="{F606B93A-6860-4CDE-B632-5627F3E14DBF}" styleName="Table_1"/>
</a:tblStyleLst>
</file>

<file path=ppt/_rels/presentation.xml.rels><?xml version="1.0" encoding="UTF-8" standalone="yes"?><Relationships xmlns="http://schemas.openxmlformats.org/package/2006/relationships"><Relationship Id="rId40" Type="http://schemas.openxmlformats.org/officeDocument/2006/relationships/font" Target="fonts/AmaticSC-bold.fntdata"/><Relationship Id="rId20" Type="http://schemas.openxmlformats.org/officeDocument/2006/relationships/slide" Target="slides/slide14.xml"/><Relationship Id="rId42" Type="http://schemas.openxmlformats.org/officeDocument/2006/relationships/font" Target="fonts/IndieFlower-regular.fntdata"/><Relationship Id="rId41" Type="http://schemas.openxmlformats.org/officeDocument/2006/relationships/font" Target="fonts/AbrilFatface-regular.fntdata"/><Relationship Id="rId22" Type="http://schemas.openxmlformats.org/officeDocument/2006/relationships/slide" Target="slides/slide16.xml"/><Relationship Id="rId44" Type="http://schemas.openxmlformats.org/officeDocument/2006/relationships/font" Target="fonts/PassionOne-regular.fntdata"/><Relationship Id="rId21" Type="http://schemas.openxmlformats.org/officeDocument/2006/relationships/slide" Target="slides/slide15.xml"/><Relationship Id="rId43" Type="http://schemas.openxmlformats.org/officeDocument/2006/relationships/font" Target="fonts/Pacifico-regular.fntdata"/><Relationship Id="rId24" Type="http://schemas.openxmlformats.org/officeDocument/2006/relationships/slide" Target="slides/slide18.xml"/><Relationship Id="rId46" Type="http://schemas.openxmlformats.org/officeDocument/2006/relationships/font" Target="fonts/BreeSerif-regular.fntdata"/><Relationship Id="rId23" Type="http://schemas.openxmlformats.org/officeDocument/2006/relationships/slide" Target="slides/slide17.xml"/><Relationship Id="rId45" Type="http://schemas.openxmlformats.org/officeDocument/2006/relationships/font" Target="fonts/PassionOne-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48" Type="http://schemas.openxmlformats.org/officeDocument/2006/relationships/font" Target="fonts/Comfortaa-bold.fntdata"/><Relationship Id="rId25" Type="http://schemas.openxmlformats.org/officeDocument/2006/relationships/slide" Target="slides/slide19.xml"/><Relationship Id="rId47" Type="http://schemas.openxmlformats.org/officeDocument/2006/relationships/font" Target="fonts/Comfortaa-regular.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Bangers-regular.fntdata"/><Relationship Id="rId10" Type="http://schemas.openxmlformats.org/officeDocument/2006/relationships/slide" Target="slides/slide4.xml"/><Relationship Id="rId32" Type="http://schemas.openxmlformats.org/officeDocument/2006/relationships/font" Target="fonts/PatuaOne-regular.fntdata"/><Relationship Id="rId13" Type="http://schemas.openxmlformats.org/officeDocument/2006/relationships/slide" Target="slides/slide7.xml"/><Relationship Id="rId35" Type="http://schemas.openxmlformats.org/officeDocument/2006/relationships/font" Target="fonts/Roboto-regular.fntdata"/><Relationship Id="rId12" Type="http://schemas.openxmlformats.org/officeDocument/2006/relationships/slide" Target="slides/slide6.xml"/><Relationship Id="rId34" Type="http://schemas.openxmlformats.org/officeDocument/2006/relationships/font" Target="fonts/ArchitectsDaughter-regular.fntdata"/><Relationship Id="rId15" Type="http://schemas.openxmlformats.org/officeDocument/2006/relationships/slide" Target="slides/slide9.xml"/><Relationship Id="rId37" Type="http://schemas.openxmlformats.org/officeDocument/2006/relationships/font" Target="fonts/Roboto-italic.fntdata"/><Relationship Id="rId14" Type="http://schemas.openxmlformats.org/officeDocument/2006/relationships/slide" Target="slides/slide8.xml"/><Relationship Id="rId36" Type="http://schemas.openxmlformats.org/officeDocument/2006/relationships/font" Target="fonts/Roboto-bold.fntdata"/><Relationship Id="rId17" Type="http://schemas.openxmlformats.org/officeDocument/2006/relationships/slide" Target="slides/slide11.xml"/><Relationship Id="rId39" Type="http://schemas.openxmlformats.org/officeDocument/2006/relationships/font" Target="fonts/AmaticSC-regular.fntdata"/><Relationship Id="rId16" Type="http://schemas.openxmlformats.org/officeDocument/2006/relationships/slide" Target="slides/slide10.xml"/><Relationship Id="rId38" Type="http://schemas.openxmlformats.org/officeDocument/2006/relationships/font" Target="fonts/Roboto-boldItalic.fntdata"/><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1" dt="2017-04-17T05:33:23.748">
    <p:pos x="6000" y="0"/>
    <p:text>Faltan los investigadores</p:text>
  </p:cm>
  <p:cm authorId="1" idx="1" dt="2017-04-06T15:13:31.297">
    <p:pos x="6000" y="100"/>
    <p:text>os parece bien esta foto como fondo de presentaciones?</p:text>
  </p:cm>
  <p:cm authorId="2" idx="1" dt="2017-04-03T17:49:05.677">
    <p:pos x="6000" y="200"/>
    <p:text>si tomas</p:text>
  </p:cm>
  <p:cm authorId="2" idx="2" dt="2017-04-03T17:49:11.699">
    <p:pos x="6000" y="300"/>
    <p:text>_Marked as resolved_</p:text>
  </p:cm>
  <p:cm authorId="2" idx="3" dt="2017-04-03T17:52:54.718">
    <p:pos x="6000" y="400"/>
    <p:text>_Re-opened_
aunque creo que deberíamos poner una de portada y otra de fondo para las demás</p:text>
  </p:cm>
  <p:cm authorId="2" idx="4" dt="2017-04-03T17:59:41.229">
    <p:pos x="6000" y="500"/>
    <p:text>UNA PREGUNTA, EN LA PRESNTACIÓN NO DEBE HABER MUCHO TEXTO NO?</p:text>
  </p:cm>
  <p:cm authorId="3" idx="1" dt="2017-04-06T07:27:48.962">
    <p:pos x="6000" y="600"/>
    <p:text>no, cuantas más fotos haya 
mejor</p:text>
  </p:cm>
  <p:cm authorId="4" idx="1" dt="2017-04-06T14:31:06.388">
    <p:pos x="6000" y="700"/>
    <p:text>chic@s, ¿la introducción no debe ir en inglés?</p:text>
  </p:cm>
  <p:cm authorId="1" idx="2" dt="2017-04-06T14:49:33.892">
    <p:pos x="6000" y="800"/>
    <p:text>creo que si Carmen, confirmadme y lo traduzco en un momento</p:text>
  </p:cm>
  <p:cm authorId="3" idx="2" dt="2017-04-06T15:13:31.297">
    <p:pos x="6000" y="900"/>
    <p:text>Si, la introducción debe ir en inglés.</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authorId="0" idx="2" dt="2017-04-17T05:45:34.990">
    <p:pos x="6000" y="0"/>
    <p:text>Esta gráfica hay que exploicarla muy bien, indica qué es cada color</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 name="Shape 51"/>
        <p:cNvGrpSpPr/>
        <p:nvPr/>
      </p:nvGrpSpPr>
      <p:grpSpPr>
        <a:xfrm>
          <a:off x="0" y="0"/>
          <a:ext cx="0" cy="0"/>
          <a:chOff x="0" y="0"/>
          <a:chExt cx="0" cy="0"/>
        </a:xfrm>
      </p:grpSpPr>
      <p:sp>
        <p:nvSpPr>
          <p:cNvPr id="52" name="Shape 5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3" name="Shape 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4" name="Shape 2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s"/>
              <a:t>Con solo pequeñas medidas podriamos conseguir un ahorro enorme, hasta 300EUR al mes. Esto son 3600EUR al año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9" name="Shape 2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3" name="Shape 2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1" name="Shape 2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5" name="Shape 265"/>
        <p:cNvGrpSpPr/>
        <p:nvPr/>
      </p:nvGrpSpPr>
      <p:grpSpPr>
        <a:xfrm>
          <a:off x="0" y="0"/>
          <a:ext cx="0" cy="0"/>
          <a:chOff x="0" y="0"/>
          <a:chExt cx="0" cy="0"/>
        </a:xfrm>
      </p:grpSpPr>
      <p:sp>
        <p:nvSpPr>
          <p:cNvPr id="266" name="Shape 2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7" name="Shape 26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6" name="Shape 2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2" name="Shape 2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6" name="Shape 286"/>
        <p:cNvGrpSpPr/>
        <p:nvPr/>
      </p:nvGrpSpPr>
      <p:grpSpPr>
        <a:xfrm>
          <a:off x="0" y="0"/>
          <a:ext cx="0" cy="0"/>
          <a:chOff x="0" y="0"/>
          <a:chExt cx="0" cy="0"/>
        </a:xfrm>
      </p:grpSpPr>
      <p:sp>
        <p:nvSpPr>
          <p:cNvPr id="287" name="Shape 2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8" name="Shape 2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s"/>
              <a:t>Mucho mejor Ángel</a:t>
            </a:r>
          </a:p>
          <a:p>
            <a:pPr lvl="0">
              <a:spcBef>
                <a:spcPts val="0"/>
              </a:spcBef>
              <a:buNone/>
            </a:pPr>
            <a:r>
              <a:rPr lang="es"/>
              <a:t>Ahora cuando termine se verá todo.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5" name="Shape 45"/>
        <p:cNvGrpSpPr/>
        <p:nvPr/>
      </p:nvGrpSpPr>
      <p:grpSpPr>
        <a:xfrm>
          <a:off x="0" y="0"/>
          <a:ext cx="0" cy="0"/>
          <a:chOff x="0" y="0"/>
          <a:chExt cx="0" cy="0"/>
        </a:xfrm>
      </p:grpSpPr>
      <p:sp>
        <p:nvSpPr>
          <p:cNvPr id="46" name="Shape 46"/>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7" name="Shape 47"/>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8" name="Shape 4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9" name="Shape 49"/>
        <p:cNvGrpSpPr/>
        <p:nvPr/>
      </p:nvGrpSpPr>
      <p:grpSpPr>
        <a:xfrm>
          <a:off x="0" y="0"/>
          <a:ext cx="0" cy="0"/>
          <a:chOff x="0" y="0"/>
          <a:chExt cx="0" cy="0"/>
        </a:xfrm>
      </p:grpSpPr>
      <p:sp>
        <p:nvSpPr>
          <p:cNvPr id="50" name="Shape 5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pic>
        <p:nvPicPr>
          <p:cNvPr descr="Resultado de imagen de medioambiente wallpaper" id="20" name="Shape 20"/>
          <p:cNvPicPr preferRelativeResize="0"/>
          <p:nvPr/>
        </p:nvPicPr>
        <p:blipFill>
          <a:blip r:embed="rId2">
            <a:alphaModFix amt="40000"/>
          </a:blip>
          <a:stretch>
            <a:fillRect/>
          </a:stretch>
        </p:blipFill>
        <p:spPr>
          <a:xfrm>
            <a:off x="0" y="-462"/>
            <a:ext cx="9144000" cy="514442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1" name="Shape 31"/>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3" name="Shape 33"/>
        <p:cNvGrpSpPr/>
        <p:nvPr/>
      </p:nvGrpSpPr>
      <p:grpSpPr>
        <a:xfrm>
          <a:off x="0" y="0"/>
          <a:ext cx="0" cy="0"/>
          <a:chOff x="0" y="0"/>
          <a:chExt cx="0" cy="0"/>
        </a:xfrm>
      </p:grpSpPr>
      <p:sp>
        <p:nvSpPr>
          <p:cNvPr id="34" name="Shape 34"/>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5" name="Shape 3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8" name="Shape 38"/>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9" name="Shape 39"/>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0" name="Shape 40"/>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1" name="Shape 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2" name="Shape 42"/>
        <p:cNvGrpSpPr/>
        <p:nvPr/>
      </p:nvGrpSpPr>
      <p:grpSpPr>
        <a:xfrm>
          <a:off x="0" y="0"/>
          <a:ext cx="0" cy="0"/>
          <a:chOff x="0" y="0"/>
          <a:chExt cx="0" cy="0"/>
        </a:xfrm>
      </p:grpSpPr>
      <p:sp>
        <p:nvSpPr>
          <p:cNvPr id="43" name="Shape 43"/>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4" name="Shape 4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s"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33.jpg"/><Relationship Id="rId5" Type="http://schemas.openxmlformats.org/officeDocument/2006/relationships/image" Target="../media/image3.jpg"/><Relationship Id="rId6" Type="http://schemas.openxmlformats.org/officeDocument/2006/relationships/image" Target="../media/image9.jpg"/><Relationship Id="rId7"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1.png"/><Relationship Id="rId4" Type="http://schemas.openxmlformats.org/officeDocument/2006/relationships/image" Target="../media/image34.png"/><Relationship Id="rId5"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comments" Target="../comments/comment2.xml"/><Relationship Id="rId4" Type="http://schemas.openxmlformats.org/officeDocument/2006/relationships/image" Target="../media/image15.png"/><Relationship Id="rId5" Type="http://schemas.openxmlformats.org/officeDocument/2006/relationships/image" Target="../media/image35.png"/><Relationship Id="rId6"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2.jp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2.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5.png"/><Relationship Id="rId4" Type="http://schemas.openxmlformats.org/officeDocument/2006/relationships/image" Target="../media/image30.png"/><Relationship Id="rId5"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11.jpg"/><Relationship Id="rId5"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4.jp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9.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datos.bancomundial.org/indicador/EN.ATM.CO2E.KT" TargetMode="External"/><Relationship Id="rId4" Type="http://schemas.openxmlformats.org/officeDocument/2006/relationships/hyperlink" Target="http://www.sinia.cl/1292/w3-propertyvalue-15491.html" TargetMode="External"/><Relationship Id="rId5" Type="http://schemas.openxmlformats.org/officeDocument/2006/relationships/hyperlink" Target="https://play.google.com/store/apps/details?id=com.gamebasic.decibel&amp;hl=es_419" TargetMode="External"/><Relationship Id="rId6" Type="http://schemas.openxmlformats.org/officeDocument/2006/relationships/hyperlink" Target="http://www.natura-medioambiental.com/cuantos-arboles-se-necesitan-para-producir-papel/" TargetMode="External"/><Relationship Id="rId7" Type="http://schemas.openxmlformats.org/officeDocument/2006/relationships/hyperlink" Target="http://www.aprender.org/cuantos-arboles-se-necesitan-para-hacer-una-hoja/"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www.daftlogic.com/" TargetMode="External"/><Relationship Id="rId4" Type="http://schemas.openxmlformats.org/officeDocument/2006/relationships/hyperlink" Target="http://www.laenergiadelcambio.com/%C2%BFes-la-plantaci%C3%B3n-de-%C3%A1rboles-la-soluci%C3%B3n-a-las-emisiones-de-co2" TargetMode="External"/><Relationship Id="rId9" Type="http://schemas.openxmlformats.org/officeDocument/2006/relationships/hyperlink" Target="https://es.wikipedia.org/wiki/%C3%8Dndice_de_Desempe%C3%B1o_Ambiental" TargetMode="External"/><Relationship Id="rId5" Type="http://schemas.openxmlformats.org/officeDocument/2006/relationships/hyperlink" Target="http://www.quo.es/naturaleza/que-arbol-tiene-las-raices-mas-largas" TargetMode="External"/><Relationship Id="rId6" Type="http://schemas.openxmlformats.org/officeDocument/2006/relationships/hyperlink" Target="http://www.cambio-climatico.com/estudian-los-mejores-arboles-para-frenar-el-calentamiento-global" TargetMode="External"/><Relationship Id="rId7" Type="http://schemas.openxmlformats.org/officeDocument/2006/relationships/hyperlink" Target="https://docs.google.com/forms/d/e/1FAIpQLSf4ID6G8g7mA2YO-YPWbjJEsNSNzdBcXwWbZCKUUTQpHw_8jA/viewform?usp=sf_link" TargetMode="External"/><Relationship Id="rId8" Type="http://schemas.openxmlformats.org/officeDocument/2006/relationships/hyperlink" Target="https://docs.google.com/spreadsheets/d/1DZQ6nWWhUQ2rANcnDY-G6F_eU5c-_4vVxVYHuHaCjxE/edit?usp=shar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8.png"/><Relationship Id="rId11" Type="http://schemas.openxmlformats.org/officeDocument/2006/relationships/image" Target="../media/image17.png"/><Relationship Id="rId10" Type="http://schemas.openxmlformats.org/officeDocument/2006/relationships/image" Target="../media/image12.png"/><Relationship Id="rId9" Type="http://schemas.openxmlformats.org/officeDocument/2006/relationships/image" Target="../media/image14.jpg"/><Relationship Id="rId5" Type="http://schemas.openxmlformats.org/officeDocument/2006/relationships/image" Target="../media/image7.jpg"/><Relationship Id="rId6" Type="http://schemas.openxmlformats.org/officeDocument/2006/relationships/image" Target="../media/image16.png"/><Relationship Id="rId7" Type="http://schemas.openxmlformats.org/officeDocument/2006/relationships/image" Target="../media/image10.jpg"/><Relationship Id="rId8"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 name="Shape 54"/>
        <p:cNvGrpSpPr/>
        <p:nvPr/>
      </p:nvGrpSpPr>
      <p:grpSpPr>
        <a:xfrm>
          <a:off x="0" y="0"/>
          <a:ext cx="0" cy="0"/>
          <a:chOff x="0" y="0"/>
          <a:chExt cx="0" cy="0"/>
        </a:xfrm>
      </p:grpSpPr>
      <p:pic>
        <p:nvPicPr>
          <p:cNvPr descr="Resultado de imagen de niño  medio ambiente" id="55" name="Shape 55"/>
          <p:cNvPicPr preferRelativeResize="0"/>
          <p:nvPr/>
        </p:nvPicPr>
        <p:blipFill>
          <a:blip r:embed="rId4">
            <a:alphaModFix amt="50000"/>
          </a:blip>
          <a:stretch>
            <a:fillRect/>
          </a:stretch>
        </p:blipFill>
        <p:spPr>
          <a:xfrm>
            <a:off x="0" y="0"/>
            <a:ext cx="9144000" cy="5143500"/>
          </a:xfrm>
          <a:prstGeom prst="rect">
            <a:avLst/>
          </a:prstGeom>
          <a:noFill/>
          <a:ln>
            <a:noFill/>
          </a:ln>
        </p:spPr>
      </p:pic>
      <p:sp>
        <p:nvSpPr>
          <p:cNvPr id="56" name="Shape 56"/>
          <p:cNvSpPr txBox="1"/>
          <p:nvPr>
            <p:ph type="ctrTitle"/>
          </p:nvPr>
        </p:nvSpPr>
        <p:spPr>
          <a:xfrm>
            <a:off x="311700" y="520650"/>
            <a:ext cx="8337600" cy="2236200"/>
          </a:xfrm>
          <a:prstGeom prst="rect">
            <a:avLst/>
          </a:prstGeom>
        </p:spPr>
        <p:txBody>
          <a:bodyPr anchorCtr="0" anchor="b" bIns="91425" lIns="91425" rIns="91425" tIns="91425">
            <a:noAutofit/>
          </a:bodyPr>
          <a:lstStyle/>
          <a:p>
            <a:pPr lvl="0">
              <a:spcBef>
                <a:spcPts val="0"/>
              </a:spcBef>
              <a:buNone/>
            </a:pPr>
            <a:r>
              <a:rPr lang="es" sz="4300">
                <a:latin typeface="Comfortaa"/>
                <a:ea typeface="Comfortaa"/>
                <a:cs typeface="Comfortaa"/>
                <a:sym typeface="Comfortaa"/>
              </a:rPr>
              <a:t>HACIA UNA ECONOMÍA BAJA EN CARBONO EN EL ÁMBITO DEL INSTITUTO</a:t>
            </a:r>
          </a:p>
        </p:txBody>
      </p:sp>
      <p:pic>
        <p:nvPicPr>
          <p:cNvPr descr="1.jpg" id="57" name="Shape 57"/>
          <p:cNvPicPr preferRelativeResize="0"/>
          <p:nvPr/>
        </p:nvPicPr>
        <p:blipFill>
          <a:blip r:embed="rId5">
            <a:alphaModFix/>
          </a:blip>
          <a:stretch>
            <a:fillRect/>
          </a:stretch>
        </p:blipFill>
        <p:spPr>
          <a:xfrm>
            <a:off x="4021575" y="2756949"/>
            <a:ext cx="1814224" cy="936900"/>
          </a:xfrm>
          <a:prstGeom prst="rect">
            <a:avLst/>
          </a:prstGeom>
          <a:noFill/>
          <a:ln>
            <a:noFill/>
          </a:ln>
        </p:spPr>
      </p:pic>
      <p:pic>
        <p:nvPicPr>
          <p:cNvPr descr="logojconi.jpg" id="58" name="Shape 58"/>
          <p:cNvPicPr preferRelativeResize="0"/>
          <p:nvPr/>
        </p:nvPicPr>
        <p:blipFill>
          <a:blip r:embed="rId6">
            <a:alphaModFix/>
          </a:blip>
          <a:stretch>
            <a:fillRect/>
          </a:stretch>
        </p:blipFill>
        <p:spPr>
          <a:xfrm>
            <a:off x="5898724" y="2756950"/>
            <a:ext cx="1413999" cy="936900"/>
          </a:xfrm>
          <a:prstGeom prst="rect">
            <a:avLst/>
          </a:prstGeom>
          <a:noFill/>
          <a:ln>
            <a:noFill/>
          </a:ln>
        </p:spPr>
      </p:pic>
      <p:pic>
        <p:nvPicPr>
          <p:cNvPr descr="logo 2017 sin piiisa.jpg" id="59" name="Shape 59"/>
          <p:cNvPicPr preferRelativeResize="0"/>
          <p:nvPr/>
        </p:nvPicPr>
        <p:blipFill>
          <a:blip r:embed="rId7">
            <a:alphaModFix/>
          </a:blip>
          <a:stretch>
            <a:fillRect/>
          </a:stretch>
        </p:blipFill>
        <p:spPr>
          <a:xfrm>
            <a:off x="1658368" y="2756951"/>
            <a:ext cx="2300282" cy="936899"/>
          </a:xfrm>
          <a:prstGeom prst="rect">
            <a:avLst/>
          </a:prstGeom>
          <a:noFill/>
          <a:ln>
            <a:noFill/>
          </a:ln>
        </p:spPr>
      </p:pic>
      <p:graphicFrame>
        <p:nvGraphicFramePr>
          <p:cNvPr id="60" name="Shape 60"/>
          <p:cNvGraphicFramePr/>
          <p:nvPr/>
        </p:nvGraphicFramePr>
        <p:xfrm>
          <a:off x="13462" y="3771109"/>
          <a:ext cx="3000000" cy="3000000"/>
        </p:xfrm>
        <a:graphic>
          <a:graphicData uri="http://schemas.openxmlformats.org/drawingml/2006/table">
            <a:tbl>
              <a:tblPr>
                <a:noFill/>
                <a:tableStyleId>{8422859D-D9AD-4AE9-B714-9374D8FF1FA0}</a:tableStyleId>
              </a:tblPr>
              <a:tblGrid>
                <a:gridCol w="2032100"/>
                <a:gridCol w="7092075"/>
              </a:tblGrid>
              <a:tr h="459525">
                <a:tc>
                  <a:txBody>
                    <a:bodyPr>
                      <a:noAutofit/>
                    </a:bodyPr>
                    <a:lstStyle/>
                    <a:p>
                      <a:pPr lvl="0" algn="r">
                        <a:spcBef>
                          <a:spcPts val="0"/>
                        </a:spcBef>
                        <a:buNone/>
                      </a:pPr>
                      <a:r>
                        <a:rPr b="1" lang="es" sz="1200">
                          <a:latin typeface="Roboto"/>
                          <a:ea typeface="Roboto"/>
                          <a:cs typeface="Roboto"/>
                          <a:sym typeface="Roboto"/>
                        </a:rPr>
                        <a:t>Alumnos</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rtl="0">
                        <a:spcBef>
                          <a:spcPts val="0"/>
                        </a:spcBef>
                        <a:buClr>
                          <a:schemeClr val="dk1"/>
                        </a:buClr>
                        <a:buSzPct val="91666"/>
                        <a:buFont typeface="Arial"/>
                        <a:buNone/>
                      </a:pPr>
                      <a:r>
                        <a:rPr lang="es" sz="1200">
                          <a:latin typeface="Roboto"/>
                          <a:ea typeface="Roboto"/>
                          <a:cs typeface="Roboto"/>
                          <a:sym typeface="Roboto"/>
                        </a:rPr>
                        <a:t>Teresa Cano (IES Ítaca), </a:t>
                      </a:r>
                      <a:r>
                        <a:rPr lang="es" sz="1200">
                          <a:solidFill>
                            <a:schemeClr val="dk1"/>
                          </a:solidFill>
                          <a:latin typeface="Roboto"/>
                          <a:ea typeface="Roboto"/>
                          <a:cs typeface="Roboto"/>
                          <a:sym typeface="Roboto"/>
                        </a:rPr>
                        <a:t>Marta Boceta (Colegio Portaceli)</a:t>
                      </a:r>
                      <a:r>
                        <a:rPr lang="es" sz="1200">
                          <a:latin typeface="Roboto"/>
                          <a:ea typeface="Roboto"/>
                          <a:cs typeface="Roboto"/>
                          <a:sym typeface="Roboto"/>
                        </a:rPr>
                        <a:t>, Juan del Pino (IES Martín Rivero), </a:t>
                      </a:r>
                      <a:r>
                        <a:rPr lang="es" sz="1200">
                          <a:solidFill>
                            <a:schemeClr val="dk1"/>
                          </a:solidFill>
                          <a:latin typeface="Roboto"/>
                          <a:ea typeface="Roboto"/>
                          <a:cs typeface="Roboto"/>
                          <a:sym typeface="Roboto"/>
                        </a:rPr>
                        <a:t>Carmen Morales (IES Juan Ciudad Duarte), Ángel Maresca y Tomás Alonso (IES Lauretum)</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r h="306875">
                <a:tc>
                  <a:txBody>
                    <a:bodyPr>
                      <a:noAutofit/>
                    </a:bodyPr>
                    <a:lstStyle/>
                    <a:p>
                      <a:pPr lvl="0" algn="r">
                        <a:spcBef>
                          <a:spcPts val="0"/>
                        </a:spcBef>
                        <a:buNone/>
                      </a:pPr>
                      <a:r>
                        <a:rPr b="1" lang="es" sz="1200">
                          <a:latin typeface="Roboto"/>
                          <a:ea typeface="Roboto"/>
                          <a:cs typeface="Roboto"/>
                          <a:sym typeface="Roboto"/>
                        </a:rPr>
                        <a:t>Profesora Coordinadora</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rtl="0">
                        <a:spcBef>
                          <a:spcPts val="0"/>
                        </a:spcBef>
                        <a:buClr>
                          <a:schemeClr val="dk1"/>
                        </a:buClr>
                        <a:buSzPct val="91666"/>
                        <a:buFont typeface="Arial"/>
                        <a:buNone/>
                      </a:pPr>
                      <a:r>
                        <a:rPr lang="es" sz="1200">
                          <a:latin typeface="Roboto"/>
                          <a:ea typeface="Roboto"/>
                          <a:cs typeface="Roboto"/>
                          <a:sym typeface="Roboto"/>
                        </a:rPr>
                        <a:t>Carolina Clavijo (IES Ítaca)</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r h="459525">
                <a:tc>
                  <a:txBody>
                    <a:bodyPr>
                      <a:noAutofit/>
                    </a:bodyPr>
                    <a:lstStyle/>
                    <a:p>
                      <a:pPr lvl="0" algn="r">
                        <a:spcBef>
                          <a:spcPts val="0"/>
                        </a:spcBef>
                        <a:buNone/>
                      </a:pPr>
                      <a:r>
                        <a:rPr b="1" lang="es" sz="1200">
                          <a:latin typeface="Roboto"/>
                          <a:ea typeface="Roboto"/>
                          <a:cs typeface="Roboto"/>
                          <a:sym typeface="Roboto"/>
                        </a:rPr>
                        <a:t>Investigadores</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rtl="0">
                        <a:spcBef>
                          <a:spcPts val="0"/>
                        </a:spcBef>
                        <a:buClr>
                          <a:schemeClr val="dk1"/>
                        </a:buClr>
                        <a:buSzPct val="91666"/>
                        <a:buFont typeface="Arial"/>
                        <a:buNone/>
                      </a:pPr>
                      <a:r>
                        <a:rPr lang="es" sz="1200">
                          <a:latin typeface="Roboto"/>
                          <a:ea typeface="Roboto"/>
                          <a:cs typeface="Roboto"/>
                          <a:sym typeface="Roboto"/>
                        </a:rPr>
                        <a:t>Ricardo Chacartegui, Francisco Lizana y José A. Becerra (Escuela Técnica de Ingeniería).</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r h="396200">
                <a:tc>
                  <a:txBody>
                    <a:bodyPr>
                      <a:noAutofit/>
                    </a:bodyPr>
                    <a:lstStyle/>
                    <a:p>
                      <a:pPr lvl="0" algn="r">
                        <a:spcBef>
                          <a:spcPts val="0"/>
                        </a:spcBef>
                        <a:buNone/>
                      </a:pPr>
                      <a:r>
                        <a:t/>
                      </a:r>
                      <a:endParaRPr b="1"/>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a:spcBef>
                          <a:spcPts val="0"/>
                        </a:spcBef>
                        <a:buNone/>
                      </a:pPr>
                      <a:r>
                        <a:t/>
                      </a:r>
                      <a:endParaRP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r h="304200">
                <a:tc>
                  <a:txBody>
                    <a:bodyPr>
                      <a:noAutofit/>
                    </a:bodyPr>
                    <a:lstStyle/>
                    <a:p>
                      <a:pPr lvl="0">
                        <a:spcBef>
                          <a:spcPts val="0"/>
                        </a:spcBef>
                        <a:buNone/>
                      </a:pPr>
                      <a:r>
                        <a:t/>
                      </a:r>
                      <a:endParaRP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a:spcBef>
                          <a:spcPts val="0"/>
                        </a:spcBef>
                        <a:buNone/>
                      </a:pPr>
                      <a:r>
                        <a:t/>
                      </a:r>
                      <a:endParaRP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p:nvPr/>
        </p:nvSpPr>
        <p:spPr>
          <a:xfrm>
            <a:off x="6200" y="0"/>
            <a:ext cx="9144000" cy="51435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pic>
        <p:nvPicPr>
          <p:cNvPr id="149" name="Shape 149"/>
          <p:cNvPicPr preferRelativeResize="0"/>
          <p:nvPr/>
        </p:nvPicPr>
        <p:blipFill rotWithShape="1">
          <a:blip r:embed="rId3">
            <a:alphaModFix/>
          </a:blip>
          <a:srcRect b="3097" l="11582" r="9998" t="2178"/>
          <a:stretch/>
        </p:blipFill>
        <p:spPr>
          <a:xfrm>
            <a:off x="0" y="0"/>
            <a:ext cx="2532426" cy="5143499"/>
          </a:xfrm>
          <a:prstGeom prst="rect">
            <a:avLst/>
          </a:prstGeom>
          <a:noFill/>
          <a:ln>
            <a:noFill/>
          </a:ln>
        </p:spPr>
      </p:pic>
      <p:pic>
        <p:nvPicPr>
          <p:cNvPr id="150" name="Shape 150"/>
          <p:cNvPicPr preferRelativeResize="0"/>
          <p:nvPr/>
        </p:nvPicPr>
        <p:blipFill rotWithShape="1">
          <a:blip r:embed="rId4">
            <a:alphaModFix/>
          </a:blip>
          <a:srcRect b="1680" l="0" r="0" t="3370"/>
          <a:stretch/>
        </p:blipFill>
        <p:spPr>
          <a:xfrm>
            <a:off x="2532424" y="236050"/>
            <a:ext cx="3473374" cy="4798724"/>
          </a:xfrm>
          <a:prstGeom prst="rect">
            <a:avLst/>
          </a:prstGeom>
          <a:noFill/>
          <a:ln>
            <a:noFill/>
          </a:ln>
        </p:spPr>
      </p:pic>
      <p:pic>
        <p:nvPicPr>
          <p:cNvPr id="151" name="Shape 151"/>
          <p:cNvPicPr preferRelativeResize="0"/>
          <p:nvPr/>
        </p:nvPicPr>
        <p:blipFill rotWithShape="1">
          <a:blip r:embed="rId5">
            <a:alphaModFix/>
          </a:blip>
          <a:srcRect b="3085" l="5638" r="6673" t="3421"/>
          <a:stretch/>
        </p:blipFill>
        <p:spPr>
          <a:xfrm>
            <a:off x="6005808" y="0"/>
            <a:ext cx="3185651" cy="51434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p:nvPr/>
        </p:nvSpPr>
        <p:spPr>
          <a:xfrm>
            <a:off x="6200" y="0"/>
            <a:ext cx="9144000" cy="51435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pic>
        <p:nvPicPr>
          <p:cNvPr descr="TODOS PERO MEJOR.PNG" id="157" name="Shape 157"/>
          <p:cNvPicPr preferRelativeResize="0"/>
          <p:nvPr/>
        </p:nvPicPr>
        <p:blipFill>
          <a:blip r:embed="rId4">
            <a:alphaModFix/>
          </a:blip>
          <a:stretch>
            <a:fillRect/>
          </a:stretch>
        </p:blipFill>
        <p:spPr>
          <a:xfrm>
            <a:off x="3485000" y="2548400"/>
            <a:ext cx="5658998" cy="2595099"/>
          </a:xfrm>
          <a:prstGeom prst="rect">
            <a:avLst/>
          </a:prstGeom>
          <a:noFill/>
          <a:ln>
            <a:noFill/>
          </a:ln>
        </p:spPr>
      </p:pic>
      <p:pic>
        <p:nvPicPr>
          <p:cNvPr descr="z2-24 y pasillos 4 def.png" id="158" name="Shape 158"/>
          <p:cNvPicPr preferRelativeResize="0"/>
          <p:nvPr/>
        </p:nvPicPr>
        <p:blipFill>
          <a:blip r:embed="rId5">
            <a:alphaModFix/>
          </a:blip>
          <a:stretch>
            <a:fillRect/>
          </a:stretch>
        </p:blipFill>
        <p:spPr>
          <a:xfrm>
            <a:off x="-21875" y="0"/>
            <a:ext cx="5947348" cy="2803599"/>
          </a:xfrm>
          <a:prstGeom prst="rect">
            <a:avLst/>
          </a:prstGeom>
          <a:noFill/>
          <a:ln>
            <a:noFill/>
          </a:ln>
        </p:spPr>
      </p:pic>
      <p:cxnSp>
        <p:nvCxnSpPr>
          <p:cNvPr id="159" name="Shape 159"/>
          <p:cNvCxnSpPr>
            <a:stCxn id="160" idx="0"/>
          </p:cNvCxnSpPr>
          <p:nvPr/>
        </p:nvCxnSpPr>
        <p:spPr>
          <a:xfrm flipH="1" rot="10800000">
            <a:off x="1537700" y="2228600"/>
            <a:ext cx="669000" cy="863100"/>
          </a:xfrm>
          <a:prstGeom prst="straightConnector1">
            <a:avLst/>
          </a:prstGeom>
          <a:noFill/>
          <a:ln cap="flat" cmpd="sng" w="9525">
            <a:solidFill>
              <a:schemeClr val="dk2"/>
            </a:solidFill>
            <a:prstDash val="solid"/>
            <a:round/>
            <a:headEnd len="lg" w="lg" type="none"/>
            <a:tailEnd len="lg" w="lg" type="triangle"/>
          </a:ln>
        </p:spPr>
      </p:cxnSp>
      <p:sp>
        <p:nvSpPr>
          <p:cNvPr id="160" name="Shape 160"/>
          <p:cNvSpPr txBox="1"/>
          <p:nvPr/>
        </p:nvSpPr>
        <p:spPr>
          <a:xfrm>
            <a:off x="464300" y="3091700"/>
            <a:ext cx="2146800" cy="595500"/>
          </a:xfrm>
          <a:prstGeom prst="rect">
            <a:avLst/>
          </a:prstGeom>
          <a:noFill/>
          <a:ln>
            <a:noFill/>
          </a:ln>
        </p:spPr>
        <p:txBody>
          <a:bodyPr anchorCtr="0" anchor="t" bIns="91425" lIns="91425" rIns="91425" tIns="91425">
            <a:noAutofit/>
          </a:bodyPr>
          <a:lstStyle/>
          <a:p>
            <a:pPr lvl="0">
              <a:spcBef>
                <a:spcPts val="0"/>
              </a:spcBef>
              <a:buNone/>
            </a:pPr>
            <a:r>
              <a:rPr lang="es">
                <a:latin typeface="Roboto"/>
                <a:ea typeface="Roboto"/>
                <a:cs typeface="Roboto"/>
                <a:sym typeface="Roboto"/>
              </a:rPr>
              <a:t>El ruido interior del aula sobrepasa al del pasillo</a:t>
            </a:r>
          </a:p>
        </p:txBody>
      </p:sp>
      <p:pic>
        <p:nvPicPr>
          <p:cNvPr descr="Speaker_icon-icons.com_54138.png" id="161" name="Shape 161"/>
          <p:cNvPicPr preferRelativeResize="0"/>
          <p:nvPr/>
        </p:nvPicPr>
        <p:blipFill>
          <a:blip r:embed="rId6">
            <a:alphaModFix/>
          </a:blip>
          <a:stretch>
            <a:fillRect/>
          </a:stretch>
        </p:blipFill>
        <p:spPr>
          <a:xfrm>
            <a:off x="8264450" y="261474"/>
            <a:ext cx="572700" cy="572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s">
                <a:latin typeface="Comfortaa"/>
                <a:ea typeface="Comfortaa"/>
                <a:cs typeface="Comfortaa"/>
                <a:sym typeface="Comfortaa"/>
              </a:rPr>
              <a:t>AGUA</a:t>
            </a:r>
          </a:p>
        </p:txBody>
      </p:sp>
      <p:sp>
        <p:nvSpPr>
          <p:cNvPr id="167" name="Shape 167"/>
          <p:cNvSpPr txBox="1"/>
          <p:nvPr>
            <p:ph idx="1" type="body"/>
          </p:nvPr>
        </p:nvSpPr>
        <p:spPr>
          <a:xfrm>
            <a:off x="311700" y="1152475"/>
            <a:ext cx="8520600" cy="3416400"/>
          </a:xfrm>
          <a:prstGeom prst="rect">
            <a:avLst/>
          </a:prstGeom>
          <a:solidFill>
            <a:srgbClr val="38761D">
              <a:alpha val="60000"/>
            </a:srgbClr>
          </a:solidFill>
        </p:spPr>
        <p:txBody>
          <a:bodyPr anchorCtr="0" anchor="ctr" bIns="91425" lIns="91425" rIns="91425" tIns="91425">
            <a:noAutofit/>
          </a:bodyPr>
          <a:lstStyle/>
          <a:p>
            <a:pPr indent="-381000" lvl="0" marL="457200" rtl="0">
              <a:spcBef>
                <a:spcPts val="0"/>
              </a:spcBef>
              <a:buClr>
                <a:srgbClr val="FFFFFF"/>
              </a:buClr>
              <a:buSzPct val="100000"/>
            </a:pPr>
            <a:r>
              <a:rPr lang="es" sz="2400">
                <a:solidFill>
                  <a:srgbClr val="FFFFFF"/>
                </a:solidFill>
              </a:rPr>
              <a:t>Instauración de perlizadores.</a:t>
            </a:r>
          </a:p>
          <a:p>
            <a:pPr indent="-381000" lvl="0" marL="457200" rtl="0">
              <a:spcBef>
                <a:spcPts val="0"/>
              </a:spcBef>
              <a:buClr>
                <a:srgbClr val="FFFFFF"/>
              </a:buClr>
              <a:buSzPct val="100000"/>
            </a:pPr>
            <a:r>
              <a:rPr lang="es" sz="2400">
                <a:solidFill>
                  <a:srgbClr val="FFFFFF"/>
                </a:solidFill>
              </a:rPr>
              <a:t>Reducción del agua empleada en la descarga de las cisternas.</a:t>
            </a:r>
          </a:p>
          <a:p>
            <a:pPr indent="-381000" lvl="0" marL="457200" rtl="0">
              <a:spcBef>
                <a:spcPts val="0"/>
              </a:spcBef>
              <a:buClr>
                <a:srgbClr val="FFFFFF"/>
              </a:buClr>
              <a:buSzPct val="100000"/>
            </a:pPr>
            <a:r>
              <a:rPr lang="es" sz="2400">
                <a:solidFill>
                  <a:srgbClr val="FFFFFF"/>
                </a:solidFill>
              </a:rPr>
              <a:t>Revisión de la red de agua del centro educativo, que esta se encuentre en un estado óptimo.</a:t>
            </a:r>
          </a:p>
        </p:txBody>
      </p:sp>
      <p:pic>
        <p:nvPicPr>
          <p:cNvPr descr="water-tap_icon-icons.com_48369.png" id="168" name="Shape 168"/>
          <p:cNvPicPr preferRelativeResize="0"/>
          <p:nvPr/>
        </p:nvPicPr>
        <p:blipFill>
          <a:blip r:embed="rId3">
            <a:alphaModFix/>
          </a:blip>
          <a:stretch>
            <a:fillRect/>
          </a:stretch>
        </p:blipFill>
        <p:spPr>
          <a:xfrm>
            <a:off x="1743000" y="411037"/>
            <a:ext cx="640674" cy="640674"/>
          </a:xfrm>
          <a:prstGeom prst="rect">
            <a:avLst/>
          </a:prstGeom>
          <a:noFill/>
          <a:ln>
            <a:noFill/>
          </a:ln>
        </p:spPr>
      </p:pic>
      <p:sp>
        <p:nvSpPr>
          <p:cNvPr id="169" name="Shape 169"/>
          <p:cNvSpPr txBox="1"/>
          <p:nvPr/>
        </p:nvSpPr>
        <p:spPr>
          <a:xfrm>
            <a:off x="6643675" y="445025"/>
            <a:ext cx="2188500" cy="299400"/>
          </a:xfrm>
          <a:prstGeom prst="rect">
            <a:avLst/>
          </a:prstGeom>
          <a:noFill/>
          <a:ln>
            <a:noFill/>
          </a:ln>
        </p:spPr>
        <p:txBody>
          <a:bodyPr anchorCtr="0" anchor="t" bIns="91425" lIns="91425" rIns="91425" tIns="91425">
            <a:noAutofit/>
          </a:bodyPr>
          <a:lstStyle/>
          <a:p>
            <a:pPr lvl="0">
              <a:spcBef>
                <a:spcPts val="0"/>
              </a:spcBef>
              <a:buNone/>
            </a:pPr>
            <a:r>
              <a:rPr i="1" lang="es">
                <a:solidFill>
                  <a:srgbClr val="999999"/>
                </a:solidFill>
              </a:rPr>
              <a:t>IES Juan Ciudad Duarte</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sp>
        <p:nvSpPr>
          <p:cNvPr id="174" name="Shape 174"/>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s">
                <a:latin typeface="Comfortaa"/>
                <a:ea typeface="Comfortaa"/>
                <a:cs typeface="Comfortaa"/>
                <a:sym typeface="Comfortaa"/>
              </a:rPr>
              <a:t>AGUA</a:t>
            </a:r>
          </a:p>
        </p:txBody>
      </p:sp>
      <p:pic>
        <p:nvPicPr>
          <p:cNvPr descr="Captura2.PNG" id="175" name="Shape 175"/>
          <p:cNvPicPr preferRelativeResize="0"/>
          <p:nvPr/>
        </p:nvPicPr>
        <p:blipFill>
          <a:blip r:embed="rId3">
            <a:alphaModFix/>
          </a:blip>
          <a:stretch>
            <a:fillRect/>
          </a:stretch>
        </p:blipFill>
        <p:spPr>
          <a:xfrm>
            <a:off x="468012" y="1684950"/>
            <a:ext cx="8207974" cy="2351425"/>
          </a:xfrm>
          <a:prstGeom prst="rect">
            <a:avLst/>
          </a:prstGeom>
          <a:noFill/>
          <a:ln>
            <a:noFill/>
          </a:ln>
        </p:spPr>
      </p:pic>
      <p:pic>
        <p:nvPicPr>
          <p:cNvPr descr="water-tap_icon-icons.com_48369.png" id="176" name="Shape 176"/>
          <p:cNvPicPr preferRelativeResize="0"/>
          <p:nvPr/>
        </p:nvPicPr>
        <p:blipFill>
          <a:blip r:embed="rId4">
            <a:alphaModFix/>
          </a:blip>
          <a:stretch>
            <a:fillRect/>
          </a:stretch>
        </p:blipFill>
        <p:spPr>
          <a:xfrm>
            <a:off x="1743000" y="411037"/>
            <a:ext cx="640674" cy="6406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s">
                <a:latin typeface="Comfortaa"/>
                <a:ea typeface="Comfortaa"/>
                <a:cs typeface="Comfortaa"/>
                <a:sym typeface="Comfortaa"/>
              </a:rPr>
              <a:t>AGUA</a:t>
            </a:r>
          </a:p>
        </p:txBody>
      </p:sp>
      <p:pic>
        <p:nvPicPr>
          <p:cNvPr descr="Captura.PNG" id="182" name="Shape 182"/>
          <p:cNvPicPr preferRelativeResize="0"/>
          <p:nvPr/>
        </p:nvPicPr>
        <p:blipFill>
          <a:blip r:embed="rId3">
            <a:alphaModFix/>
          </a:blip>
          <a:stretch>
            <a:fillRect/>
          </a:stretch>
        </p:blipFill>
        <p:spPr>
          <a:xfrm>
            <a:off x="516050" y="1301037"/>
            <a:ext cx="8111900" cy="2285174"/>
          </a:xfrm>
          <a:prstGeom prst="rect">
            <a:avLst/>
          </a:prstGeom>
          <a:noFill/>
          <a:ln>
            <a:noFill/>
          </a:ln>
        </p:spPr>
      </p:pic>
      <p:pic>
        <p:nvPicPr>
          <p:cNvPr descr="water-tap_icon-icons.com_48369.png" id="183" name="Shape 183"/>
          <p:cNvPicPr preferRelativeResize="0"/>
          <p:nvPr/>
        </p:nvPicPr>
        <p:blipFill>
          <a:blip r:embed="rId4">
            <a:alphaModFix/>
          </a:blip>
          <a:stretch>
            <a:fillRect/>
          </a:stretch>
        </p:blipFill>
        <p:spPr>
          <a:xfrm>
            <a:off x="1743000" y="411037"/>
            <a:ext cx="640674" cy="6406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sp>
        <p:nvSpPr>
          <p:cNvPr id="188" name="Shape 18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s">
                <a:latin typeface="Comfortaa"/>
                <a:ea typeface="Comfortaa"/>
                <a:cs typeface="Comfortaa"/>
                <a:sym typeface="Comfortaa"/>
              </a:rPr>
              <a:t>AGUA</a:t>
            </a:r>
          </a:p>
          <a:p>
            <a:pPr lvl="0" rtl="0">
              <a:spcBef>
                <a:spcPts val="0"/>
              </a:spcBef>
              <a:buNone/>
            </a:pPr>
            <a:r>
              <a:t/>
            </a:r>
            <a:endParaRPr/>
          </a:p>
        </p:txBody>
      </p:sp>
      <p:sp>
        <p:nvSpPr>
          <p:cNvPr id="189" name="Shape 189"/>
          <p:cNvSpPr txBox="1"/>
          <p:nvPr/>
        </p:nvSpPr>
        <p:spPr>
          <a:xfrm>
            <a:off x="530775" y="1213200"/>
            <a:ext cx="8301600" cy="821400"/>
          </a:xfrm>
          <a:prstGeom prst="rect">
            <a:avLst/>
          </a:prstGeom>
          <a:solidFill>
            <a:srgbClr val="38761D">
              <a:alpha val="60000"/>
            </a:srgbClr>
          </a:solidFill>
          <a:ln>
            <a:noFill/>
          </a:ln>
        </p:spPr>
        <p:txBody>
          <a:bodyPr anchorCtr="0" anchor="t" bIns="91425" lIns="91425" rIns="91425" tIns="91425">
            <a:noAutofit/>
          </a:bodyPr>
          <a:lstStyle/>
          <a:p>
            <a:pPr indent="-342900" lvl="0" marL="457200" rtl="0">
              <a:lnSpc>
                <a:spcPct val="115000"/>
              </a:lnSpc>
              <a:spcBef>
                <a:spcPts val="0"/>
              </a:spcBef>
              <a:spcAft>
                <a:spcPts val="1600"/>
              </a:spcAft>
              <a:buClr>
                <a:schemeClr val="lt1"/>
              </a:buClr>
              <a:buSzPct val="100000"/>
            </a:pPr>
            <a:r>
              <a:rPr lang="es" sz="1800">
                <a:solidFill>
                  <a:schemeClr val="lt1"/>
                </a:solidFill>
              </a:rPr>
              <a:t>Ahorro de agua en un mes con las medidas instauradas: </a:t>
            </a:r>
            <a:r>
              <a:rPr b="1" lang="es" sz="1800">
                <a:solidFill>
                  <a:schemeClr val="lt1"/>
                </a:solidFill>
              </a:rPr>
              <a:t>80 m</a:t>
            </a:r>
            <a:r>
              <a:rPr b="1" baseline="30000" lang="es" sz="1800">
                <a:solidFill>
                  <a:schemeClr val="lt1"/>
                </a:solidFill>
              </a:rPr>
              <a:t>3</a:t>
            </a:r>
            <a:r>
              <a:rPr b="1" lang="es" sz="1800">
                <a:solidFill>
                  <a:schemeClr val="lt1"/>
                </a:solidFill>
              </a:rPr>
              <a:t>/mes</a:t>
            </a:r>
          </a:p>
          <a:p>
            <a:pPr indent="-342900" lvl="0" marL="457200" rtl="0">
              <a:lnSpc>
                <a:spcPct val="115000"/>
              </a:lnSpc>
              <a:spcBef>
                <a:spcPts val="0"/>
              </a:spcBef>
              <a:spcAft>
                <a:spcPts val="1600"/>
              </a:spcAft>
              <a:buClr>
                <a:schemeClr val="lt1"/>
              </a:buClr>
              <a:buSzPct val="100000"/>
            </a:pPr>
            <a:r>
              <a:rPr lang="es" sz="1800">
                <a:solidFill>
                  <a:schemeClr val="lt1"/>
                </a:solidFill>
              </a:rPr>
              <a:t>Trabajando en el resto de centros españoles podría alcanzar los valores de </a:t>
            </a:r>
          </a:p>
          <a:p>
            <a:pPr lvl="0">
              <a:spcBef>
                <a:spcPts val="0"/>
              </a:spcBef>
              <a:buNone/>
            </a:pPr>
            <a:r>
              <a:t/>
            </a:r>
            <a:endParaRPr/>
          </a:p>
        </p:txBody>
      </p:sp>
      <p:sp>
        <p:nvSpPr>
          <p:cNvPr id="190" name="Shape 190"/>
          <p:cNvSpPr txBox="1"/>
          <p:nvPr/>
        </p:nvSpPr>
        <p:spPr>
          <a:xfrm>
            <a:off x="530775" y="2132337"/>
            <a:ext cx="4945500" cy="709800"/>
          </a:xfrm>
          <a:prstGeom prst="rect">
            <a:avLst/>
          </a:prstGeom>
          <a:solidFill>
            <a:srgbClr val="6DF933">
              <a:alpha val="71540"/>
            </a:srgbClr>
          </a:solidFill>
          <a:ln>
            <a:noFill/>
          </a:ln>
        </p:spPr>
        <p:txBody>
          <a:bodyPr anchorCtr="0" anchor="t" bIns="91425" lIns="91425" rIns="91425" tIns="91425">
            <a:noAutofit/>
          </a:bodyPr>
          <a:lstStyle/>
          <a:p>
            <a:pPr lvl="0" rtl="0" algn="ctr">
              <a:lnSpc>
                <a:spcPct val="115000"/>
              </a:lnSpc>
              <a:spcBef>
                <a:spcPts val="0"/>
              </a:spcBef>
              <a:spcAft>
                <a:spcPts val="1600"/>
              </a:spcAft>
              <a:buClr>
                <a:schemeClr val="dk1"/>
              </a:buClr>
              <a:buSzPct val="36666"/>
              <a:buFont typeface="Arial"/>
              <a:buNone/>
            </a:pPr>
            <a:r>
              <a:rPr b="1" lang="es" sz="3000">
                <a:solidFill>
                  <a:schemeClr val="lt1"/>
                </a:solidFill>
              </a:rPr>
              <a:t>161.047,61 m</a:t>
            </a:r>
            <a:r>
              <a:rPr b="1" baseline="30000" lang="es" sz="3000">
                <a:solidFill>
                  <a:schemeClr val="lt1"/>
                </a:solidFill>
              </a:rPr>
              <a:t>3</a:t>
            </a:r>
            <a:r>
              <a:rPr b="1" lang="es" sz="3000">
                <a:solidFill>
                  <a:schemeClr val="lt1"/>
                </a:solidFill>
              </a:rPr>
              <a:t>/mes</a:t>
            </a:r>
          </a:p>
        </p:txBody>
      </p:sp>
      <p:sp>
        <p:nvSpPr>
          <p:cNvPr id="191" name="Shape 191"/>
          <p:cNvSpPr txBox="1"/>
          <p:nvPr/>
        </p:nvSpPr>
        <p:spPr>
          <a:xfrm>
            <a:off x="3033000" y="2939875"/>
            <a:ext cx="5876400" cy="2135700"/>
          </a:xfrm>
          <a:prstGeom prst="rect">
            <a:avLst/>
          </a:prstGeom>
          <a:solidFill>
            <a:srgbClr val="1BC840">
              <a:alpha val="60000"/>
            </a:srgbClr>
          </a:solidFill>
          <a:ln>
            <a:noFill/>
          </a:ln>
        </p:spPr>
        <p:txBody>
          <a:bodyPr anchorCtr="0" anchor="t" bIns="91425" lIns="91425" rIns="91425" tIns="91425">
            <a:noAutofit/>
          </a:bodyPr>
          <a:lstStyle/>
          <a:p>
            <a:pPr lvl="0" rtl="0" algn="ctr">
              <a:lnSpc>
                <a:spcPct val="115000"/>
              </a:lnSpc>
              <a:spcBef>
                <a:spcPts val="0"/>
              </a:spcBef>
              <a:spcAft>
                <a:spcPts val="1600"/>
              </a:spcAft>
              <a:buClr>
                <a:schemeClr val="dk1"/>
              </a:buClr>
              <a:buSzPct val="25000"/>
              <a:buFont typeface="Arial"/>
              <a:buNone/>
            </a:pPr>
            <a:r>
              <a:rPr b="1" lang="es" sz="6000">
                <a:solidFill>
                  <a:srgbClr val="CC0000"/>
                </a:solidFill>
                <a:latin typeface="Comfortaa"/>
                <a:ea typeface="Comfortaa"/>
                <a:cs typeface="Comfortaa"/>
                <a:sym typeface="Comfortaa"/>
              </a:rPr>
              <a:t>65</a:t>
            </a:r>
            <a:r>
              <a:rPr b="1" lang="es" sz="6000">
                <a:solidFill>
                  <a:schemeClr val="lt1"/>
                </a:solidFill>
                <a:latin typeface="Comfortaa"/>
                <a:ea typeface="Comfortaa"/>
                <a:cs typeface="Comfortaa"/>
                <a:sym typeface="Comfortaa"/>
              </a:rPr>
              <a:t> piscinas olímpicas.</a:t>
            </a:r>
          </a:p>
        </p:txBody>
      </p:sp>
      <p:sp>
        <p:nvSpPr>
          <p:cNvPr id="192" name="Shape 192"/>
          <p:cNvSpPr txBox="1"/>
          <p:nvPr/>
        </p:nvSpPr>
        <p:spPr>
          <a:xfrm>
            <a:off x="5535250" y="2132350"/>
            <a:ext cx="3374100" cy="678900"/>
          </a:xfrm>
          <a:prstGeom prst="rect">
            <a:avLst/>
          </a:prstGeom>
          <a:solidFill>
            <a:srgbClr val="BA821E">
              <a:alpha val="60000"/>
            </a:srgbClr>
          </a:solidFill>
          <a:ln>
            <a:noFill/>
          </a:ln>
        </p:spPr>
        <p:txBody>
          <a:bodyPr anchorCtr="0" anchor="t" bIns="91425" lIns="91425" rIns="91425" tIns="91425">
            <a:noAutofit/>
          </a:bodyPr>
          <a:lstStyle/>
          <a:p>
            <a:pPr lvl="0">
              <a:spcBef>
                <a:spcPts val="0"/>
              </a:spcBef>
              <a:buNone/>
            </a:pPr>
            <a:r>
              <a:rPr lang="es" sz="2400">
                <a:latin typeface="Abril Fatface"/>
                <a:ea typeface="Abril Fatface"/>
                <a:cs typeface="Abril Fatface"/>
                <a:sym typeface="Abril Fatface"/>
              </a:rPr>
              <a:t>QUE EQUIVALEN A:</a:t>
            </a:r>
          </a:p>
        </p:txBody>
      </p:sp>
      <p:pic>
        <p:nvPicPr>
          <p:cNvPr descr="Imagen relacionada" id="193" name="Shape 193"/>
          <p:cNvPicPr preferRelativeResize="0"/>
          <p:nvPr/>
        </p:nvPicPr>
        <p:blipFill>
          <a:blip r:embed="rId3">
            <a:alphaModFix/>
          </a:blip>
          <a:stretch>
            <a:fillRect/>
          </a:stretch>
        </p:blipFill>
        <p:spPr>
          <a:xfrm>
            <a:off x="530775" y="3206880"/>
            <a:ext cx="2450900" cy="1601695"/>
          </a:xfrm>
          <a:prstGeom prst="rect">
            <a:avLst/>
          </a:prstGeom>
          <a:noFill/>
          <a:ln>
            <a:noFill/>
          </a:ln>
        </p:spPr>
      </p:pic>
      <p:pic>
        <p:nvPicPr>
          <p:cNvPr descr="water-tap_icon-icons.com_48369.png" id="194" name="Shape 194"/>
          <p:cNvPicPr preferRelativeResize="0"/>
          <p:nvPr/>
        </p:nvPicPr>
        <p:blipFill>
          <a:blip r:embed="rId4">
            <a:alphaModFix/>
          </a:blip>
          <a:stretch>
            <a:fillRect/>
          </a:stretch>
        </p:blipFill>
        <p:spPr>
          <a:xfrm>
            <a:off x="1743000" y="411037"/>
            <a:ext cx="640674" cy="640674"/>
          </a:xfrm>
          <a:prstGeom prst="rect">
            <a:avLst/>
          </a:prstGeom>
          <a:noFill/>
          <a:ln>
            <a:noFill/>
          </a:ln>
        </p:spPr>
      </p:pic>
      <p:sp>
        <p:nvSpPr>
          <p:cNvPr id="195" name="Shape 195"/>
          <p:cNvSpPr txBox="1"/>
          <p:nvPr/>
        </p:nvSpPr>
        <p:spPr>
          <a:xfrm>
            <a:off x="6295275" y="411050"/>
            <a:ext cx="2217600" cy="488400"/>
          </a:xfrm>
          <a:prstGeom prst="rect">
            <a:avLst/>
          </a:prstGeom>
          <a:noFill/>
          <a:ln>
            <a:noFill/>
          </a:ln>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s">
                <a:latin typeface="Comfortaa"/>
                <a:ea typeface="Comfortaa"/>
                <a:cs typeface="Comfortaa"/>
                <a:sym typeface="Comfortaa"/>
              </a:rPr>
              <a:t>CONSUMO ELÉCTRICO </a:t>
            </a:r>
          </a:p>
        </p:txBody>
      </p:sp>
      <p:sp>
        <p:nvSpPr>
          <p:cNvPr id="201" name="Shape 201"/>
          <p:cNvSpPr txBox="1"/>
          <p:nvPr>
            <p:ph idx="1" type="body"/>
          </p:nvPr>
        </p:nvSpPr>
        <p:spPr>
          <a:xfrm>
            <a:off x="311700" y="1152475"/>
            <a:ext cx="4610700" cy="1097100"/>
          </a:xfrm>
          <a:prstGeom prst="rect">
            <a:avLst/>
          </a:prstGeom>
          <a:solidFill>
            <a:srgbClr val="F3F3F3">
              <a:alpha val="70770"/>
            </a:srgbClr>
          </a:solidFill>
        </p:spPr>
        <p:txBody>
          <a:bodyPr anchorCtr="0" anchor="t" bIns="91425" lIns="91425" rIns="91425" tIns="91425">
            <a:noAutofit/>
          </a:bodyPr>
          <a:lstStyle/>
          <a:p>
            <a:pPr lvl="0">
              <a:spcBef>
                <a:spcPts val="0"/>
              </a:spcBef>
              <a:buNone/>
            </a:pPr>
            <a:r>
              <a:rPr lang="es" sz="2400">
                <a:solidFill>
                  <a:srgbClr val="000000"/>
                </a:solidFill>
                <a:latin typeface="Bree Serif"/>
                <a:ea typeface="Bree Serif"/>
                <a:cs typeface="Bree Serif"/>
                <a:sym typeface="Bree Serif"/>
              </a:rPr>
              <a:t>Pasos a seguir para realizar el estudio: </a:t>
            </a:r>
          </a:p>
          <a:p>
            <a:pPr lvl="0">
              <a:spcBef>
                <a:spcPts val="0"/>
              </a:spcBef>
              <a:buNone/>
            </a:pPr>
            <a:r>
              <a:t/>
            </a:r>
            <a:endParaRPr sz="2400">
              <a:latin typeface="Bree Serif"/>
              <a:ea typeface="Bree Serif"/>
              <a:cs typeface="Bree Serif"/>
              <a:sym typeface="Bree Serif"/>
            </a:endParaRPr>
          </a:p>
          <a:p>
            <a:pPr lvl="0">
              <a:spcBef>
                <a:spcPts val="0"/>
              </a:spcBef>
              <a:buNone/>
            </a:pPr>
            <a:r>
              <a:t/>
            </a:r>
            <a:endParaRPr sz="2400">
              <a:latin typeface="Bree Serif"/>
              <a:ea typeface="Bree Serif"/>
              <a:cs typeface="Bree Serif"/>
              <a:sym typeface="Bree Serif"/>
            </a:endParaRPr>
          </a:p>
          <a:p>
            <a:pPr lvl="0">
              <a:spcBef>
                <a:spcPts val="0"/>
              </a:spcBef>
              <a:buNone/>
            </a:pPr>
            <a:r>
              <a:t/>
            </a:r>
            <a:endParaRPr sz="2400">
              <a:latin typeface="Bree Serif"/>
              <a:ea typeface="Bree Serif"/>
              <a:cs typeface="Bree Serif"/>
              <a:sym typeface="Bree Serif"/>
            </a:endParaRPr>
          </a:p>
        </p:txBody>
      </p:sp>
      <p:sp>
        <p:nvSpPr>
          <p:cNvPr id="202" name="Shape 202"/>
          <p:cNvSpPr txBox="1"/>
          <p:nvPr/>
        </p:nvSpPr>
        <p:spPr>
          <a:xfrm>
            <a:off x="1017225" y="2575837"/>
            <a:ext cx="3905100" cy="811500"/>
          </a:xfrm>
          <a:prstGeom prst="rect">
            <a:avLst/>
          </a:prstGeom>
          <a:solidFill>
            <a:srgbClr val="1BC840">
              <a:alpha val="60000"/>
            </a:srgbClr>
          </a:solidFill>
          <a:ln>
            <a:noFill/>
          </a:ln>
        </p:spPr>
        <p:txBody>
          <a:bodyPr anchorCtr="0" anchor="t" bIns="91425" lIns="91425" rIns="91425" tIns="91425">
            <a:noAutofit/>
          </a:bodyPr>
          <a:lstStyle/>
          <a:p>
            <a:pPr lvl="0">
              <a:spcBef>
                <a:spcPts val="0"/>
              </a:spcBef>
              <a:buNone/>
            </a:pPr>
            <a:r>
              <a:rPr b="1" lang="es" sz="2400">
                <a:latin typeface="Indie Flower"/>
                <a:ea typeface="Indie Flower"/>
                <a:cs typeface="Indie Flower"/>
                <a:sym typeface="Indie Flower"/>
              </a:rPr>
              <a:t>¿QUÉ </a:t>
            </a:r>
            <a:r>
              <a:rPr b="1" lang="es" sz="2400">
                <a:solidFill>
                  <a:schemeClr val="lt1"/>
                </a:solidFill>
                <a:latin typeface="Indie Flower"/>
                <a:ea typeface="Indie Flower"/>
                <a:cs typeface="Indie Flower"/>
                <a:sym typeface="Indie Flower"/>
              </a:rPr>
              <a:t>DISPOSITIVOS</a:t>
            </a:r>
            <a:r>
              <a:rPr b="1" lang="es" sz="2400">
                <a:latin typeface="Indie Flower"/>
                <a:ea typeface="Indie Flower"/>
                <a:cs typeface="Indie Flower"/>
                <a:sym typeface="Indie Flower"/>
              </a:rPr>
              <a:t> HAY EN CLASE?</a:t>
            </a:r>
          </a:p>
        </p:txBody>
      </p:sp>
      <p:sp>
        <p:nvSpPr>
          <p:cNvPr id="203" name="Shape 203"/>
          <p:cNvSpPr txBox="1"/>
          <p:nvPr/>
        </p:nvSpPr>
        <p:spPr>
          <a:xfrm>
            <a:off x="5535275" y="1478750"/>
            <a:ext cx="3403800" cy="811500"/>
          </a:xfrm>
          <a:prstGeom prst="rect">
            <a:avLst/>
          </a:prstGeom>
          <a:solidFill>
            <a:srgbClr val="6DF933">
              <a:alpha val="71540"/>
            </a:srgbClr>
          </a:solidFill>
          <a:ln>
            <a:noFill/>
          </a:ln>
        </p:spPr>
        <p:txBody>
          <a:bodyPr anchorCtr="0" anchor="t" bIns="91425" lIns="91425" rIns="91425" tIns="91425">
            <a:noAutofit/>
          </a:bodyPr>
          <a:lstStyle/>
          <a:p>
            <a:pPr lvl="0">
              <a:spcBef>
                <a:spcPts val="0"/>
              </a:spcBef>
              <a:buNone/>
            </a:pPr>
            <a:r>
              <a:rPr lang="es" sz="2400">
                <a:latin typeface="Bree Serif"/>
                <a:ea typeface="Bree Serif"/>
                <a:cs typeface="Bree Serif"/>
                <a:sym typeface="Bree Serif"/>
              </a:rPr>
              <a:t>¿CUÁNTO </a:t>
            </a:r>
            <a:r>
              <a:rPr lang="es" sz="2400">
                <a:solidFill>
                  <a:srgbClr val="FFFFFF"/>
                </a:solidFill>
                <a:latin typeface="Bree Serif"/>
                <a:ea typeface="Bree Serif"/>
                <a:cs typeface="Bree Serif"/>
                <a:sym typeface="Bree Serif"/>
              </a:rPr>
              <a:t>CONSUME</a:t>
            </a:r>
            <a:r>
              <a:rPr lang="es" sz="2400">
                <a:latin typeface="Bree Serif"/>
                <a:ea typeface="Bree Serif"/>
                <a:cs typeface="Bree Serif"/>
                <a:sym typeface="Bree Serif"/>
              </a:rPr>
              <a:t> CADA UNO?</a:t>
            </a:r>
          </a:p>
        </p:txBody>
      </p:sp>
      <p:sp>
        <p:nvSpPr>
          <p:cNvPr id="204" name="Shape 204"/>
          <p:cNvSpPr txBox="1"/>
          <p:nvPr/>
        </p:nvSpPr>
        <p:spPr>
          <a:xfrm>
            <a:off x="789925" y="4166300"/>
            <a:ext cx="4126200" cy="572700"/>
          </a:xfrm>
          <a:prstGeom prst="rect">
            <a:avLst/>
          </a:prstGeom>
          <a:solidFill>
            <a:srgbClr val="BA821E">
              <a:alpha val="60000"/>
            </a:srgbClr>
          </a:solidFill>
          <a:ln>
            <a:noFill/>
          </a:ln>
        </p:spPr>
        <p:txBody>
          <a:bodyPr anchorCtr="0" anchor="t" bIns="91425" lIns="91425" rIns="91425" tIns="91425">
            <a:noAutofit/>
          </a:bodyPr>
          <a:lstStyle/>
          <a:p>
            <a:pPr lvl="0">
              <a:spcBef>
                <a:spcPts val="0"/>
              </a:spcBef>
              <a:buNone/>
            </a:pPr>
            <a:r>
              <a:rPr lang="es" sz="3000">
                <a:latin typeface="Bangers"/>
                <a:ea typeface="Bangers"/>
                <a:cs typeface="Bangers"/>
                <a:sym typeface="Bangers"/>
              </a:rPr>
              <a:t>¿CUÁNTO NOS CUESTA AL MES?</a:t>
            </a:r>
          </a:p>
        </p:txBody>
      </p:sp>
      <p:sp>
        <p:nvSpPr>
          <p:cNvPr id="205" name="Shape 205"/>
          <p:cNvSpPr txBox="1"/>
          <p:nvPr/>
        </p:nvSpPr>
        <p:spPr>
          <a:xfrm>
            <a:off x="5535275" y="2829500"/>
            <a:ext cx="3297000" cy="1909500"/>
          </a:xfrm>
          <a:prstGeom prst="rect">
            <a:avLst/>
          </a:prstGeom>
          <a:solidFill>
            <a:srgbClr val="F6FF73">
              <a:alpha val="68460"/>
            </a:srgbClr>
          </a:solidFill>
          <a:ln>
            <a:noFill/>
          </a:ln>
        </p:spPr>
        <p:txBody>
          <a:bodyPr anchorCtr="0" anchor="t" bIns="91425" lIns="91425" rIns="91425" tIns="91425">
            <a:noAutofit/>
          </a:bodyPr>
          <a:lstStyle/>
          <a:p>
            <a:pPr lvl="0">
              <a:spcBef>
                <a:spcPts val="0"/>
              </a:spcBef>
              <a:buNone/>
            </a:pPr>
            <a:r>
              <a:rPr b="1" lang="es" sz="2400">
                <a:latin typeface="Amatic SC"/>
                <a:ea typeface="Amatic SC"/>
                <a:cs typeface="Amatic SC"/>
                <a:sym typeface="Amatic SC"/>
              </a:rPr>
              <a:t>DESPUÉS DE LAS MEDIDAS tomadas…. </a:t>
            </a:r>
            <a:r>
              <a:rPr b="1" lang="es" sz="4800">
                <a:latin typeface="Amatic SC"/>
                <a:ea typeface="Amatic SC"/>
                <a:cs typeface="Amatic SC"/>
                <a:sym typeface="Amatic SC"/>
              </a:rPr>
              <a:t>¿CUÁNTO AHORRAMOS?</a:t>
            </a:r>
          </a:p>
        </p:txBody>
      </p:sp>
      <p:sp>
        <p:nvSpPr>
          <p:cNvPr id="206" name="Shape 206"/>
          <p:cNvSpPr txBox="1"/>
          <p:nvPr/>
        </p:nvSpPr>
        <p:spPr>
          <a:xfrm>
            <a:off x="581325" y="2249550"/>
            <a:ext cx="505500" cy="644400"/>
          </a:xfrm>
          <a:prstGeom prst="rect">
            <a:avLst/>
          </a:prstGeom>
          <a:solidFill>
            <a:srgbClr val="DADADA">
              <a:alpha val="70770"/>
            </a:srgbClr>
          </a:solidFill>
          <a:ln>
            <a:noFill/>
          </a:ln>
        </p:spPr>
        <p:txBody>
          <a:bodyPr anchorCtr="0" anchor="t" bIns="91425" lIns="91425" rIns="91425" tIns="91425">
            <a:noAutofit/>
          </a:bodyPr>
          <a:lstStyle/>
          <a:p>
            <a:pPr lvl="0" algn="ctr">
              <a:spcBef>
                <a:spcPts val="0"/>
              </a:spcBef>
              <a:buNone/>
            </a:pPr>
            <a:r>
              <a:rPr lang="es" sz="3600">
                <a:latin typeface="Passion One"/>
                <a:ea typeface="Passion One"/>
                <a:cs typeface="Passion One"/>
                <a:sym typeface="Passion One"/>
              </a:rPr>
              <a:t>1</a:t>
            </a:r>
          </a:p>
        </p:txBody>
      </p:sp>
      <p:sp>
        <p:nvSpPr>
          <p:cNvPr id="207" name="Shape 207"/>
          <p:cNvSpPr txBox="1"/>
          <p:nvPr/>
        </p:nvSpPr>
        <p:spPr>
          <a:xfrm>
            <a:off x="5105625" y="1082575"/>
            <a:ext cx="505500" cy="644400"/>
          </a:xfrm>
          <a:prstGeom prst="rect">
            <a:avLst/>
          </a:prstGeom>
          <a:solidFill>
            <a:srgbClr val="DADADA">
              <a:alpha val="70770"/>
            </a:srgbClr>
          </a:solidFill>
          <a:ln>
            <a:noFill/>
          </a:ln>
        </p:spPr>
        <p:txBody>
          <a:bodyPr anchorCtr="0" anchor="t" bIns="91425" lIns="91425" rIns="91425" tIns="91425">
            <a:noAutofit/>
          </a:bodyPr>
          <a:lstStyle/>
          <a:p>
            <a:pPr lvl="0" algn="ctr">
              <a:spcBef>
                <a:spcPts val="0"/>
              </a:spcBef>
              <a:buNone/>
            </a:pPr>
            <a:r>
              <a:rPr lang="es" sz="3600">
                <a:latin typeface="Passion One"/>
                <a:ea typeface="Passion One"/>
                <a:cs typeface="Passion One"/>
                <a:sym typeface="Passion One"/>
              </a:rPr>
              <a:t>2</a:t>
            </a:r>
          </a:p>
        </p:txBody>
      </p:sp>
      <p:sp>
        <p:nvSpPr>
          <p:cNvPr id="208" name="Shape 208"/>
          <p:cNvSpPr txBox="1"/>
          <p:nvPr/>
        </p:nvSpPr>
        <p:spPr>
          <a:xfrm>
            <a:off x="581325" y="3621200"/>
            <a:ext cx="435900" cy="707700"/>
          </a:xfrm>
          <a:prstGeom prst="rect">
            <a:avLst/>
          </a:prstGeom>
          <a:solidFill>
            <a:srgbClr val="DADADA">
              <a:alpha val="70770"/>
            </a:srgbClr>
          </a:solidFill>
          <a:ln>
            <a:noFill/>
          </a:ln>
        </p:spPr>
        <p:txBody>
          <a:bodyPr anchorCtr="0" anchor="t" bIns="91425" lIns="91425" rIns="91425" tIns="91425">
            <a:noAutofit/>
          </a:bodyPr>
          <a:lstStyle/>
          <a:p>
            <a:pPr lvl="0">
              <a:spcBef>
                <a:spcPts val="0"/>
              </a:spcBef>
              <a:buNone/>
            </a:pPr>
            <a:r>
              <a:rPr lang="es" sz="3600">
                <a:latin typeface="Passion One"/>
                <a:ea typeface="Passion One"/>
                <a:cs typeface="Passion One"/>
                <a:sym typeface="Passion One"/>
              </a:rPr>
              <a:t>3</a:t>
            </a:r>
          </a:p>
        </p:txBody>
      </p:sp>
      <p:sp>
        <p:nvSpPr>
          <p:cNvPr id="209" name="Shape 209"/>
          <p:cNvSpPr txBox="1"/>
          <p:nvPr/>
        </p:nvSpPr>
        <p:spPr>
          <a:xfrm>
            <a:off x="5140425" y="2751275"/>
            <a:ext cx="435900" cy="572700"/>
          </a:xfrm>
          <a:prstGeom prst="rect">
            <a:avLst/>
          </a:prstGeom>
          <a:solidFill>
            <a:srgbClr val="DADADA">
              <a:alpha val="70770"/>
            </a:srgbClr>
          </a:solidFill>
          <a:ln>
            <a:noFill/>
          </a:ln>
        </p:spPr>
        <p:txBody>
          <a:bodyPr anchorCtr="0" anchor="ctr" bIns="91425" lIns="91425" rIns="91425" tIns="91425">
            <a:noAutofit/>
          </a:bodyPr>
          <a:lstStyle/>
          <a:p>
            <a:pPr lvl="0">
              <a:spcBef>
                <a:spcPts val="0"/>
              </a:spcBef>
              <a:buNone/>
            </a:pPr>
            <a:r>
              <a:rPr lang="es" sz="3600">
                <a:latin typeface="Passion One"/>
                <a:ea typeface="Passion One"/>
                <a:cs typeface="Passion One"/>
                <a:sym typeface="Passion One"/>
              </a:rPr>
              <a:t>4</a:t>
            </a:r>
          </a:p>
        </p:txBody>
      </p:sp>
      <p:pic>
        <p:nvPicPr>
          <p:cNvPr descr="Icon_Business_Set_00005_A_icon-icons.com_59846.png" id="210" name="Shape 210"/>
          <p:cNvPicPr preferRelativeResize="0"/>
          <p:nvPr/>
        </p:nvPicPr>
        <p:blipFill>
          <a:blip r:embed="rId3">
            <a:alphaModFix/>
          </a:blip>
          <a:stretch>
            <a:fillRect/>
          </a:stretch>
        </p:blipFill>
        <p:spPr>
          <a:xfrm rot="1811925">
            <a:off x="4938861" y="289013"/>
            <a:ext cx="768273" cy="768273"/>
          </a:xfrm>
          <a:prstGeom prst="rect">
            <a:avLst/>
          </a:prstGeom>
          <a:noFill/>
          <a:ln>
            <a:noFill/>
          </a:ln>
        </p:spPr>
      </p:pic>
      <p:sp>
        <p:nvSpPr>
          <p:cNvPr id="211" name="Shape 211"/>
          <p:cNvSpPr txBox="1"/>
          <p:nvPr/>
        </p:nvSpPr>
        <p:spPr>
          <a:xfrm>
            <a:off x="6375475" y="539075"/>
            <a:ext cx="2456700" cy="400500"/>
          </a:xfrm>
          <a:prstGeom prst="rect">
            <a:avLst/>
          </a:prstGeom>
          <a:noFill/>
          <a:ln>
            <a:noFill/>
          </a:ln>
        </p:spPr>
        <p:txBody>
          <a:bodyPr anchorCtr="0" anchor="t" bIns="91425" lIns="91425" rIns="91425" tIns="91425">
            <a:noAutofit/>
          </a:bodyPr>
          <a:lstStyle/>
          <a:p>
            <a:pPr lvl="0">
              <a:spcBef>
                <a:spcPts val="0"/>
              </a:spcBef>
              <a:buNone/>
            </a:pPr>
            <a:r>
              <a:rPr i="1" lang="es">
                <a:solidFill>
                  <a:srgbClr val="999999"/>
                </a:solidFill>
              </a:rPr>
              <a:t>IES Lauretum</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x="0" y="0"/>
          <a:ext cx="0" cy="0"/>
          <a:chOff x="0" y="0"/>
          <a:chExt cx="0" cy="0"/>
        </a:xfrm>
      </p:grpSpPr>
      <p:sp>
        <p:nvSpPr>
          <p:cNvPr id="216" name="Shape 21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s">
                <a:latin typeface="Comfortaa"/>
                <a:ea typeface="Comfortaa"/>
                <a:cs typeface="Comfortaa"/>
                <a:sym typeface="Comfortaa"/>
              </a:rPr>
              <a:t>CONSUMO ELÉCTRICO</a:t>
            </a:r>
          </a:p>
        </p:txBody>
      </p:sp>
      <p:pic>
        <p:nvPicPr>
          <p:cNvPr id="217" name="Shape 217"/>
          <p:cNvPicPr preferRelativeResize="0"/>
          <p:nvPr/>
        </p:nvPicPr>
        <p:blipFill rotWithShape="1">
          <a:blip r:embed="rId3">
            <a:alphaModFix/>
          </a:blip>
          <a:srcRect b="36643" l="0" r="0" t="3529"/>
          <a:stretch/>
        </p:blipFill>
        <p:spPr>
          <a:xfrm>
            <a:off x="347675" y="1566675"/>
            <a:ext cx="8448648" cy="2992050"/>
          </a:xfrm>
          <a:prstGeom prst="rect">
            <a:avLst/>
          </a:prstGeom>
          <a:noFill/>
          <a:ln>
            <a:noFill/>
          </a:ln>
        </p:spPr>
      </p:pic>
      <p:pic>
        <p:nvPicPr>
          <p:cNvPr descr="Icon_Business_Set_00005_A_icon-icons.com_59846.png" id="218" name="Shape 218"/>
          <p:cNvPicPr preferRelativeResize="0"/>
          <p:nvPr/>
        </p:nvPicPr>
        <p:blipFill>
          <a:blip r:embed="rId4">
            <a:alphaModFix/>
          </a:blip>
          <a:stretch>
            <a:fillRect/>
          </a:stretch>
        </p:blipFill>
        <p:spPr>
          <a:xfrm rot="1811925">
            <a:off x="4938861" y="289013"/>
            <a:ext cx="768273" cy="76827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sp>
        <p:nvSpPr>
          <p:cNvPr id="223" name="Shape 22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s">
                <a:latin typeface="Comfortaa"/>
                <a:ea typeface="Comfortaa"/>
                <a:cs typeface="Comfortaa"/>
                <a:sym typeface="Comfortaa"/>
              </a:rPr>
              <a:t>CONSUMO ELÉCTRICO </a:t>
            </a:r>
          </a:p>
        </p:txBody>
      </p:sp>
      <p:pic>
        <p:nvPicPr>
          <p:cNvPr id="224" name="Shape 224"/>
          <p:cNvPicPr preferRelativeResize="0"/>
          <p:nvPr/>
        </p:nvPicPr>
        <p:blipFill>
          <a:blip r:embed="rId3">
            <a:alphaModFix/>
          </a:blip>
          <a:stretch>
            <a:fillRect/>
          </a:stretch>
        </p:blipFill>
        <p:spPr>
          <a:xfrm>
            <a:off x="152400" y="1074649"/>
            <a:ext cx="8839200" cy="1774331"/>
          </a:xfrm>
          <a:prstGeom prst="rect">
            <a:avLst/>
          </a:prstGeom>
          <a:noFill/>
          <a:ln>
            <a:noFill/>
          </a:ln>
        </p:spPr>
      </p:pic>
      <p:pic>
        <p:nvPicPr>
          <p:cNvPr id="225" name="Shape 225"/>
          <p:cNvPicPr preferRelativeResize="0"/>
          <p:nvPr/>
        </p:nvPicPr>
        <p:blipFill>
          <a:blip r:embed="rId4">
            <a:alphaModFix/>
          </a:blip>
          <a:stretch>
            <a:fillRect/>
          </a:stretch>
        </p:blipFill>
        <p:spPr>
          <a:xfrm>
            <a:off x="152400" y="3001381"/>
            <a:ext cx="8839197" cy="1971487"/>
          </a:xfrm>
          <a:prstGeom prst="rect">
            <a:avLst/>
          </a:prstGeom>
          <a:noFill/>
          <a:ln>
            <a:noFill/>
          </a:ln>
        </p:spPr>
      </p:pic>
      <p:pic>
        <p:nvPicPr>
          <p:cNvPr descr="Icon_Business_Set_00005_A_icon-icons.com_59846.png" id="226" name="Shape 226"/>
          <p:cNvPicPr preferRelativeResize="0"/>
          <p:nvPr/>
        </p:nvPicPr>
        <p:blipFill>
          <a:blip r:embed="rId5">
            <a:alphaModFix/>
          </a:blip>
          <a:stretch>
            <a:fillRect/>
          </a:stretch>
        </p:blipFill>
        <p:spPr>
          <a:xfrm rot="1811925">
            <a:off x="4938861" y="289013"/>
            <a:ext cx="768273" cy="76827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x="0" y="0"/>
          <a:ext cx="0" cy="0"/>
          <a:chOff x="0" y="0"/>
          <a:chExt cx="0" cy="0"/>
        </a:xfrm>
      </p:grpSpPr>
      <p:sp>
        <p:nvSpPr>
          <p:cNvPr id="231" name="Shape 23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s">
                <a:latin typeface="Comfortaa"/>
                <a:ea typeface="Comfortaa"/>
                <a:cs typeface="Comfortaa"/>
                <a:sym typeface="Comfortaa"/>
              </a:rPr>
              <a:t>CONSUMO ELÉCTRICO </a:t>
            </a:r>
          </a:p>
          <a:p>
            <a:pPr lvl="0">
              <a:spcBef>
                <a:spcPts val="0"/>
              </a:spcBef>
              <a:buNone/>
            </a:pPr>
            <a:r>
              <a:t/>
            </a:r>
            <a:endParaRPr/>
          </a:p>
        </p:txBody>
      </p:sp>
      <p:sp>
        <p:nvSpPr>
          <p:cNvPr id="232" name="Shape 232"/>
          <p:cNvSpPr txBox="1"/>
          <p:nvPr>
            <p:ph idx="1" type="body"/>
          </p:nvPr>
        </p:nvSpPr>
        <p:spPr>
          <a:xfrm>
            <a:off x="311700" y="1152475"/>
            <a:ext cx="3176400" cy="1286700"/>
          </a:xfrm>
          <a:prstGeom prst="rect">
            <a:avLst/>
          </a:prstGeom>
          <a:solidFill>
            <a:srgbClr val="CA8732">
              <a:alpha val="67690"/>
            </a:srgbClr>
          </a:solidFill>
        </p:spPr>
        <p:txBody>
          <a:bodyPr anchorCtr="0" anchor="t" bIns="91425" lIns="91425" rIns="91425" tIns="91425">
            <a:noAutofit/>
          </a:bodyPr>
          <a:lstStyle/>
          <a:p>
            <a:pPr lvl="0" rtl="0">
              <a:spcBef>
                <a:spcPts val="0"/>
              </a:spcBef>
              <a:buNone/>
            </a:pPr>
            <a:r>
              <a:rPr lang="es" sz="3000">
                <a:solidFill>
                  <a:srgbClr val="FFFFFF"/>
                </a:solidFill>
                <a:latin typeface="Bree Serif"/>
                <a:ea typeface="Bree Serif"/>
                <a:cs typeface="Bree Serif"/>
                <a:sym typeface="Bree Serif"/>
              </a:rPr>
              <a:t>Un ahorro de   </a:t>
            </a:r>
            <a:r>
              <a:rPr lang="es" sz="3000">
                <a:solidFill>
                  <a:srgbClr val="CC0000"/>
                </a:solidFill>
                <a:latin typeface="Bree Serif"/>
                <a:ea typeface="Bree Serif"/>
                <a:cs typeface="Bree Serif"/>
                <a:sym typeface="Bree Serif"/>
              </a:rPr>
              <a:t>300 € </a:t>
            </a:r>
            <a:r>
              <a:rPr lang="es" sz="3000">
                <a:solidFill>
                  <a:srgbClr val="FFFFFF"/>
                </a:solidFill>
                <a:latin typeface="Bree Serif"/>
                <a:ea typeface="Bree Serif"/>
                <a:cs typeface="Bree Serif"/>
                <a:sym typeface="Bree Serif"/>
              </a:rPr>
              <a:t>mensuales </a:t>
            </a:r>
          </a:p>
          <a:p>
            <a:pPr lvl="0" algn="ctr">
              <a:spcBef>
                <a:spcPts val="0"/>
              </a:spcBef>
              <a:buNone/>
            </a:pPr>
            <a:r>
              <a:rPr lang="es" sz="3000">
                <a:solidFill>
                  <a:srgbClr val="FFFFFF"/>
                </a:solidFill>
                <a:latin typeface="Bree Serif"/>
                <a:ea typeface="Bree Serif"/>
                <a:cs typeface="Bree Serif"/>
                <a:sym typeface="Bree Serif"/>
              </a:rPr>
              <a:t> </a:t>
            </a:r>
          </a:p>
        </p:txBody>
      </p:sp>
      <p:pic>
        <p:nvPicPr>
          <p:cNvPr descr="Icon_Business_Set_00005_A_icon-icons.com_59846.png" id="233" name="Shape 233"/>
          <p:cNvPicPr preferRelativeResize="0"/>
          <p:nvPr/>
        </p:nvPicPr>
        <p:blipFill>
          <a:blip r:embed="rId3">
            <a:alphaModFix/>
          </a:blip>
          <a:stretch>
            <a:fillRect/>
          </a:stretch>
        </p:blipFill>
        <p:spPr>
          <a:xfrm rot="1811925">
            <a:off x="4938861" y="289013"/>
            <a:ext cx="768273" cy="768273"/>
          </a:xfrm>
          <a:prstGeom prst="rect">
            <a:avLst/>
          </a:prstGeom>
          <a:noFill/>
          <a:ln>
            <a:noFill/>
          </a:ln>
        </p:spPr>
      </p:pic>
      <p:sp>
        <p:nvSpPr>
          <p:cNvPr id="234" name="Shape 234"/>
          <p:cNvSpPr txBox="1"/>
          <p:nvPr/>
        </p:nvSpPr>
        <p:spPr>
          <a:xfrm>
            <a:off x="3551150" y="1198375"/>
            <a:ext cx="1870500" cy="467700"/>
          </a:xfrm>
          <a:prstGeom prst="rect">
            <a:avLst/>
          </a:prstGeom>
          <a:solidFill>
            <a:srgbClr val="9E9E9E"/>
          </a:solidFill>
          <a:ln>
            <a:noFill/>
          </a:ln>
        </p:spPr>
        <p:txBody>
          <a:bodyPr anchorCtr="0" anchor="t" bIns="91425" lIns="91425" rIns="91425" tIns="91425">
            <a:noAutofit/>
          </a:bodyPr>
          <a:lstStyle/>
          <a:p>
            <a:pPr lvl="0">
              <a:spcBef>
                <a:spcPts val="0"/>
              </a:spcBef>
              <a:buNone/>
            </a:pPr>
            <a:r>
              <a:rPr lang="es">
                <a:latin typeface="Bree Serif"/>
                <a:ea typeface="Bree Serif"/>
                <a:cs typeface="Bree Serif"/>
                <a:sym typeface="Bree Serif"/>
              </a:rPr>
              <a:t>En el centro piloto</a:t>
            </a:r>
          </a:p>
        </p:txBody>
      </p:sp>
      <p:sp>
        <p:nvSpPr>
          <p:cNvPr id="235" name="Shape 235"/>
          <p:cNvSpPr txBox="1"/>
          <p:nvPr/>
        </p:nvSpPr>
        <p:spPr>
          <a:xfrm>
            <a:off x="3551175" y="1807175"/>
            <a:ext cx="2666400" cy="632100"/>
          </a:xfrm>
          <a:prstGeom prst="rect">
            <a:avLst/>
          </a:prstGeom>
          <a:solidFill>
            <a:srgbClr val="6DF933">
              <a:alpha val="71540"/>
            </a:srgbClr>
          </a:solidFill>
          <a:ln>
            <a:noFill/>
          </a:ln>
        </p:spPr>
        <p:txBody>
          <a:bodyPr anchorCtr="0" anchor="t" bIns="91425" lIns="91425" rIns="91425" tIns="91425">
            <a:noAutofit/>
          </a:bodyPr>
          <a:lstStyle/>
          <a:p>
            <a:pPr lvl="0">
              <a:spcBef>
                <a:spcPts val="0"/>
              </a:spcBef>
              <a:buNone/>
            </a:pPr>
            <a:r>
              <a:rPr b="1" lang="es" sz="3000">
                <a:latin typeface="Amatic SC"/>
                <a:ea typeface="Amatic SC"/>
                <a:cs typeface="Amatic SC"/>
                <a:sym typeface="Amatic SC"/>
              </a:rPr>
              <a:t>Que se convierten en:</a:t>
            </a:r>
          </a:p>
        </p:txBody>
      </p:sp>
      <p:sp>
        <p:nvSpPr>
          <p:cNvPr id="236" name="Shape 236"/>
          <p:cNvSpPr txBox="1"/>
          <p:nvPr/>
        </p:nvSpPr>
        <p:spPr>
          <a:xfrm>
            <a:off x="5661650" y="1251125"/>
            <a:ext cx="3424800" cy="414900"/>
          </a:xfrm>
          <a:prstGeom prst="rect">
            <a:avLst/>
          </a:prstGeom>
          <a:solidFill>
            <a:srgbClr val="38761D">
              <a:alpha val="60000"/>
            </a:srgbClr>
          </a:solidFill>
          <a:ln>
            <a:noFill/>
          </a:ln>
        </p:spPr>
        <p:txBody>
          <a:bodyPr anchorCtr="0" anchor="ctr" bIns="91425" lIns="91425" rIns="91425" tIns="91425">
            <a:noAutofit/>
          </a:bodyPr>
          <a:lstStyle/>
          <a:p>
            <a:pPr lvl="0">
              <a:spcBef>
                <a:spcPts val="0"/>
              </a:spcBef>
              <a:buNone/>
            </a:pPr>
            <a:r>
              <a:rPr lang="es" sz="2400">
                <a:latin typeface="Architects Daughter"/>
                <a:ea typeface="Architects Daughter"/>
                <a:cs typeface="Architects Daughter"/>
                <a:sym typeface="Architects Daughter"/>
              </a:rPr>
              <a:t>Un ahorro anual de:</a:t>
            </a:r>
          </a:p>
        </p:txBody>
      </p:sp>
      <p:sp>
        <p:nvSpPr>
          <p:cNvPr id="237" name="Shape 237"/>
          <p:cNvSpPr txBox="1"/>
          <p:nvPr/>
        </p:nvSpPr>
        <p:spPr>
          <a:xfrm>
            <a:off x="6344150" y="1666025"/>
            <a:ext cx="2742300" cy="758400"/>
          </a:xfrm>
          <a:prstGeom prst="rect">
            <a:avLst/>
          </a:prstGeom>
          <a:solidFill>
            <a:srgbClr val="38761D">
              <a:alpha val="60000"/>
            </a:srgbClr>
          </a:solidFill>
          <a:ln>
            <a:noFill/>
          </a:ln>
        </p:spPr>
        <p:txBody>
          <a:bodyPr anchorCtr="0" anchor="ctr" bIns="91425" lIns="91425" rIns="91425" tIns="91425">
            <a:noAutofit/>
          </a:bodyPr>
          <a:lstStyle/>
          <a:p>
            <a:pPr lvl="0" algn="ctr">
              <a:spcBef>
                <a:spcPts val="0"/>
              </a:spcBef>
              <a:buNone/>
            </a:pPr>
            <a:r>
              <a:rPr lang="es" sz="6000">
                <a:latin typeface="Passion One"/>
                <a:ea typeface="Passion One"/>
                <a:cs typeface="Passion One"/>
                <a:sym typeface="Passion One"/>
              </a:rPr>
              <a:t>2700 €</a:t>
            </a:r>
          </a:p>
        </p:txBody>
      </p:sp>
      <p:sp>
        <p:nvSpPr>
          <p:cNvPr id="238" name="Shape 238"/>
          <p:cNvSpPr txBox="1"/>
          <p:nvPr/>
        </p:nvSpPr>
        <p:spPr>
          <a:xfrm>
            <a:off x="5556300" y="2527500"/>
            <a:ext cx="3361500" cy="1050600"/>
          </a:xfrm>
          <a:prstGeom prst="rect">
            <a:avLst/>
          </a:prstGeom>
          <a:solidFill>
            <a:srgbClr val="F6FF73">
              <a:alpha val="68460"/>
            </a:srgbClr>
          </a:solidFill>
          <a:ln>
            <a:noFill/>
          </a:ln>
        </p:spPr>
        <p:txBody>
          <a:bodyPr anchorCtr="0" anchor="t" bIns="91425" lIns="91425" rIns="91425" tIns="91425">
            <a:noAutofit/>
          </a:bodyPr>
          <a:lstStyle/>
          <a:p>
            <a:pPr lvl="0">
              <a:spcBef>
                <a:spcPts val="0"/>
              </a:spcBef>
              <a:buNone/>
            </a:pPr>
            <a:r>
              <a:rPr lang="es" sz="1800">
                <a:latin typeface="Bree Serif"/>
                <a:ea typeface="Bree Serif"/>
                <a:cs typeface="Bree Serif"/>
                <a:sym typeface="Bree Serif"/>
              </a:rPr>
              <a:t>Si finalmente lo multiplicamos por el número de centros en España.</a:t>
            </a:r>
          </a:p>
        </p:txBody>
      </p:sp>
      <p:sp>
        <p:nvSpPr>
          <p:cNvPr id="239" name="Shape 239"/>
          <p:cNvSpPr txBox="1"/>
          <p:nvPr/>
        </p:nvSpPr>
        <p:spPr>
          <a:xfrm>
            <a:off x="311700" y="2580375"/>
            <a:ext cx="5109900" cy="1185600"/>
          </a:xfrm>
          <a:prstGeom prst="rect">
            <a:avLst/>
          </a:prstGeom>
          <a:solidFill>
            <a:srgbClr val="1BC840">
              <a:alpha val="60000"/>
            </a:srgbClr>
          </a:solidFill>
          <a:ln>
            <a:noFill/>
          </a:ln>
        </p:spPr>
        <p:txBody>
          <a:bodyPr anchorCtr="0" anchor="t" bIns="91425" lIns="91425" rIns="91425" tIns="91425">
            <a:noAutofit/>
          </a:bodyPr>
          <a:lstStyle/>
          <a:p>
            <a:pPr lvl="0">
              <a:spcBef>
                <a:spcPts val="0"/>
              </a:spcBef>
              <a:buNone/>
            </a:pPr>
            <a:r>
              <a:rPr lang="es" sz="2400">
                <a:latin typeface="Passion One"/>
                <a:ea typeface="Passion One"/>
                <a:cs typeface="Passion One"/>
                <a:sym typeface="Passion One"/>
              </a:rPr>
              <a:t>LLEGAMOS A LA ESTIMACIÓN DEL AHORRO DE UNOS </a:t>
            </a:r>
            <a:r>
              <a:rPr lang="es" sz="4800">
                <a:solidFill>
                  <a:srgbClr val="FFFFFF"/>
                </a:solidFill>
                <a:latin typeface="Passion One"/>
                <a:ea typeface="Passion One"/>
                <a:cs typeface="Passion One"/>
                <a:sym typeface="Passion One"/>
              </a:rPr>
              <a:t>91.000.000 €</a:t>
            </a:r>
          </a:p>
        </p:txBody>
      </p:sp>
      <p:sp>
        <p:nvSpPr>
          <p:cNvPr id="240" name="Shape 240"/>
          <p:cNvSpPr txBox="1"/>
          <p:nvPr/>
        </p:nvSpPr>
        <p:spPr>
          <a:xfrm>
            <a:off x="345450" y="3993475"/>
            <a:ext cx="8453100" cy="859500"/>
          </a:xfrm>
          <a:prstGeom prst="rect">
            <a:avLst/>
          </a:prstGeom>
          <a:noFill/>
          <a:ln>
            <a:noFill/>
          </a:ln>
        </p:spPr>
        <p:txBody>
          <a:bodyPr anchorCtr="0" anchor="t" bIns="91425" lIns="91425" rIns="91425" tIns="91425">
            <a:noAutofit/>
          </a:bodyPr>
          <a:lstStyle/>
          <a:p>
            <a:pPr lvl="0">
              <a:spcBef>
                <a:spcPts val="0"/>
              </a:spcBef>
              <a:buNone/>
            </a:pPr>
            <a:r>
              <a:rPr lang="es" sz="2400">
                <a:latin typeface="Comfortaa"/>
                <a:ea typeface="Comfortaa"/>
                <a:cs typeface="Comfortaa"/>
                <a:sym typeface="Comfortaa"/>
              </a:rPr>
              <a:t>Dinero que se podría destinar a cualquier otro tipo de área donde sea más funcional.</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title"/>
          </p:nvPr>
        </p:nvSpPr>
        <p:spPr>
          <a:xfrm>
            <a:off x="311700" y="368825"/>
            <a:ext cx="8520600" cy="572700"/>
          </a:xfrm>
          <a:prstGeom prst="rect">
            <a:avLst/>
          </a:prstGeom>
        </p:spPr>
        <p:txBody>
          <a:bodyPr anchorCtr="0" anchor="t" bIns="91425" lIns="91425" rIns="91425" tIns="91425">
            <a:noAutofit/>
          </a:bodyPr>
          <a:lstStyle/>
          <a:p>
            <a:pPr lvl="0">
              <a:spcBef>
                <a:spcPts val="0"/>
              </a:spcBef>
              <a:buNone/>
            </a:pPr>
            <a:r>
              <a:rPr lang="es" sz="3600">
                <a:latin typeface="Comfortaa"/>
                <a:ea typeface="Comfortaa"/>
                <a:cs typeface="Comfortaa"/>
                <a:sym typeface="Comfortaa"/>
              </a:rPr>
              <a:t>ÍNDICE</a:t>
            </a:r>
          </a:p>
        </p:txBody>
      </p:sp>
      <p:sp>
        <p:nvSpPr>
          <p:cNvPr id="66" name="Shape 66"/>
          <p:cNvSpPr txBox="1"/>
          <p:nvPr>
            <p:ph idx="1" type="body"/>
          </p:nvPr>
        </p:nvSpPr>
        <p:spPr>
          <a:xfrm>
            <a:off x="232600" y="1041550"/>
            <a:ext cx="8520600" cy="4047600"/>
          </a:xfrm>
          <a:prstGeom prst="rect">
            <a:avLst/>
          </a:prstGeom>
        </p:spPr>
        <p:txBody>
          <a:bodyPr anchorCtr="0" anchor="t" bIns="91425" lIns="91425" rIns="91425" tIns="91425">
            <a:noAutofit/>
          </a:bodyPr>
          <a:lstStyle/>
          <a:p>
            <a:pPr indent="-330200" lvl="0" marL="457200" rtl="0">
              <a:spcBef>
                <a:spcPts val="0"/>
              </a:spcBef>
              <a:buClr>
                <a:srgbClr val="000000"/>
              </a:buClr>
              <a:buSzPct val="100000"/>
              <a:buFont typeface="Roboto"/>
              <a:buChar char="●"/>
            </a:pPr>
            <a:r>
              <a:rPr lang="es" sz="1600">
                <a:solidFill>
                  <a:srgbClr val="000000"/>
                </a:solidFill>
                <a:latin typeface="Roboto"/>
                <a:ea typeface="Roboto"/>
                <a:cs typeface="Roboto"/>
                <a:sym typeface="Roboto"/>
              </a:rPr>
              <a:t>Introducción</a:t>
            </a:r>
          </a:p>
          <a:p>
            <a:pPr indent="-330200" lvl="0" marL="457200" rtl="0">
              <a:spcBef>
                <a:spcPts val="0"/>
              </a:spcBef>
              <a:buClr>
                <a:srgbClr val="000000"/>
              </a:buClr>
              <a:buSzPct val="100000"/>
              <a:buFont typeface="Roboto"/>
              <a:buChar char="●"/>
            </a:pPr>
            <a:r>
              <a:rPr lang="es" sz="1600">
                <a:solidFill>
                  <a:srgbClr val="000000"/>
                </a:solidFill>
                <a:latin typeface="Roboto"/>
                <a:ea typeface="Roboto"/>
                <a:cs typeface="Roboto"/>
                <a:sym typeface="Roboto"/>
              </a:rPr>
              <a:t>Finalidad</a:t>
            </a:r>
          </a:p>
          <a:p>
            <a:pPr indent="-330200" lvl="0" marL="457200" rtl="0">
              <a:spcBef>
                <a:spcPts val="0"/>
              </a:spcBef>
              <a:buClr>
                <a:srgbClr val="000000"/>
              </a:buClr>
              <a:buSzPct val="100000"/>
              <a:buFont typeface="Roboto"/>
              <a:buChar char="●"/>
            </a:pPr>
            <a:r>
              <a:rPr lang="es" sz="1600">
                <a:solidFill>
                  <a:srgbClr val="000000"/>
                </a:solidFill>
                <a:latin typeface="Roboto"/>
                <a:ea typeface="Roboto"/>
                <a:cs typeface="Roboto"/>
                <a:sym typeface="Roboto"/>
              </a:rPr>
              <a:t>Planificación y objetivos</a:t>
            </a:r>
          </a:p>
          <a:p>
            <a:pPr indent="-330200" lvl="0" marL="457200" rtl="0">
              <a:spcBef>
                <a:spcPts val="0"/>
              </a:spcBef>
              <a:buClr>
                <a:srgbClr val="000000"/>
              </a:buClr>
              <a:buSzPct val="100000"/>
              <a:buFont typeface="Roboto"/>
              <a:buChar char="●"/>
            </a:pPr>
            <a:r>
              <a:rPr lang="es" sz="1600">
                <a:solidFill>
                  <a:srgbClr val="000000"/>
                </a:solidFill>
                <a:latin typeface="Roboto"/>
                <a:ea typeface="Roboto"/>
                <a:cs typeface="Roboto"/>
                <a:sym typeface="Roboto"/>
              </a:rPr>
              <a:t>Estado de la cuestión</a:t>
            </a:r>
          </a:p>
          <a:p>
            <a:pPr indent="-330200" lvl="0" marL="457200" rtl="0">
              <a:spcBef>
                <a:spcPts val="0"/>
              </a:spcBef>
              <a:buClr>
                <a:srgbClr val="000000"/>
              </a:buClr>
              <a:buSzPct val="100000"/>
              <a:buFont typeface="Roboto"/>
              <a:buChar char="●"/>
            </a:pPr>
            <a:r>
              <a:rPr lang="es" sz="1600">
                <a:solidFill>
                  <a:srgbClr val="000000"/>
                </a:solidFill>
                <a:latin typeface="Roboto"/>
                <a:ea typeface="Roboto"/>
                <a:cs typeface="Roboto"/>
                <a:sym typeface="Roboto"/>
              </a:rPr>
              <a:t>Desarrollo del trabajo y resultados</a:t>
            </a:r>
          </a:p>
          <a:p>
            <a:pPr indent="-330200" lvl="1" marL="914400" rtl="0">
              <a:spcBef>
                <a:spcPts val="0"/>
              </a:spcBef>
              <a:buClr>
                <a:srgbClr val="000000"/>
              </a:buClr>
              <a:buSzPct val="100000"/>
              <a:buFont typeface="Roboto"/>
              <a:buChar char="○"/>
            </a:pPr>
            <a:r>
              <a:rPr lang="es" sz="1600">
                <a:solidFill>
                  <a:srgbClr val="000000"/>
                </a:solidFill>
                <a:latin typeface="Roboto"/>
                <a:ea typeface="Roboto"/>
                <a:cs typeface="Roboto"/>
                <a:sym typeface="Roboto"/>
              </a:rPr>
              <a:t>Espacios verdes</a:t>
            </a:r>
          </a:p>
          <a:p>
            <a:pPr indent="-330200" lvl="1" marL="914400" rtl="0">
              <a:spcBef>
                <a:spcPts val="0"/>
              </a:spcBef>
              <a:buClr>
                <a:srgbClr val="000000"/>
              </a:buClr>
              <a:buSzPct val="100000"/>
              <a:buFont typeface="Roboto"/>
              <a:buChar char="○"/>
            </a:pPr>
            <a:r>
              <a:rPr lang="es" sz="1600">
                <a:solidFill>
                  <a:srgbClr val="000000"/>
                </a:solidFill>
                <a:latin typeface="Roboto"/>
                <a:ea typeface="Roboto"/>
                <a:cs typeface="Roboto"/>
                <a:sym typeface="Roboto"/>
              </a:rPr>
              <a:t>Ruido ambiental</a:t>
            </a:r>
          </a:p>
          <a:p>
            <a:pPr indent="-330200" lvl="1" marL="914400" rtl="0">
              <a:spcBef>
                <a:spcPts val="0"/>
              </a:spcBef>
              <a:buClr>
                <a:srgbClr val="000000"/>
              </a:buClr>
              <a:buSzPct val="100000"/>
              <a:buFont typeface="Roboto"/>
              <a:buChar char="○"/>
            </a:pPr>
            <a:r>
              <a:rPr lang="es" sz="1600">
                <a:solidFill>
                  <a:srgbClr val="000000"/>
                </a:solidFill>
                <a:latin typeface="Roboto"/>
                <a:ea typeface="Roboto"/>
                <a:cs typeface="Roboto"/>
                <a:sym typeface="Roboto"/>
              </a:rPr>
              <a:t>Gasto de agua</a:t>
            </a:r>
          </a:p>
          <a:p>
            <a:pPr indent="-330200" lvl="1" marL="914400" rtl="0">
              <a:spcBef>
                <a:spcPts val="0"/>
              </a:spcBef>
              <a:buClr>
                <a:srgbClr val="000000"/>
              </a:buClr>
              <a:buSzPct val="100000"/>
              <a:buFont typeface="Roboto"/>
              <a:buChar char="○"/>
            </a:pPr>
            <a:r>
              <a:rPr lang="es" sz="1600">
                <a:solidFill>
                  <a:srgbClr val="000000"/>
                </a:solidFill>
                <a:latin typeface="Roboto"/>
                <a:ea typeface="Roboto"/>
                <a:cs typeface="Roboto"/>
                <a:sym typeface="Roboto"/>
              </a:rPr>
              <a:t>Residuos y reciclaje</a:t>
            </a:r>
          </a:p>
          <a:p>
            <a:pPr indent="-330200" lvl="1" marL="914400" rtl="0">
              <a:spcBef>
                <a:spcPts val="0"/>
              </a:spcBef>
              <a:buClr>
                <a:srgbClr val="000000"/>
              </a:buClr>
              <a:buSzPct val="100000"/>
              <a:buFont typeface="Roboto"/>
              <a:buChar char="○"/>
            </a:pPr>
            <a:r>
              <a:rPr lang="es" sz="1600">
                <a:solidFill>
                  <a:srgbClr val="000000"/>
                </a:solidFill>
                <a:latin typeface="Roboto"/>
                <a:ea typeface="Roboto"/>
                <a:cs typeface="Roboto"/>
                <a:sym typeface="Roboto"/>
              </a:rPr>
              <a:t>Gasto eléctrico</a:t>
            </a:r>
          </a:p>
          <a:p>
            <a:pPr indent="-330200" lvl="0" marL="457200" rtl="0">
              <a:spcBef>
                <a:spcPts val="0"/>
              </a:spcBef>
              <a:buClr>
                <a:srgbClr val="000000"/>
              </a:buClr>
              <a:buSzPct val="100000"/>
              <a:buFont typeface="Roboto"/>
              <a:buChar char="●"/>
            </a:pPr>
            <a:r>
              <a:rPr lang="es" sz="1600">
                <a:solidFill>
                  <a:srgbClr val="000000"/>
                </a:solidFill>
                <a:latin typeface="Roboto"/>
                <a:ea typeface="Roboto"/>
                <a:cs typeface="Roboto"/>
                <a:sym typeface="Roboto"/>
              </a:rPr>
              <a:t>Conclusiones</a:t>
            </a:r>
          </a:p>
          <a:p>
            <a:pPr indent="-330200" lvl="0" marL="457200" rtl="0">
              <a:spcBef>
                <a:spcPts val="0"/>
              </a:spcBef>
              <a:buClr>
                <a:srgbClr val="000000"/>
              </a:buClr>
              <a:buSzPct val="100000"/>
              <a:buFont typeface="Roboto"/>
              <a:buChar char="●"/>
            </a:pPr>
            <a:r>
              <a:rPr lang="es" sz="1600">
                <a:solidFill>
                  <a:srgbClr val="000000"/>
                </a:solidFill>
                <a:latin typeface="Roboto"/>
                <a:ea typeface="Roboto"/>
                <a:cs typeface="Roboto"/>
                <a:sym typeface="Roboto"/>
              </a:rPr>
              <a:t>Bibliografía.</a:t>
            </a:r>
          </a:p>
          <a:p>
            <a:pPr indent="-330200" lvl="0" marL="457200" rtl="0">
              <a:spcBef>
                <a:spcPts val="0"/>
              </a:spcBef>
              <a:buClr>
                <a:srgbClr val="000000"/>
              </a:buClr>
              <a:buSzPct val="100000"/>
              <a:buFont typeface="Roboto"/>
              <a:buChar char="●"/>
            </a:pPr>
            <a:r>
              <a:rPr lang="es" sz="1600">
                <a:solidFill>
                  <a:srgbClr val="000000"/>
                </a:solidFill>
                <a:latin typeface="Roboto"/>
                <a:ea typeface="Roboto"/>
                <a:cs typeface="Roboto"/>
                <a:sym typeface="Roboto"/>
              </a:rPr>
              <a:t>Agradecimientos.</a:t>
            </a:r>
          </a:p>
          <a:p>
            <a:pPr indent="0" lvl="0" marL="0" rtl="0">
              <a:spcBef>
                <a:spcPts val="0"/>
              </a:spcBef>
              <a:buNone/>
            </a:pPr>
            <a:r>
              <a:t/>
            </a:r>
            <a:endParaRPr sz="1800">
              <a:solidFill>
                <a:srgbClr val="000000"/>
              </a:solidFill>
              <a:latin typeface="Roboto"/>
              <a:ea typeface="Roboto"/>
              <a:cs typeface="Roboto"/>
              <a:sym typeface="Roboto"/>
            </a:endParaRPr>
          </a:p>
        </p:txBody>
      </p:sp>
      <p:pic>
        <p:nvPicPr>
          <p:cNvPr descr="imagen.jpg" id="67" name="Shape 67"/>
          <p:cNvPicPr preferRelativeResize="0"/>
          <p:nvPr/>
        </p:nvPicPr>
        <p:blipFill>
          <a:blip r:embed="rId3">
            <a:alphaModFix/>
          </a:blip>
          <a:stretch>
            <a:fillRect/>
          </a:stretch>
        </p:blipFill>
        <p:spPr>
          <a:xfrm>
            <a:off x="6445800" y="3576500"/>
            <a:ext cx="2574600" cy="1467374"/>
          </a:xfrm>
          <a:prstGeom prst="rect">
            <a:avLst/>
          </a:prstGeom>
          <a:noFill/>
          <a:ln>
            <a:noFill/>
          </a:ln>
        </p:spPr>
      </p:pic>
      <p:pic>
        <p:nvPicPr>
          <p:cNvPr descr="logojconi.jpg" id="68" name="Shape 68"/>
          <p:cNvPicPr preferRelativeResize="0"/>
          <p:nvPr/>
        </p:nvPicPr>
        <p:blipFill rotWithShape="1">
          <a:blip r:embed="rId4">
            <a:alphaModFix/>
          </a:blip>
          <a:srcRect b="9089" l="0" r="0" t="2665"/>
          <a:stretch/>
        </p:blipFill>
        <p:spPr>
          <a:xfrm>
            <a:off x="6445799" y="1985575"/>
            <a:ext cx="2574599" cy="1505250"/>
          </a:xfrm>
          <a:prstGeom prst="rect">
            <a:avLst/>
          </a:prstGeom>
          <a:noFill/>
          <a:ln>
            <a:noFill/>
          </a:ln>
        </p:spPr>
      </p:pic>
      <p:pic>
        <p:nvPicPr>
          <p:cNvPr descr="logo 2017 sin piiisa.jpg" id="69" name="Shape 69"/>
          <p:cNvPicPr preferRelativeResize="0"/>
          <p:nvPr/>
        </p:nvPicPr>
        <p:blipFill>
          <a:blip r:embed="rId5">
            <a:alphaModFix/>
          </a:blip>
          <a:stretch>
            <a:fillRect/>
          </a:stretch>
        </p:blipFill>
        <p:spPr>
          <a:xfrm>
            <a:off x="6445799" y="851272"/>
            <a:ext cx="2574599" cy="104862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x="0" y="0"/>
          <a:ext cx="0" cy="0"/>
          <a:chOff x="0" y="0"/>
          <a:chExt cx="0" cy="0"/>
        </a:xfrm>
      </p:grpSpPr>
      <p:sp>
        <p:nvSpPr>
          <p:cNvPr id="245" name="Shape 24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s">
                <a:latin typeface="Comfortaa"/>
                <a:ea typeface="Comfortaa"/>
                <a:cs typeface="Comfortaa"/>
                <a:sym typeface="Comfortaa"/>
              </a:rPr>
              <a:t>RESIDUOS</a:t>
            </a:r>
          </a:p>
        </p:txBody>
      </p:sp>
      <p:sp>
        <p:nvSpPr>
          <p:cNvPr id="246" name="Shape 246"/>
          <p:cNvSpPr txBox="1"/>
          <p:nvPr>
            <p:ph idx="1" type="body"/>
          </p:nvPr>
        </p:nvSpPr>
        <p:spPr>
          <a:xfrm>
            <a:off x="311700" y="1152475"/>
            <a:ext cx="8520600" cy="3416400"/>
          </a:xfrm>
          <a:prstGeom prst="rect">
            <a:avLst/>
          </a:prstGeom>
          <a:solidFill>
            <a:srgbClr val="38761D">
              <a:alpha val="60000"/>
            </a:srgbClr>
          </a:solidFill>
          <a:ln>
            <a:noFill/>
          </a:ln>
        </p:spPr>
        <p:txBody>
          <a:bodyPr anchorCtr="0" anchor="t" bIns="91425" lIns="91425" rIns="91425" tIns="91425">
            <a:noAutofit/>
          </a:bodyPr>
          <a:lstStyle/>
          <a:p>
            <a:pPr indent="-381000" lvl="0" marL="457200" marR="0" rtl="0" algn="l">
              <a:lnSpc>
                <a:spcPct val="115000"/>
              </a:lnSpc>
              <a:spcBef>
                <a:spcPts val="0"/>
              </a:spcBef>
              <a:spcAft>
                <a:spcPts val="1600"/>
              </a:spcAft>
              <a:buClr>
                <a:srgbClr val="FFFFFF"/>
              </a:buClr>
              <a:buSzPct val="100000"/>
            </a:pPr>
            <a:r>
              <a:rPr lang="es" sz="2400">
                <a:solidFill>
                  <a:srgbClr val="FFFFFF"/>
                </a:solidFill>
              </a:rPr>
              <a:t>Estudiar conocimientos previos del alumnado.</a:t>
            </a:r>
          </a:p>
          <a:p>
            <a:pPr indent="-381000" lvl="0" marL="457200" marR="0" rtl="0" algn="l">
              <a:lnSpc>
                <a:spcPct val="115000"/>
              </a:lnSpc>
              <a:spcBef>
                <a:spcPts val="0"/>
              </a:spcBef>
              <a:spcAft>
                <a:spcPts val="1600"/>
              </a:spcAft>
              <a:buClr>
                <a:srgbClr val="FFFFFF"/>
              </a:buClr>
              <a:buSzPct val="100000"/>
            </a:pPr>
            <a:r>
              <a:rPr lang="es" sz="2400">
                <a:solidFill>
                  <a:srgbClr val="FFFFFF"/>
                </a:solidFill>
              </a:rPr>
              <a:t>Instalar papelera de reciclaje de papel.</a:t>
            </a:r>
          </a:p>
          <a:p>
            <a:pPr indent="-381000" lvl="0" marL="457200" marR="0" rtl="0" algn="l">
              <a:lnSpc>
                <a:spcPct val="115000"/>
              </a:lnSpc>
              <a:spcBef>
                <a:spcPts val="0"/>
              </a:spcBef>
              <a:spcAft>
                <a:spcPts val="1600"/>
              </a:spcAft>
              <a:buClr>
                <a:srgbClr val="FFFFFF"/>
              </a:buClr>
              <a:buSzPct val="100000"/>
            </a:pPr>
            <a:r>
              <a:rPr lang="es" sz="2400">
                <a:solidFill>
                  <a:srgbClr val="FFFFFF"/>
                </a:solidFill>
              </a:rPr>
              <a:t>Pesar el papel reciclado en un mes en un aula piloto.</a:t>
            </a:r>
          </a:p>
          <a:p>
            <a:pPr indent="-381000" lvl="0" marL="457200" marR="0" rtl="0" algn="l">
              <a:lnSpc>
                <a:spcPct val="115000"/>
              </a:lnSpc>
              <a:spcBef>
                <a:spcPts val="0"/>
              </a:spcBef>
              <a:spcAft>
                <a:spcPts val="1600"/>
              </a:spcAft>
              <a:buClr>
                <a:srgbClr val="FFFFFF"/>
              </a:buClr>
              <a:buSzPct val="100000"/>
            </a:pPr>
            <a:r>
              <a:rPr lang="es" sz="2400">
                <a:solidFill>
                  <a:srgbClr val="FFFFFF"/>
                </a:solidFill>
              </a:rPr>
              <a:t>Extrapolar el resultado (kg) a las clases de un determinado intervalo de edades.</a:t>
            </a:r>
          </a:p>
          <a:p>
            <a:pPr indent="-381000" lvl="0" marL="457200" marR="0" rtl="0" algn="l">
              <a:lnSpc>
                <a:spcPct val="115000"/>
              </a:lnSpc>
              <a:spcBef>
                <a:spcPts val="0"/>
              </a:spcBef>
              <a:spcAft>
                <a:spcPts val="1600"/>
              </a:spcAft>
              <a:buClr>
                <a:srgbClr val="FFFFFF"/>
              </a:buClr>
              <a:buSzPct val="100000"/>
            </a:pPr>
            <a:r>
              <a:rPr lang="es" sz="2400">
                <a:solidFill>
                  <a:srgbClr val="FFFFFF"/>
                </a:solidFill>
              </a:rPr>
              <a:t>Regla de tres para calcular el número de árboles salvados a los que equivalen esos kilogramos. (1 tonelada de papel equivale a 15 árboles talados)</a:t>
            </a:r>
          </a:p>
        </p:txBody>
      </p:sp>
      <p:pic>
        <p:nvPicPr>
          <p:cNvPr descr="waste-basket-with-cover_icon-icons.com_56020.png" id="247" name="Shape 247"/>
          <p:cNvPicPr preferRelativeResize="0"/>
          <p:nvPr/>
        </p:nvPicPr>
        <p:blipFill>
          <a:blip r:embed="rId3">
            <a:alphaModFix/>
          </a:blip>
          <a:stretch>
            <a:fillRect/>
          </a:stretch>
        </p:blipFill>
        <p:spPr>
          <a:xfrm>
            <a:off x="2580475" y="317153"/>
            <a:ext cx="572718" cy="572700"/>
          </a:xfrm>
          <a:prstGeom prst="rect">
            <a:avLst/>
          </a:prstGeom>
          <a:noFill/>
          <a:ln>
            <a:noFill/>
          </a:ln>
        </p:spPr>
      </p:pic>
      <p:sp>
        <p:nvSpPr>
          <p:cNvPr id="248" name="Shape 248"/>
          <p:cNvSpPr txBox="1"/>
          <p:nvPr/>
        </p:nvSpPr>
        <p:spPr>
          <a:xfrm>
            <a:off x="6691050" y="317150"/>
            <a:ext cx="1855500" cy="572700"/>
          </a:xfrm>
          <a:prstGeom prst="rect">
            <a:avLst/>
          </a:prstGeom>
          <a:noFill/>
          <a:ln>
            <a:noFill/>
          </a:ln>
        </p:spPr>
        <p:txBody>
          <a:bodyPr anchorCtr="0" anchor="t" bIns="91425" lIns="91425" rIns="91425" tIns="91425">
            <a:noAutofit/>
          </a:bodyPr>
          <a:lstStyle/>
          <a:p>
            <a:pPr lvl="0">
              <a:spcBef>
                <a:spcPts val="0"/>
              </a:spcBef>
              <a:buNone/>
            </a:pPr>
            <a:r>
              <a:rPr i="1" lang="es">
                <a:solidFill>
                  <a:srgbClr val="666666"/>
                </a:solidFill>
              </a:rPr>
              <a:t>Colegio Portaceli</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2" name="Shape 252"/>
        <p:cNvGrpSpPr/>
        <p:nvPr/>
      </p:nvGrpSpPr>
      <p:grpSpPr>
        <a:xfrm>
          <a:off x="0" y="0"/>
          <a:ext cx="0" cy="0"/>
          <a:chOff x="0" y="0"/>
          <a:chExt cx="0" cy="0"/>
        </a:xfrm>
      </p:grpSpPr>
      <p:sp>
        <p:nvSpPr>
          <p:cNvPr id="253" name="Shape 253"/>
          <p:cNvSpPr txBox="1"/>
          <p:nvPr>
            <p:ph type="title"/>
          </p:nvPr>
        </p:nvSpPr>
        <p:spPr>
          <a:xfrm>
            <a:off x="311700" y="445025"/>
            <a:ext cx="8520600" cy="572700"/>
          </a:xfrm>
          <a:prstGeom prst="rect">
            <a:avLst/>
          </a:prstGeom>
        </p:spPr>
        <p:txBody>
          <a:bodyPr anchorCtr="0" anchor="t" bIns="91425" lIns="91425" rIns="91425" tIns="91425">
            <a:noAutofit/>
          </a:bodyPr>
          <a:lstStyle/>
          <a:p>
            <a:pPr indent="0" lvl="0" marL="0" marR="0" rtl="0" algn="l">
              <a:lnSpc>
                <a:spcPct val="100000"/>
              </a:lnSpc>
              <a:spcBef>
                <a:spcPts val="0"/>
              </a:spcBef>
              <a:spcAft>
                <a:spcPts val="0"/>
              </a:spcAft>
              <a:buNone/>
            </a:pPr>
            <a:r>
              <a:rPr lang="es">
                <a:latin typeface="Comfortaa"/>
                <a:ea typeface="Comfortaa"/>
                <a:cs typeface="Comfortaa"/>
                <a:sym typeface="Comfortaa"/>
              </a:rPr>
              <a:t>RESIDUOS</a:t>
            </a:r>
            <a:r>
              <a:rPr lang="es"/>
              <a:t> </a:t>
            </a:r>
          </a:p>
        </p:txBody>
      </p:sp>
      <p:graphicFrame>
        <p:nvGraphicFramePr>
          <p:cNvPr id="254" name="Shape 254"/>
          <p:cNvGraphicFramePr/>
          <p:nvPr/>
        </p:nvGraphicFramePr>
        <p:xfrm>
          <a:off x="406125" y="1726625"/>
          <a:ext cx="3000000" cy="3000000"/>
        </p:xfrm>
        <a:graphic>
          <a:graphicData uri="http://schemas.openxmlformats.org/drawingml/2006/table">
            <a:tbl>
              <a:tblPr>
                <a:noFill/>
                <a:tableStyleId>{F606B93A-6860-4CDE-B632-5627F3E14DBF}</a:tableStyleId>
              </a:tblPr>
              <a:tblGrid>
                <a:gridCol w="1409700"/>
                <a:gridCol w="962025"/>
                <a:gridCol w="1800225"/>
                <a:gridCol w="847725"/>
                <a:gridCol w="981075"/>
                <a:gridCol w="885825"/>
                <a:gridCol w="1266825"/>
              </a:tblGrid>
              <a:tr h="200025">
                <a:tc>
                  <a:txBody>
                    <a:bodyPr>
                      <a:noAutofit/>
                    </a:bodyPr>
                    <a:lstStyle/>
                    <a:p>
                      <a:pPr lvl="0" rtl="0">
                        <a:spcBef>
                          <a:spcPts val="0"/>
                        </a:spcBef>
                        <a:buNone/>
                      </a:pPr>
                      <a:r>
                        <a:t/>
                      </a:r>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spcBef>
                          <a:spcPts val="0"/>
                        </a:spcBef>
                        <a:buNone/>
                      </a:pPr>
                      <a:r>
                        <a:t/>
                      </a:r>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spcBef>
                          <a:spcPts val="0"/>
                        </a:spcBef>
                        <a:buNone/>
                      </a:pPr>
                      <a:r>
                        <a:t/>
                      </a:r>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spcBef>
                          <a:spcPts val="0"/>
                        </a:spcBef>
                        <a:buNone/>
                      </a:pPr>
                      <a:r>
                        <a:t/>
                      </a:r>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spcBef>
                          <a:spcPts val="0"/>
                        </a:spcBef>
                        <a:buNone/>
                      </a:pPr>
                      <a:r>
                        <a:t/>
                      </a:r>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spcBef>
                          <a:spcPts val="0"/>
                        </a:spcBef>
                        <a:buNone/>
                      </a:pPr>
                      <a:r>
                        <a:t/>
                      </a:r>
                      <a:endParaRPr/>
                    </a:p>
                  </a:txBody>
                  <a:tcPr marT="19050" marB="19050" marR="28575" marL="28575" anchor="b">
                    <a:lnT cap="flat" cmpd="sng" w="9525">
                      <a:solidFill>
                        <a:srgbClr val="000000"/>
                      </a:solidFill>
                      <a:prstDash val="solid"/>
                      <a:round/>
                      <a:headEnd len="med" w="med" type="none"/>
                      <a:tailEnd len="med" w="med" type="none"/>
                    </a:lnT>
                  </a:tcPr>
                </a:tc>
                <a:tc>
                  <a:txBody>
                    <a:bodyPr>
                      <a:noAutofit/>
                    </a:bodyPr>
                    <a:lstStyle/>
                    <a:p>
                      <a:pPr lvl="0" rtl="0">
                        <a:spcBef>
                          <a:spcPts val="0"/>
                        </a:spcBef>
                        <a:buNone/>
                      </a:pPr>
                      <a:r>
                        <a:t/>
                      </a:r>
                      <a:endParaRPr/>
                    </a:p>
                  </a:txBody>
                  <a:tcPr marT="19050" marB="19050" marR="28575" marL="28575" anchor="b">
                    <a:lnT cap="flat" cmpd="sng" w="9525">
                      <a:solidFill>
                        <a:srgbClr val="000000"/>
                      </a:solidFill>
                      <a:prstDash val="solid"/>
                      <a:round/>
                      <a:headEnd len="med" w="med" type="none"/>
                      <a:tailEnd len="med" w="med" type="none"/>
                    </a:lnT>
                  </a:tcPr>
                </a:tc>
              </a:tr>
            </a:tbl>
          </a:graphicData>
        </a:graphic>
      </p:graphicFrame>
      <p:sp>
        <p:nvSpPr>
          <p:cNvPr id="255" name="Shape 255"/>
          <p:cNvSpPr txBox="1"/>
          <p:nvPr/>
        </p:nvSpPr>
        <p:spPr>
          <a:xfrm>
            <a:off x="406125" y="1301450"/>
            <a:ext cx="4629300" cy="335100"/>
          </a:xfrm>
          <a:prstGeom prst="rect">
            <a:avLst/>
          </a:prstGeom>
          <a:noFill/>
          <a:ln>
            <a:noFill/>
          </a:ln>
        </p:spPr>
        <p:txBody>
          <a:bodyPr anchorCtr="0" anchor="t" bIns="91425" lIns="91425" rIns="91425" tIns="91425">
            <a:noAutofit/>
          </a:bodyPr>
          <a:lstStyle/>
          <a:p>
            <a:pPr lvl="0" rtl="0">
              <a:spcBef>
                <a:spcPts val="0"/>
              </a:spcBef>
              <a:buNone/>
            </a:pPr>
            <a:r>
              <a:rPr b="1" lang="es"/>
              <a:t>Resultados en el colegio Portaceli</a:t>
            </a:r>
          </a:p>
        </p:txBody>
      </p:sp>
      <p:sp>
        <p:nvSpPr>
          <p:cNvPr id="256" name="Shape 256"/>
          <p:cNvSpPr txBox="1"/>
          <p:nvPr/>
        </p:nvSpPr>
        <p:spPr>
          <a:xfrm>
            <a:off x="196175" y="3374450"/>
            <a:ext cx="6125399" cy="1301400"/>
          </a:xfrm>
          <a:prstGeom prst="rect">
            <a:avLst/>
          </a:prstGeom>
          <a:noFill/>
          <a:ln>
            <a:noFill/>
          </a:ln>
        </p:spPr>
        <p:txBody>
          <a:bodyPr anchorCtr="0" anchor="t" bIns="91425" lIns="91425" rIns="91425" tIns="91425">
            <a:noAutofit/>
          </a:bodyPr>
          <a:lstStyle/>
          <a:p>
            <a:pPr lvl="0" rtl="0">
              <a:spcBef>
                <a:spcPts val="0"/>
              </a:spcBef>
              <a:buNone/>
            </a:pPr>
            <a:r>
              <a:rPr lang="es"/>
              <a:t>Si se extrapolara a todos los alumnos de ESO y BACHILLERATO de España (</a:t>
            </a:r>
            <a:r>
              <a:rPr lang="es" sz="1200">
                <a:solidFill>
                  <a:schemeClr val="dk1"/>
                </a:solidFill>
              </a:rPr>
              <a:t> </a:t>
            </a:r>
            <a:r>
              <a:rPr lang="es"/>
              <a:t>2</a:t>
            </a:r>
            <a:r>
              <a:rPr lang="es" sz="1200">
                <a:solidFill>
                  <a:schemeClr val="dk1"/>
                </a:solidFill>
              </a:rPr>
              <a:t>.</a:t>
            </a:r>
            <a:r>
              <a:rPr lang="es"/>
              <a:t>606.052 alumnos</a:t>
            </a:r>
            <a:r>
              <a:rPr lang="es" sz="1200">
                <a:solidFill>
                  <a:schemeClr val="dk1"/>
                </a:solidFill>
              </a:rPr>
              <a:t>)</a:t>
            </a:r>
          </a:p>
          <a:p>
            <a:pPr lvl="0" rtl="0">
              <a:spcBef>
                <a:spcPts val="0"/>
              </a:spcBef>
              <a:buNone/>
            </a:pPr>
            <a:r>
              <a:t/>
            </a:r>
            <a:endParaRPr sz="1200">
              <a:solidFill>
                <a:schemeClr val="dk1"/>
              </a:solidFill>
            </a:endParaRPr>
          </a:p>
          <a:p>
            <a:pPr lvl="0" rtl="0">
              <a:spcBef>
                <a:spcPts val="0"/>
              </a:spcBef>
              <a:buNone/>
            </a:pPr>
            <a:r>
              <a:t/>
            </a:r>
            <a:endParaRPr/>
          </a:p>
          <a:p>
            <a:pPr lvl="0" rtl="0">
              <a:spcBef>
                <a:spcPts val="0"/>
              </a:spcBef>
              <a:buNone/>
            </a:pPr>
            <a:r>
              <a:rPr lang="es"/>
              <a:t>	               				    </a:t>
            </a:r>
            <a:r>
              <a:rPr b="1" lang="es" sz="2400">
                <a:highlight>
                  <a:srgbClr val="E06666"/>
                </a:highlight>
              </a:rPr>
              <a:t>23.976</a:t>
            </a:r>
            <a:r>
              <a:rPr lang="es" sz="1800">
                <a:highlight>
                  <a:srgbClr val="E06666"/>
                </a:highlight>
              </a:rPr>
              <a:t> árboles salvados.</a:t>
            </a:r>
            <a:r>
              <a:rPr lang="es"/>
              <a:t> </a:t>
            </a:r>
          </a:p>
        </p:txBody>
      </p:sp>
      <p:sp>
        <p:nvSpPr>
          <p:cNvPr id="257" name="Shape 257"/>
          <p:cNvSpPr txBox="1"/>
          <p:nvPr/>
        </p:nvSpPr>
        <p:spPr>
          <a:xfrm>
            <a:off x="6146500" y="3221750"/>
            <a:ext cx="2840100" cy="1606800"/>
          </a:xfrm>
          <a:prstGeom prst="rect">
            <a:avLst/>
          </a:prstGeom>
          <a:solidFill>
            <a:srgbClr val="EFEFEF"/>
          </a:solidFill>
          <a:ln>
            <a:noFill/>
          </a:ln>
        </p:spPr>
        <p:txBody>
          <a:bodyPr anchorCtr="0" anchor="t" bIns="91425" lIns="91425" rIns="91425" tIns="91425">
            <a:noAutofit/>
          </a:bodyPr>
          <a:lstStyle/>
          <a:p>
            <a:pPr lvl="0">
              <a:spcBef>
                <a:spcPts val="0"/>
              </a:spcBef>
              <a:buNone/>
            </a:pPr>
            <a:r>
              <a:t/>
            </a:r>
            <a:endParaRPr/>
          </a:p>
        </p:txBody>
      </p:sp>
      <p:pic>
        <p:nvPicPr>
          <p:cNvPr descr="Imagen relacionada" id="258" name="Shape 258"/>
          <p:cNvPicPr preferRelativeResize="0"/>
          <p:nvPr/>
        </p:nvPicPr>
        <p:blipFill>
          <a:blip r:embed="rId3">
            <a:alphaModFix/>
          </a:blip>
          <a:stretch>
            <a:fillRect/>
          </a:stretch>
        </p:blipFill>
        <p:spPr>
          <a:xfrm>
            <a:off x="6223653" y="3298100"/>
            <a:ext cx="2685796" cy="1454099"/>
          </a:xfrm>
          <a:prstGeom prst="rect">
            <a:avLst/>
          </a:prstGeom>
          <a:noFill/>
          <a:ln>
            <a:noFill/>
          </a:ln>
        </p:spPr>
      </p:pic>
      <p:sp>
        <p:nvSpPr>
          <p:cNvPr id="259" name="Shape 259"/>
          <p:cNvSpPr txBox="1"/>
          <p:nvPr/>
        </p:nvSpPr>
        <p:spPr>
          <a:xfrm>
            <a:off x="259675" y="1627500"/>
            <a:ext cx="8709900" cy="1543200"/>
          </a:xfrm>
          <a:prstGeom prst="rect">
            <a:avLst/>
          </a:prstGeom>
          <a:solidFill>
            <a:srgbClr val="38761D">
              <a:alpha val="60000"/>
            </a:srgbClr>
          </a:solidFill>
          <a:ln>
            <a:noFill/>
          </a:ln>
        </p:spPr>
        <p:txBody>
          <a:bodyPr anchorCtr="0" anchor="t" bIns="91425" lIns="91425" rIns="91425" tIns="91425">
            <a:noAutofit/>
          </a:bodyPr>
          <a:lstStyle/>
          <a:p>
            <a:pPr lvl="0" marR="0" rtl="0" algn="l">
              <a:lnSpc>
                <a:spcPct val="100000"/>
              </a:lnSpc>
              <a:spcBef>
                <a:spcPts val="0"/>
              </a:spcBef>
              <a:spcAft>
                <a:spcPts val="0"/>
              </a:spcAft>
              <a:buNone/>
            </a:pPr>
            <a:r>
              <a:t/>
            </a:r>
            <a:endParaRPr sz="2400">
              <a:solidFill>
                <a:srgbClr val="FFFFFF"/>
              </a:solidFill>
            </a:endParaRPr>
          </a:p>
        </p:txBody>
      </p:sp>
      <p:graphicFrame>
        <p:nvGraphicFramePr>
          <p:cNvPr id="260" name="Shape 260"/>
          <p:cNvGraphicFramePr/>
          <p:nvPr/>
        </p:nvGraphicFramePr>
        <p:xfrm>
          <a:off x="322675" y="1726625"/>
          <a:ext cx="3000000" cy="3000000"/>
        </p:xfrm>
        <a:graphic>
          <a:graphicData uri="http://schemas.openxmlformats.org/drawingml/2006/table">
            <a:tbl>
              <a:tblPr>
                <a:noFill/>
                <a:tableStyleId>{F606B93A-6860-4CDE-B632-5627F3E14DBF}</a:tableStyleId>
              </a:tblPr>
              <a:tblGrid>
                <a:gridCol w="1493150"/>
                <a:gridCol w="962025"/>
                <a:gridCol w="1800225"/>
                <a:gridCol w="847725"/>
                <a:gridCol w="981075"/>
                <a:gridCol w="885825"/>
                <a:gridCol w="1266825"/>
              </a:tblGrid>
              <a:tr h="314325">
                <a:tc>
                  <a:txBody>
                    <a:bodyPr>
                      <a:noAutofit/>
                    </a:bodyPr>
                    <a:lstStyle/>
                    <a:p>
                      <a:pPr lvl="0" rtl="0">
                        <a:lnSpc>
                          <a:spcPct val="115000"/>
                        </a:lnSpc>
                        <a:spcBef>
                          <a:spcPts val="0"/>
                        </a:spcBef>
                        <a:buNone/>
                      </a:pPr>
                      <a:r>
                        <a:rPr b="1" lang="es" sz="1000">
                          <a:solidFill>
                            <a:schemeClr val="lt1"/>
                          </a:solidFill>
                        </a:rPr>
                        <a:t>Número de aulas por curso.</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s" sz="1000">
                          <a:solidFill>
                            <a:schemeClr val="lt1"/>
                          </a:solidFill>
                        </a:rPr>
                        <a:t>Número de cursos.</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s" sz="1000">
                          <a:solidFill>
                            <a:schemeClr val="lt1"/>
                          </a:solidFill>
                        </a:rPr>
                        <a:t>Kg obtenidos en una clase en un mes.</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s" sz="1000">
                          <a:solidFill>
                            <a:schemeClr val="lt1"/>
                          </a:solidFill>
                        </a:rPr>
                        <a:t>Meses de curso.</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s" sz="1000">
                          <a:solidFill>
                            <a:schemeClr val="lt1"/>
                          </a:solidFill>
                        </a:rPr>
                        <a:t>Resultado en Kg.     </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s" sz="1000">
                          <a:solidFill>
                            <a:schemeClr val="lt1"/>
                          </a:solidFill>
                        </a:rPr>
                        <a:t>Resultado en Tn.</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s" sz="1000">
                          <a:solidFill>
                            <a:schemeClr val="lt1"/>
                          </a:solidFill>
                        </a:rPr>
                        <a:t>Número de árboles salvados.</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00025">
                <a:tc>
                  <a:txBody>
                    <a:bodyPr>
                      <a:noAutofit/>
                    </a:bodyPr>
                    <a:lstStyle/>
                    <a:p>
                      <a:pPr lvl="0" rtl="0">
                        <a:lnSpc>
                          <a:spcPct val="115000"/>
                        </a:lnSpc>
                        <a:spcBef>
                          <a:spcPts val="0"/>
                        </a:spcBef>
                        <a:buNone/>
                      </a:pPr>
                      <a:r>
                        <a:rPr b="1" lang="es" sz="1000">
                          <a:solidFill>
                            <a:schemeClr val="lt1"/>
                          </a:solidFill>
                        </a:rPr>
                        <a:t>5</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s" sz="1000">
                          <a:solidFill>
                            <a:schemeClr val="lt1"/>
                          </a:solidFill>
                        </a:rPr>
                        <a:t>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s" sz="1000">
                          <a:solidFill>
                            <a:schemeClr val="lt1"/>
                          </a:solidFill>
                        </a:rPr>
                        <a:t>2,3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s" sz="1000">
                          <a:solidFill>
                            <a:schemeClr val="lt1"/>
                          </a:solidFill>
                        </a:rPr>
                        <a:t>8</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s" sz="1000">
                          <a:solidFill>
                            <a:schemeClr val="lt1"/>
                          </a:solidFill>
                        </a:rPr>
                        <a:t>368</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s" sz="1000">
                          <a:solidFill>
                            <a:schemeClr val="lt1"/>
                          </a:solidFill>
                        </a:rPr>
                        <a:t>0,368</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s" sz="1000">
                          <a:solidFill>
                            <a:schemeClr val="lt1"/>
                          </a:solidFill>
                        </a:rPr>
                        <a:t>5,52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00025">
                <a:tc>
                  <a:txBody>
                    <a:bodyPr>
                      <a:noAutofit/>
                    </a:bodyPr>
                    <a:lstStyle/>
                    <a:p>
                      <a:pPr lvl="0" rtl="0">
                        <a:lnSpc>
                          <a:spcPct val="115000"/>
                        </a:lnSpc>
                        <a:spcBef>
                          <a:spcPts val="0"/>
                        </a:spcBef>
                        <a:buNone/>
                      </a:pPr>
                      <a:r>
                        <a:rPr b="1" lang="es" sz="1000">
                          <a:solidFill>
                            <a:schemeClr val="lt1"/>
                          </a:solidFill>
                        </a:rPr>
                        <a:t>7</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s" sz="1000">
                          <a:solidFill>
                            <a:schemeClr val="lt1"/>
                          </a:solidFill>
                        </a:rPr>
                        <a:t>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s" sz="1000">
                          <a:solidFill>
                            <a:schemeClr val="lt1"/>
                          </a:solidFill>
                        </a:rPr>
                        <a:t>2,3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s" sz="1000">
                          <a:solidFill>
                            <a:schemeClr val="lt1"/>
                          </a:solidFill>
                        </a:rPr>
                        <a:t>8</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s" sz="1000">
                          <a:solidFill>
                            <a:schemeClr val="lt1"/>
                          </a:solidFill>
                        </a:rPr>
                        <a:t>128,8</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s" sz="1000">
                          <a:solidFill>
                            <a:schemeClr val="lt1"/>
                          </a:solidFill>
                        </a:rPr>
                        <a:t>0,1288</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s" sz="1000">
                          <a:solidFill>
                            <a:schemeClr val="lt1"/>
                          </a:solidFill>
                        </a:rPr>
                        <a:t>1,932</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r>
              <a:tr h="200025">
                <a:tc>
                  <a:txBody>
                    <a:bodyPr>
                      <a:noAutofit/>
                    </a:bodyPr>
                    <a:lstStyle/>
                    <a:p>
                      <a:pPr lvl="0" rtl="0">
                        <a:lnSpc>
                          <a:spcPct val="115000"/>
                        </a:lnSpc>
                        <a:spcBef>
                          <a:spcPts val="0"/>
                        </a:spcBef>
                        <a:buNone/>
                      </a:pPr>
                      <a:r>
                        <a:rPr b="1" lang="es" sz="1000">
                          <a:solidFill>
                            <a:schemeClr val="lt1"/>
                          </a:solidFill>
                        </a:rPr>
                        <a:t>6</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s" sz="1000">
                          <a:solidFill>
                            <a:schemeClr val="lt1"/>
                          </a:solidFill>
                        </a:rPr>
                        <a:t>1</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s" sz="1000">
                          <a:solidFill>
                            <a:schemeClr val="lt1"/>
                          </a:solidFill>
                        </a:rPr>
                        <a:t>2,3</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s" sz="1000">
                          <a:solidFill>
                            <a:schemeClr val="lt1"/>
                          </a:solidFill>
                        </a:rPr>
                        <a:t>8</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s" sz="1000">
                          <a:solidFill>
                            <a:schemeClr val="lt1"/>
                          </a:solidFill>
                        </a:rPr>
                        <a:t>110,4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s" sz="1000">
                          <a:solidFill>
                            <a:schemeClr val="lt1"/>
                          </a:solidFill>
                        </a:rPr>
                        <a:t>0,1104</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s" sz="1000">
                          <a:solidFill>
                            <a:schemeClr val="lt1"/>
                          </a:solidFill>
                        </a:rPr>
                        <a:t>1,656</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28575">
                      <a:solidFill>
                        <a:schemeClr val="dk1"/>
                      </a:solidFill>
                      <a:prstDash val="solid"/>
                      <a:round/>
                      <a:headEnd len="med" w="med" type="none"/>
                      <a:tailEnd len="med" w="med" type="none"/>
                    </a:lnB>
                  </a:tcPr>
                </a:tc>
              </a:tr>
              <a:tr h="200025">
                <a:tc>
                  <a:txBody>
                    <a:bodyPr>
                      <a:noAutofit/>
                    </a:bodyPr>
                    <a:lstStyle/>
                    <a:p>
                      <a:pPr lvl="0" rtl="0">
                        <a:spcBef>
                          <a:spcPts val="0"/>
                        </a:spcBef>
                        <a:buNone/>
                      </a:pPr>
                      <a:r>
                        <a:t/>
                      </a:r>
                      <a:endParaRPr b="1">
                        <a:solidFill>
                          <a:schemeClr val="lt1"/>
                        </a:solidFill>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b="1">
                        <a:solidFill>
                          <a:schemeClr val="lt1"/>
                        </a:solidFill>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b="1">
                        <a:solidFill>
                          <a:schemeClr val="lt1"/>
                        </a:solidFill>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b="1">
                        <a:solidFill>
                          <a:schemeClr val="lt1"/>
                        </a:solidFill>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b="1">
                        <a:solidFill>
                          <a:schemeClr val="lt1"/>
                        </a:solidFill>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spcBef>
                          <a:spcPts val="0"/>
                        </a:spcBef>
                        <a:buNone/>
                      </a:pPr>
                      <a:r>
                        <a:t/>
                      </a:r>
                      <a:endParaRPr b="1">
                        <a:solidFill>
                          <a:schemeClr val="lt1"/>
                        </a:solidFill>
                      </a:endParaRP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tcPr>
                </a:tc>
                <a:tc>
                  <a:txBody>
                    <a:bodyPr>
                      <a:noAutofit/>
                    </a:bodyPr>
                    <a:lstStyle/>
                    <a:p>
                      <a:pPr lvl="0" rtl="0">
                        <a:lnSpc>
                          <a:spcPct val="115000"/>
                        </a:lnSpc>
                        <a:spcBef>
                          <a:spcPts val="0"/>
                        </a:spcBef>
                        <a:buNone/>
                      </a:pPr>
                      <a:r>
                        <a:rPr b="1" lang="es" sz="1200"/>
                        <a:t>9,108</a:t>
                      </a:r>
                    </a:p>
                  </a:txBody>
                  <a:tcPr marT="19050" marB="19050" marR="28575" marL="28575" anchor="b">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28575">
                      <a:solidFill>
                        <a:schemeClr val="dk1"/>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E06666"/>
                    </a:solidFill>
                  </a:tcPr>
                </a:tc>
              </a:tr>
            </a:tbl>
          </a:graphicData>
        </a:graphic>
      </p:graphicFrame>
      <p:cxnSp>
        <p:nvCxnSpPr>
          <p:cNvPr id="261" name="Shape 261"/>
          <p:cNvCxnSpPr/>
          <p:nvPr/>
        </p:nvCxnSpPr>
        <p:spPr>
          <a:xfrm flipH="1" rot="10800000">
            <a:off x="2647550" y="4455325"/>
            <a:ext cx="513300" cy="11700"/>
          </a:xfrm>
          <a:prstGeom prst="straightConnector1">
            <a:avLst/>
          </a:prstGeom>
          <a:noFill/>
          <a:ln cap="flat" cmpd="sng" w="19050">
            <a:solidFill>
              <a:schemeClr val="dk2"/>
            </a:solidFill>
            <a:prstDash val="solid"/>
            <a:round/>
            <a:headEnd len="lg" w="lg" type="none"/>
            <a:tailEnd len="lg" w="lg" type="triangle"/>
          </a:ln>
        </p:spPr>
      </p:cxnSp>
      <p:cxnSp>
        <p:nvCxnSpPr>
          <p:cNvPr id="262" name="Shape 262"/>
          <p:cNvCxnSpPr/>
          <p:nvPr/>
        </p:nvCxnSpPr>
        <p:spPr>
          <a:xfrm>
            <a:off x="1271675" y="3910400"/>
            <a:ext cx="0" cy="345300"/>
          </a:xfrm>
          <a:prstGeom prst="straightConnector1">
            <a:avLst/>
          </a:prstGeom>
          <a:noFill/>
          <a:ln cap="flat" cmpd="sng" w="19050">
            <a:solidFill>
              <a:schemeClr val="dk2"/>
            </a:solidFill>
            <a:prstDash val="solid"/>
            <a:round/>
            <a:headEnd len="lg" w="lg" type="none"/>
            <a:tailEnd len="lg" w="lg" type="triangle"/>
          </a:ln>
        </p:spPr>
      </p:cxnSp>
      <p:pic>
        <p:nvPicPr>
          <p:cNvPr descr="waste-basket-with-cover_icon-icons.com_56020.png" id="263" name="Shape 263"/>
          <p:cNvPicPr preferRelativeResize="0"/>
          <p:nvPr/>
        </p:nvPicPr>
        <p:blipFill>
          <a:blip r:embed="rId4">
            <a:alphaModFix/>
          </a:blip>
          <a:stretch>
            <a:fillRect/>
          </a:stretch>
        </p:blipFill>
        <p:spPr>
          <a:xfrm>
            <a:off x="2580475" y="317153"/>
            <a:ext cx="572718" cy="572700"/>
          </a:xfrm>
          <a:prstGeom prst="rect">
            <a:avLst/>
          </a:prstGeom>
          <a:noFill/>
          <a:ln>
            <a:noFill/>
          </a:ln>
        </p:spPr>
      </p:pic>
      <p:sp>
        <p:nvSpPr>
          <p:cNvPr id="264" name="Shape 264"/>
          <p:cNvSpPr txBox="1"/>
          <p:nvPr/>
        </p:nvSpPr>
        <p:spPr>
          <a:xfrm>
            <a:off x="259675" y="4255700"/>
            <a:ext cx="2464800" cy="345300"/>
          </a:xfrm>
          <a:prstGeom prst="rect">
            <a:avLst/>
          </a:prstGeom>
          <a:noFill/>
          <a:ln>
            <a:noFill/>
          </a:ln>
        </p:spPr>
        <p:txBody>
          <a:bodyPr anchorCtr="0" anchor="t" bIns="91425" lIns="91425" rIns="91425" tIns="91425">
            <a:noAutofit/>
          </a:bodyPr>
          <a:lstStyle/>
          <a:p>
            <a:pPr lvl="0">
              <a:spcBef>
                <a:spcPts val="0"/>
              </a:spcBef>
              <a:buClr>
                <a:schemeClr val="dk1"/>
              </a:buClr>
              <a:buFont typeface="Arial"/>
              <a:buNone/>
            </a:pPr>
            <a:r>
              <a:rPr lang="es">
                <a:solidFill>
                  <a:schemeClr val="dk1"/>
                </a:solidFill>
              </a:rPr>
              <a:t>1.598’37 toneladas de papel </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8" name="Shape 268"/>
        <p:cNvGrpSpPr/>
        <p:nvPr/>
      </p:nvGrpSpPr>
      <p:grpSpPr>
        <a:xfrm>
          <a:off x="0" y="0"/>
          <a:ext cx="0" cy="0"/>
          <a:chOff x="0" y="0"/>
          <a:chExt cx="0" cy="0"/>
        </a:xfrm>
      </p:grpSpPr>
      <p:sp>
        <p:nvSpPr>
          <p:cNvPr id="269" name="Shape 269"/>
          <p:cNvSpPr txBox="1"/>
          <p:nvPr>
            <p:ph type="title"/>
          </p:nvPr>
        </p:nvSpPr>
        <p:spPr>
          <a:xfrm>
            <a:off x="57250" y="246800"/>
            <a:ext cx="9398700" cy="905700"/>
          </a:xfrm>
          <a:prstGeom prst="rect">
            <a:avLst/>
          </a:prstGeom>
        </p:spPr>
        <p:txBody>
          <a:bodyPr anchorCtr="0" anchor="t" bIns="91425" lIns="91425" rIns="91425" tIns="91425">
            <a:noAutofit/>
          </a:bodyPr>
          <a:lstStyle/>
          <a:p>
            <a:pPr lvl="0">
              <a:spcBef>
                <a:spcPts val="0"/>
              </a:spcBef>
              <a:buNone/>
            </a:pPr>
            <a:r>
              <a:rPr lang="es">
                <a:latin typeface="Comfortaa"/>
                <a:ea typeface="Comfortaa"/>
                <a:cs typeface="Comfortaa"/>
                <a:sym typeface="Comfortaa"/>
              </a:rPr>
              <a:t>    CONSTRUCCIÓN DE UN CENTRO IDEAL</a:t>
            </a:r>
          </a:p>
        </p:txBody>
      </p:sp>
      <p:sp>
        <p:nvSpPr>
          <p:cNvPr id="270" name="Shape 270"/>
          <p:cNvSpPr txBox="1"/>
          <p:nvPr/>
        </p:nvSpPr>
        <p:spPr>
          <a:xfrm>
            <a:off x="885375" y="1058525"/>
            <a:ext cx="6812100" cy="2739900"/>
          </a:xfrm>
          <a:prstGeom prst="rect">
            <a:avLst/>
          </a:prstGeom>
          <a:noFill/>
          <a:ln>
            <a:noFill/>
          </a:ln>
        </p:spPr>
        <p:txBody>
          <a:bodyPr anchorCtr="0" anchor="t" bIns="91425" lIns="91425" rIns="91425" tIns="91425">
            <a:noAutofit/>
          </a:bodyPr>
          <a:lstStyle/>
          <a:p>
            <a:pPr lvl="0">
              <a:spcBef>
                <a:spcPts val="0"/>
              </a:spcBef>
              <a:buNone/>
            </a:pPr>
            <a:r>
              <a:t/>
            </a:r>
            <a:endParaRPr sz="2400">
              <a:solidFill>
                <a:srgbClr val="FFFFFF"/>
              </a:solidFill>
            </a:endParaRPr>
          </a:p>
        </p:txBody>
      </p:sp>
      <p:pic>
        <p:nvPicPr>
          <p:cNvPr descr="1.jpg" id="271" name="Shape 271"/>
          <p:cNvPicPr preferRelativeResize="0"/>
          <p:nvPr/>
        </p:nvPicPr>
        <p:blipFill>
          <a:blip r:embed="rId3">
            <a:alphaModFix/>
          </a:blip>
          <a:stretch>
            <a:fillRect/>
          </a:stretch>
        </p:blipFill>
        <p:spPr>
          <a:xfrm>
            <a:off x="7871200" y="4484224"/>
            <a:ext cx="1180926" cy="609850"/>
          </a:xfrm>
          <a:prstGeom prst="rect">
            <a:avLst/>
          </a:prstGeom>
          <a:noFill/>
          <a:ln>
            <a:noFill/>
          </a:ln>
        </p:spPr>
      </p:pic>
      <p:pic>
        <p:nvPicPr>
          <p:cNvPr descr="logojconi.jpg" id="272" name="Shape 272"/>
          <p:cNvPicPr preferRelativeResize="0"/>
          <p:nvPr/>
        </p:nvPicPr>
        <p:blipFill>
          <a:blip r:embed="rId4">
            <a:alphaModFix/>
          </a:blip>
          <a:stretch>
            <a:fillRect/>
          </a:stretch>
        </p:blipFill>
        <p:spPr>
          <a:xfrm>
            <a:off x="6693650" y="4484225"/>
            <a:ext cx="920425" cy="609850"/>
          </a:xfrm>
          <a:prstGeom prst="rect">
            <a:avLst/>
          </a:prstGeom>
          <a:noFill/>
          <a:ln>
            <a:noFill/>
          </a:ln>
        </p:spPr>
      </p:pic>
      <p:graphicFrame>
        <p:nvGraphicFramePr>
          <p:cNvPr id="273" name="Shape 273"/>
          <p:cNvGraphicFramePr/>
          <p:nvPr/>
        </p:nvGraphicFramePr>
        <p:xfrm>
          <a:off x="265750" y="1275700"/>
          <a:ext cx="3000000" cy="3000000"/>
        </p:xfrm>
        <a:graphic>
          <a:graphicData uri="http://schemas.openxmlformats.org/drawingml/2006/table">
            <a:tbl>
              <a:tblPr>
                <a:noFill/>
                <a:tableStyleId>{8422859D-D9AD-4AE9-B714-9374D8FF1FA0}</a:tableStyleId>
              </a:tblPr>
              <a:tblGrid>
                <a:gridCol w="1722500"/>
                <a:gridCol w="1722500"/>
                <a:gridCol w="1722500"/>
                <a:gridCol w="1722500"/>
                <a:gridCol w="1722500"/>
              </a:tblGrid>
              <a:tr h="715650">
                <a:tc>
                  <a:txBody>
                    <a:bodyPr>
                      <a:noAutofit/>
                    </a:bodyPr>
                    <a:lstStyle/>
                    <a:p>
                      <a:pPr lvl="0" rtl="0">
                        <a:spcBef>
                          <a:spcPts val="0"/>
                        </a:spcBef>
                        <a:buNone/>
                      </a:pPr>
                      <a:r>
                        <a:rPr b="1" lang="es" u="sng">
                          <a:latin typeface="Bree Serif"/>
                          <a:ea typeface="Bree Serif"/>
                          <a:cs typeface="Bree Serif"/>
                          <a:sym typeface="Bree Serif"/>
                        </a:rPr>
                        <a:t>ESPACIOS VERDES</a:t>
                      </a:r>
                    </a:p>
                  </a:txBody>
                  <a:tcPr marT="91425" marB="91425" marR="91425" marL="91425">
                    <a:lnL cap="flat" cmpd="sng" w="19050">
                      <a:solidFill>
                        <a:srgbClr val="000000">
                          <a:alpha val="0"/>
                        </a:srgbClr>
                      </a:solidFill>
                      <a:prstDash val="solid"/>
                      <a:round/>
                      <a:headEnd len="med" w="med" type="none"/>
                      <a:tailEnd len="med" w="med" type="none"/>
                    </a:lnL>
                    <a:lnR cap="flat" cmpd="sng" w="19050">
                      <a:solidFill>
                        <a:srgbClr val="000000">
                          <a:alpha val="0"/>
                        </a:srgbClr>
                      </a:solidFill>
                      <a:prstDash val="solid"/>
                      <a:round/>
                      <a:headEnd len="med" w="med" type="none"/>
                      <a:tailEnd len="med" w="med" type="none"/>
                    </a:lnR>
                    <a:lnT cap="flat" cmpd="sng" w="19050">
                      <a:solidFill>
                        <a:srgbClr val="000000">
                          <a:alpha val="0"/>
                        </a:srgbClr>
                      </a:solidFill>
                      <a:prstDash val="solid"/>
                      <a:round/>
                      <a:headEnd len="med" w="med" type="none"/>
                      <a:tailEnd len="med" w="med" type="none"/>
                    </a:lnT>
                    <a:lnB cap="flat" cmpd="sng" w="19050">
                      <a:solidFill>
                        <a:srgbClr val="000000">
                          <a:alpha val="0"/>
                        </a:srgbClr>
                      </a:solidFill>
                      <a:prstDash val="solid"/>
                      <a:round/>
                      <a:headEnd len="med" w="med" type="none"/>
                      <a:tailEnd len="med" w="med" type="none"/>
                    </a:lnB>
                    <a:solidFill>
                      <a:srgbClr val="38761D"/>
                    </a:solidFill>
                  </a:tcPr>
                </a:tc>
                <a:tc>
                  <a:txBody>
                    <a:bodyPr>
                      <a:noAutofit/>
                    </a:bodyPr>
                    <a:lstStyle/>
                    <a:p>
                      <a:pPr lvl="0" rtl="0">
                        <a:spcBef>
                          <a:spcPts val="0"/>
                        </a:spcBef>
                        <a:buNone/>
                      </a:pPr>
                      <a:r>
                        <a:rPr b="1" lang="es" u="sng">
                          <a:latin typeface="Bree Serif"/>
                          <a:ea typeface="Bree Serif"/>
                          <a:cs typeface="Bree Serif"/>
                          <a:sym typeface="Bree Serif"/>
                        </a:rPr>
                        <a:t>RESIDUOS</a:t>
                      </a:r>
                    </a:p>
                  </a:txBody>
                  <a:tcPr marT="91425" marB="91425" marR="91425" marL="91425">
                    <a:lnL cap="flat" cmpd="sng" w="19050">
                      <a:solidFill>
                        <a:srgbClr val="000000">
                          <a:alpha val="0"/>
                        </a:srgbClr>
                      </a:solidFill>
                      <a:prstDash val="solid"/>
                      <a:round/>
                      <a:headEnd len="med" w="med" type="none"/>
                      <a:tailEnd len="med" w="med" type="none"/>
                    </a:lnL>
                    <a:lnR cap="flat" cmpd="sng" w="19050">
                      <a:solidFill>
                        <a:srgbClr val="000000">
                          <a:alpha val="0"/>
                        </a:srgbClr>
                      </a:solidFill>
                      <a:prstDash val="solid"/>
                      <a:round/>
                      <a:headEnd len="med" w="med" type="none"/>
                      <a:tailEnd len="med" w="med" type="none"/>
                    </a:lnR>
                    <a:lnT cap="flat" cmpd="sng" w="19050">
                      <a:solidFill>
                        <a:srgbClr val="000000">
                          <a:alpha val="0"/>
                        </a:srgbClr>
                      </a:solidFill>
                      <a:prstDash val="solid"/>
                      <a:round/>
                      <a:headEnd len="med" w="med" type="none"/>
                      <a:tailEnd len="med" w="med" type="none"/>
                    </a:lnT>
                    <a:lnB cap="flat" cmpd="sng" w="19050">
                      <a:solidFill>
                        <a:srgbClr val="000000">
                          <a:alpha val="0"/>
                        </a:srgbClr>
                      </a:solidFill>
                      <a:prstDash val="solid"/>
                      <a:round/>
                      <a:headEnd len="med" w="med" type="none"/>
                      <a:tailEnd len="med" w="med" type="none"/>
                    </a:lnB>
                    <a:solidFill>
                      <a:srgbClr val="FF9900"/>
                    </a:solidFill>
                  </a:tcPr>
                </a:tc>
                <a:tc>
                  <a:txBody>
                    <a:bodyPr>
                      <a:noAutofit/>
                    </a:bodyPr>
                    <a:lstStyle/>
                    <a:p>
                      <a:pPr lvl="0" rtl="0">
                        <a:spcBef>
                          <a:spcPts val="0"/>
                        </a:spcBef>
                        <a:buNone/>
                      </a:pPr>
                      <a:r>
                        <a:rPr b="1" lang="es" u="sng">
                          <a:latin typeface="Bree Serif"/>
                          <a:ea typeface="Bree Serif"/>
                          <a:cs typeface="Bree Serif"/>
                          <a:sym typeface="Bree Serif"/>
                        </a:rPr>
                        <a:t>AGUA</a:t>
                      </a:r>
                    </a:p>
                  </a:txBody>
                  <a:tcPr marT="91425" marB="91425" marR="91425" marL="91425">
                    <a:lnL cap="flat" cmpd="sng" w="19050">
                      <a:solidFill>
                        <a:srgbClr val="000000">
                          <a:alpha val="0"/>
                        </a:srgbClr>
                      </a:solidFill>
                      <a:prstDash val="solid"/>
                      <a:round/>
                      <a:headEnd len="med" w="med" type="none"/>
                      <a:tailEnd len="med" w="med" type="none"/>
                    </a:lnL>
                    <a:lnR cap="flat" cmpd="sng" w="19050">
                      <a:solidFill>
                        <a:srgbClr val="000000">
                          <a:alpha val="0"/>
                        </a:srgbClr>
                      </a:solidFill>
                      <a:prstDash val="solid"/>
                      <a:round/>
                      <a:headEnd len="med" w="med" type="none"/>
                      <a:tailEnd len="med" w="med" type="none"/>
                    </a:lnR>
                    <a:lnT cap="flat" cmpd="sng" w="19050">
                      <a:solidFill>
                        <a:srgbClr val="000000">
                          <a:alpha val="0"/>
                        </a:srgbClr>
                      </a:solidFill>
                      <a:prstDash val="solid"/>
                      <a:round/>
                      <a:headEnd len="med" w="med" type="none"/>
                      <a:tailEnd len="med" w="med" type="none"/>
                    </a:lnT>
                    <a:lnB cap="flat" cmpd="sng" w="19050">
                      <a:solidFill>
                        <a:srgbClr val="000000">
                          <a:alpha val="0"/>
                        </a:srgbClr>
                      </a:solidFill>
                      <a:prstDash val="solid"/>
                      <a:round/>
                      <a:headEnd len="med" w="med" type="none"/>
                      <a:tailEnd len="med" w="med" type="none"/>
                    </a:lnB>
                    <a:solidFill>
                      <a:srgbClr val="4A86E8"/>
                    </a:solidFill>
                  </a:tcPr>
                </a:tc>
                <a:tc>
                  <a:txBody>
                    <a:bodyPr>
                      <a:noAutofit/>
                    </a:bodyPr>
                    <a:lstStyle/>
                    <a:p>
                      <a:pPr lvl="0" rtl="0">
                        <a:spcBef>
                          <a:spcPts val="0"/>
                        </a:spcBef>
                        <a:buNone/>
                      </a:pPr>
                      <a:r>
                        <a:rPr b="1" lang="es" u="sng">
                          <a:latin typeface="Bree Serif"/>
                          <a:ea typeface="Bree Serif"/>
                          <a:cs typeface="Bree Serif"/>
                          <a:sym typeface="Bree Serif"/>
                        </a:rPr>
                        <a:t>SONIDO</a:t>
                      </a:r>
                    </a:p>
                  </a:txBody>
                  <a:tcPr marT="91425" marB="91425" marR="91425" marL="91425">
                    <a:lnL cap="flat" cmpd="sng" w="19050">
                      <a:solidFill>
                        <a:srgbClr val="000000">
                          <a:alpha val="0"/>
                        </a:srgbClr>
                      </a:solidFill>
                      <a:prstDash val="solid"/>
                      <a:round/>
                      <a:headEnd len="med" w="med" type="none"/>
                      <a:tailEnd len="med" w="med" type="none"/>
                    </a:lnL>
                    <a:lnR cap="flat" cmpd="sng" w="19050">
                      <a:solidFill>
                        <a:srgbClr val="000000">
                          <a:alpha val="0"/>
                        </a:srgbClr>
                      </a:solidFill>
                      <a:prstDash val="solid"/>
                      <a:round/>
                      <a:headEnd len="med" w="med" type="none"/>
                      <a:tailEnd len="med" w="med" type="none"/>
                    </a:lnR>
                    <a:lnT cap="flat" cmpd="sng" w="19050">
                      <a:solidFill>
                        <a:srgbClr val="000000">
                          <a:alpha val="0"/>
                        </a:srgbClr>
                      </a:solidFill>
                      <a:prstDash val="solid"/>
                      <a:round/>
                      <a:headEnd len="med" w="med" type="none"/>
                      <a:tailEnd len="med" w="med" type="none"/>
                    </a:lnT>
                    <a:lnB cap="flat" cmpd="sng" w="19050">
                      <a:solidFill>
                        <a:srgbClr val="000000">
                          <a:alpha val="0"/>
                        </a:srgbClr>
                      </a:solidFill>
                      <a:prstDash val="solid"/>
                      <a:round/>
                      <a:headEnd len="med" w="med" type="none"/>
                      <a:tailEnd len="med" w="med" type="none"/>
                    </a:lnB>
                    <a:solidFill>
                      <a:srgbClr val="FFFF00"/>
                    </a:solidFill>
                  </a:tcPr>
                </a:tc>
                <a:tc>
                  <a:txBody>
                    <a:bodyPr>
                      <a:noAutofit/>
                    </a:bodyPr>
                    <a:lstStyle/>
                    <a:p>
                      <a:pPr lvl="0" rtl="0">
                        <a:spcBef>
                          <a:spcPts val="0"/>
                        </a:spcBef>
                        <a:buNone/>
                      </a:pPr>
                      <a:r>
                        <a:rPr b="1" lang="es" u="sng">
                          <a:latin typeface="Bree Serif"/>
                          <a:ea typeface="Bree Serif"/>
                          <a:cs typeface="Bree Serif"/>
                          <a:sym typeface="Bree Serif"/>
                        </a:rPr>
                        <a:t>CONSUMO ELÉCTRICO</a:t>
                      </a:r>
                    </a:p>
                  </a:txBody>
                  <a:tcPr marT="91425" marB="91425" marR="91425" marL="91425">
                    <a:lnL cap="flat" cmpd="sng" w="19050">
                      <a:solidFill>
                        <a:srgbClr val="000000">
                          <a:alpha val="0"/>
                        </a:srgbClr>
                      </a:solidFill>
                      <a:prstDash val="solid"/>
                      <a:round/>
                      <a:headEnd len="med" w="med" type="none"/>
                      <a:tailEnd len="med" w="med" type="none"/>
                    </a:lnL>
                    <a:lnR cap="flat" cmpd="sng" w="19050">
                      <a:solidFill>
                        <a:srgbClr val="000000">
                          <a:alpha val="0"/>
                        </a:srgbClr>
                      </a:solidFill>
                      <a:prstDash val="solid"/>
                      <a:round/>
                      <a:headEnd len="med" w="med" type="none"/>
                      <a:tailEnd len="med" w="med" type="none"/>
                    </a:lnR>
                    <a:lnT cap="flat" cmpd="sng" w="19050">
                      <a:solidFill>
                        <a:srgbClr val="000000">
                          <a:alpha val="0"/>
                        </a:srgbClr>
                      </a:solidFill>
                      <a:prstDash val="solid"/>
                      <a:round/>
                      <a:headEnd len="med" w="med" type="none"/>
                      <a:tailEnd len="med" w="med" type="none"/>
                    </a:lnT>
                    <a:lnB cap="flat" cmpd="sng" w="19050">
                      <a:solidFill>
                        <a:srgbClr val="000000">
                          <a:alpha val="0"/>
                        </a:srgbClr>
                      </a:solidFill>
                      <a:prstDash val="solid"/>
                      <a:round/>
                      <a:headEnd len="med" w="med" type="none"/>
                      <a:tailEnd len="med" w="med" type="none"/>
                    </a:lnB>
                    <a:solidFill>
                      <a:srgbClr val="00FF00"/>
                    </a:solidFill>
                  </a:tcPr>
                </a:tc>
              </a:tr>
              <a:tr h="2037450">
                <a:tc>
                  <a:txBody>
                    <a:bodyPr>
                      <a:noAutofit/>
                    </a:bodyPr>
                    <a:lstStyle/>
                    <a:p>
                      <a:pPr lvl="0">
                        <a:spcBef>
                          <a:spcPts val="0"/>
                        </a:spcBef>
                        <a:buNone/>
                      </a:pPr>
                      <a:r>
                        <a:rPr lang="es">
                          <a:latin typeface="Bree Serif"/>
                          <a:ea typeface="Bree Serif"/>
                          <a:cs typeface="Bree Serif"/>
                          <a:sym typeface="Bree Serif"/>
                        </a:rPr>
                        <a:t>ESPACIOS ABUNDANTES</a:t>
                      </a:r>
                    </a:p>
                  </a:txBody>
                  <a:tcPr marT="91425" marB="91425" marR="91425" marL="91425">
                    <a:lnL cap="flat" cmpd="sng" w="19050">
                      <a:solidFill>
                        <a:srgbClr val="000000">
                          <a:alpha val="0"/>
                        </a:srgbClr>
                      </a:solidFill>
                      <a:prstDash val="solid"/>
                      <a:round/>
                      <a:headEnd len="med" w="med" type="none"/>
                      <a:tailEnd len="med" w="med" type="none"/>
                    </a:lnL>
                    <a:lnR cap="flat" cmpd="sng" w="19050">
                      <a:solidFill>
                        <a:srgbClr val="000000">
                          <a:alpha val="0"/>
                        </a:srgbClr>
                      </a:solidFill>
                      <a:prstDash val="solid"/>
                      <a:round/>
                      <a:headEnd len="med" w="med" type="none"/>
                      <a:tailEnd len="med" w="med" type="none"/>
                    </a:lnR>
                    <a:lnT cap="flat" cmpd="sng" w="19050">
                      <a:solidFill>
                        <a:srgbClr val="000000">
                          <a:alpha val="0"/>
                        </a:srgbClr>
                      </a:solidFill>
                      <a:prstDash val="solid"/>
                      <a:round/>
                      <a:headEnd len="med" w="med" type="none"/>
                      <a:tailEnd len="med" w="med" type="none"/>
                    </a:lnT>
                    <a:lnB cap="flat" cmpd="sng" w="19050">
                      <a:solidFill>
                        <a:srgbClr val="000000">
                          <a:alpha val="0"/>
                        </a:srgbClr>
                      </a:solidFill>
                      <a:prstDash val="solid"/>
                      <a:round/>
                      <a:headEnd len="med" w="med" type="none"/>
                      <a:tailEnd len="med" w="med" type="none"/>
                    </a:lnB>
                    <a:solidFill>
                      <a:srgbClr val="38761D"/>
                    </a:solidFill>
                  </a:tcPr>
                </a:tc>
                <a:tc>
                  <a:txBody>
                    <a:bodyPr>
                      <a:noAutofit/>
                    </a:bodyPr>
                    <a:lstStyle/>
                    <a:p>
                      <a:pPr lvl="0">
                        <a:spcBef>
                          <a:spcPts val="0"/>
                        </a:spcBef>
                        <a:buNone/>
                      </a:pPr>
                      <a:r>
                        <a:rPr lang="es">
                          <a:latin typeface="Bree Serif"/>
                          <a:ea typeface="Bree Serif"/>
                          <a:cs typeface="Bree Serif"/>
                          <a:sym typeface="Bree Serif"/>
                        </a:rPr>
                        <a:t>MEDIDAS DE RECICLAJE EQUIVALEN A SALVAR 1 ÁRBOL POR CADA 2 CLASES</a:t>
                      </a:r>
                    </a:p>
                  </a:txBody>
                  <a:tcPr marT="91425" marB="91425" marR="91425" marL="91425">
                    <a:lnL cap="flat" cmpd="sng" w="19050">
                      <a:solidFill>
                        <a:srgbClr val="000000">
                          <a:alpha val="0"/>
                        </a:srgbClr>
                      </a:solidFill>
                      <a:prstDash val="solid"/>
                      <a:round/>
                      <a:headEnd len="med" w="med" type="none"/>
                      <a:tailEnd len="med" w="med" type="none"/>
                    </a:lnL>
                    <a:lnR cap="flat" cmpd="sng" w="19050">
                      <a:solidFill>
                        <a:srgbClr val="000000">
                          <a:alpha val="0"/>
                        </a:srgbClr>
                      </a:solidFill>
                      <a:prstDash val="solid"/>
                      <a:round/>
                      <a:headEnd len="med" w="med" type="none"/>
                      <a:tailEnd len="med" w="med" type="none"/>
                    </a:lnR>
                    <a:lnT cap="flat" cmpd="sng" w="19050">
                      <a:solidFill>
                        <a:srgbClr val="000000">
                          <a:alpha val="0"/>
                        </a:srgbClr>
                      </a:solidFill>
                      <a:prstDash val="solid"/>
                      <a:round/>
                      <a:headEnd len="med" w="med" type="none"/>
                      <a:tailEnd len="med" w="med" type="none"/>
                    </a:lnT>
                    <a:lnB cap="flat" cmpd="sng" w="19050">
                      <a:solidFill>
                        <a:srgbClr val="000000">
                          <a:alpha val="0"/>
                        </a:srgbClr>
                      </a:solidFill>
                      <a:prstDash val="solid"/>
                      <a:round/>
                      <a:headEnd len="med" w="med" type="none"/>
                      <a:tailEnd len="med" w="med" type="none"/>
                    </a:lnB>
                    <a:solidFill>
                      <a:srgbClr val="FF9900"/>
                    </a:solidFill>
                  </a:tcPr>
                </a:tc>
                <a:tc>
                  <a:txBody>
                    <a:bodyPr>
                      <a:noAutofit/>
                    </a:bodyPr>
                    <a:lstStyle/>
                    <a:p>
                      <a:pPr lvl="0">
                        <a:spcBef>
                          <a:spcPts val="0"/>
                        </a:spcBef>
                        <a:buNone/>
                      </a:pPr>
                      <a:r>
                        <a:rPr lang="es">
                          <a:latin typeface="Bree Serif"/>
                          <a:ea typeface="Bree Serif"/>
                          <a:cs typeface="Bree Serif"/>
                          <a:sym typeface="Bree Serif"/>
                        </a:rPr>
                        <a:t>AHORRO DE 100€ Y 80M3 AL MES EN LA FACTURA </a:t>
                      </a:r>
                    </a:p>
                  </a:txBody>
                  <a:tcPr marT="91425" marB="91425" marR="91425" marL="91425">
                    <a:lnL cap="flat" cmpd="sng" w="19050">
                      <a:solidFill>
                        <a:srgbClr val="000000">
                          <a:alpha val="0"/>
                        </a:srgbClr>
                      </a:solidFill>
                      <a:prstDash val="solid"/>
                      <a:round/>
                      <a:headEnd len="med" w="med" type="none"/>
                      <a:tailEnd len="med" w="med" type="none"/>
                    </a:lnL>
                    <a:lnR cap="flat" cmpd="sng" w="19050">
                      <a:solidFill>
                        <a:srgbClr val="000000">
                          <a:alpha val="0"/>
                        </a:srgbClr>
                      </a:solidFill>
                      <a:prstDash val="solid"/>
                      <a:round/>
                      <a:headEnd len="med" w="med" type="none"/>
                      <a:tailEnd len="med" w="med" type="none"/>
                    </a:lnR>
                    <a:lnT cap="flat" cmpd="sng" w="19050">
                      <a:solidFill>
                        <a:srgbClr val="000000">
                          <a:alpha val="0"/>
                        </a:srgbClr>
                      </a:solidFill>
                      <a:prstDash val="solid"/>
                      <a:round/>
                      <a:headEnd len="med" w="med" type="none"/>
                      <a:tailEnd len="med" w="med" type="none"/>
                    </a:lnT>
                    <a:lnB cap="flat" cmpd="sng" w="19050">
                      <a:solidFill>
                        <a:srgbClr val="000000">
                          <a:alpha val="0"/>
                        </a:srgbClr>
                      </a:solidFill>
                      <a:prstDash val="solid"/>
                      <a:round/>
                      <a:headEnd len="med" w="med" type="none"/>
                      <a:tailEnd len="med" w="med" type="none"/>
                    </a:lnB>
                    <a:solidFill>
                      <a:srgbClr val="4A86E8"/>
                    </a:solidFill>
                  </a:tcPr>
                </a:tc>
                <a:tc>
                  <a:txBody>
                    <a:bodyPr>
                      <a:noAutofit/>
                    </a:bodyPr>
                    <a:lstStyle/>
                    <a:p>
                      <a:pPr lvl="0">
                        <a:spcBef>
                          <a:spcPts val="0"/>
                        </a:spcBef>
                        <a:buNone/>
                      </a:pPr>
                      <a:r>
                        <a:rPr lang="es">
                          <a:latin typeface="Bree Serif"/>
                          <a:ea typeface="Bree Serif"/>
                          <a:cs typeface="Bree Serif"/>
                          <a:sym typeface="Bree Serif"/>
                        </a:rPr>
                        <a:t>REDUCCIÓN DEL RUIDO ENTRE 7 Y 20 DB</a:t>
                      </a:r>
                    </a:p>
                  </a:txBody>
                  <a:tcPr marT="91425" marB="91425" marR="91425" marL="91425">
                    <a:lnL cap="flat" cmpd="sng" w="19050">
                      <a:solidFill>
                        <a:srgbClr val="000000">
                          <a:alpha val="0"/>
                        </a:srgbClr>
                      </a:solidFill>
                      <a:prstDash val="solid"/>
                      <a:round/>
                      <a:headEnd len="med" w="med" type="none"/>
                      <a:tailEnd len="med" w="med" type="none"/>
                    </a:lnL>
                    <a:lnR cap="flat" cmpd="sng" w="19050">
                      <a:solidFill>
                        <a:srgbClr val="000000">
                          <a:alpha val="0"/>
                        </a:srgbClr>
                      </a:solidFill>
                      <a:prstDash val="solid"/>
                      <a:round/>
                      <a:headEnd len="med" w="med" type="none"/>
                      <a:tailEnd len="med" w="med" type="none"/>
                    </a:lnR>
                    <a:lnT cap="flat" cmpd="sng" w="19050">
                      <a:solidFill>
                        <a:srgbClr val="000000">
                          <a:alpha val="0"/>
                        </a:srgbClr>
                      </a:solidFill>
                      <a:prstDash val="solid"/>
                      <a:round/>
                      <a:headEnd len="med" w="med" type="none"/>
                      <a:tailEnd len="med" w="med" type="none"/>
                    </a:lnT>
                    <a:lnB cap="flat" cmpd="sng" w="19050">
                      <a:solidFill>
                        <a:srgbClr val="000000">
                          <a:alpha val="0"/>
                        </a:srgbClr>
                      </a:solidFill>
                      <a:prstDash val="solid"/>
                      <a:round/>
                      <a:headEnd len="med" w="med" type="none"/>
                      <a:tailEnd len="med" w="med" type="none"/>
                    </a:lnB>
                    <a:solidFill>
                      <a:srgbClr val="FFFF00"/>
                    </a:solidFill>
                  </a:tcPr>
                </a:tc>
                <a:tc>
                  <a:txBody>
                    <a:bodyPr>
                      <a:noAutofit/>
                    </a:bodyPr>
                    <a:lstStyle/>
                    <a:p>
                      <a:pPr lvl="0">
                        <a:spcBef>
                          <a:spcPts val="0"/>
                        </a:spcBef>
                        <a:buNone/>
                      </a:pPr>
                      <a:r>
                        <a:rPr lang="es">
                          <a:latin typeface="Bree Serif"/>
                          <a:ea typeface="Bree Serif"/>
                          <a:cs typeface="Bree Serif"/>
                          <a:sym typeface="Bree Serif"/>
                        </a:rPr>
                        <a:t>REDUCCIÓN EN LA FACTURA DE 300€ AL MES</a:t>
                      </a:r>
                    </a:p>
                  </a:txBody>
                  <a:tcPr marT="91425" marB="91425" marR="91425" marL="91425">
                    <a:lnL cap="flat" cmpd="sng" w="19050">
                      <a:solidFill>
                        <a:srgbClr val="000000">
                          <a:alpha val="0"/>
                        </a:srgbClr>
                      </a:solidFill>
                      <a:prstDash val="solid"/>
                      <a:round/>
                      <a:headEnd len="med" w="med" type="none"/>
                      <a:tailEnd len="med" w="med" type="none"/>
                    </a:lnL>
                    <a:lnR cap="flat" cmpd="sng" w="19050">
                      <a:solidFill>
                        <a:srgbClr val="000000">
                          <a:alpha val="0"/>
                        </a:srgbClr>
                      </a:solidFill>
                      <a:prstDash val="solid"/>
                      <a:round/>
                      <a:headEnd len="med" w="med" type="none"/>
                      <a:tailEnd len="med" w="med" type="none"/>
                    </a:lnR>
                    <a:lnT cap="flat" cmpd="sng" w="19050">
                      <a:solidFill>
                        <a:srgbClr val="000000">
                          <a:alpha val="0"/>
                        </a:srgbClr>
                      </a:solidFill>
                      <a:prstDash val="solid"/>
                      <a:round/>
                      <a:headEnd len="med" w="med" type="none"/>
                      <a:tailEnd len="med" w="med" type="none"/>
                    </a:lnT>
                    <a:lnB cap="flat" cmpd="sng" w="19050">
                      <a:solidFill>
                        <a:srgbClr val="000000">
                          <a:alpha val="0"/>
                        </a:srgbClr>
                      </a:solidFill>
                      <a:prstDash val="solid"/>
                      <a:round/>
                      <a:headEnd len="med" w="med" type="none"/>
                      <a:tailEnd len="med" w="med" type="none"/>
                    </a:lnB>
                    <a:solidFill>
                      <a:srgbClr val="00FF00"/>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sp>
        <p:nvSpPr>
          <p:cNvPr id="278" name="Shape 27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s">
                <a:latin typeface="Comfortaa"/>
                <a:ea typeface="Comfortaa"/>
                <a:cs typeface="Comfortaa"/>
                <a:sym typeface="Comfortaa"/>
              </a:rPr>
              <a:t>AGRADECIMIENTOS</a:t>
            </a:r>
          </a:p>
        </p:txBody>
      </p:sp>
      <p:sp>
        <p:nvSpPr>
          <p:cNvPr id="279" name="Shape 279"/>
          <p:cNvSpPr txBox="1"/>
          <p:nvPr>
            <p:ph idx="1" type="body"/>
          </p:nvPr>
        </p:nvSpPr>
        <p:spPr>
          <a:xfrm>
            <a:off x="311700" y="1152475"/>
            <a:ext cx="8520600" cy="3691500"/>
          </a:xfrm>
          <a:prstGeom prst="rect">
            <a:avLst/>
          </a:prstGeom>
          <a:solidFill>
            <a:srgbClr val="38761D">
              <a:alpha val="60000"/>
            </a:srgbClr>
          </a:solidFill>
        </p:spPr>
        <p:txBody>
          <a:bodyPr anchorCtr="0" anchor="t" bIns="91425" lIns="91425" rIns="91425" tIns="91425">
            <a:noAutofit/>
          </a:bodyPr>
          <a:lstStyle/>
          <a:p>
            <a:pPr lvl="0" rtl="0" algn="ctr">
              <a:lnSpc>
                <a:spcPct val="150000"/>
              </a:lnSpc>
              <a:spcBef>
                <a:spcPts val="0"/>
              </a:spcBef>
              <a:spcAft>
                <a:spcPts val="0"/>
              </a:spcAft>
              <a:buNone/>
            </a:pPr>
            <a:r>
              <a:rPr lang="es">
                <a:solidFill>
                  <a:schemeClr val="lt2"/>
                </a:solidFill>
              </a:rPr>
              <a:t>A nuestros profesores por darnos esta gran oportunidad,</a:t>
            </a:r>
          </a:p>
          <a:p>
            <a:pPr lvl="0" rtl="0" algn="ctr">
              <a:lnSpc>
                <a:spcPct val="150000"/>
              </a:lnSpc>
              <a:spcBef>
                <a:spcPts val="0"/>
              </a:spcBef>
              <a:spcAft>
                <a:spcPts val="0"/>
              </a:spcAft>
              <a:buNone/>
            </a:pPr>
            <a:r>
              <a:rPr lang="es">
                <a:solidFill>
                  <a:schemeClr val="lt2"/>
                </a:solidFill>
              </a:rPr>
              <a:t>a Carolina Clavijo por guiarnos en este proyecto,</a:t>
            </a:r>
          </a:p>
          <a:p>
            <a:pPr lvl="0" rtl="0" algn="ctr">
              <a:lnSpc>
                <a:spcPct val="150000"/>
              </a:lnSpc>
              <a:spcBef>
                <a:spcPts val="0"/>
              </a:spcBef>
              <a:spcAft>
                <a:spcPts val="0"/>
              </a:spcAft>
              <a:buNone/>
            </a:pPr>
            <a:r>
              <a:rPr lang="es">
                <a:solidFill>
                  <a:schemeClr val="lt2"/>
                </a:solidFill>
              </a:rPr>
              <a:t>a Ricardo Chacartegui, Francisco J. Lizana y José A. Becerra y sus</a:t>
            </a:r>
          </a:p>
          <a:p>
            <a:pPr lvl="0" rtl="0" algn="ctr">
              <a:lnSpc>
                <a:spcPct val="150000"/>
              </a:lnSpc>
              <a:spcBef>
                <a:spcPts val="0"/>
              </a:spcBef>
              <a:spcAft>
                <a:spcPts val="0"/>
              </a:spcAft>
              <a:buNone/>
            </a:pPr>
            <a:r>
              <a:rPr lang="es">
                <a:solidFill>
                  <a:schemeClr val="lt2"/>
                </a:solidFill>
              </a:rPr>
              <a:t>colaboradores por ser unos magníficos investigadores y guiarnos en el proceso.</a:t>
            </a:r>
          </a:p>
          <a:p>
            <a:pPr lvl="0" rtl="0" algn="ctr">
              <a:spcBef>
                <a:spcPts val="0"/>
              </a:spcBef>
              <a:spcAft>
                <a:spcPts val="0"/>
              </a:spcAft>
              <a:buNone/>
            </a:pPr>
            <a:r>
              <a:t/>
            </a:r>
            <a:endParaRPr>
              <a:solidFill>
                <a:schemeClr val="lt2"/>
              </a:solidFill>
            </a:endParaRPr>
          </a:p>
          <a:p>
            <a:pPr lvl="0" rtl="0" algn="ctr">
              <a:spcBef>
                <a:spcPts val="0"/>
              </a:spcBef>
              <a:spcAft>
                <a:spcPts val="0"/>
              </a:spcAft>
              <a:buNone/>
            </a:pPr>
            <a:r>
              <a:rPr lang="es">
                <a:solidFill>
                  <a:schemeClr val="lt2"/>
                </a:solidFill>
              </a:rPr>
              <a:t>Gracias también a la Universidad de Sevilla, </a:t>
            </a:r>
          </a:p>
          <a:p>
            <a:pPr lvl="0" rtl="0" algn="ctr">
              <a:spcBef>
                <a:spcPts val="0"/>
              </a:spcBef>
              <a:spcAft>
                <a:spcPts val="0"/>
              </a:spcAft>
              <a:buNone/>
            </a:pPr>
            <a:r>
              <a:rPr lang="es">
                <a:solidFill>
                  <a:schemeClr val="lt2"/>
                </a:solidFill>
              </a:rPr>
              <a:t>en particular a la Escuela Técnica de Ingeniería, y al proyecto ClimAct.</a:t>
            </a:r>
          </a:p>
          <a:p>
            <a:pPr lvl="0" rtl="0">
              <a:spcBef>
                <a:spcPts val="0"/>
              </a:spcBef>
              <a:spcAft>
                <a:spcPts val="0"/>
              </a:spcAft>
              <a:buNone/>
            </a:pPr>
            <a:r>
              <a:t/>
            </a:r>
            <a:endParaRPr>
              <a:solidFill>
                <a:schemeClr val="lt2"/>
              </a:solidFill>
            </a:endParaRPr>
          </a:p>
          <a:p>
            <a:pPr lvl="0" rtl="0">
              <a:spcBef>
                <a:spcPts val="0"/>
              </a:spcBef>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3" name="Shape 283"/>
        <p:cNvGrpSpPr/>
        <p:nvPr/>
      </p:nvGrpSpPr>
      <p:grpSpPr>
        <a:xfrm>
          <a:off x="0" y="0"/>
          <a:ext cx="0" cy="0"/>
          <a:chOff x="0" y="0"/>
          <a:chExt cx="0" cy="0"/>
        </a:xfrm>
      </p:grpSpPr>
      <p:sp>
        <p:nvSpPr>
          <p:cNvPr id="284" name="Shape 284"/>
          <p:cNvSpPr txBox="1"/>
          <p:nvPr>
            <p:ph type="title"/>
          </p:nvPr>
        </p:nvSpPr>
        <p:spPr>
          <a:xfrm>
            <a:off x="311700" y="257225"/>
            <a:ext cx="8520600" cy="572700"/>
          </a:xfrm>
          <a:prstGeom prst="rect">
            <a:avLst/>
          </a:prstGeom>
        </p:spPr>
        <p:txBody>
          <a:bodyPr anchorCtr="0" anchor="t" bIns="91425" lIns="91425" rIns="91425" tIns="91425">
            <a:noAutofit/>
          </a:bodyPr>
          <a:lstStyle/>
          <a:p>
            <a:pPr lvl="0">
              <a:spcBef>
                <a:spcPts val="0"/>
              </a:spcBef>
              <a:buNone/>
            </a:pPr>
            <a:r>
              <a:rPr lang="es">
                <a:latin typeface="Comfortaa"/>
                <a:ea typeface="Comfortaa"/>
                <a:cs typeface="Comfortaa"/>
                <a:sym typeface="Comfortaa"/>
              </a:rPr>
              <a:t>BIBLIOGRAFÍA</a:t>
            </a:r>
          </a:p>
        </p:txBody>
      </p:sp>
      <p:sp>
        <p:nvSpPr>
          <p:cNvPr id="285" name="Shape 285"/>
          <p:cNvSpPr txBox="1"/>
          <p:nvPr>
            <p:ph idx="1" type="body"/>
          </p:nvPr>
        </p:nvSpPr>
        <p:spPr>
          <a:xfrm>
            <a:off x="0" y="829925"/>
            <a:ext cx="9144000" cy="4313400"/>
          </a:xfrm>
          <a:prstGeom prst="rect">
            <a:avLst/>
          </a:prstGeom>
          <a:solidFill>
            <a:srgbClr val="38761D">
              <a:alpha val="60000"/>
            </a:srgbClr>
          </a:solidFill>
        </p:spPr>
        <p:txBody>
          <a:bodyPr anchorCtr="0" anchor="t" bIns="91425" lIns="91425" rIns="91425" tIns="91425">
            <a:noAutofit/>
          </a:bodyPr>
          <a:lstStyle/>
          <a:p>
            <a:pPr indent="-69850" lvl="0" marL="0" rtl="0">
              <a:lnSpc>
                <a:spcPct val="100000"/>
              </a:lnSpc>
              <a:spcBef>
                <a:spcPts val="0"/>
              </a:spcBef>
              <a:spcAft>
                <a:spcPts val="700"/>
              </a:spcAft>
              <a:buClr>
                <a:schemeClr val="dk1"/>
              </a:buClr>
              <a:buSzPct val="91666"/>
              <a:buFont typeface="Arial"/>
              <a:buNone/>
            </a:pPr>
            <a:r>
              <a:rPr lang="es" sz="1200">
                <a:solidFill>
                  <a:srgbClr val="FFFFFF"/>
                </a:solidFill>
              </a:rPr>
              <a:t>[1]     Banco mundial </a:t>
            </a:r>
            <a:r>
              <a:rPr lang="es" sz="1200" u="sng">
                <a:solidFill>
                  <a:srgbClr val="FFFFFF"/>
                </a:solidFill>
                <a:hlinkClick r:id="rId3"/>
              </a:rPr>
              <a:t>http://datos.bancomundial.org/indicador/EN.ATM.CO2E.KT</a:t>
            </a:r>
            <a:r>
              <a:rPr lang="es" sz="1200"/>
              <a:t> </a:t>
            </a:r>
          </a:p>
          <a:p>
            <a:pPr indent="-69850" lvl="0" marL="0" rtl="0">
              <a:lnSpc>
                <a:spcPct val="100000"/>
              </a:lnSpc>
              <a:spcBef>
                <a:spcPts val="0"/>
              </a:spcBef>
              <a:spcAft>
                <a:spcPts val="700"/>
              </a:spcAft>
              <a:buClr>
                <a:schemeClr val="dk1"/>
              </a:buClr>
              <a:buSzPct val="91666"/>
              <a:buFont typeface="Arial"/>
              <a:buNone/>
            </a:pPr>
            <a:r>
              <a:rPr lang="es" sz="1200">
                <a:solidFill>
                  <a:srgbClr val="FFFFFF"/>
                </a:solidFill>
              </a:rPr>
              <a:t>[2]     	The European Parliament and the Council of the European Union, </a:t>
            </a:r>
            <a:r>
              <a:rPr i="1" lang="es" sz="1200">
                <a:solidFill>
                  <a:srgbClr val="FFFFFF"/>
                </a:solidFill>
              </a:rPr>
              <a:t>Directive 2010/31/EU of the European Parliament and ofthe Council of 19 May 2010 on the Energy Performance of Building (recast)</a:t>
            </a:r>
            <a:r>
              <a:rPr lang="es" sz="1200">
                <a:solidFill>
                  <a:srgbClr val="FFFFFF"/>
                </a:solidFill>
              </a:rPr>
              <a:t>. Official Journal of the European Union, 2010, pp. 13–35.</a:t>
            </a:r>
          </a:p>
          <a:p>
            <a:pPr indent="-69850" lvl="0" marL="0" rtl="0">
              <a:lnSpc>
                <a:spcPct val="100000"/>
              </a:lnSpc>
              <a:spcBef>
                <a:spcPts val="0"/>
              </a:spcBef>
              <a:spcAft>
                <a:spcPts val="700"/>
              </a:spcAft>
              <a:buClr>
                <a:schemeClr val="dk1"/>
              </a:buClr>
              <a:buSzPct val="91666"/>
              <a:buFont typeface="Arial"/>
              <a:buNone/>
            </a:pPr>
            <a:r>
              <a:rPr lang="es" sz="1200">
                <a:solidFill>
                  <a:srgbClr val="FFFFFF"/>
                </a:solidFill>
              </a:rPr>
              <a:t>[3]     	International Energy Agency, </a:t>
            </a:r>
            <a:r>
              <a:rPr i="1" lang="es" sz="1200">
                <a:solidFill>
                  <a:srgbClr val="FFFFFF"/>
                </a:solidFill>
              </a:rPr>
              <a:t>Technology Roadmap. Energy efficient building envelopes</a:t>
            </a:r>
            <a:r>
              <a:rPr lang="es" sz="1200">
                <a:solidFill>
                  <a:srgbClr val="FFFFFF"/>
                </a:solidFill>
              </a:rPr>
              <a:t>. France: OECD/ IEA, 2013.</a:t>
            </a:r>
          </a:p>
          <a:p>
            <a:pPr lvl="0" marL="406400" rtl="0">
              <a:lnSpc>
                <a:spcPct val="100000"/>
              </a:lnSpc>
              <a:spcBef>
                <a:spcPts val="0"/>
              </a:spcBef>
              <a:spcAft>
                <a:spcPts val="700"/>
              </a:spcAft>
              <a:buClr>
                <a:schemeClr val="dk1"/>
              </a:buClr>
              <a:buSzPct val="91666"/>
              <a:buFont typeface="Arial"/>
              <a:buNone/>
            </a:pPr>
            <a:r>
              <a:rPr lang="es" sz="1200">
                <a:solidFill>
                  <a:srgbClr val="FFFFFF"/>
                </a:solidFill>
              </a:rPr>
              <a:t>[4]     	GTR (Grupo de trabajo sobre Rehabilitación), A. Cuchí, and P. Sweatman, </a:t>
            </a:r>
            <a:r>
              <a:rPr i="1" lang="es" sz="1200">
                <a:solidFill>
                  <a:srgbClr val="FFFFFF"/>
                </a:solidFill>
              </a:rPr>
              <a:t>Informe GTR 2014. Estrategia para la rehabilitación. Claves para transformar el sector de la edificación en España</a:t>
            </a:r>
            <a:r>
              <a:rPr lang="es" sz="1200">
                <a:solidFill>
                  <a:srgbClr val="FFFFFF"/>
                </a:solidFill>
              </a:rPr>
              <a:t>. 2013.</a:t>
            </a:r>
          </a:p>
          <a:p>
            <a:pPr lvl="0" marL="406400" rtl="0">
              <a:lnSpc>
                <a:spcPct val="100000"/>
              </a:lnSpc>
              <a:spcBef>
                <a:spcPts val="0"/>
              </a:spcBef>
              <a:spcAft>
                <a:spcPts val="700"/>
              </a:spcAft>
              <a:buClr>
                <a:schemeClr val="dk1"/>
              </a:buClr>
              <a:buSzPct val="91666"/>
              <a:buFont typeface="Arial"/>
              <a:buNone/>
            </a:pPr>
            <a:r>
              <a:rPr lang="es" sz="1200">
                <a:solidFill>
                  <a:srgbClr val="FFFFFF"/>
                </a:solidFill>
              </a:rPr>
              <a:t>[5]     	European Commission, </a:t>
            </a:r>
            <a:r>
              <a:rPr i="1" lang="es" sz="1200">
                <a:solidFill>
                  <a:srgbClr val="FFFFFF"/>
                </a:solidFill>
              </a:rPr>
              <a:t>COM (2008) 772 final. Energy efficiency: delivering the 20% target</a:t>
            </a:r>
            <a:r>
              <a:rPr lang="es" sz="1200">
                <a:solidFill>
                  <a:srgbClr val="FFFFFF"/>
                </a:solidFill>
              </a:rPr>
              <a:t>. 2008.</a:t>
            </a:r>
          </a:p>
          <a:p>
            <a:pPr lvl="0" marL="406400" rtl="0">
              <a:lnSpc>
                <a:spcPct val="100000"/>
              </a:lnSpc>
              <a:spcBef>
                <a:spcPts val="0"/>
              </a:spcBef>
              <a:spcAft>
                <a:spcPts val="700"/>
              </a:spcAft>
              <a:buClr>
                <a:schemeClr val="dk1"/>
              </a:buClr>
              <a:buSzPct val="91666"/>
              <a:buFont typeface="Arial"/>
              <a:buNone/>
            </a:pPr>
            <a:r>
              <a:rPr lang="es" sz="1200">
                <a:solidFill>
                  <a:srgbClr val="FFFFFF"/>
                </a:solidFill>
              </a:rPr>
              <a:t>[6]	European Commission, </a:t>
            </a:r>
            <a:r>
              <a:rPr i="1" lang="es" sz="1200">
                <a:solidFill>
                  <a:srgbClr val="FFFFFF"/>
                </a:solidFill>
              </a:rPr>
              <a:t>COM (2011) 885 final. Energy Roadmap 2050</a:t>
            </a:r>
            <a:r>
              <a:rPr lang="es" sz="1200">
                <a:solidFill>
                  <a:srgbClr val="FFFFFF"/>
                </a:solidFill>
              </a:rPr>
              <a:t>. 2011.</a:t>
            </a:r>
          </a:p>
          <a:p>
            <a:pPr lvl="0" marL="406400" rtl="0">
              <a:lnSpc>
                <a:spcPct val="100000"/>
              </a:lnSpc>
              <a:spcBef>
                <a:spcPts val="0"/>
              </a:spcBef>
              <a:spcAft>
                <a:spcPts val="700"/>
              </a:spcAft>
              <a:buClr>
                <a:schemeClr val="dk1"/>
              </a:buClr>
              <a:buSzPct val="91666"/>
              <a:buFont typeface="Arial"/>
              <a:buNone/>
            </a:pPr>
            <a:r>
              <a:rPr lang="es" sz="1200">
                <a:solidFill>
                  <a:srgbClr val="FFFFFF"/>
                </a:solidFill>
              </a:rPr>
              <a:t>[7]	Definición de ruido ambiental y contaminación acústica: SINIA (Sistema Nacional de Información Ambiental) </a:t>
            </a:r>
            <a:r>
              <a:rPr lang="es" sz="1200" u="sng">
                <a:solidFill>
                  <a:srgbClr val="FFFFFF"/>
                </a:solidFill>
                <a:hlinkClick r:id="rId4"/>
              </a:rPr>
              <a:t>www.sinia.cl/1292/w3-propertyvalue-15491.html</a:t>
            </a:r>
          </a:p>
          <a:p>
            <a:pPr lvl="0" marL="406400" rtl="0">
              <a:lnSpc>
                <a:spcPct val="100000"/>
              </a:lnSpc>
              <a:spcBef>
                <a:spcPts val="0"/>
              </a:spcBef>
              <a:spcAft>
                <a:spcPts val="700"/>
              </a:spcAft>
              <a:buClr>
                <a:schemeClr val="dk1"/>
              </a:buClr>
              <a:buSzPct val="91666"/>
              <a:buFont typeface="Arial"/>
              <a:buNone/>
            </a:pPr>
            <a:r>
              <a:rPr lang="es" sz="1200">
                <a:solidFill>
                  <a:srgbClr val="FFFFFF"/>
                </a:solidFill>
              </a:rPr>
              <a:t>[8]	App desarrollada por Abc apps. Disponible en Google Play para dispositivos Android: </a:t>
            </a:r>
            <a:r>
              <a:rPr lang="es" sz="1200" u="sng">
                <a:solidFill>
                  <a:srgbClr val="FFFFFF"/>
                </a:solidFill>
                <a:hlinkClick r:id="rId5"/>
              </a:rPr>
              <a:t>https://play.google.com/store/apps/details?id=com.gamebasic.decibel&amp;hl=es_419</a:t>
            </a:r>
          </a:p>
          <a:p>
            <a:pPr lvl="0" marL="406400" rtl="0">
              <a:lnSpc>
                <a:spcPct val="100000"/>
              </a:lnSpc>
              <a:spcBef>
                <a:spcPts val="0"/>
              </a:spcBef>
              <a:spcAft>
                <a:spcPts val="0"/>
              </a:spcAft>
              <a:buClr>
                <a:schemeClr val="dk1"/>
              </a:buClr>
              <a:buSzPct val="91666"/>
              <a:buFont typeface="Arial"/>
              <a:buNone/>
            </a:pPr>
            <a:r>
              <a:rPr lang="es" sz="1200">
                <a:solidFill>
                  <a:srgbClr val="FFFFFF"/>
                </a:solidFill>
              </a:rPr>
              <a:t>[9]	Dato obtenido de páginas web como </a:t>
            </a:r>
          </a:p>
          <a:p>
            <a:pPr indent="-69850" lvl="0" marL="457200" rtl="0">
              <a:lnSpc>
                <a:spcPct val="100000"/>
              </a:lnSpc>
              <a:spcBef>
                <a:spcPts val="0"/>
              </a:spcBef>
              <a:spcAft>
                <a:spcPts val="0"/>
              </a:spcAft>
              <a:buClr>
                <a:schemeClr val="dk1"/>
              </a:buClr>
              <a:buSzPct val="91666"/>
              <a:buFont typeface="Arial"/>
              <a:buNone/>
            </a:pPr>
            <a:r>
              <a:rPr lang="es" sz="1200" u="sng">
                <a:solidFill>
                  <a:srgbClr val="FFFFFF"/>
                </a:solidFill>
                <a:hlinkClick r:id="rId6"/>
              </a:rPr>
              <a:t>http://www.natura-medioambiental.com/cuantos-arboles-se-necesitan-para-producir-papel/</a:t>
            </a:r>
            <a:r>
              <a:rPr lang="es" sz="1200">
                <a:solidFill>
                  <a:srgbClr val="FFFFFF"/>
                </a:solidFill>
              </a:rPr>
              <a:t> </a:t>
            </a:r>
          </a:p>
          <a:p>
            <a:pPr indent="0" lvl="0" marL="457200" rtl="0">
              <a:lnSpc>
                <a:spcPct val="100000"/>
              </a:lnSpc>
              <a:spcBef>
                <a:spcPts val="0"/>
              </a:spcBef>
              <a:spcAft>
                <a:spcPts val="0"/>
              </a:spcAft>
              <a:buNone/>
            </a:pPr>
            <a:r>
              <a:rPr lang="es" sz="1200" u="sng">
                <a:solidFill>
                  <a:srgbClr val="FFFFFF"/>
                </a:solidFill>
                <a:hlinkClick r:id="rId7"/>
              </a:rPr>
              <a:t>http://www.aprender.org/cuantos-arboles-se-necesitan-para-hacer-una-hoja/</a:t>
            </a:r>
            <a:r>
              <a:rPr lang="es" sz="1200">
                <a:solidFill>
                  <a:srgbClr val="FFFFFF"/>
                </a:solidFill>
              </a:rPr>
              <a:t> </a:t>
            </a:r>
          </a:p>
          <a:p>
            <a:pPr lvl="0" rtl="0">
              <a:lnSpc>
                <a:spcPct val="100000"/>
              </a:lnSpc>
              <a:spcBef>
                <a:spcPts val="0"/>
              </a:spcBef>
              <a:spcAft>
                <a:spcPts val="700"/>
              </a:spcAft>
              <a:buClr>
                <a:schemeClr val="dk1"/>
              </a:buClr>
              <a:buSzPct val="91666"/>
              <a:buFont typeface="Arial"/>
              <a:buNone/>
            </a:pPr>
            <a:r>
              <a:rPr lang="es" sz="1200">
                <a:solidFill>
                  <a:srgbClr val="FFFFFF"/>
                </a:solidFill>
              </a:rPr>
              <a:t>[10]	Datos del ministerio de Educación, Cultura y Deporte del Gobierno de España</a:t>
            </a:r>
          </a:p>
          <a:p>
            <a:pPr lvl="0">
              <a:spcBef>
                <a:spcPts val="0"/>
              </a:spcBef>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9" name="Shape 289"/>
        <p:cNvGrpSpPr/>
        <p:nvPr/>
      </p:nvGrpSpPr>
      <p:grpSpPr>
        <a:xfrm>
          <a:off x="0" y="0"/>
          <a:ext cx="0" cy="0"/>
          <a:chOff x="0" y="0"/>
          <a:chExt cx="0" cy="0"/>
        </a:xfrm>
      </p:grpSpPr>
      <p:sp>
        <p:nvSpPr>
          <p:cNvPr id="290" name="Shape 290"/>
          <p:cNvSpPr txBox="1"/>
          <p:nvPr>
            <p:ph type="title"/>
          </p:nvPr>
        </p:nvSpPr>
        <p:spPr>
          <a:xfrm>
            <a:off x="311700" y="236350"/>
            <a:ext cx="8520600" cy="572700"/>
          </a:xfrm>
          <a:prstGeom prst="rect">
            <a:avLst/>
          </a:prstGeom>
        </p:spPr>
        <p:txBody>
          <a:bodyPr anchorCtr="0" anchor="t" bIns="91425" lIns="91425" rIns="91425" tIns="91425">
            <a:noAutofit/>
          </a:bodyPr>
          <a:lstStyle/>
          <a:p>
            <a:pPr lvl="0">
              <a:spcBef>
                <a:spcPts val="0"/>
              </a:spcBef>
              <a:buNone/>
            </a:pPr>
            <a:r>
              <a:rPr lang="es">
                <a:latin typeface="Comfortaa"/>
                <a:ea typeface="Comfortaa"/>
                <a:cs typeface="Comfortaa"/>
                <a:sym typeface="Comfortaa"/>
              </a:rPr>
              <a:t>BIBLIOGRAFÍA</a:t>
            </a:r>
          </a:p>
        </p:txBody>
      </p:sp>
      <p:sp>
        <p:nvSpPr>
          <p:cNvPr id="291" name="Shape 291"/>
          <p:cNvSpPr txBox="1"/>
          <p:nvPr>
            <p:ph idx="1" type="body"/>
          </p:nvPr>
        </p:nvSpPr>
        <p:spPr>
          <a:xfrm>
            <a:off x="0" y="809050"/>
            <a:ext cx="9144000" cy="4334400"/>
          </a:xfrm>
          <a:prstGeom prst="rect">
            <a:avLst/>
          </a:prstGeom>
          <a:solidFill>
            <a:srgbClr val="38761D">
              <a:alpha val="60000"/>
            </a:srgbClr>
          </a:solidFill>
        </p:spPr>
        <p:txBody>
          <a:bodyPr anchorCtr="0" anchor="t" bIns="91425" lIns="91425" rIns="91425" tIns="91425">
            <a:noAutofit/>
          </a:bodyPr>
          <a:lstStyle/>
          <a:p>
            <a:pPr lvl="0" rtl="0">
              <a:lnSpc>
                <a:spcPct val="100000"/>
              </a:lnSpc>
              <a:spcBef>
                <a:spcPts val="0"/>
              </a:spcBef>
              <a:spcAft>
                <a:spcPts val="700"/>
              </a:spcAft>
              <a:buClr>
                <a:schemeClr val="dk1"/>
              </a:buClr>
              <a:buSzPct val="91666"/>
              <a:buFont typeface="Arial"/>
              <a:buNone/>
            </a:pPr>
            <a:r>
              <a:rPr lang="es" sz="1200">
                <a:solidFill>
                  <a:srgbClr val="FFFFFF"/>
                </a:solidFill>
              </a:rPr>
              <a:t>[11]      Calculadora de área: </a:t>
            </a:r>
            <a:r>
              <a:rPr lang="es" sz="1200" u="sng">
                <a:solidFill>
                  <a:srgbClr val="FFFFFF"/>
                </a:solidFill>
                <a:hlinkClick r:id="rId3"/>
              </a:rPr>
              <a:t>https://www.daftlogic.com</a:t>
            </a:r>
          </a:p>
          <a:p>
            <a:pPr lvl="0" rtl="0">
              <a:lnSpc>
                <a:spcPct val="100000"/>
              </a:lnSpc>
              <a:spcBef>
                <a:spcPts val="0"/>
              </a:spcBef>
              <a:spcAft>
                <a:spcPts val="0"/>
              </a:spcAft>
              <a:buClr>
                <a:schemeClr val="dk1"/>
              </a:buClr>
              <a:buSzPct val="91666"/>
              <a:buFont typeface="Arial"/>
              <a:buNone/>
            </a:pPr>
            <a:r>
              <a:rPr lang="es" sz="1200">
                <a:solidFill>
                  <a:srgbClr val="FFFFFF"/>
                </a:solidFill>
              </a:rPr>
              <a:t>[12]	ABENGOA. La energía del cambio. </a:t>
            </a:r>
          </a:p>
          <a:p>
            <a:pPr indent="-69850" lvl="0" marL="457200" rtl="0">
              <a:lnSpc>
                <a:spcPct val="100000"/>
              </a:lnSpc>
              <a:spcBef>
                <a:spcPts val="0"/>
              </a:spcBef>
              <a:spcAft>
                <a:spcPts val="0"/>
              </a:spcAft>
              <a:buClr>
                <a:schemeClr val="dk1"/>
              </a:buClr>
              <a:buSzPct val="91666"/>
              <a:buFont typeface="Arial"/>
              <a:buNone/>
            </a:pPr>
            <a:r>
              <a:rPr lang="es" sz="1200">
                <a:solidFill>
                  <a:srgbClr val="FFFFFF"/>
                </a:solidFill>
              </a:rPr>
              <a:t>h</a:t>
            </a:r>
            <a:r>
              <a:rPr lang="es" sz="1200" u="sng">
                <a:solidFill>
                  <a:srgbClr val="FFFFFF"/>
                </a:solidFill>
                <a:hlinkClick r:id="rId4"/>
              </a:rPr>
              <a:t>ttp://www.laenergiadelcambio.com/%C2%BFes-la-plantaci%C3%B3n-de-%C3%A1rboles-la-soluci%C3%B3n-a-las-emisiones-de-co2</a:t>
            </a:r>
          </a:p>
          <a:p>
            <a:pPr indent="-69850" lvl="0" marL="457200" rtl="0" algn="just">
              <a:lnSpc>
                <a:spcPct val="100000"/>
              </a:lnSpc>
              <a:spcBef>
                <a:spcPts val="0"/>
              </a:spcBef>
              <a:spcAft>
                <a:spcPts val="0"/>
              </a:spcAft>
              <a:buClr>
                <a:schemeClr val="dk1"/>
              </a:buClr>
              <a:buSzPct val="91666"/>
              <a:buFont typeface="Arial"/>
              <a:buNone/>
            </a:pPr>
            <a:r>
              <a:t/>
            </a:r>
            <a:endParaRPr sz="1200">
              <a:solidFill>
                <a:srgbClr val="FFFFFF"/>
              </a:solidFill>
            </a:endParaRPr>
          </a:p>
          <a:p>
            <a:pPr lvl="0" rtl="0">
              <a:lnSpc>
                <a:spcPct val="115000"/>
              </a:lnSpc>
              <a:spcBef>
                <a:spcPts val="0"/>
              </a:spcBef>
              <a:spcAft>
                <a:spcPts val="0"/>
              </a:spcAft>
              <a:buClr>
                <a:schemeClr val="dk1"/>
              </a:buClr>
              <a:buSzPct val="91666"/>
              <a:buFont typeface="Arial"/>
              <a:buNone/>
            </a:pPr>
            <a:r>
              <a:rPr lang="es" sz="1200">
                <a:solidFill>
                  <a:srgbClr val="FFFFFF"/>
                </a:solidFill>
              </a:rPr>
              <a:t>[13]	Revista QUO. </a:t>
            </a:r>
            <a:r>
              <a:rPr lang="es" sz="1200" u="sng">
                <a:solidFill>
                  <a:srgbClr val="FFFFFF"/>
                </a:solidFill>
                <a:hlinkClick r:id="rId5"/>
              </a:rPr>
              <a:t>http://www.quo.es/naturaleza/que-arbol-tiene-las-raices-mas-largas</a:t>
            </a:r>
            <a:r>
              <a:rPr lang="es" sz="1200">
                <a:solidFill>
                  <a:srgbClr val="FFFFFF"/>
                </a:solidFill>
              </a:rPr>
              <a:t> </a:t>
            </a:r>
          </a:p>
          <a:p>
            <a:pPr lvl="0" rtl="0">
              <a:lnSpc>
                <a:spcPct val="100000"/>
              </a:lnSpc>
              <a:spcBef>
                <a:spcPts val="0"/>
              </a:spcBef>
              <a:spcAft>
                <a:spcPts val="700"/>
              </a:spcAft>
              <a:buClr>
                <a:schemeClr val="dk1"/>
              </a:buClr>
              <a:buSzPct val="91666"/>
              <a:buFont typeface="Arial"/>
              <a:buNone/>
            </a:pPr>
            <a:r>
              <a:rPr lang="es" sz="1200">
                <a:solidFill>
                  <a:srgbClr val="FFFFFF"/>
                </a:solidFill>
              </a:rPr>
              <a:t>[14]	FAO. Las emisiones de carbono de los bosques disminuyen un 25% entre </a:t>
            </a:r>
          </a:p>
          <a:p>
            <a:pPr indent="387350" lvl="0" rtl="0">
              <a:lnSpc>
                <a:spcPct val="100000"/>
              </a:lnSpc>
              <a:spcBef>
                <a:spcPts val="0"/>
              </a:spcBef>
              <a:spcAft>
                <a:spcPts val="700"/>
              </a:spcAft>
              <a:buClr>
                <a:schemeClr val="dk1"/>
              </a:buClr>
              <a:buSzPct val="91666"/>
              <a:buFont typeface="Arial"/>
              <a:buNone/>
            </a:pPr>
            <a:r>
              <a:rPr lang="es" sz="1200">
                <a:solidFill>
                  <a:srgbClr val="FFFFFF"/>
                </a:solidFill>
              </a:rPr>
              <a:t>2001 y 2015.</a:t>
            </a:r>
          </a:p>
          <a:p>
            <a:pPr lvl="0" rtl="0">
              <a:lnSpc>
                <a:spcPct val="100000"/>
              </a:lnSpc>
              <a:spcBef>
                <a:spcPts val="0"/>
              </a:spcBef>
              <a:spcAft>
                <a:spcPts val="700"/>
              </a:spcAft>
              <a:buClr>
                <a:schemeClr val="dk1"/>
              </a:buClr>
              <a:buSzPct val="91666"/>
              <a:buFont typeface="Arial"/>
              <a:buNone/>
            </a:pPr>
            <a:r>
              <a:rPr lang="es" sz="1200">
                <a:solidFill>
                  <a:srgbClr val="FFFFFF"/>
                </a:solidFill>
              </a:rPr>
              <a:t>[15]	CAMBIO CLIMÁTICO </a:t>
            </a:r>
            <a:r>
              <a:rPr lang="es" sz="1200" u="sng">
                <a:solidFill>
                  <a:srgbClr val="FFFFFF"/>
                </a:solidFill>
                <a:hlinkClick r:id="rId6"/>
              </a:rPr>
              <a:t>http://www.cambio-climatico.com/estudian-los-mejores-arboles-para-frenar-el-calentamiento-global</a:t>
            </a:r>
            <a:r>
              <a:rPr lang="es" sz="1200">
                <a:solidFill>
                  <a:srgbClr val="FFFFFF"/>
                </a:solidFill>
              </a:rPr>
              <a:t> </a:t>
            </a:r>
          </a:p>
          <a:p>
            <a:pPr lvl="0" rtl="0">
              <a:lnSpc>
                <a:spcPct val="100000"/>
              </a:lnSpc>
              <a:spcBef>
                <a:spcPts val="0"/>
              </a:spcBef>
              <a:spcAft>
                <a:spcPts val="0"/>
              </a:spcAft>
              <a:buClr>
                <a:schemeClr val="dk1"/>
              </a:buClr>
              <a:buSzPct val="91666"/>
              <a:buFont typeface="Arial"/>
              <a:buNone/>
            </a:pPr>
            <a:r>
              <a:rPr lang="es" sz="1200">
                <a:solidFill>
                  <a:srgbClr val="FFFFFF"/>
                </a:solidFill>
              </a:rPr>
              <a:t>[16]     Encuesta realizada por el colegio Portaceli	</a:t>
            </a:r>
          </a:p>
          <a:p>
            <a:pPr indent="-69850" lvl="0" marL="457200" rtl="0">
              <a:lnSpc>
                <a:spcPct val="100000"/>
              </a:lnSpc>
              <a:spcBef>
                <a:spcPts val="0"/>
              </a:spcBef>
              <a:spcAft>
                <a:spcPts val="700"/>
              </a:spcAft>
              <a:buClr>
                <a:schemeClr val="dk1"/>
              </a:buClr>
              <a:buSzPct val="91666"/>
              <a:buFont typeface="Arial"/>
              <a:buNone/>
            </a:pPr>
            <a:r>
              <a:rPr lang="es" sz="1200" u="sng">
                <a:solidFill>
                  <a:srgbClr val="FFFFFF"/>
                </a:solidFill>
                <a:hlinkClick r:id="rId7"/>
              </a:rPr>
              <a:t>https://docs.google.com/forms/d/e/1FAIpQLSf4ID6G8g7mA2YO-YPWbjJEsNSNzdBcXwWbZCKUUTQpHw_8jA/viewform?usp=sf_link</a:t>
            </a:r>
            <a:r>
              <a:rPr lang="es" sz="1200">
                <a:solidFill>
                  <a:srgbClr val="FFFFFF"/>
                </a:solidFill>
              </a:rPr>
              <a:t> </a:t>
            </a:r>
          </a:p>
          <a:p>
            <a:pPr lvl="0" rtl="0">
              <a:spcBef>
                <a:spcPts val="0"/>
              </a:spcBef>
              <a:spcAft>
                <a:spcPts val="1000"/>
              </a:spcAft>
              <a:buClr>
                <a:schemeClr val="dk1"/>
              </a:buClr>
              <a:buSzPct val="91666"/>
              <a:buFont typeface="Arial"/>
              <a:buNone/>
            </a:pPr>
            <a:r>
              <a:rPr lang="es" sz="1200">
                <a:solidFill>
                  <a:srgbClr val="FFFFFF"/>
                </a:solidFill>
              </a:rPr>
              <a:t>[17]	Repuestas a la encuesta </a:t>
            </a:r>
            <a:r>
              <a:rPr lang="es" sz="1200" u="sng">
                <a:solidFill>
                  <a:srgbClr val="FFFFFF"/>
                </a:solidFill>
                <a:hlinkClick r:id="rId8"/>
              </a:rPr>
              <a:t>https://docs.google.com/spreadsheets/d/1DZQ6nWWhUQ2rANcnDY-G6F_eU5c-_4vVxVYHuHaCjxE/edit?usp=sharing</a:t>
            </a:r>
            <a:r>
              <a:rPr lang="es" sz="1200">
                <a:solidFill>
                  <a:srgbClr val="FFFFFF"/>
                </a:solidFill>
              </a:rPr>
              <a:t>  </a:t>
            </a:r>
          </a:p>
          <a:p>
            <a:pPr lvl="0" rtl="0">
              <a:spcBef>
                <a:spcPts val="0"/>
              </a:spcBef>
              <a:spcAft>
                <a:spcPts val="0"/>
              </a:spcAft>
              <a:buClr>
                <a:schemeClr val="dk1"/>
              </a:buClr>
              <a:buSzPct val="91666"/>
              <a:buFont typeface="Arial"/>
              <a:buNone/>
            </a:pPr>
            <a:r>
              <a:rPr lang="es" sz="1200">
                <a:solidFill>
                  <a:srgbClr val="FFFFFF"/>
                </a:solidFill>
              </a:rPr>
              <a:t>[18]	Índice de Desempeño Ambiental. Ránking Mundial: </a:t>
            </a:r>
          </a:p>
          <a:p>
            <a:pPr indent="-69850" lvl="0" marL="457200" rtl="0">
              <a:spcBef>
                <a:spcPts val="0"/>
              </a:spcBef>
              <a:spcAft>
                <a:spcPts val="700"/>
              </a:spcAft>
              <a:buClr>
                <a:schemeClr val="dk1"/>
              </a:buClr>
              <a:buSzPct val="91666"/>
              <a:buFont typeface="Arial"/>
              <a:buNone/>
            </a:pPr>
            <a:r>
              <a:rPr lang="es" sz="1200" u="sng">
                <a:solidFill>
                  <a:srgbClr val="FFFFFF"/>
                </a:solidFill>
                <a:hlinkClick r:id="rId9"/>
              </a:rPr>
              <a:t>https://es.wikipedia.org/wiki/%C3%8Dndice_de_Desempe%C3%B1o_Ambiental</a:t>
            </a:r>
            <a:r>
              <a:rPr lang="es" sz="1200">
                <a:solidFill>
                  <a:srgbClr val="FFFFFF"/>
                </a:solidFill>
              </a:rPr>
              <a:t> </a:t>
            </a:r>
          </a:p>
          <a:p>
            <a:pPr lvl="0">
              <a:spcBef>
                <a:spcPts val="0"/>
              </a:spcBef>
              <a:buClr>
                <a:schemeClr val="dk1"/>
              </a:buClr>
              <a:buSzPct val="61111"/>
              <a:buFont typeface="Arial"/>
              <a:buNone/>
            </a:pPr>
            <a:r>
              <a:t/>
            </a:r>
            <a:endParaRPr/>
          </a:p>
          <a:p>
            <a:pPr lv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311700" y="339325"/>
            <a:ext cx="8520600" cy="572700"/>
          </a:xfrm>
          <a:prstGeom prst="rect">
            <a:avLst/>
          </a:prstGeom>
        </p:spPr>
        <p:txBody>
          <a:bodyPr anchorCtr="0" anchor="t" bIns="91425" lIns="91425" rIns="91425" tIns="91425">
            <a:noAutofit/>
          </a:bodyPr>
          <a:lstStyle/>
          <a:p>
            <a:pPr lvl="0">
              <a:spcBef>
                <a:spcPts val="0"/>
              </a:spcBef>
              <a:buNone/>
            </a:pPr>
            <a:r>
              <a:rPr lang="es" sz="3600">
                <a:solidFill>
                  <a:srgbClr val="000000"/>
                </a:solidFill>
                <a:latin typeface="Comfortaa"/>
                <a:ea typeface="Comfortaa"/>
                <a:cs typeface="Comfortaa"/>
                <a:sym typeface="Comfortaa"/>
              </a:rPr>
              <a:t>INTRODUCCIÓN / INTRODUCTION</a:t>
            </a:r>
          </a:p>
        </p:txBody>
      </p:sp>
      <p:sp>
        <p:nvSpPr>
          <p:cNvPr id="75" name="Shape 75"/>
          <p:cNvSpPr txBox="1"/>
          <p:nvPr>
            <p:ph idx="1" type="body"/>
          </p:nvPr>
        </p:nvSpPr>
        <p:spPr>
          <a:xfrm>
            <a:off x="311700" y="1169525"/>
            <a:ext cx="8520600" cy="3594300"/>
          </a:xfrm>
          <a:prstGeom prst="rect">
            <a:avLst/>
          </a:prstGeom>
          <a:solidFill>
            <a:srgbClr val="38761D">
              <a:alpha val="60000"/>
            </a:srgbClr>
          </a:solidFill>
        </p:spPr>
        <p:txBody>
          <a:bodyPr anchorCtr="0" anchor="ctr" bIns="91425" lIns="91425" rIns="91425" tIns="91425">
            <a:noAutofit/>
          </a:bodyPr>
          <a:lstStyle/>
          <a:p>
            <a:pPr indent="-69850" lvl="0" marL="0" rtl="0">
              <a:lnSpc>
                <a:spcPct val="138000"/>
              </a:lnSpc>
              <a:spcBef>
                <a:spcPts val="0"/>
              </a:spcBef>
              <a:spcAft>
                <a:spcPts val="0"/>
              </a:spcAft>
              <a:buClr>
                <a:schemeClr val="dk1"/>
              </a:buClr>
              <a:buSzPct val="61111"/>
              <a:buFont typeface="Arial"/>
              <a:buNone/>
            </a:pPr>
            <a:r>
              <a:rPr lang="es">
                <a:solidFill>
                  <a:srgbClr val="FFFFFF"/>
                </a:solidFill>
                <a:latin typeface="Roboto"/>
                <a:ea typeface="Roboto"/>
                <a:cs typeface="Roboto"/>
                <a:sym typeface="Roboto"/>
              </a:rPr>
              <a:t>Our project is based on the changes and improvements which could be done at school, in order to reduce pollution and carbon consumption. We also had in mind our school’s economy. Helping them would mean saving money which  could be spent on other, more useful things. </a:t>
            </a:r>
          </a:p>
          <a:p>
            <a:pPr indent="-69850" lvl="0" marL="0" rtl="0">
              <a:lnSpc>
                <a:spcPct val="138000"/>
              </a:lnSpc>
              <a:spcBef>
                <a:spcPts val="0"/>
              </a:spcBef>
              <a:spcAft>
                <a:spcPts val="0"/>
              </a:spcAft>
              <a:buClr>
                <a:schemeClr val="dk1"/>
              </a:buClr>
              <a:buSzPct val="61111"/>
              <a:buFont typeface="Arial"/>
              <a:buNone/>
            </a:pPr>
            <a:r>
              <a:rPr lang="es">
                <a:solidFill>
                  <a:srgbClr val="FFFFFF"/>
                </a:solidFill>
                <a:latin typeface="Roboto"/>
                <a:ea typeface="Roboto"/>
                <a:cs typeface="Roboto"/>
                <a:sym typeface="Roboto"/>
              </a:rPr>
              <a:t>The project is divided into five environmental sectors: electricity and water consumption, waste and recycling, green spaces and environmental noise. </a:t>
            </a:r>
          </a:p>
          <a:p>
            <a:pPr indent="-69850" lvl="0" marL="0" rtl="0">
              <a:lnSpc>
                <a:spcPct val="138000"/>
              </a:lnSpc>
              <a:spcBef>
                <a:spcPts val="0"/>
              </a:spcBef>
              <a:spcAft>
                <a:spcPts val="0"/>
              </a:spcAft>
              <a:buClr>
                <a:schemeClr val="dk1"/>
              </a:buClr>
              <a:buSzPct val="61111"/>
              <a:buFont typeface="Arial"/>
              <a:buNone/>
            </a:pPr>
            <a:r>
              <a:rPr lang="es">
                <a:solidFill>
                  <a:srgbClr val="FFFFFF"/>
                </a:solidFill>
                <a:latin typeface="Roboto"/>
                <a:ea typeface="Roboto"/>
                <a:cs typeface="Roboto"/>
                <a:sym typeface="Roboto"/>
              </a:rPr>
              <a:t>During this presentation we will examine each sector thus demonstrating the initial problem, our proposals, the solutions and the results;  creating a better future and a healthier world.</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s">
                <a:latin typeface="Comfortaa"/>
                <a:ea typeface="Comfortaa"/>
                <a:cs typeface="Comfortaa"/>
                <a:sym typeface="Comfortaa"/>
              </a:rPr>
              <a:t>OBJECTIVES </a:t>
            </a:r>
          </a:p>
        </p:txBody>
      </p:sp>
      <p:sp>
        <p:nvSpPr>
          <p:cNvPr id="81" name="Shape 81"/>
          <p:cNvSpPr txBox="1"/>
          <p:nvPr/>
        </p:nvSpPr>
        <p:spPr>
          <a:xfrm>
            <a:off x="311700" y="1111400"/>
            <a:ext cx="1287600" cy="3879900"/>
          </a:xfrm>
          <a:prstGeom prst="rect">
            <a:avLst/>
          </a:prstGeom>
          <a:solidFill>
            <a:srgbClr val="BA821E">
              <a:alpha val="60000"/>
            </a:srgbClr>
          </a:solidFill>
          <a:ln>
            <a:noFill/>
          </a:ln>
        </p:spPr>
        <p:txBody>
          <a:bodyPr anchorCtr="0" anchor="t" bIns="91425" lIns="91425" rIns="91425" tIns="91425">
            <a:noAutofit/>
          </a:bodyPr>
          <a:lstStyle/>
          <a:p>
            <a:pPr lvl="0">
              <a:spcBef>
                <a:spcPts val="0"/>
              </a:spcBef>
              <a:buNone/>
            </a:pPr>
            <a:r>
              <a:rPr b="1" lang="es" u="sng">
                <a:latin typeface="Bree Serif"/>
                <a:ea typeface="Bree Serif"/>
                <a:cs typeface="Bree Serif"/>
                <a:sym typeface="Bree Serif"/>
              </a:rPr>
              <a:t> RESIDUE: </a:t>
            </a:r>
          </a:p>
          <a:p>
            <a:pPr lvl="0">
              <a:spcBef>
                <a:spcPts val="0"/>
              </a:spcBef>
              <a:buNone/>
            </a:pPr>
            <a:r>
              <a:t/>
            </a:r>
            <a:endParaRPr>
              <a:latin typeface="Bree Serif"/>
              <a:ea typeface="Bree Serif"/>
              <a:cs typeface="Bree Serif"/>
              <a:sym typeface="Bree Serif"/>
            </a:endParaRPr>
          </a:p>
          <a:p>
            <a:pPr lvl="0">
              <a:spcBef>
                <a:spcPts val="0"/>
              </a:spcBef>
              <a:buNone/>
            </a:pPr>
            <a:r>
              <a:rPr lang="es">
                <a:latin typeface="Bree Serif"/>
                <a:ea typeface="Bree Serif"/>
                <a:cs typeface="Bree Serif"/>
                <a:sym typeface="Bree Serif"/>
              </a:rPr>
              <a:t>·Measure how much paper can be recycled </a:t>
            </a:r>
            <a:r>
              <a:rPr lang="es">
                <a:latin typeface="Bree Serif"/>
                <a:ea typeface="Bree Serif"/>
                <a:cs typeface="Bree Serif"/>
                <a:sym typeface="Bree Serif"/>
              </a:rPr>
              <a:t>.</a:t>
            </a:r>
          </a:p>
          <a:p>
            <a:pPr lvl="0">
              <a:spcBef>
                <a:spcPts val="0"/>
              </a:spcBef>
              <a:buNone/>
            </a:pPr>
            <a:r>
              <a:t/>
            </a:r>
            <a:endParaRPr>
              <a:latin typeface="Bree Serif"/>
              <a:ea typeface="Bree Serif"/>
              <a:cs typeface="Bree Serif"/>
              <a:sym typeface="Bree Serif"/>
            </a:endParaRPr>
          </a:p>
          <a:p>
            <a:pPr lvl="0">
              <a:spcBef>
                <a:spcPts val="0"/>
              </a:spcBef>
              <a:buNone/>
            </a:pPr>
            <a:r>
              <a:rPr lang="es">
                <a:latin typeface="Bree Serif"/>
                <a:ea typeface="Bree Serif"/>
                <a:cs typeface="Bree Serif"/>
                <a:sym typeface="Bree Serif"/>
              </a:rPr>
              <a:t>·Calculate the pollution.</a:t>
            </a:r>
          </a:p>
          <a:p>
            <a:pPr lvl="0">
              <a:spcBef>
                <a:spcPts val="0"/>
              </a:spcBef>
              <a:buNone/>
            </a:pPr>
            <a:r>
              <a:t/>
            </a:r>
            <a:endParaRPr>
              <a:latin typeface="Bree Serif"/>
              <a:ea typeface="Bree Serif"/>
              <a:cs typeface="Bree Serif"/>
              <a:sym typeface="Bree Serif"/>
            </a:endParaRPr>
          </a:p>
          <a:p>
            <a:pPr lvl="0">
              <a:spcBef>
                <a:spcPts val="0"/>
              </a:spcBef>
              <a:buNone/>
            </a:pPr>
            <a:r>
              <a:rPr lang="es">
                <a:latin typeface="Bree Serif"/>
                <a:ea typeface="Bree Serif"/>
                <a:cs typeface="Bree Serif"/>
                <a:sym typeface="Bree Serif"/>
              </a:rPr>
              <a:t>·Promote recycling.</a:t>
            </a:r>
          </a:p>
        </p:txBody>
      </p:sp>
      <p:sp>
        <p:nvSpPr>
          <p:cNvPr id="82" name="Shape 82"/>
          <p:cNvSpPr txBox="1"/>
          <p:nvPr/>
        </p:nvSpPr>
        <p:spPr>
          <a:xfrm>
            <a:off x="1778575" y="1087700"/>
            <a:ext cx="1524000" cy="3879900"/>
          </a:xfrm>
          <a:prstGeom prst="rect">
            <a:avLst/>
          </a:prstGeom>
          <a:solidFill>
            <a:srgbClr val="6DF933">
              <a:alpha val="71540"/>
            </a:srgbClr>
          </a:solidFill>
          <a:ln>
            <a:noFill/>
          </a:ln>
        </p:spPr>
        <p:txBody>
          <a:bodyPr anchorCtr="0" anchor="t" bIns="91425" lIns="91425" rIns="91425" tIns="91425">
            <a:noAutofit/>
          </a:bodyPr>
          <a:lstStyle/>
          <a:p>
            <a:pPr lvl="0">
              <a:spcBef>
                <a:spcPts val="0"/>
              </a:spcBef>
              <a:buNone/>
            </a:pPr>
            <a:r>
              <a:rPr b="1" lang="es" u="sng">
                <a:latin typeface="Bree Serif"/>
                <a:ea typeface="Bree Serif"/>
                <a:cs typeface="Bree Serif"/>
                <a:sym typeface="Bree Serif"/>
              </a:rPr>
              <a:t>GREEN SPACES</a:t>
            </a:r>
            <a:r>
              <a:rPr b="1" lang="es" u="sng">
                <a:latin typeface="Bree Serif"/>
                <a:ea typeface="Bree Serif"/>
                <a:cs typeface="Bree Serif"/>
                <a:sym typeface="Bree Serif"/>
              </a:rPr>
              <a:t>: </a:t>
            </a:r>
          </a:p>
          <a:p>
            <a:pPr lvl="0">
              <a:spcBef>
                <a:spcPts val="0"/>
              </a:spcBef>
              <a:buNone/>
            </a:pPr>
            <a:r>
              <a:rPr lang="es" sz="1200">
                <a:latin typeface="Bree Serif"/>
                <a:ea typeface="Bree Serif"/>
                <a:cs typeface="Bree Serif"/>
                <a:sym typeface="Bree Serif"/>
              </a:rPr>
              <a:t>·Count how many green spaces exist at school</a:t>
            </a:r>
            <a:r>
              <a:rPr lang="es" sz="1200">
                <a:latin typeface="Bree Serif"/>
                <a:ea typeface="Bree Serif"/>
                <a:cs typeface="Bree Serif"/>
                <a:sym typeface="Bree Serif"/>
              </a:rPr>
              <a:t>.</a:t>
            </a:r>
          </a:p>
          <a:p>
            <a:pPr lvl="0">
              <a:spcBef>
                <a:spcPts val="0"/>
              </a:spcBef>
              <a:buNone/>
            </a:pPr>
            <a:r>
              <a:t/>
            </a:r>
            <a:endParaRPr sz="1200">
              <a:latin typeface="Bree Serif"/>
              <a:ea typeface="Bree Serif"/>
              <a:cs typeface="Bree Serif"/>
              <a:sym typeface="Bree Serif"/>
            </a:endParaRPr>
          </a:p>
          <a:p>
            <a:pPr lvl="0">
              <a:spcBef>
                <a:spcPts val="0"/>
              </a:spcBef>
              <a:buNone/>
            </a:pPr>
            <a:r>
              <a:rPr lang="es" sz="1200">
                <a:latin typeface="Bree Serif"/>
                <a:ea typeface="Bree Serif"/>
                <a:cs typeface="Bree Serif"/>
                <a:sym typeface="Bree Serif"/>
              </a:rPr>
              <a:t>·Consider what plant species are beneficial.</a:t>
            </a:r>
          </a:p>
          <a:p>
            <a:pPr lvl="0">
              <a:spcBef>
                <a:spcPts val="0"/>
              </a:spcBef>
              <a:buNone/>
            </a:pPr>
            <a:r>
              <a:t/>
            </a:r>
            <a:endParaRPr sz="1200">
              <a:latin typeface="Bree Serif"/>
              <a:ea typeface="Bree Serif"/>
              <a:cs typeface="Bree Serif"/>
              <a:sym typeface="Bree Serif"/>
            </a:endParaRPr>
          </a:p>
          <a:p>
            <a:pPr lvl="0">
              <a:spcBef>
                <a:spcPts val="0"/>
              </a:spcBef>
              <a:buNone/>
            </a:pPr>
            <a:r>
              <a:rPr lang="es" sz="1200">
                <a:latin typeface="Bree Serif"/>
                <a:ea typeface="Bree Serif"/>
                <a:cs typeface="Bree Serif"/>
                <a:sym typeface="Bree Serif"/>
              </a:rPr>
              <a:t>· Inform about the possible benefits. </a:t>
            </a:r>
          </a:p>
          <a:p>
            <a:pPr lvl="0">
              <a:spcBef>
                <a:spcPts val="0"/>
              </a:spcBef>
              <a:buNone/>
            </a:pPr>
            <a:r>
              <a:t/>
            </a:r>
            <a:endParaRPr sz="1200">
              <a:latin typeface="Bree Serif"/>
              <a:ea typeface="Bree Serif"/>
              <a:cs typeface="Bree Serif"/>
              <a:sym typeface="Bree Serif"/>
            </a:endParaRPr>
          </a:p>
          <a:p>
            <a:pPr lvl="0">
              <a:spcBef>
                <a:spcPts val="0"/>
              </a:spcBef>
              <a:buNone/>
            </a:pPr>
            <a:r>
              <a:rPr lang="es" sz="1200">
                <a:latin typeface="Bree Serif"/>
                <a:ea typeface="Bree Serif"/>
                <a:cs typeface="Bree Serif"/>
                <a:sym typeface="Bree Serif"/>
              </a:rPr>
              <a:t>· Promote planting beneficial plants</a:t>
            </a:r>
            <a:r>
              <a:rPr lang="es">
                <a:latin typeface="Bree Serif"/>
                <a:ea typeface="Bree Serif"/>
                <a:cs typeface="Bree Serif"/>
                <a:sym typeface="Bree Serif"/>
              </a:rPr>
              <a:t>.</a:t>
            </a:r>
          </a:p>
        </p:txBody>
      </p:sp>
      <p:sp>
        <p:nvSpPr>
          <p:cNvPr id="83" name="Shape 83"/>
          <p:cNvSpPr txBox="1"/>
          <p:nvPr/>
        </p:nvSpPr>
        <p:spPr>
          <a:xfrm>
            <a:off x="3427275" y="1111400"/>
            <a:ext cx="1597500" cy="3879900"/>
          </a:xfrm>
          <a:prstGeom prst="rect">
            <a:avLst/>
          </a:prstGeom>
          <a:solidFill>
            <a:srgbClr val="38761D">
              <a:alpha val="60000"/>
            </a:srgbClr>
          </a:solidFill>
          <a:ln>
            <a:noFill/>
          </a:ln>
        </p:spPr>
        <p:txBody>
          <a:bodyPr anchorCtr="0" anchor="t" bIns="91425" lIns="91425" rIns="91425" tIns="91425">
            <a:noAutofit/>
          </a:bodyPr>
          <a:lstStyle/>
          <a:p>
            <a:pPr lvl="0">
              <a:spcBef>
                <a:spcPts val="0"/>
              </a:spcBef>
              <a:buNone/>
            </a:pPr>
            <a:r>
              <a:rPr b="1" lang="es" u="sng">
                <a:latin typeface="Bree Serif"/>
                <a:ea typeface="Bree Serif"/>
                <a:cs typeface="Bree Serif"/>
                <a:sym typeface="Bree Serif"/>
              </a:rPr>
              <a:t>ELECTRIC CONSUMPTION</a:t>
            </a:r>
            <a:r>
              <a:rPr b="1" lang="es" u="sng">
                <a:latin typeface="Bree Serif"/>
                <a:ea typeface="Bree Serif"/>
                <a:cs typeface="Bree Serif"/>
                <a:sym typeface="Bree Serif"/>
              </a:rPr>
              <a:t>:</a:t>
            </a:r>
          </a:p>
          <a:p>
            <a:pPr lvl="0">
              <a:spcBef>
                <a:spcPts val="0"/>
              </a:spcBef>
              <a:buNone/>
            </a:pPr>
            <a:r>
              <a:t/>
            </a:r>
            <a:endParaRPr>
              <a:latin typeface="Bree Serif"/>
              <a:ea typeface="Bree Serif"/>
              <a:cs typeface="Bree Serif"/>
              <a:sym typeface="Bree Serif"/>
            </a:endParaRPr>
          </a:p>
          <a:p>
            <a:pPr lvl="0">
              <a:spcBef>
                <a:spcPts val="0"/>
              </a:spcBef>
              <a:buNone/>
            </a:pPr>
            <a:r>
              <a:rPr lang="es">
                <a:latin typeface="Bree Serif"/>
                <a:ea typeface="Bree Serif"/>
                <a:cs typeface="Bree Serif"/>
                <a:sym typeface="Bree Serif"/>
              </a:rPr>
              <a:t>·Observe the electricity bill in order to know which is the problem.</a:t>
            </a:r>
          </a:p>
          <a:p>
            <a:pPr lvl="0">
              <a:spcBef>
                <a:spcPts val="0"/>
              </a:spcBef>
              <a:buNone/>
            </a:pPr>
            <a:r>
              <a:t/>
            </a:r>
            <a:endParaRPr>
              <a:latin typeface="Bree Serif"/>
              <a:ea typeface="Bree Serif"/>
              <a:cs typeface="Bree Serif"/>
              <a:sym typeface="Bree Serif"/>
            </a:endParaRPr>
          </a:p>
          <a:p>
            <a:pPr lvl="0">
              <a:spcBef>
                <a:spcPts val="0"/>
              </a:spcBef>
              <a:buNone/>
            </a:pPr>
            <a:r>
              <a:rPr lang="es">
                <a:latin typeface="Bree Serif"/>
                <a:ea typeface="Bree Serif"/>
                <a:cs typeface="Bree Serif"/>
                <a:sym typeface="Bree Serif"/>
              </a:rPr>
              <a:t>·Prove that minimal changes can save a lot of energy and money.</a:t>
            </a:r>
          </a:p>
          <a:p>
            <a:pPr lvl="0">
              <a:spcBef>
                <a:spcPts val="0"/>
              </a:spcBef>
              <a:buNone/>
            </a:pPr>
            <a:r>
              <a:t/>
            </a:r>
            <a:endParaRPr>
              <a:latin typeface="Bree Serif"/>
              <a:ea typeface="Bree Serif"/>
              <a:cs typeface="Bree Serif"/>
              <a:sym typeface="Bree Serif"/>
            </a:endParaRPr>
          </a:p>
          <a:p>
            <a:pPr lvl="0">
              <a:spcBef>
                <a:spcPts val="0"/>
              </a:spcBef>
              <a:buNone/>
            </a:pPr>
            <a:r>
              <a:t/>
            </a:r>
            <a:endParaRPr>
              <a:latin typeface="Bree Serif"/>
              <a:ea typeface="Bree Serif"/>
              <a:cs typeface="Bree Serif"/>
              <a:sym typeface="Bree Serif"/>
            </a:endParaRPr>
          </a:p>
          <a:p>
            <a:pPr lvl="0">
              <a:spcBef>
                <a:spcPts val="0"/>
              </a:spcBef>
              <a:buNone/>
            </a:pPr>
            <a:r>
              <a:t/>
            </a:r>
            <a:endParaRPr>
              <a:latin typeface="Bree Serif"/>
              <a:ea typeface="Bree Serif"/>
              <a:cs typeface="Bree Serif"/>
              <a:sym typeface="Bree Serif"/>
            </a:endParaRPr>
          </a:p>
        </p:txBody>
      </p:sp>
      <p:sp>
        <p:nvSpPr>
          <p:cNvPr id="84" name="Shape 84"/>
          <p:cNvSpPr txBox="1"/>
          <p:nvPr/>
        </p:nvSpPr>
        <p:spPr>
          <a:xfrm>
            <a:off x="5145275" y="1111400"/>
            <a:ext cx="1287600" cy="3879900"/>
          </a:xfrm>
          <a:prstGeom prst="rect">
            <a:avLst/>
          </a:prstGeom>
          <a:solidFill>
            <a:srgbClr val="F6FF73">
              <a:alpha val="68460"/>
            </a:srgbClr>
          </a:solidFill>
          <a:ln>
            <a:noFill/>
          </a:ln>
        </p:spPr>
        <p:txBody>
          <a:bodyPr anchorCtr="0" anchor="t" bIns="91425" lIns="91425" rIns="91425" tIns="91425">
            <a:noAutofit/>
          </a:bodyPr>
          <a:lstStyle/>
          <a:p>
            <a:pPr lvl="0">
              <a:spcBef>
                <a:spcPts val="0"/>
              </a:spcBef>
              <a:buNone/>
            </a:pPr>
            <a:r>
              <a:rPr b="1" lang="es" u="sng">
                <a:latin typeface="Bree Serif"/>
                <a:ea typeface="Bree Serif"/>
                <a:cs typeface="Bree Serif"/>
                <a:sym typeface="Bree Serif"/>
              </a:rPr>
              <a:t>NOISE</a:t>
            </a:r>
            <a:r>
              <a:rPr b="1" lang="es" u="sng">
                <a:latin typeface="Bree Serif"/>
                <a:ea typeface="Bree Serif"/>
                <a:cs typeface="Bree Serif"/>
                <a:sym typeface="Bree Serif"/>
              </a:rPr>
              <a:t>:</a:t>
            </a:r>
          </a:p>
          <a:p>
            <a:pPr lvl="0">
              <a:spcBef>
                <a:spcPts val="0"/>
              </a:spcBef>
              <a:buNone/>
            </a:pPr>
            <a:r>
              <a:t/>
            </a:r>
            <a:endParaRPr>
              <a:latin typeface="Bree Serif"/>
              <a:ea typeface="Bree Serif"/>
              <a:cs typeface="Bree Serif"/>
              <a:sym typeface="Bree Serif"/>
            </a:endParaRPr>
          </a:p>
          <a:p>
            <a:pPr lvl="0">
              <a:spcBef>
                <a:spcPts val="0"/>
              </a:spcBef>
              <a:buNone/>
            </a:pPr>
            <a:r>
              <a:rPr lang="es">
                <a:latin typeface="Bree Serif"/>
                <a:ea typeface="Bree Serif"/>
                <a:cs typeface="Bree Serif"/>
                <a:sym typeface="Bree Serif"/>
              </a:rPr>
              <a:t>·Measure the noise inside the school.</a:t>
            </a:r>
          </a:p>
          <a:p>
            <a:pPr lvl="0">
              <a:spcBef>
                <a:spcPts val="0"/>
              </a:spcBef>
              <a:buNone/>
            </a:pPr>
            <a:r>
              <a:t/>
            </a:r>
            <a:endParaRPr>
              <a:latin typeface="Bree Serif"/>
              <a:ea typeface="Bree Serif"/>
              <a:cs typeface="Bree Serif"/>
              <a:sym typeface="Bree Serif"/>
            </a:endParaRPr>
          </a:p>
          <a:p>
            <a:pPr lvl="0">
              <a:spcBef>
                <a:spcPts val="0"/>
              </a:spcBef>
              <a:buNone/>
            </a:pPr>
            <a:r>
              <a:rPr lang="es">
                <a:latin typeface="Bree Serif"/>
                <a:ea typeface="Bree Serif"/>
                <a:cs typeface="Bree Serif"/>
                <a:sym typeface="Bree Serif"/>
              </a:rPr>
              <a:t>·Propose solutions to reduce the high level of noise.</a:t>
            </a:r>
          </a:p>
        </p:txBody>
      </p:sp>
      <p:sp>
        <p:nvSpPr>
          <p:cNvPr id="85" name="Shape 85"/>
          <p:cNvSpPr txBox="1"/>
          <p:nvPr/>
        </p:nvSpPr>
        <p:spPr>
          <a:xfrm>
            <a:off x="6542850" y="1087700"/>
            <a:ext cx="2289300" cy="3903600"/>
          </a:xfrm>
          <a:prstGeom prst="rect">
            <a:avLst/>
          </a:prstGeom>
          <a:solidFill>
            <a:srgbClr val="1BC840">
              <a:alpha val="60000"/>
            </a:srgbClr>
          </a:solidFill>
          <a:ln>
            <a:noFill/>
          </a:ln>
        </p:spPr>
        <p:txBody>
          <a:bodyPr anchorCtr="0" anchor="t" bIns="91425" lIns="91425" rIns="91425" tIns="91425">
            <a:noAutofit/>
          </a:bodyPr>
          <a:lstStyle/>
          <a:p>
            <a:pPr lvl="0" rtl="0">
              <a:lnSpc>
                <a:spcPct val="115000"/>
              </a:lnSpc>
              <a:spcBef>
                <a:spcPts val="0"/>
              </a:spcBef>
              <a:buNone/>
            </a:pPr>
            <a:r>
              <a:rPr b="1" lang="es" sz="1500" u="sng">
                <a:latin typeface="Bree Serif"/>
                <a:ea typeface="Bree Serif"/>
                <a:cs typeface="Bree Serif"/>
                <a:sym typeface="Bree Serif"/>
              </a:rPr>
              <a:t>WATER EXPENSES:</a:t>
            </a:r>
          </a:p>
          <a:p>
            <a:pPr lvl="0" rtl="0">
              <a:lnSpc>
                <a:spcPct val="115000"/>
              </a:lnSpc>
              <a:spcBef>
                <a:spcPts val="0"/>
              </a:spcBef>
              <a:buNone/>
            </a:pPr>
            <a:r>
              <a:t/>
            </a:r>
            <a:endParaRPr sz="1500">
              <a:latin typeface="Bree Serif"/>
              <a:ea typeface="Bree Serif"/>
              <a:cs typeface="Bree Serif"/>
              <a:sym typeface="Bree Serif"/>
            </a:endParaRPr>
          </a:p>
          <a:p>
            <a:pPr lvl="0" rtl="0">
              <a:lnSpc>
                <a:spcPct val="115000"/>
              </a:lnSpc>
              <a:spcBef>
                <a:spcPts val="0"/>
              </a:spcBef>
              <a:buNone/>
            </a:pPr>
            <a:r>
              <a:rPr lang="es" sz="1500">
                <a:latin typeface="Bree Serif"/>
                <a:ea typeface="Bree Serif"/>
                <a:cs typeface="Bree Serif"/>
                <a:sym typeface="Bree Serif"/>
              </a:rPr>
              <a:t>·Observe the school’s water bills </a:t>
            </a:r>
          </a:p>
          <a:p>
            <a:pPr lvl="0" rtl="0">
              <a:lnSpc>
                <a:spcPct val="115000"/>
              </a:lnSpc>
              <a:spcBef>
                <a:spcPts val="0"/>
              </a:spcBef>
              <a:buNone/>
            </a:pPr>
            <a:r>
              <a:t/>
            </a:r>
            <a:endParaRPr sz="1500">
              <a:latin typeface="Bree Serif"/>
              <a:ea typeface="Bree Serif"/>
              <a:cs typeface="Bree Serif"/>
              <a:sym typeface="Bree Serif"/>
            </a:endParaRPr>
          </a:p>
          <a:p>
            <a:pPr lvl="0" rtl="0">
              <a:lnSpc>
                <a:spcPct val="115000"/>
              </a:lnSpc>
              <a:spcBef>
                <a:spcPts val="0"/>
              </a:spcBef>
              <a:buNone/>
            </a:pPr>
            <a:r>
              <a:rPr lang="es" sz="1500">
                <a:latin typeface="Bree Serif"/>
                <a:ea typeface="Bree Serif"/>
                <a:cs typeface="Bree Serif"/>
                <a:sym typeface="Bree Serif"/>
              </a:rPr>
              <a:t>·Focus the highest expenses.</a:t>
            </a:r>
          </a:p>
          <a:p>
            <a:pPr lvl="0" rtl="0">
              <a:lnSpc>
                <a:spcPct val="115000"/>
              </a:lnSpc>
              <a:spcBef>
                <a:spcPts val="0"/>
              </a:spcBef>
              <a:buNone/>
            </a:pPr>
            <a:r>
              <a:t/>
            </a:r>
            <a:endParaRPr sz="1500">
              <a:latin typeface="Bree Serif"/>
              <a:ea typeface="Bree Serif"/>
              <a:cs typeface="Bree Serif"/>
              <a:sym typeface="Bree Serif"/>
            </a:endParaRPr>
          </a:p>
          <a:p>
            <a:pPr lvl="0" rtl="0">
              <a:lnSpc>
                <a:spcPct val="115000"/>
              </a:lnSpc>
              <a:spcBef>
                <a:spcPts val="0"/>
              </a:spcBef>
              <a:buNone/>
            </a:pPr>
            <a:r>
              <a:rPr lang="es" sz="1500">
                <a:latin typeface="Bree Serif"/>
                <a:ea typeface="Bree Serif"/>
                <a:cs typeface="Bree Serif"/>
                <a:sym typeface="Bree Serif"/>
              </a:rPr>
              <a:t> ·</a:t>
            </a:r>
            <a:r>
              <a:rPr lang="es" sz="1500">
                <a:solidFill>
                  <a:schemeClr val="dk1"/>
                </a:solidFill>
                <a:latin typeface="Bree Serif"/>
                <a:ea typeface="Bree Serif"/>
                <a:cs typeface="Bree Serif"/>
                <a:sym typeface="Bree Serif"/>
              </a:rPr>
              <a:t>Make the people at school aware about the expenses caused by the waste of resources</a:t>
            </a:r>
            <a:r>
              <a:rPr lang="es" sz="1500">
                <a:latin typeface="Bree Serif"/>
                <a:ea typeface="Bree Serif"/>
                <a:cs typeface="Bree Serif"/>
                <a:sym typeface="Bree Serif"/>
              </a:rPr>
              <a:t>.</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s">
                <a:latin typeface="Comfortaa"/>
                <a:ea typeface="Comfortaa"/>
                <a:cs typeface="Comfortaa"/>
                <a:sym typeface="Comfortaa"/>
              </a:rPr>
              <a:t>FINALIDAD</a:t>
            </a:r>
          </a:p>
        </p:txBody>
      </p:sp>
      <p:sp>
        <p:nvSpPr>
          <p:cNvPr id="91" name="Shape 91"/>
          <p:cNvSpPr txBox="1"/>
          <p:nvPr>
            <p:ph idx="1" type="body"/>
          </p:nvPr>
        </p:nvSpPr>
        <p:spPr>
          <a:xfrm>
            <a:off x="311700" y="1193375"/>
            <a:ext cx="8520600" cy="3651900"/>
          </a:xfrm>
          <a:prstGeom prst="rect">
            <a:avLst/>
          </a:prstGeom>
          <a:noFill/>
        </p:spPr>
        <p:txBody>
          <a:bodyPr anchorCtr="0" anchor="t" bIns="91425" lIns="91425" rIns="91425" tIns="91425">
            <a:noAutofit/>
          </a:bodyPr>
          <a:lstStyle/>
          <a:p>
            <a:pPr lvl="0" rtl="0">
              <a:spcBef>
                <a:spcPts val="0"/>
              </a:spcBef>
              <a:spcAft>
                <a:spcPts val="0"/>
              </a:spcAft>
              <a:buClr>
                <a:schemeClr val="dk1"/>
              </a:buClr>
              <a:buSzPct val="61111"/>
              <a:buFont typeface="Arial"/>
              <a:buNone/>
            </a:pPr>
            <a:r>
              <a:t/>
            </a:r>
            <a:endParaRPr>
              <a:solidFill>
                <a:srgbClr val="FFFFFF"/>
              </a:solidFill>
              <a:latin typeface="Patua One"/>
              <a:ea typeface="Patua One"/>
              <a:cs typeface="Patua One"/>
              <a:sym typeface="Patua One"/>
            </a:endParaRPr>
          </a:p>
          <a:p>
            <a:pPr lvl="0" rtl="0">
              <a:spcBef>
                <a:spcPts val="0"/>
              </a:spcBef>
              <a:buClr>
                <a:schemeClr val="dk1"/>
              </a:buClr>
              <a:buSzPct val="61111"/>
              <a:buFont typeface="Arial"/>
              <a:buNone/>
            </a:pPr>
            <a:r>
              <a:t/>
            </a:r>
            <a:endParaRPr>
              <a:solidFill>
                <a:srgbClr val="FFFFFF"/>
              </a:solidFill>
              <a:latin typeface="Patua One"/>
              <a:ea typeface="Patua One"/>
              <a:cs typeface="Patua One"/>
              <a:sym typeface="Patua One"/>
            </a:endParaRPr>
          </a:p>
        </p:txBody>
      </p:sp>
      <p:sp>
        <p:nvSpPr>
          <p:cNvPr id="92" name="Shape 92"/>
          <p:cNvSpPr txBox="1"/>
          <p:nvPr>
            <p:ph idx="1" type="body"/>
          </p:nvPr>
        </p:nvSpPr>
        <p:spPr>
          <a:xfrm>
            <a:off x="311725" y="1152475"/>
            <a:ext cx="8520600" cy="1011000"/>
          </a:xfrm>
          <a:prstGeom prst="rect">
            <a:avLst/>
          </a:prstGeom>
          <a:solidFill>
            <a:srgbClr val="38761D">
              <a:alpha val="60000"/>
            </a:srgbClr>
          </a:solidFill>
        </p:spPr>
        <p:txBody>
          <a:bodyPr anchorCtr="0" anchor="t" bIns="91425" lIns="91425" rIns="91425" tIns="91425">
            <a:noAutofit/>
          </a:bodyPr>
          <a:lstStyle/>
          <a:p>
            <a:pPr lvl="0" rtl="0">
              <a:spcBef>
                <a:spcPts val="0"/>
              </a:spcBef>
              <a:spcAft>
                <a:spcPts val="0"/>
              </a:spcAft>
              <a:buClr>
                <a:schemeClr val="dk1"/>
              </a:buClr>
              <a:buSzPct val="61111"/>
              <a:buFont typeface="Arial"/>
              <a:buNone/>
            </a:pPr>
            <a:r>
              <a:rPr lang="es">
                <a:solidFill>
                  <a:srgbClr val="FFFFFF"/>
                </a:solidFill>
                <a:latin typeface="Roboto"/>
                <a:ea typeface="Roboto"/>
                <a:cs typeface="Roboto"/>
                <a:sym typeface="Roboto"/>
              </a:rPr>
              <a:t>Esta investigación evalúa el potencial de mejora de los centros educativos en diversos sectores ambientales. </a:t>
            </a:r>
          </a:p>
        </p:txBody>
      </p:sp>
      <p:sp>
        <p:nvSpPr>
          <p:cNvPr id="93" name="Shape 93"/>
          <p:cNvSpPr txBox="1"/>
          <p:nvPr/>
        </p:nvSpPr>
        <p:spPr>
          <a:xfrm>
            <a:off x="3563800" y="2346425"/>
            <a:ext cx="5400300" cy="674100"/>
          </a:xfrm>
          <a:prstGeom prst="rect">
            <a:avLst/>
          </a:prstGeom>
          <a:solidFill>
            <a:srgbClr val="1BC840">
              <a:alpha val="60000"/>
            </a:srgbClr>
          </a:solidFill>
          <a:ln>
            <a:noFill/>
          </a:ln>
        </p:spPr>
        <p:txBody>
          <a:bodyPr anchorCtr="0" anchor="t" bIns="91425" lIns="91425" rIns="91425" tIns="91425">
            <a:noAutofit/>
          </a:bodyPr>
          <a:lstStyle/>
          <a:p>
            <a:pPr lvl="0">
              <a:spcBef>
                <a:spcPts val="0"/>
              </a:spcBef>
              <a:buNone/>
            </a:pPr>
            <a:r>
              <a:rPr b="1" lang="es" sz="3000">
                <a:solidFill>
                  <a:schemeClr val="lt1"/>
                </a:solidFill>
                <a:latin typeface="Indie Flower"/>
                <a:ea typeface="Indie Flower"/>
                <a:cs typeface="Indie Flower"/>
                <a:sym typeface="Indie Flower"/>
              </a:rPr>
              <a:t>REDUCIR</a:t>
            </a:r>
            <a:r>
              <a:rPr b="1" lang="es" sz="3000">
                <a:latin typeface="Indie Flower"/>
                <a:ea typeface="Indie Flower"/>
                <a:cs typeface="Indie Flower"/>
                <a:sym typeface="Indie Flower"/>
              </a:rPr>
              <a:t> </a:t>
            </a:r>
            <a:r>
              <a:rPr b="1" lang="es" sz="3000">
                <a:latin typeface="Indie Flower"/>
                <a:ea typeface="Indie Flower"/>
                <a:cs typeface="Indie Flower"/>
                <a:sym typeface="Indie Flower"/>
              </a:rPr>
              <a:t>el impacto ambiental</a:t>
            </a:r>
          </a:p>
        </p:txBody>
      </p:sp>
      <p:sp>
        <p:nvSpPr>
          <p:cNvPr id="94" name="Shape 94"/>
          <p:cNvSpPr txBox="1"/>
          <p:nvPr/>
        </p:nvSpPr>
        <p:spPr>
          <a:xfrm>
            <a:off x="311725" y="2298225"/>
            <a:ext cx="3150900" cy="1594200"/>
          </a:xfrm>
          <a:prstGeom prst="rect">
            <a:avLst/>
          </a:prstGeom>
          <a:solidFill>
            <a:srgbClr val="6DF933">
              <a:alpha val="71540"/>
            </a:srgbClr>
          </a:solidFill>
          <a:ln cap="flat" cmpd="sng" w="9525">
            <a:solidFill>
              <a:srgbClr val="134F5C"/>
            </a:solidFill>
            <a:prstDash val="solid"/>
            <a:round/>
            <a:headEnd len="med" w="med" type="none"/>
            <a:tailEnd len="med" w="med" type="none"/>
          </a:ln>
        </p:spPr>
        <p:txBody>
          <a:bodyPr anchorCtr="0" anchor="t" bIns="91425" lIns="91425" rIns="91425" tIns="91425">
            <a:noAutofit/>
          </a:bodyPr>
          <a:lstStyle/>
          <a:p>
            <a:pPr lvl="0">
              <a:spcBef>
                <a:spcPts val="0"/>
              </a:spcBef>
              <a:buNone/>
            </a:pPr>
            <a:r>
              <a:rPr lang="es" sz="2400">
                <a:solidFill>
                  <a:schemeClr val="lt1"/>
                </a:solidFill>
                <a:latin typeface="Bree Serif"/>
                <a:ea typeface="Bree Serif"/>
                <a:cs typeface="Bree Serif"/>
                <a:sym typeface="Bree Serif"/>
              </a:rPr>
              <a:t>REDUCIR </a:t>
            </a:r>
            <a:r>
              <a:rPr lang="es" sz="2400">
                <a:latin typeface="Bree Serif"/>
                <a:ea typeface="Bree Serif"/>
                <a:cs typeface="Bree Serif"/>
                <a:sym typeface="Bree Serif"/>
              </a:rPr>
              <a:t>el gasto económico e </a:t>
            </a:r>
            <a:r>
              <a:rPr lang="es" sz="2400">
                <a:solidFill>
                  <a:srgbClr val="38761D"/>
                </a:solidFill>
                <a:latin typeface="Bree Serif"/>
                <a:ea typeface="Bree Serif"/>
                <a:cs typeface="Bree Serif"/>
                <a:sym typeface="Bree Serif"/>
              </a:rPr>
              <a:t>INVERTIR </a:t>
            </a:r>
            <a:r>
              <a:rPr lang="es" sz="2400">
                <a:latin typeface="Bree Serif"/>
                <a:ea typeface="Bree Serif"/>
                <a:cs typeface="Bree Serif"/>
                <a:sym typeface="Bree Serif"/>
              </a:rPr>
              <a:t>el sobrante en otras áreas</a:t>
            </a:r>
          </a:p>
        </p:txBody>
      </p:sp>
      <p:sp>
        <p:nvSpPr>
          <p:cNvPr id="95" name="Shape 95"/>
          <p:cNvSpPr txBox="1"/>
          <p:nvPr/>
        </p:nvSpPr>
        <p:spPr>
          <a:xfrm>
            <a:off x="311700" y="4061675"/>
            <a:ext cx="7599300" cy="783600"/>
          </a:xfrm>
          <a:prstGeom prst="rect">
            <a:avLst/>
          </a:prstGeom>
          <a:solidFill>
            <a:srgbClr val="BA821E">
              <a:alpha val="60000"/>
            </a:srgbClr>
          </a:solidFill>
          <a:ln>
            <a:noFill/>
          </a:ln>
        </p:spPr>
        <p:txBody>
          <a:bodyPr anchorCtr="0" anchor="t" bIns="91425" lIns="91425" rIns="91425" tIns="91425">
            <a:noAutofit/>
          </a:bodyPr>
          <a:lstStyle/>
          <a:p>
            <a:pPr lvl="0" rtl="0">
              <a:lnSpc>
                <a:spcPct val="115000"/>
              </a:lnSpc>
              <a:spcBef>
                <a:spcPts val="0"/>
              </a:spcBef>
              <a:buNone/>
            </a:pPr>
            <a:r>
              <a:rPr lang="es" sz="2400">
                <a:solidFill>
                  <a:schemeClr val="lt1"/>
                </a:solidFill>
                <a:latin typeface="Passion One"/>
                <a:ea typeface="Passion One"/>
                <a:cs typeface="Passion One"/>
                <a:sym typeface="Passion One"/>
              </a:rPr>
              <a:t>Otorgar </a:t>
            </a:r>
            <a:r>
              <a:rPr lang="es" sz="2400">
                <a:latin typeface="Passion One"/>
                <a:ea typeface="Passion One"/>
                <a:cs typeface="Passion One"/>
                <a:sym typeface="Passion One"/>
              </a:rPr>
              <a:t>MÁS IMPORTANCIA</a:t>
            </a:r>
            <a:r>
              <a:rPr lang="es" sz="2400">
                <a:solidFill>
                  <a:schemeClr val="lt1"/>
                </a:solidFill>
                <a:latin typeface="Passion One"/>
                <a:ea typeface="Passion One"/>
                <a:cs typeface="Passion One"/>
                <a:sym typeface="Passion One"/>
              </a:rPr>
              <a:t> al ahorro energético en la educación</a:t>
            </a:r>
          </a:p>
          <a:p>
            <a:pPr lvl="0">
              <a:spcBef>
                <a:spcPts val="0"/>
              </a:spcBef>
              <a:buNone/>
            </a:pPr>
            <a:r>
              <a:t/>
            </a:r>
            <a:endParaRPr sz="2400">
              <a:latin typeface="Passion One"/>
              <a:ea typeface="Passion One"/>
              <a:cs typeface="Passion One"/>
              <a:sym typeface="Passion One"/>
            </a:endParaRPr>
          </a:p>
        </p:txBody>
      </p:sp>
      <p:sp>
        <p:nvSpPr>
          <p:cNvPr id="96" name="Shape 96"/>
          <p:cNvSpPr txBox="1"/>
          <p:nvPr/>
        </p:nvSpPr>
        <p:spPr>
          <a:xfrm>
            <a:off x="3563800" y="3108887"/>
            <a:ext cx="5118300" cy="783600"/>
          </a:xfrm>
          <a:prstGeom prst="rect">
            <a:avLst/>
          </a:prstGeom>
          <a:solidFill>
            <a:srgbClr val="F6FF73">
              <a:alpha val="68460"/>
            </a:srgbClr>
          </a:solidFill>
          <a:ln>
            <a:noFill/>
          </a:ln>
        </p:spPr>
        <p:txBody>
          <a:bodyPr anchorCtr="0" anchor="t" bIns="91425" lIns="91425" rIns="91425" tIns="91425">
            <a:noAutofit/>
          </a:bodyPr>
          <a:lstStyle/>
          <a:p>
            <a:pPr lvl="0" rtl="0">
              <a:lnSpc>
                <a:spcPct val="115000"/>
              </a:lnSpc>
              <a:spcBef>
                <a:spcPts val="0"/>
              </a:spcBef>
              <a:buNone/>
            </a:pPr>
            <a:r>
              <a:rPr lang="es" sz="1800">
                <a:latin typeface="Roboto"/>
                <a:ea typeface="Roboto"/>
                <a:cs typeface="Roboto"/>
                <a:sym typeface="Roboto"/>
              </a:rPr>
              <a:t>Transición a una economía baja en carbono en centros y comunidades escolares.</a:t>
            </a:r>
          </a:p>
          <a:p>
            <a:pPr lvl="0" rtl="0">
              <a:lnSpc>
                <a:spcPct val="115000"/>
              </a:lnSpc>
              <a:spcBef>
                <a:spcPts val="0"/>
              </a:spcBef>
              <a:buClr>
                <a:schemeClr val="dk1"/>
              </a:buClr>
              <a:buFont typeface="Arial"/>
              <a:buNone/>
            </a:pPr>
            <a:r>
              <a:t/>
            </a:r>
            <a:endParaRPr sz="1800">
              <a:latin typeface="Patua One"/>
              <a:ea typeface="Patua One"/>
              <a:cs typeface="Patua One"/>
              <a:sym typeface="Patua One"/>
            </a:endParaRPr>
          </a:p>
          <a:p>
            <a:pPr lvl="0">
              <a:spcBef>
                <a:spcPts val="0"/>
              </a:spcBef>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s">
                <a:latin typeface="Comfortaa"/>
                <a:ea typeface="Comfortaa"/>
                <a:cs typeface="Comfortaa"/>
                <a:sym typeface="Comfortaa"/>
              </a:rPr>
              <a:t>ESTADO DE LA CUESTIÓN</a:t>
            </a:r>
          </a:p>
        </p:txBody>
      </p:sp>
      <p:sp>
        <p:nvSpPr>
          <p:cNvPr id="102" name="Shape 102"/>
          <p:cNvSpPr txBox="1"/>
          <p:nvPr>
            <p:ph idx="1" type="body"/>
          </p:nvPr>
        </p:nvSpPr>
        <p:spPr>
          <a:xfrm>
            <a:off x="606600" y="3032425"/>
            <a:ext cx="7683600" cy="1921500"/>
          </a:xfrm>
          <a:prstGeom prst="rect">
            <a:avLst/>
          </a:prstGeom>
          <a:solidFill>
            <a:srgbClr val="38761D">
              <a:alpha val="60000"/>
            </a:srgbClr>
          </a:solidFill>
        </p:spPr>
        <p:txBody>
          <a:bodyPr anchorCtr="0" anchor="ctr" bIns="91425" lIns="91425" rIns="91425" tIns="91425">
            <a:noAutofit/>
          </a:bodyPr>
          <a:lstStyle/>
          <a:p>
            <a:pPr lvl="0" rtl="0">
              <a:spcBef>
                <a:spcPts val="0"/>
              </a:spcBef>
              <a:spcAft>
                <a:spcPts val="0"/>
              </a:spcAft>
              <a:buNone/>
            </a:pPr>
            <a:r>
              <a:t/>
            </a:r>
            <a:endParaRPr sz="1500">
              <a:solidFill>
                <a:srgbClr val="FFFFFF"/>
              </a:solidFill>
              <a:latin typeface="Roboto"/>
              <a:ea typeface="Roboto"/>
              <a:cs typeface="Roboto"/>
              <a:sym typeface="Roboto"/>
            </a:endParaRPr>
          </a:p>
          <a:p>
            <a:pPr indent="-323850" lvl="0" marL="457200" rtl="0">
              <a:spcBef>
                <a:spcPts val="0"/>
              </a:spcBef>
              <a:spcAft>
                <a:spcPts val="0"/>
              </a:spcAft>
              <a:buClr>
                <a:srgbClr val="FFFFFF"/>
              </a:buClr>
              <a:buSzPct val="100000"/>
              <a:buFont typeface="Roboto"/>
            </a:pPr>
            <a:r>
              <a:rPr lang="es" sz="1500">
                <a:solidFill>
                  <a:srgbClr val="FFFFFF"/>
                </a:solidFill>
                <a:latin typeface="Roboto"/>
                <a:ea typeface="Roboto"/>
                <a:cs typeface="Roboto"/>
                <a:sym typeface="Roboto"/>
              </a:rPr>
              <a:t>Si se leen los datos del Índice de Desempeño Ambiental (EPI), España ocupa la 7ª posición de 182 países, podríamos llegar a pensar que nuestra situación no es tan preocupante.</a:t>
            </a:r>
          </a:p>
          <a:p>
            <a:pPr indent="-323850" lvl="0" marL="457200" rtl="0">
              <a:spcBef>
                <a:spcPts val="0"/>
              </a:spcBef>
              <a:spcAft>
                <a:spcPts val="0"/>
              </a:spcAft>
              <a:buClr>
                <a:srgbClr val="FFFFFF"/>
              </a:buClr>
              <a:buSzPct val="100000"/>
              <a:buFont typeface="Roboto"/>
            </a:pPr>
            <a:r>
              <a:rPr lang="es" sz="1500">
                <a:solidFill>
                  <a:srgbClr val="FFFFFF"/>
                </a:solidFill>
                <a:latin typeface="Roboto"/>
                <a:ea typeface="Roboto"/>
                <a:cs typeface="Roboto"/>
                <a:sym typeface="Roboto"/>
              </a:rPr>
              <a:t>El problema llega cuando observamos las capacidades y el avance que tiene el país y lo poco proporcional que es el grado de involucración de la población.</a:t>
            </a:r>
          </a:p>
        </p:txBody>
      </p:sp>
      <p:sp>
        <p:nvSpPr>
          <p:cNvPr id="103" name="Shape 103"/>
          <p:cNvSpPr txBox="1"/>
          <p:nvPr/>
        </p:nvSpPr>
        <p:spPr>
          <a:xfrm>
            <a:off x="606600" y="1086825"/>
            <a:ext cx="3627000" cy="998400"/>
          </a:xfrm>
          <a:prstGeom prst="rect">
            <a:avLst/>
          </a:prstGeom>
          <a:solidFill>
            <a:srgbClr val="1BC840">
              <a:alpha val="60000"/>
            </a:srgbClr>
          </a:solidFill>
          <a:ln>
            <a:noFill/>
          </a:ln>
        </p:spPr>
        <p:txBody>
          <a:bodyPr anchorCtr="0" anchor="t" bIns="91425" lIns="91425" rIns="91425" tIns="91425">
            <a:noAutofit/>
          </a:bodyPr>
          <a:lstStyle/>
          <a:p>
            <a:pPr lvl="0">
              <a:spcBef>
                <a:spcPts val="0"/>
              </a:spcBef>
              <a:buNone/>
            </a:pPr>
            <a:r>
              <a:rPr lang="es" sz="2400">
                <a:solidFill>
                  <a:srgbClr val="FFFFFF"/>
                </a:solidFill>
                <a:latin typeface="Bree Serif"/>
                <a:ea typeface="Bree Serif"/>
                <a:cs typeface="Bree Serif"/>
                <a:sym typeface="Bree Serif"/>
              </a:rPr>
              <a:t>QUEREMOS </a:t>
            </a:r>
            <a:r>
              <a:rPr lang="es" sz="2400">
                <a:latin typeface="Bree Serif"/>
                <a:ea typeface="Bree Serif"/>
                <a:cs typeface="Bree Serif"/>
                <a:sym typeface="Bree Serif"/>
              </a:rPr>
              <a:t>aumentar el ahorro en los institutos</a:t>
            </a:r>
          </a:p>
        </p:txBody>
      </p:sp>
      <p:sp>
        <p:nvSpPr>
          <p:cNvPr id="104" name="Shape 104"/>
          <p:cNvSpPr txBox="1"/>
          <p:nvPr/>
        </p:nvSpPr>
        <p:spPr>
          <a:xfrm>
            <a:off x="4560875" y="1086825"/>
            <a:ext cx="3551100" cy="998400"/>
          </a:xfrm>
          <a:prstGeom prst="rect">
            <a:avLst/>
          </a:prstGeom>
          <a:solidFill>
            <a:srgbClr val="38761D">
              <a:alpha val="60000"/>
            </a:srgbClr>
          </a:solidFill>
          <a:ln>
            <a:noFill/>
          </a:ln>
        </p:spPr>
        <p:txBody>
          <a:bodyPr anchorCtr="0" anchor="t" bIns="91425" lIns="91425" rIns="91425" tIns="91425">
            <a:noAutofit/>
          </a:bodyPr>
          <a:lstStyle/>
          <a:p>
            <a:pPr lvl="0">
              <a:spcBef>
                <a:spcPts val="0"/>
              </a:spcBef>
              <a:buNone/>
            </a:pPr>
            <a:r>
              <a:rPr b="1" lang="es" sz="3000">
                <a:solidFill>
                  <a:srgbClr val="FFD966"/>
                </a:solidFill>
                <a:latin typeface="Amatic SC"/>
                <a:ea typeface="Amatic SC"/>
                <a:cs typeface="Amatic SC"/>
                <a:sym typeface="Amatic SC"/>
              </a:rPr>
              <a:t>EL CAMBIO</a:t>
            </a:r>
            <a:r>
              <a:rPr b="1" lang="es" sz="3000">
                <a:latin typeface="Amatic SC"/>
                <a:ea typeface="Amatic SC"/>
                <a:cs typeface="Amatic SC"/>
                <a:sym typeface="Amatic SC"/>
              </a:rPr>
              <a:t> no ha hecho más que empezar.</a:t>
            </a:r>
          </a:p>
        </p:txBody>
      </p:sp>
      <p:sp>
        <p:nvSpPr>
          <p:cNvPr id="105" name="Shape 105"/>
          <p:cNvSpPr txBox="1"/>
          <p:nvPr/>
        </p:nvSpPr>
        <p:spPr>
          <a:xfrm>
            <a:off x="606600" y="2179625"/>
            <a:ext cx="3210000" cy="758400"/>
          </a:xfrm>
          <a:prstGeom prst="rect">
            <a:avLst/>
          </a:prstGeom>
          <a:solidFill>
            <a:srgbClr val="6DF933">
              <a:alpha val="71540"/>
            </a:srgbClr>
          </a:solidFill>
          <a:ln>
            <a:noFill/>
          </a:ln>
        </p:spPr>
        <p:txBody>
          <a:bodyPr anchorCtr="0" anchor="t" bIns="91425" lIns="91425" rIns="91425" tIns="91425">
            <a:noAutofit/>
          </a:bodyPr>
          <a:lstStyle/>
          <a:p>
            <a:pPr lvl="0">
              <a:spcBef>
                <a:spcPts val="0"/>
              </a:spcBef>
              <a:buNone/>
            </a:pPr>
            <a:r>
              <a:rPr lang="es" sz="1800">
                <a:latin typeface="Pacifico"/>
                <a:ea typeface="Pacifico"/>
                <a:cs typeface="Pacifico"/>
                <a:sym typeface="Pacifico"/>
              </a:rPr>
              <a:t>C</a:t>
            </a:r>
            <a:r>
              <a:rPr lang="es" sz="1800">
                <a:latin typeface="Pacifico"/>
                <a:ea typeface="Pacifico"/>
                <a:cs typeface="Pacifico"/>
                <a:sym typeface="Pacifico"/>
              </a:rPr>
              <a:t>onseguimos </a:t>
            </a:r>
            <a:r>
              <a:rPr b="1" lang="es" sz="1800">
                <a:latin typeface="Pacifico"/>
                <a:ea typeface="Pacifico"/>
                <a:cs typeface="Pacifico"/>
                <a:sym typeface="Pacifico"/>
              </a:rPr>
              <a:t>reciclar</a:t>
            </a:r>
            <a:r>
              <a:rPr lang="es" sz="1800">
                <a:latin typeface="Pacifico"/>
                <a:ea typeface="Pacifico"/>
                <a:cs typeface="Pacifico"/>
                <a:sym typeface="Pacifico"/>
              </a:rPr>
              <a:t> el </a:t>
            </a:r>
            <a:r>
              <a:rPr b="1" lang="es" sz="1800">
                <a:latin typeface="Pacifico"/>
                <a:ea typeface="Pacifico"/>
                <a:cs typeface="Pacifico"/>
                <a:sym typeface="Pacifico"/>
              </a:rPr>
              <a:t>75%</a:t>
            </a:r>
            <a:r>
              <a:rPr lang="es" sz="1800">
                <a:latin typeface="Pacifico"/>
                <a:ea typeface="Pacifico"/>
                <a:cs typeface="Pacifico"/>
                <a:sym typeface="Pacifico"/>
              </a:rPr>
              <a:t> de los residuos no orgánicos</a:t>
            </a:r>
          </a:p>
        </p:txBody>
      </p:sp>
      <p:sp>
        <p:nvSpPr>
          <p:cNvPr id="106" name="Shape 106"/>
          <p:cNvSpPr txBox="1"/>
          <p:nvPr/>
        </p:nvSpPr>
        <p:spPr>
          <a:xfrm>
            <a:off x="3260700" y="2806225"/>
            <a:ext cx="1086600" cy="572700"/>
          </a:xfrm>
          <a:prstGeom prst="rect">
            <a:avLst/>
          </a:prstGeom>
          <a:solidFill>
            <a:srgbClr val="D9EAD3"/>
          </a:solidFill>
          <a:ln>
            <a:noFill/>
          </a:ln>
        </p:spPr>
        <p:txBody>
          <a:bodyPr anchorCtr="0" anchor="t" bIns="91425" lIns="91425" rIns="91425" tIns="91425">
            <a:noAutofit/>
          </a:bodyPr>
          <a:lstStyle/>
          <a:p>
            <a:pPr lvl="0" algn="ctr">
              <a:spcBef>
                <a:spcPts val="0"/>
              </a:spcBef>
              <a:buNone/>
            </a:pPr>
            <a:r>
              <a:rPr lang="es" sz="3000">
                <a:solidFill>
                  <a:srgbClr val="274E13"/>
                </a:solidFill>
                <a:latin typeface="Bangers"/>
                <a:ea typeface="Bangers"/>
                <a:cs typeface="Bangers"/>
                <a:sym typeface="Bangers"/>
              </a:rPr>
              <a:t>2015</a:t>
            </a:r>
          </a:p>
        </p:txBody>
      </p:sp>
      <p:sp>
        <p:nvSpPr>
          <p:cNvPr id="107" name="Shape 107"/>
          <p:cNvSpPr txBox="1"/>
          <p:nvPr/>
        </p:nvSpPr>
        <p:spPr>
          <a:xfrm>
            <a:off x="4549525" y="2236850"/>
            <a:ext cx="3551100" cy="1142100"/>
          </a:xfrm>
          <a:prstGeom prst="rect">
            <a:avLst/>
          </a:prstGeom>
          <a:solidFill>
            <a:srgbClr val="BA821E">
              <a:alpha val="60000"/>
            </a:srgbClr>
          </a:solidFill>
          <a:ln>
            <a:noFill/>
          </a:ln>
        </p:spPr>
        <p:txBody>
          <a:bodyPr anchorCtr="0" anchor="t" bIns="91425" lIns="91425" rIns="91425" tIns="91425">
            <a:noAutofit/>
          </a:bodyPr>
          <a:lstStyle/>
          <a:p>
            <a:pPr lvl="0">
              <a:spcBef>
                <a:spcPts val="0"/>
              </a:spcBef>
              <a:buNone/>
            </a:pPr>
            <a:r>
              <a:rPr b="1" lang="es" sz="2000" u="sng">
                <a:solidFill>
                  <a:srgbClr val="FFFFFF"/>
                </a:solidFill>
                <a:latin typeface="Architects Daughter"/>
                <a:ea typeface="Architects Daughter"/>
                <a:cs typeface="Architects Daughter"/>
                <a:sym typeface="Architects Daughter"/>
              </a:rPr>
              <a:t>POCA</a:t>
            </a:r>
            <a:r>
              <a:rPr lang="es" sz="2000">
                <a:solidFill>
                  <a:srgbClr val="FFFFFF"/>
                </a:solidFill>
                <a:latin typeface="Architects Daughter"/>
                <a:ea typeface="Architects Daughter"/>
                <a:cs typeface="Architects Daughter"/>
                <a:sym typeface="Architects Daughter"/>
              </a:rPr>
              <a:t> CONCIENCIACIÓN</a:t>
            </a:r>
            <a:r>
              <a:rPr lang="es" sz="2000">
                <a:latin typeface="Architects Daughter"/>
                <a:ea typeface="Architects Daughter"/>
                <a:cs typeface="Architects Daughter"/>
                <a:sym typeface="Architects Daughter"/>
              </a:rPr>
              <a:t> de la sociedad, pero sobre todo de </a:t>
            </a:r>
            <a:r>
              <a:rPr lang="es" sz="2000">
                <a:solidFill>
                  <a:srgbClr val="FFFFFF"/>
                </a:solidFill>
                <a:latin typeface="Architects Daughter"/>
                <a:ea typeface="Architects Daughter"/>
                <a:cs typeface="Architects Daughter"/>
                <a:sym typeface="Architects Daughter"/>
              </a:rPr>
              <a:t>LOS ALUMNOS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311700" y="445025"/>
            <a:ext cx="3877500" cy="572700"/>
          </a:xfrm>
          <a:prstGeom prst="rect">
            <a:avLst/>
          </a:prstGeom>
        </p:spPr>
        <p:txBody>
          <a:bodyPr anchorCtr="0" anchor="t" bIns="91425" lIns="91425" rIns="91425" tIns="91425">
            <a:noAutofit/>
          </a:bodyPr>
          <a:lstStyle/>
          <a:p>
            <a:pPr lvl="0">
              <a:spcBef>
                <a:spcPts val="0"/>
              </a:spcBef>
              <a:buNone/>
            </a:pPr>
            <a:r>
              <a:rPr lang="es">
                <a:latin typeface="Comfortaa"/>
                <a:ea typeface="Comfortaa"/>
                <a:cs typeface="Comfortaa"/>
                <a:sym typeface="Comfortaa"/>
              </a:rPr>
              <a:t>ESPACIOS VERDES                                     </a:t>
            </a:r>
          </a:p>
        </p:txBody>
      </p:sp>
      <p:sp>
        <p:nvSpPr>
          <p:cNvPr id="113" name="Shape 113"/>
          <p:cNvSpPr txBox="1"/>
          <p:nvPr>
            <p:ph idx="1" type="body"/>
          </p:nvPr>
        </p:nvSpPr>
        <p:spPr>
          <a:xfrm>
            <a:off x="4090400" y="445025"/>
            <a:ext cx="4741800" cy="572700"/>
          </a:xfrm>
          <a:prstGeom prst="rect">
            <a:avLst/>
          </a:prstGeom>
        </p:spPr>
        <p:txBody>
          <a:bodyPr anchorCtr="0" anchor="t" bIns="91425" lIns="91425" rIns="91425" tIns="91425">
            <a:noAutofit/>
          </a:bodyPr>
          <a:lstStyle/>
          <a:p>
            <a:pPr lvl="0" algn="r">
              <a:spcBef>
                <a:spcPts val="0"/>
              </a:spcBef>
              <a:buNone/>
            </a:pPr>
            <a:r>
              <a:rPr i="1" lang="es"/>
              <a:t>(IES Ítaca)</a:t>
            </a:r>
          </a:p>
        </p:txBody>
      </p:sp>
      <p:pic>
        <p:nvPicPr>
          <p:cNvPr descr="green6_42504.png" id="114" name="Shape 114"/>
          <p:cNvPicPr preferRelativeResize="0"/>
          <p:nvPr/>
        </p:nvPicPr>
        <p:blipFill>
          <a:blip r:embed="rId3">
            <a:alphaModFix/>
          </a:blip>
          <a:stretch>
            <a:fillRect/>
          </a:stretch>
        </p:blipFill>
        <p:spPr>
          <a:xfrm>
            <a:off x="4088912" y="245399"/>
            <a:ext cx="772325" cy="772325"/>
          </a:xfrm>
          <a:prstGeom prst="rect">
            <a:avLst/>
          </a:prstGeom>
          <a:noFill/>
          <a:ln>
            <a:noFill/>
          </a:ln>
        </p:spPr>
      </p:pic>
      <p:sp>
        <p:nvSpPr>
          <p:cNvPr id="115" name="Shape 115"/>
          <p:cNvSpPr txBox="1"/>
          <p:nvPr/>
        </p:nvSpPr>
        <p:spPr>
          <a:xfrm>
            <a:off x="236687" y="1045437"/>
            <a:ext cx="8476800" cy="2621100"/>
          </a:xfrm>
          <a:prstGeom prst="rect">
            <a:avLst/>
          </a:prstGeom>
          <a:solidFill>
            <a:srgbClr val="38761D">
              <a:alpha val="60000"/>
            </a:srgbClr>
          </a:solidFill>
          <a:ln cap="flat" cmpd="sng" w="9525">
            <a:solidFill>
              <a:srgbClr val="6AA84F"/>
            </a:solidFill>
            <a:prstDash val="solid"/>
            <a:round/>
            <a:headEnd len="med" w="med" type="none"/>
            <a:tailEnd len="med" w="med" type="none"/>
          </a:ln>
        </p:spPr>
        <p:txBody>
          <a:bodyPr anchorCtr="0" anchor="t" bIns="91425" lIns="91425" rIns="91425" tIns="91425">
            <a:noAutofit/>
          </a:bodyPr>
          <a:lstStyle/>
          <a:p>
            <a:pPr lvl="0">
              <a:spcBef>
                <a:spcPts val="0"/>
              </a:spcBef>
              <a:buNone/>
            </a:pPr>
            <a:r>
              <a:t/>
            </a:r>
            <a:endParaRPr/>
          </a:p>
        </p:txBody>
      </p:sp>
      <p:pic>
        <p:nvPicPr>
          <p:cNvPr descr="espacios transparente.png" id="116" name="Shape 116"/>
          <p:cNvPicPr preferRelativeResize="0"/>
          <p:nvPr/>
        </p:nvPicPr>
        <p:blipFill rotWithShape="1">
          <a:blip r:embed="rId4">
            <a:alphaModFix/>
          </a:blip>
          <a:srcRect b="13711" l="0" r="0" t="0"/>
          <a:stretch/>
        </p:blipFill>
        <p:spPr>
          <a:xfrm>
            <a:off x="333375" y="1170124"/>
            <a:ext cx="8283399" cy="2060600"/>
          </a:xfrm>
          <a:prstGeom prst="rect">
            <a:avLst/>
          </a:prstGeom>
          <a:noFill/>
          <a:ln>
            <a:noFill/>
          </a:ln>
        </p:spPr>
      </p:pic>
      <p:sp>
        <p:nvSpPr>
          <p:cNvPr id="117" name="Shape 117"/>
          <p:cNvSpPr txBox="1"/>
          <p:nvPr/>
        </p:nvSpPr>
        <p:spPr>
          <a:xfrm>
            <a:off x="333375" y="3289050"/>
            <a:ext cx="8204100" cy="301800"/>
          </a:xfrm>
          <a:prstGeom prst="rect">
            <a:avLst/>
          </a:prstGeom>
          <a:noFill/>
          <a:ln cap="flat" cmpd="sng" w="9525">
            <a:solidFill>
              <a:srgbClr val="6AA84F"/>
            </a:solidFill>
            <a:prstDash val="solid"/>
            <a:round/>
            <a:headEnd len="med" w="med" type="none"/>
            <a:tailEnd len="med" w="med" type="none"/>
          </a:ln>
        </p:spPr>
        <p:txBody>
          <a:bodyPr anchorCtr="0" anchor="t" bIns="91425" lIns="91425" rIns="91425" tIns="91425">
            <a:noAutofit/>
          </a:bodyPr>
          <a:lstStyle/>
          <a:p>
            <a:pPr lvl="0">
              <a:spcBef>
                <a:spcPts val="0"/>
              </a:spcBef>
              <a:buNone/>
            </a:pPr>
            <a:r>
              <a:rPr i="1" lang="es"/>
              <a:t>Medición de una zona                     Separación de las áreas del IES     Recreación</a:t>
            </a:r>
          </a:p>
        </p:txBody>
      </p:sp>
      <p:graphicFrame>
        <p:nvGraphicFramePr>
          <p:cNvPr id="118" name="Shape 118"/>
          <p:cNvGraphicFramePr/>
          <p:nvPr/>
        </p:nvGraphicFramePr>
        <p:xfrm>
          <a:off x="952500" y="3800912"/>
          <a:ext cx="3000000" cy="3000000"/>
        </p:xfrm>
        <a:graphic>
          <a:graphicData uri="http://schemas.openxmlformats.org/drawingml/2006/table">
            <a:tbl>
              <a:tblPr>
                <a:noFill/>
                <a:tableStyleId>{8422859D-D9AD-4AE9-B714-9374D8FF1FA0}</a:tableStyleId>
              </a:tblPr>
              <a:tblGrid>
                <a:gridCol w="1447800"/>
                <a:gridCol w="1447800"/>
                <a:gridCol w="1447800"/>
                <a:gridCol w="1447800"/>
                <a:gridCol w="1447800"/>
              </a:tblGrid>
              <a:tr h="381000">
                <a:tc>
                  <a:txBody>
                    <a:bodyPr>
                      <a:noAutofit/>
                    </a:bodyPr>
                    <a:lstStyle/>
                    <a:p>
                      <a:pPr lvl="0">
                        <a:spcBef>
                          <a:spcPts val="0"/>
                        </a:spcBef>
                        <a:buNone/>
                      </a:pPr>
                      <a:r>
                        <a:t/>
                      </a:r>
                      <a:endParaRPr/>
                    </a:p>
                  </a:txBody>
                  <a:tcPr marT="91425" marB="91425" marR="91425" marL="9142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solidFill>
                      <a:srgbClr val="CA8732">
                        <a:alpha val="67690"/>
                      </a:srgbClr>
                    </a:solidFill>
                  </a:tcPr>
                </a:tc>
                <a:tc>
                  <a:txBody>
                    <a:bodyPr>
                      <a:noAutofit/>
                    </a:bodyPr>
                    <a:lstStyle/>
                    <a:p>
                      <a:pPr lvl="0">
                        <a:spcBef>
                          <a:spcPts val="0"/>
                        </a:spcBef>
                        <a:buNone/>
                      </a:pPr>
                      <a:r>
                        <a:rPr lang="es"/>
                        <a:t>Aprovechable</a:t>
                      </a:r>
                    </a:p>
                  </a:txBody>
                  <a:tcPr marT="91425" marB="91425" marR="91425" marL="9142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solidFill>
                      <a:srgbClr val="CA8732">
                        <a:alpha val="67690"/>
                      </a:srgbClr>
                    </a:solidFill>
                  </a:tcPr>
                </a:tc>
                <a:tc>
                  <a:txBody>
                    <a:bodyPr>
                      <a:noAutofit/>
                    </a:bodyPr>
                    <a:lstStyle/>
                    <a:p>
                      <a:pPr lvl="0">
                        <a:spcBef>
                          <a:spcPts val="0"/>
                        </a:spcBef>
                        <a:buNone/>
                      </a:pPr>
                      <a:r>
                        <a:rPr lang="es"/>
                        <a:t>Aprovechado</a:t>
                      </a:r>
                    </a:p>
                  </a:txBody>
                  <a:tcPr marT="91425" marB="91425" marR="91425" marL="9142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solidFill>
                      <a:srgbClr val="CA8732">
                        <a:alpha val="67690"/>
                      </a:srgbClr>
                    </a:solidFill>
                  </a:tcPr>
                </a:tc>
                <a:tc>
                  <a:txBody>
                    <a:bodyPr>
                      <a:noAutofit/>
                    </a:bodyPr>
                    <a:lstStyle/>
                    <a:p>
                      <a:pPr lvl="0">
                        <a:spcBef>
                          <a:spcPts val="0"/>
                        </a:spcBef>
                        <a:buNone/>
                      </a:pPr>
                      <a:r>
                        <a:rPr lang="es"/>
                        <a:t>Sin aprovechar</a:t>
                      </a:r>
                    </a:p>
                  </a:txBody>
                  <a:tcPr marT="91425" marB="91425" marR="91425" marL="9142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solidFill>
                      <a:srgbClr val="CA8732">
                        <a:alpha val="67690"/>
                      </a:srgbClr>
                    </a:solidFill>
                  </a:tcPr>
                </a:tc>
                <a:tc>
                  <a:txBody>
                    <a:bodyPr>
                      <a:noAutofit/>
                    </a:bodyPr>
                    <a:lstStyle/>
                    <a:p>
                      <a:pPr lvl="0">
                        <a:spcBef>
                          <a:spcPts val="0"/>
                        </a:spcBef>
                        <a:buNone/>
                      </a:pPr>
                      <a:r>
                        <a:rPr b="1" lang="es"/>
                        <a:t>Proporción aprovechada</a:t>
                      </a:r>
                    </a:p>
                  </a:txBody>
                  <a:tcPr marT="91425" marB="91425" marR="91425" marL="9142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solidFill>
                      <a:srgbClr val="CA8732">
                        <a:alpha val="67690"/>
                      </a:srgbClr>
                    </a:solidFill>
                  </a:tcPr>
                </a:tc>
              </a:tr>
              <a:tr h="352200">
                <a:tc>
                  <a:txBody>
                    <a:bodyPr>
                      <a:noAutofit/>
                    </a:bodyPr>
                    <a:lstStyle/>
                    <a:p>
                      <a:pPr lvl="0">
                        <a:spcBef>
                          <a:spcPts val="0"/>
                        </a:spcBef>
                        <a:buNone/>
                      </a:pPr>
                      <a:r>
                        <a:rPr lang="es"/>
                        <a:t>Área (m2)</a:t>
                      </a:r>
                    </a:p>
                  </a:txBody>
                  <a:tcPr marT="91425" marB="91425" marR="91425" marL="9142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solidFill>
                      <a:srgbClr val="CA8732">
                        <a:alpha val="67690"/>
                      </a:srgbClr>
                    </a:solidFill>
                  </a:tcPr>
                </a:tc>
                <a:tc>
                  <a:txBody>
                    <a:bodyPr>
                      <a:noAutofit/>
                    </a:bodyPr>
                    <a:lstStyle/>
                    <a:p>
                      <a:pPr lvl="0">
                        <a:spcBef>
                          <a:spcPts val="0"/>
                        </a:spcBef>
                        <a:buNone/>
                      </a:pPr>
                      <a:r>
                        <a:rPr lang="es"/>
                        <a:t>8396.68</a:t>
                      </a:r>
                    </a:p>
                  </a:txBody>
                  <a:tcPr marT="91425" marB="91425" marR="91425" marL="9142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solidFill>
                      <a:srgbClr val="CA8732">
                        <a:alpha val="67690"/>
                      </a:srgbClr>
                    </a:solidFill>
                  </a:tcPr>
                </a:tc>
                <a:tc>
                  <a:txBody>
                    <a:bodyPr>
                      <a:noAutofit/>
                    </a:bodyPr>
                    <a:lstStyle/>
                    <a:p>
                      <a:pPr lvl="0">
                        <a:spcBef>
                          <a:spcPts val="0"/>
                        </a:spcBef>
                        <a:buNone/>
                      </a:pPr>
                      <a:r>
                        <a:rPr lang="es"/>
                        <a:t>435.7</a:t>
                      </a:r>
                    </a:p>
                  </a:txBody>
                  <a:tcPr marT="91425" marB="91425" marR="91425" marL="9142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solidFill>
                      <a:srgbClr val="CA8732">
                        <a:alpha val="67690"/>
                      </a:srgbClr>
                    </a:solidFill>
                  </a:tcPr>
                </a:tc>
                <a:tc>
                  <a:txBody>
                    <a:bodyPr>
                      <a:noAutofit/>
                    </a:bodyPr>
                    <a:lstStyle/>
                    <a:p>
                      <a:pPr lvl="0">
                        <a:spcBef>
                          <a:spcPts val="0"/>
                        </a:spcBef>
                        <a:buNone/>
                      </a:pPr>
                      <a:r>
                        <a:rPr lang="es"/>
                        <a:t>7960.98</a:t>
                      </a:r>
                    </a:p>
                  </a:txBody>
                  <a:tcPr marT="91425" marB="91425" marR="91425" marL="9142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solidFill>
                      <a:srgbClr val="CA8732">
                        <a:alpha val="67690"/>
                      </a:srgbClr>
                    </a:solidFill>
                  </a:tcPr>
                </a:tc>
                <a:tc>
                  <a:txBody>
                    <a:bodyPr>
                      <a:noAutofit/>
                    </a:bodyPr>
                    <a:lstStyle/>
                    <a:p>
                      <a:pPr lvl="0">
                        <a:spcBef>
                          <a:spcPts val="0"/>
                        </a:spcBef>
                        <a:buNone/>
                      </a:pPr>
                      <a:r>
                        <a:t/>
                      </a:r>
                      <a:endParaRPr b="1" sz="1800"/>
                    </a:p>
                  </a:txBody>
                  <a:tcPr marT="91425" marB="91425" marR="91425" marL="91425">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solidFill>
                      <a:srgbClr val="CA8732">
                        <a:alpha val="67690"/>
                      </a:srgbClr>
                    </a:solidFill>
                  </a:tcPr>
                </a:tc>
              </a:tr>
            </a:tbl>
          </a:graphicData>
        </a:graphic>
      </p:graphicFrame>
      <p:sp>
        <p:nvSpPr>
          <p:cNvPr id="119" name="Shape 119"/>
          <p:cNvSpPr txBox="1"/>
          <p:nvPr/>
        </p:nvSpPr>
        <p:spPr>
          <a:xfrm>
            <a:off x="6994175" y="4205675"/>
            <a:ext cx="1391700" cy="572700"/>
          </a:xfrm>
          <a:prstGeom prst="rect">
            <a:avLst/>
          </a:prstGeom>
          <a:noFill/>
          <a:ln>
            <a:noFill/>
          </a:ln>
        </p:spPr>
        <p:txBody>
          <a:bodyPr anchorCtr="0" anchor="t" bIns="91425" lIns="91425" rIns="91425" tIns="91425">
            <a:noAutofit/>
          </a:bodyPr>
          <a:lstStyle/>
          <a:p>
            <a:pPr lvl="0">
              <a:spcBef>
                <a:spcPts val="0"/>
              </a:spcBef>
              <a:buNone/>
            </a:pPr>
            <a:r>
              <a:rPr b="1" lang="es" sz="3000">
                <a:latin typeface="Passion One"/>
                <a:ea typeface="Passion One"/>
                <a:cs typeface="Passion One"/>
                <a:sym typeface="Passion One"/>
              </a:rPr>
              <a:t>1/20</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a:off x="311700" y="445025"/>
            <a:ext cx="4040700" cy="572700"/>
          </a:xfrm>
          <a:prstGeom prst="rect">
            <a:avLst/>
          </a:prstGeom>
        </p:spPr>
        <p:txBody>
          <a:bodyPr anchorCtr="0" anchor="t" bIns="91425" lIns="91425" rIns="91425" tIns="91425">
            <a:noAutofit/>
          </a:bodyPr>
          <a:lstStyle/>
          <a:p>
            <a:pPr lvl="0">
              <a:spcBef>
                <a:spcPts val="0"/>
              </a:spcBef>
              <a:buNone/>
            </a:pPr>
            <a:r>
              <a:rPr lang="es">
                <a:latin typeface="Comfortaa"/>
                <a:ea typeface="Comfortaa"/>
                <a:cs typeface="Comfortaa"/>
                <a:sym typeface="Comfortaa"/>
              </a:rPr>
              <a:t>ESPACIOS VERDES</a:t>
            </a:r>
          </a:p>
        </p:txBody>
      </p:sp>
      <p:pic>
        <p:nvPicPr>
          <p:cNvPr descr="1023-fotografia-m.jpg" id="125" name="Shape 125"/>
          <p:cNvPicPr preferRelativeResize="0"/>
          <p:nvPr/>
        </p:nvPicPr>
        <p:blipFill rotWithShape="1">
          <a:blip r:embed="rId3">
            <a:alphaModFix/>
          </a:blip>
          <a:srcRect b="0" l="0" r="17742" t="0"/>
          <a:stretch/>
        </p:blipFill>
        <p:spPr>
          <a:xfrm>
            <a:off x="1068087" y="1178300"/>
            <a:ext cx="2527924" cy="1556050"/>
          </a:xfrm>
          <a:prstGeom prst="rect">
            <a:avLst/>
          </a:prstGeom>
          <a:noFill/>
          <a:ln>
            <a:noFill/>
          </a:ln>
        </p:spPr>
      </p:pic>
      <p:pic>
        <p:nvPicPr>
          <p:cNvPr descr="sin fondo.png" id="126" name="Shape 126"/>
          <p:cNvPicPr preferRelativeResize="0"/>
          <p:nvPr/>
        </p:nvPicPr>
        <p:blipFill rotWithShape="1">
          <a:blip r:embed="rId4">
            <a:alphaModFix/>
          </a:blip>
          <a:srcRect b="-18080" l="0" r="0" t="51899"/>
          <a:stretch/>
        </p:blipFill>
        <p:spPr>
          <a:xfrm>
            <a:off x="866975" y="914875"/>
            <a:ext cx="526850" cy="764625"/>
          </a:xfrm>
          <a:prstGeom prst="rect">
            <a:avLst/>
          </a:prstGeom>
          <a:noFill/>
          <a:ln>
            <a:noFill/>
          </a:ln>
        </p:spPr>
      </p:pic>
      <p:pic>
        <p:nvPicPr>
          <p:cNvPr descr="descarga (1).jpg" id="127" name="Shape 127"/>
          <p:cNvPicPr preferRelativeResize="0"/>
          <p:nvPr/>
        </p:nvPicPr>
        <p:blipFill>
          <a:blip r:embed="rId5">
            <a:alphaModFix/>
          </a:blip>
          <a:stretch>
            <a:fillRect/>
          </a:stretch>
        </p:blipFill>
        <p:spPr>
          <a:xfrm>
            <a:off x="5781575" y="1119075"/>
            <a:ext cx="2527925" cy="1583875"/>
          </a:xfrm>
          <a:prstGeom prst="rect">
            <a:avLst/>
          </a:prstGeom>
          <a:noFill/>
          <a:ln>
            <a:noFill/>
          </a:ln>
        </p:spPr>
      </p:pic>
      <p:pic>
        <p:nvPicPr>
          <p:cNvPr descr="sin fondo.png" id="128" name="Shape 128"/>
          <p:cNvPicPr preferRelativeResize="0"/>
          <p:nvPr/>
        </p:nvPicPr>
        <p:blipFill rotWithShape="1">
          <a:blip r:embed="rId6">
            <a:alphaModFix/>
          </a:blip>
          <a:srcRect b="0" l="0" r="0" t="51899"/>
          <a:stretch/>
        </p:blipFill>
        <p:spPr>
          <a:xfrm>
            <a:off x="5646275" y="914877"/>
            <a:ext cx="526850" cy="555753"/>
          </a:xfrm>
          <a:prstGeom prst="rect">
            <a:avLst/>
          </a:prstGeom>
          <a:noFill/>
          <a:ln>
            <a:noFill/>
          </a:ln>
        </p:spPr>
      </p:pic>
      <p:pic>
        <p:nvPicPr>
          <p:cNvPr descr="images.jpg" id="129" name="Shape 129"/>
          <p:cNvPicPr preferRelativeResize="0"/>
          <p:nvPr/>
        </p:nvPicPr>
        <p:blipFill>
          <a:blip r:embed="rId7">
            <a:alphaModFix/>
          </a:blip>
          <a:stretch>
            <a:fillRect/>
          </a:stretch>
        </p:blipFill>
        <p:spPr>
          <a:xfrm>
            <a:off x="1068087" y="3117324"/>
            <a:ext cx="2527925" cy="1682219"/>
          </a:xfrm>
          <a:prstGeom prst="rect">
            <a:avLst/>
          </a:prstGeom>
          <a:noFill/>
          <a:ln>
            <a:noFill/>
          </a:ln>
        </p:spPr>
      </p:pic>
      <p:pic>
        <p:nvPicPr>
          <p:cNvPr descr="sin fondo.png" id="130" name="Shape 130"/>
          <p:cNvPicPr preferRelativeResize="0"/>
          <p:nvPr/>
        </p:nvPicPr>
        <p:blipFill rotWithShape="1">
          <a:blip r:embed="rId8">
            <a:alphaModFix/>
          </a:blip>
          <a:srcRect b="46695" l="0" r="0" t="0"/>
          <a:stretch/>
        </p:blipFill>
        <p:spPr>
          <a:xfrm>
            <a:off x="3250850" y="2894919"/>
            <a:ext cx="542925" cy="634675"/>
          </a:xfrm>
          <a:prstGeom prst="rect">
            <a:avLst/>
          </a:prstGeom>
          <a:noFill/>
          <a:ln>
            <a:noFill/>
          </a:ln>
        </p:spPr>
      </p:pic>
      <p:sp>
        <p:nvSpPr>
          <p:cNvPr id="131" name="Shape 131"/>
          <p:cNvSpPr txBox="1"/>
          <p:nvPr/>
        </p:nvSpPr>
        <p:spPr>
          <a:xfrm>
            <a:off x="787275" y="4799550"/>
            <a:ext cx="7659300" cy="501000"/>
          </a:xfrm>
          <a:prstGeom prst="rect">
            <a:avLst/>
          </a:prstGeom>
          <a:noFill/>
          <a:ln>
            <a:noFill/>
          </a:ln>
        </p:spPr>
        <p:txBody>
          <a:bodyPr anchorCtr="0" anchor="t" bIns="91425" lIns="91425" rIns="91425" tIns="91425">
            <a:noAutofit/>
          </a:bodyPr>
          <a:lstStyle/>
          <a:p>
            <a:pPr lvl="0">
              <a:spcBef>
                <a:spcPts val="0"/>
              </a:spcBef>
              <a:buNone/>
            </a:pPr>
            <a:r>
              <a:rPr i="1" lang="es" sz="1200"/>
              <a:t>    ESPECIES AUTÓCTONAS                                                                   CREC. RÁPIDO Y LONGEVIDAD</a:t>
            </a:r>
          </a:p>
        </p:txBody>
      </p:sp>
      <p:pic>
        <p:nvPicPr>
          <p:cNvPr descr="images (1).jpg" id="132" name="Shape 132"/>
          <p:cNvPicPr preferRelativeResize="0"/>
          <p:nvPr/>
        </p:nvPicPr>
        <p:blipFill>
          <a:blip r:embed="rId9">
            <a:alphaModFix/>
          </a:blip>
          <a:stretch>
            <a:fillRect/>
          </a:stretch>
        </p:blipFill>
        <p:spPr>
          <a:xfrm>
            <a:off x="5781575" y="3203600"/>
            <a:ext cx="2602850" cy="1509674"/>
          </a:xfrm>
          <a:prstGeom prst="rect">
            <a:avLst/>
          </a:prstGeom>
          <a:noFill/>
          <a:ln>
            <a:noFill/>
          </a:ln>
        </p:spPr>
      </p:pic>
      <p:pic>
        <p:nvPicPr>
          <p:cNvPr descr="sin fondo.png" id="133" name="Shape 133"/>
          <p:cNvPicPr preferRelativeResize="0"/>
          <p:nvPr/>
        </p:nvPicPr>
        <p:blipFill rotWithShape="1">
          <a:blip r:embed="rId10">
            <a:alphaModFix/>
          </a:blip>
          <a:srcRect b="46695" l="0" r="0" t="0"/>
          <a:stretch/>
        </p:blipFill>
        <p:spPr>
          <a:xfrm>
            <a:off x="8000700" y="2973669"/>
            <a:ext cx="542925" cy="634675"/>
          </a:xfrm>
          <a:prstGeom prst="rect">
            <a:avLst/>
          </a:prstGeom>
          <a:noFill/>
          <a:ln>
            <a:noFill/>
          </a:ln>
        </p:spPr>
      </p:pic>
      <p:sp>
        <p:nvSpPr>
          <p:cNvPr id="134" name="Shape 134"/>
          <p:cNvSpPr txBox="1"/>
          <p:nvPr/>
        </p:nvSpPr>
        <p:spPr>
          <a:xfrm>
            <a:off x="1119675" y="2742000"/>
            <a:ext cx="7189800" cy="288900"/>
          </a:xfrm>
          <a:prstGeom prst="rect">
            <a:avLst/>
          </a:prstGeom>
          <a:noFill/>
          <a:ln>
            <a:noFill/>
          </a:ln>
        </p:spPr>
        <p:txBody>
          <a:bodyPr anchorCtr="0" anchor="t" bIns="91425" lIns="91425" rIns="91425" tIns="91425">
            <a:noAutofit/>
          </a:bodyPr>
          <a:lstStyle/>
          <a:p>
            <a:pPr lvl="0">
              <a:spcBef>
                <a:spcPts val="0"/>
              </a:spcBef>
              <a:buNone/>
            </a:pPr>
            <a:r>
              <a:rPr i="1" lang="es" sz="1200"/>
              <a:t>RAÍCES INVASIVAS                                                                           PLAGAS</a:t>
            </a:r>
          </a:p>
        </p:txBody>
      </p:sp>
      <p:pic>
        <p:nvPicPr>
          <p:cNvPr descr="green6_42504.png" id="135" name="Shape 135"/>
          <p:cNvPicPr preferRelativeResize="0"/>
          <p:nvPr/>
        </p:nvPicPr>
        <p:blipFill>
          <a:blip r:embed="rId11">
            <a:alphaModFix/>
          </a:blip>
          <a:stretch>
            <a:fillRect/>
          </a:stretch>
        </p:blipFill>
        <p:spPr>
          <a:xfrm>
            <a:off x="4088912" y="245399"/>
            <a:ext cx="772325" cy="772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s">
                <a:latin typeface="Comfortaa"/>
                <a:ea typeface="Comfortaa"/>
                <a:cs typeface="Comfortaa"/>
                <a:sym typeface="Comfortaa"/>
              </a:rPr>
              <a:t>SONIDO</a:t>
            </a:r>
          </a:p>
        </p:txBody>
      </p:sp>
      <p:sp>
        <p:nvSpPr>
          <p:cNvPr id="141" name="Shape 141"/>
          <p:cNvSpPr txBox="1"/>
          <p:nvPr>
            <p:ph idx="1" type="body"/>
          </p:nvPr>
        </p:nvSpPr>
        <p:spPr>
          <a:xfrm>
            <a:off x="311700" y="1152475"/>
            <a:ext cx="8520600" cy="3416400"/>
          </a:xfrm>
          <a:prstGeom prst="rect">
            <a:avLst/>
          </a:prstGeom>
          <a:solidFill>
            <a:srgbClr val="38761D">
              <a:alpha val="60000"/>
            </a:srgbClr>
          </a:solidFill>
        </p:spPr>
        <p:txBody>
          <a:bodyPr anchorCtr="0" anchor="ctr" bIns="91425" lIns="91425" rIns="91425" tIns="91425">
            <a:noAutofit/>
          </a:bodyPr>
          <a:lstStyle/>
          <a:p>
            <a:pPr indent="-228600" lvl="0" marL="457200" rtl="0">
              <a:spcBef>
                <a:spcPts val="0"/>
              </a:spcBef>
              <a:spcAft>
                <a:spcPts val="0"/>
              </a:spcAft>
              <a:buClr>
                <a:srgbClr val="FFFFFF"/>
              </a:buClr>
              <a:buFont typeface="Roboto"/>
            </a:pPr>
            <a:r>
              <a:rPr lang="es">
                <a:solidFill>
                  <a:srgbClr val="FFFFFF"/>
                </a:solidFill>
                <a:latin typeface="Roboto"/>
                <a:ea typeface="Roboto"/>
                <a:cs typeface="Roboto"/>
                <a:sym typeface="Roboto"/>
              </a:rPr>
              <a:t>El ruido es cualquier sonido continuo, no deseado y desagradable o molesto. </a:t>
            </a:r>
          </a:p>
          <a:p>
            <a:pPr indent="-228600" lvl="0" marL="457200" rtl="0">
              <a:spcBef>
                <a:spcPts val="0"/>
              </a:spcBef>
              <a:spcAft>
                <a:spcPts val="0"/>
              </a:spcAft>
              <a:buClr>
                <a:srgbClr val="FFFFFF"/>
              </a:buClr>
              <a:buFont typeface="Roboto"/>
            </a:pPr>
            <a:r>
              <a:rPr lang="es">
                <a:solidFill>
                  <a:srgbClr val="FFFFFF"/>
                </a:solidFill>
                <a:latin typeface="Roboto"/>
                <a:ea typeface="Roboto"/>
                <a:cs typeface="Roboto"/>
                <a:sym typeface="Roboto"/>
              </a:rPr>
              <a:t>La contaminación acústica es la interferencia que el ruido provoca en nuestras actividades diarias.</a:t>
            </a:r>
          </a:p>
          <a:p>
            <a:pPr indent="-228600" lvl="0" marL="457200" rtl="0">
              <a:spcBef>
                <a:spcPts val="0"/>
              </a:spcBef>
              <a:spcAft>
                <a:spcPts val="0"/>
              </a:spcAft>
              <a:buClr>
                <a:srgbClr val="FFFFFF"/>
              </a:buClr>
              <a:buFont typeface="Roboto"/>
            </a:pPr>
            <a:r>
              <a:rPr lang="es">
                <a:solidFill>
                  <a:srgbClr val="FFFFFF"/>
                </a:solidFill>
                <a:latin typeface="Roboto"/>
                <a:ea typeface="Roboto"/>
                <a:cs typeface="Roboto"/>
                <a:sym typeface="Roboto"/>
              </a:rPr>
              <a:t>Un nivel bajo de ruido es un aspecto importante para una vida saludable e imprescindible para la concentración. Esto ayudará a crear mayor confort en el centro y aumentará en rendimiento educativo.</a:t>
            </a:r>
          </a:p>
        </p:txBody>
      </p:sp>
      <p:pic>
        <p:nvPicPr>
          <p:cNvPr descr="Speaker_icon-icons.com_54138.png" id="142" name="Shape 142"/>
          <p:cNvPicPr preferRelativeResize="0"/>
          <p:nvPr/>
        </p:nvPicPr>
        <p:blipFill>
          <a:blip r:embed="rId3">
            <a:alphaModFix/>
          </a:blip>
          <a:stretch>
            <a:fillRect/>
          </a:stretch>
        </p:blipFill>
        <p:spPr>
          <a:xfrm>
            <a:off x="2374225" y="445024"/>
            <a:ext cx="572700" cy="572700"/>
          </a:xfrm>
          <a:prstGeom prst="rect">
            <a:avLst/>
          </a:prstGeom>
          <a:noFill/>
          <a:ln>
            <a:noFill/>
          </a:ln>
        </p:spPr>
      </p:pic>
      <p:sp>
        <p:nvSpPr>
          <p:cNvPr id="143" name="Shape 143"/>
          <p:cNvSpPr txBox="1"/>
          <p:nvPr/>
        </p:nvSpPr>
        <p:spPr>
          <a:xfrm>
            <a:off x="5104975" y="525875"/>
            <a:ext cx="3727500" cy="411000"/>
          </a:xfrm>
          <a:prstGeom prst="rect">
            <a:avLst/>
          </a:prstGeom>
          <a:noFill/>
          <a:ln>
            <a:noFill/>
          </a:ln>
        </p:spPr>
        <p:txBody>
          <a:bodyPr anchorCtr="0" anchor="t" bIns="91425" lIns="91425" rIns="91425" tIns="91425">
            <a:noAutofit/>
          </a:bodyPr>
          <a:lstStyle/>
          <a:p>
            <a:pPr lvl="0" algn="r">
              <a:spcBef>
                <a:spcPts val="0"/>
              </a:spcBef>
              <a:buNone/>
            </a:pPr>
            <a:r>
              <a:rPr i="1" lang="es">
                <a:solidFill>
                  <a:srgbClr val="434343"/>
                </a:solidFill>
              </a:rPr>
              <a:t>IES Martín Rivero (Ronda)</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