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DAE6-A926-450A-8AF4-3EC1D6CC2040}" type="datetimeFigureOut">
              <a:rPr lang="es-ES" smtClean="0"/>
              <a:t>27/04/2017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4A8C-D894-4DCC-879F-6A571C545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300755"/>
      </p:ext>
    </p:extLst>
  </p:cSld>
  <p:clrMapOvr>
    <a:masterClrMapping/>
  </p:clrMapOvr>
  <p:transition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DAE6-A926-450A-8AF4-3EC1D6CC2040}" type="datetimeFigureOut">
              <a:rPr lang="es-ES" smtClean="0"/>
              <a:t>27/04/2017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4A8C-D894-4DCC-879F-6A571C545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229460"/>
      </p:ext>
    </p:extLst>
  </p:cSld>
  <p:clrMapOvr>
    <a:masterClrMapping/>
  </p:clrMapOvr>
  <p:transition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DAE6-A926-450A-8AF4-3EC1D6CC2040}" type="datetimeFigureOut">
              <a:rPr lang="es-ES" smtClean="0"/>
              <a:t>27/04/2017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4A8C-D894-4DCC-879F-6A571C545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291396"/>
      </p:ext>
    </p:extLst>
  </p:cSld>
  <p:clrMapOvr>
    <a:masterClrMapping/>
  </p:clrMapOvr>
  <p:transition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DAE6-A926-450A-8AF4-3EC1D6CC2040}" type="datetimeFigureOut">
              <a:rPr lang="es-ES" smtClean="0"/>
              <a:t>27/04/2017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4A8C-D894-4DCC-879F-6A571C545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602921"/>
      </p:ext>
    </p:extLst>
  </p:cSld>
  <p:clrMapOvr>
    <a:masterClrMapping/>
  </p:clrMapOvr>
  <p:transition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DAE6-A926-450A-8AF4-3EC1D6CC2040}" type="datetimeFigureOut">
              <a:rPr lang="es-ES" smtClean="0"/>
              <a:t>27/04/2017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4A8C-D894-4DCC-879F-6A571C545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473742"/>
      </p:ext>
    </p:extLst>
  </p:cSld>
  <p:clrMapOvr>
    <a:masterClrMapping/>
  </p:clrMapOvr>
  <p:transition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DAE6-A926-450A-8AF4-3EC1D6CC2040}" type="datetimeFigureOut">
              <a:rPr lang="es-ES" smtClean="0"/>
              <a:t>27/04/2017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4A8C-D894-4DCC-879F-6A571C545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663379"/>
      </p:ext>
    </p:extLst>
  </p:cSld>
  <p:clrMapOvr>
    <a:masterClrMapping/>
  </p:clrMapOvr>
  <p:transition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DAE6-A926-450A-8AF4-3EC1D6CC2040}" type="datetimeFigureOut">
              <a:rPr lang="es-ES" smtClean="0"/>
              <a:t>27/04/2017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4A8C-D894-4DCC-879F-6A571C545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045239"/>
      </p:ext>
    </p:extLst>
  </p:cSld>
  <p:clrMapOvr>
    <a:masterClrMapping/>
  </p:clrMapOvr>
  <p:transition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DAE6-A926-450A-8AF4-3EC1D6CC2040}" type="datetimeFigureOut">
              <a:rPr lang="es-ES" smtClean="0"/>
              <a:t>27/04/2017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4A8C-D894-4DCC-879F-6A571C545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048676"/>
      </p:ext>
    </p:extLst>
  </p:cSld>
  <p:clrMapOvr>
    <a:masterClrMapping/>
  </p:clrMapOvr>
  <p:transition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DAE6-A926-450A-8AF4-3EC1D6CC2040}" type="datetimeFigureOut">
              <a:rPr lang="es-ES" smtClean="0"/>
              <a:t>27/04/2017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4A8C-D894-4DCC-879F-6A571C545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476611"/>
      </p:ext>
    </p:extLst>
  </p:cSld>
  <p:clrMapOvr>
    <a:masterClrMapping/>
  </p:clrMapOvr>
  <p:transition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DAE6-A926-450A-8AF4-3EC1D6CC2040}" type="datetimeFigureOut">
              <a:rPr lang="es-ES" smtClean="0"/>
              <a:t>27/04/2017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4A8C-D894-4DCC-879F-6A571C545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927050"/>
      </p:ext>
    </p:extLst>
  </p:cSld>
  <p:clrMapOvr>
    <a:masterClrMapping/>
  </p:clrMapOvr>
  <p:transition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DAE6-A926-450A-8AF4-3EC1D6CC2040}" type="datetimeFigureOut">
              <a:rPr lang="es-ES" smtClean="0"/>
              <a:t>27/04/2017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4A8C-D894-4DCC-879F-6A571C545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902374"/>
      </p:ext>
    </p:extLst>
  </p:cSld>
  <p:clrMapOvr>
    <a:masterClrMapping/>
  </p:clrMapOvr>
  <p:transition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1DAE6-A926-450A-8AF4-3EC1D6CC2040}" type="datetimeFigureOut">
              <a:rPr lang="es-ES" smtClean="0"/>
              <a:t>27/04/2017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C4A8C-D894-4DCC-879F-6A571C5458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61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0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yinteresante.es/cultura/arte-cultura/articulo/" TargetMode="External"/><Relationship Id="rId2" Type="http://schemas.openxmlformats.org/officeDocument/2006/relationships/hyperlink" Target="https://es.wikipedia.org/wi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ibernous.com/autores/schopenhau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3031"/>
            <a:ext cx="9144000" cy="122349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B050"/>
                </a:solidFill>
                <a:latin typeface="Algerian" panose="04020705040A02060702" pitchFamily="82" charset="0"/>
              </a:rPr>
              <a:t>A</a:t>
            </a:r>
            <a:r>
              <a:rPr lang="es-ES" dirty="0" smtClean="0">
                <a:solidFill>
                  <a:srgbClr val="00B050"/>
                </a:solidFill>
                <a:latin typeface="Algerian" panose="04020705040A02060702" pitchFamily="82" charset="0"/>
              </a:rPr>
              <a:t>rthur </a:t>
            </a:r>
            <a:r>
              <a:rPr lang="es-ES" dirty="0">
                <a:solidFill>
                  <a:srgbClr val="00B050"/>
                </a:solidFill>
                <a:latin typeface="Algerian" panose="04020705040A02060702" pitchFamily="82" charset="0"/>
              </a:rPr>
              <a:t>S</a:t>
            </a:r>
            <a:r>
              <a:rPr lang="es-ES" dirty="0" smtClean="0">
                <a:solidFill>
                  <a:srgbClr val="00B050"/>
                </a:solidFill>
                <a:latin typeface="Algerian" panose="04020705040A02060702" pitchFamily="82" charset="0"/>
              </a:rPr>
              <a:t>chopenhauer</a:t>
            </a:r>
            <a:endParaRPr lang="es-ES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30" name="Picture 6" descr="Resultado de imagen de arthur schopenhau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658" y="1342534"/>
            <a:ext cx="4621897" cy="55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17903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Algerian" panose="04020705040A02060702" pitchFamily="82" charset="0"/>
              </a:rPr>
              <a:t>SENTIDO DE LA EXISTENCIA HUMANA SEGÚN SCHOPENHAUER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Podemos resumir lo expuesto hasta ahora en lo siguiente:</a:t>
            </a:r>
          </a:p>
          <a:p>
            <a:pPr marL="0" indent="0">
              <a:buNone/>
            </a:pPr>
            <a:r>
              <a:rPr lang="es-ES" dirty="0" smtClean="0"/>
              <a:t>  1</a:t>
            </a:r>
            <a:r>
              <a:rPr lang="es-ES" dirty="0"/>
              <a:t>.- El hombre es contingente</a:t>
            </a:r>
            <a:r>
              <a:rPr lang="es-ES" dirty="0" smtClean="0"/>
              <a:t>.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 2</a:t>
            </a:r>
            <a:r>
              <a:rPr lang="es-ES" dirty="0"/>
              <a:t>.- El hombre es carencia</a:t>
            </a:r>
            <a:r>
              <a:rPr lang="es-ES" dirty="0" smtClean="0"/>
              <a:t>.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 3</a:t>
            </a:r>
            <a:r>
              <a:rPr lang="es-ES" dirty="0"/>
              <a:t>.- El deseo es una manifestación de la carencia.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 4</a:t>
            </a:r>
            <a:r>
              <a:rPr lang="es-ES" dirty="0"/>
              <a:t>.- El deseo, sí se satisface, nos sume en el tedio, en el aburrimiento, en el hastío.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 5</a:t>
            </a:r>
            <a:r>
              <a:rPr lang="es-ES" dirty="0"/>
              <a:t>.- El deseo, sí no se satisface, nos deja en el estado inicial, de necesidad, de carencia, pero ahora bajo la forma de frustración</a:t>
            </a:r>
            <a:r>
              <a:rPr lang="es-ES" dirty="0" smtClean="0"/>
              <a:t>.</a:t>
            </a:r>
          </a:p>
          <a:p>
            <a:pPr marL="0" indent="0" algn="ctr">
              <a:buNone/>
            </a:pPr>
            <a:r>
              <a:rPr lang="es-ES" dirty="0" smtClean="0"/>
              <a:t>………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4363753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Algerian" panose="04020705040A02060702" pitchFamily="82" charset="0"/>
              </a:rPr>
              <a:t>SENTIDO DE LA EXISTENCIA HUMANA SEGÚN SCHOPENHAUER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 6</a:t>
            </a:r>
            <a:r>
              <a:rPr lang="es-ES" dirty="0"/>
              <a:t>.- El hastío, el aburrimiento, el tedio, y la frustración son dolor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   7</a:t>
            </a:r>
            <a:r>
              <a:rPr lang="es-ES" dirty="0"/>
              <a:t>.- El dolor nos hace desear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   8</a:t>
            </a:r>
            <a:r>
              <a:rPr lang="es-ES" dirty="0"/>
              <a:t>.- La vida es carencia, la carencia es deseo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   9</a:t>
            </a:r>
            <a:r>
              <a:rPr lang="es-ES" dirty="0"/>
              <a:t>.- Vivir es querer, el deseo es sufrimiento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   10</a:t>
            </a:r>
            <a:r>
              <a:rPr lang="es-ES" dirty="0"/>
              <a:t>.- Vivir es sufrir.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3469904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Algerian" panose="04020705040A02060702" pitchFamily="82" charset="0"/>
              </a:rPr>
              <a:t>SENTIDO DE LA EXISTENCIA HUMANA SEGÚN SCHOPENHAUER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Tras lo expuesto, parece que Schopenhauer es un pensador desesperanzado.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Para él, </a:t>
            </a:r>
            <a:r>
              <a:rPr lang="es-ES" b="1" u="sng" dirty="0" smtClean="0"/>
              <a:t>vivir es sufrir. </a:t>
            </a:r>
            <a:r>
              <a:rPr lang="es-ES" dirty="0" smtClean="0"/>
              <a:t>Esta vida no</a:t>
            </a:r>
          </a:p>
          <a:p>
            <a:pPr marL="0" indent="0">
              <a:buNone/>
            </a:pPr>
            <a:r>
              <a:rPr lang="es-ES" dirty="0"/>
              <a:t>t</a:t>
            </a:r>
            <a:r>
              <a:rPr lang="es-ES" dirty="0" smtClean="0"/>
              <a:t>iene otro fin inmediato que no </a:t>
            </a:r>
          </a:p>
          <a:p>
            <a:pPr marL="0" indent="0">
              <a:buNone/>
            </a:pPr>
            <a:r>
              <a:rPr lang="es-ES" dirty="0"/>
              <a:t>s</a:t>
            </a:r>
            <a:r>
              <a:rPr lang="es-ES" dirty="0" smtClean="0"/>
              <a:t>ea el sufrimiento. </a:t>
            </a:r>
            <a:r>
              <a:rPr lang="es-ES" dirty="0" smtClean="0">
                <a:sym typeface="Wingdings" panose="05000000000000000000" pitchFamily="2" charset="2"/>
              </a:rPr>
              <a:t> </a:t>
            </a:r>
          </a:p>
          <a:p>
            <a:pPr marL="0" indent="0">
              <a:buNone/>
            </a:pPr>
            <a:r>
              <a:rPr lang="es-ES" u="sng" dirty="0" smtClean="0">
                <a:sym typeface="Wingdings" panose="05000000000000000000" pitchFamily="2" charset="2"/>
              </a:rPr>
              <a:t> “El mundo como voluntad y representación”</a:t>
            </a:r>
            <a:endParaRPr lang="es-ES" u="sng" dirty="0" smtClean="0"/>
          </a:p>
        </p:txBody>
      </p:sp>
      <p:pic>
        <p:nvPicPr>
          <p:cNvPr id="2050" name="Picture 2" descr="Resultado de imagen de el mundo como voluntad y representación vol i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843" y="2878853"/>
            <a:ext cx="2330226" cy="329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89450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Algerian" panose="04020705040A02060702" pitchFamily="82" charset="0"/>
              </a:rPr>
              <a:t>SENTIDO DE LA EXISTENCIA HUMANA SEGÚN SCHOPENHAUER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dirty="0" smtClean="0"/>
              <a:t>Schopenhauer considera que el único valor que tiene la vida humana es el valor estético.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El sufrimiento es la única razón de nuestra existencia.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Sin embargo, esto no quiere decir que estemos condenados a no encontrar belleza en nuestra existencia.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0608875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Algerian" panose="04020705040A02060702" pitchFamily="82" charset="0"/>
              </a:rPr>
              <a:t>SENTIDO DE LA EXISTENCIA HUMANA SEGÚN SCHOPENHAUER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El pensamiento de Schopenhauer se podría resumir en que:</a:t>
            </a:r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/>
              <a:t> </a:t>
            </a:r>
            <a:r>
              <a:rPr lang="es-ES" dirty="0" smtClean="0"/>
              <a:t>”La </a:t>
            </a:r>
            <a:r>
              <a:rPr lang="es-ES" dirty="0"/>
              <a:t>vida ya es demasiado mala de por sí, como para hacérnosla todavía peor, y la única forma de evitar eso es mitigando nuestra voluntad de vivir, escapando así del sufrimiento</a:t>
            </a:r>
            <a:r>
              <a:rPr lang="es-ES" dirty="0" smtClean="0"/>
              <a:t>.”    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7685501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Conclusiones</a:t>
            </a:r>
            <a:endParaRPr lang="es-E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Una de las cosas más importantes de la filosofía de Schopenhauer que yo he extraído es </a:t>
            </a:r>
            <a:r>
              <a:rPr lang="es-ES" dirty="0"/>
              <a:t>la concepción de la existencia positiva del </a:t>
            </a:r>
            <a:r>
              <a:rPr lang="es-ES" b="1" dirty="0" smtClean="0"/>
              <a:t>dolor.</a:t>
            </a:r>
          </a:p>
          <a:p>
            <a:r>
              <a:rPr lang="es-ES" dirty="0"/>
              <a:t> </a:t>
            </a:r>
            <a:r>
              <a:rPr lang="es-ES" dirty="0" smtClean="0"/>
              <a:t>Su </a:t>
            </a:r>
            <a:r>
              <a:rPr lang="es-ES" dirty="0"/>
              <a:t>ontología del bien y del </a:t>
            </a:r>
            <a:r>
              <a:rPr lang="es-ES" dirty="0" smtClean="0"/>
              <a:t>mal </a:t>
            </a:r>
          </a:p>
          <a:p>
            <a:pPr marL="0" indent="0">
              <a:buNone/>
            </a:pPr>
            <a:r>
              <a:rPr lang="es-ES" dirty="0" smtClean="0"/>
              <a:t> es </a:t>
            </a:r>
            <a:r>
              <a:rPr lang="es-ES" dirty="0"/>
              <a:t>el cimiento donde se apuntala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su </a:t>
            </a:r>
            <a:r>
              <a:rPr lang="es-ES" dirty="0"/>
              <a:t>"metafísica" de la voluntad</a:t>
            </a:r>
            <a:r>
              <a:rPr lang="es-ES" dirty="0" smtClean="0"/>
              <a:t>,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dirty="0"/>
              <a:t>mientras que su teoría </a:t>
            </a:r>
            <a:r>
              <a:rPr lang="es-ES" dirty="0" smtClean="0"/>
              <a:t>del </a:t>
            </a:r>
            <a:r>
              <a:rPr lang="es-ES" dirty="0"/>
              <a:t>conocimiento, 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solamente </a:t>
            </a:r>
            <a:r>
              <a:rPr lang="es-ES" dirty="0"/>
              <a:t>lo sitúa como idealista.</a:t>
            </a:r>
            <a:r>
              <a:rPr lang="es-ES" dirty="0" smtClean="0"/>
              <a:t> </a:t>
            </a:r>
          </a:p>
          <a:p>
            <a:endParaRPr lang="es-ES" dirty="0"/>
          </a:p>
          <a:p>
            <a:pPr marL="0" indent="0" algn="ctr">
              <a:buNone/>
            </a:pPr>
            <a:endParaRPr lang="es-ES" dirty="0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21" y="3224235"/>
            <a:ext cx="2330335" cy="320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903614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FF0000"/>
                </a:solidFill>
                <a:latin typeface="Algerian" panose="04020705040A02060702" pitchFamily="82" charset="0"/>
              </a:rPr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Schopenhauer también hace referencia al paso del tiempo.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- Cita que el tiempo en la mayoría de las veces está en nuestra contra.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   - Plantea dos posibles ideas respecto al</a:t>
            </a:r>
            <a:r>
              <a:rPr lang="es-ES" b="1" dirty="0" smtClean="0"/>
              <a:t> </a:t>
            </a:r>
            <a:r>
              <a:rPr lang="es-ES" b="1" u="sng" dirty="0" smtClean="0"/>
              <a:t>paso del tiempo</a:t>
            </a:r>
            <a:r>
              <a:rPr lang="es-ES" dirty="0" smtClean="0"/>
              <a:t>; y es que, este </a:t>
            </a:r>
            <a:r>
              <a:rPr lang="es-ES" dirty="0"/>
              <a:t>fluir de la existencia, con todo el deterioro de las funciones humanas que conlleva</a:t>
            </a:r>
            <a:r>
              <a:rPr lang="es-ES" u="sng" dirty="0"/>
              <a:t>, la vuelve más dolorosa</a:t>
            </a:r>
            <a:r>
              <a:rPr lang="es-ES" dirty="0"/>
              <a:t>, o si uno, a fuerza de costumbre, se va </a:t>
            </a:r>
            <a:r>
              <a:rPr lang="es-ES" u="sng" dirty="0"/>
              <a:t>habituando a los dolores propios de la vida</a:t>
            </a:r>
            <a:r>
              <a:rPr lang="es-ES" dirty="0"/>
              <a:t>, que se vuelven así, menos relevantes porque ya no causan sorpresa </a:t>
            </a:r>
            <a:r>
              <a:rPr lang="es-ES" dirty="0" smtClean="0"/>
              <a:t>alguna.</a:t>
            </a:r>
            <a:endParaRPr lang="es-ES" dirty="0"/>
          </a:p>
        </p:txBody>
      </p:sp>
      <p:pic>
        <p:nvPicPr>
          <p:cNvPr id="4098" name="Picture 2" descr="Resultado de imagen de reloj de arena dibuj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3854" y="0"/>
            <a:ext cx="2099256" cy="296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81833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            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 smtClean="0"/>
          </a:p>
          <a:p>
            <a:pPr algn="ctr"/>
            <a:r>
              <a:rPr lang="es-ES" dirty="0" smtClean="0"/>
              <a:t>Schopenhauer explica que la experiencia cotidiana nos hace querer algo, que posteriormente la inteligencia ha de conseguir.</a:t>
            </a:r>
          </a:p>
          <a:p>
            <a:pPr marL="0" indent="0" algn="ctr">
              <a:buNone/>
            </a:pPr>
            <a:endParaRPr lang="es-ES" dirty="0" smtClean="0"/>
          </a:p>
          <a:p>
            <a:pPr algn="ctr"/>
            <a:r>
              <a:rPr lang="es-ES" dirty="0" smtClean="0"/>
              <a:t>Aunque con esto no se pone </a:t>
            </a:r>
            <a:r>
              <a:rPr lang="es-ES" dirty="0"/>
              <a:t>en la misma jerarquía a la voluntad y a la inteligencia: la voluntad siempre tendrá un lugar privilegiado por encima de la </a:t>
            </a:r>
            <a:r>
              <a:rPr lang="es-ES" dirty="0" smtClean="0"/>
              <a:t>inteligencia.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 smtClean="0"/>
          </a:p>
          <a:p>
            <a:pPr algn="ctr"/>
            <a:endParaRPr lang="es-ES" dirty="0"/>
          </a:p>
        </p:txBody>
      </p:sp>
      <p:pic>
        <p:nvPicPr>
          <p:cNvPr id="5122" name="Picture 2" descr="Resultado de imagen de voluntad e intelig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35" y="-2884"/>
            <a:ext cx="3168203" cy="31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29726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FF0000"/>
                </a:solidFill>
                <a:latin typeface="Algerian" panose="04020705040A02060702" pitchFamily="82" charset="0"/>
              </a:rPr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Parece que la única salida que propone es el </a:t>
            </a:r>
            <a:r>
              <a:rPr lang="es-ES" b="1" u="sng" dirty="0" smtClean="0"/>
              <a:t>misticismo.</a:t>
            </a:r>
          </a:p>
          <a:p>
            <a:endParaRPr lang="es-ES" b="1" u="sng" dirty="0"/>
          </a:p>
          <a:p>
            <a:r>
              <a:rPr lang="es-ES" dirty="0" smtClean="0"/>
              <a:t>Con misticismo nos referimos a esa unión del </a:t>
            </a:r>
            <a:r>
              <a:rPr lang="es-ES" dirty="0"/>
              <a:t>alma humana a lo Sagrado durante la existencia </a:t>
            </a:r>
            <a:r>
              <a:rPr lang="es-ES" dirty="0" smtClean="0"/>
              <a:t>terrenal.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 En este </a:t>
            </a:r>
            <a:r>
              <a:rPr lang="es-ES" dirty="0" smtClean="0"/>
              <a:t>sentido lo </a:t>
            </a:r>
            <a:r>
              <a:rPr lang="es-ES" dirty="0"/>
              <a:t>recomendable será intentar separarnos de la vida y del mundo; </a:t>
            </a:r>
            <a:r>
              <a:rPr lang="es-ES" dirty="0" smtClean="0"/>
              <a:t>y liberarnos </a:t>
            </a:r>
            <a:r>
              <a:rPr lang="es-ES" dirty="0"/>
              <a:t>del sufrimiento, siendo la máxima separación la propia muerte, que nunca deberá ser buscada activamente, sino simplemente habrá de ser bien recibida.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3482666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FRASES CÉLEBRES DE SCHOPENHAUER</a:t>
            </a:r>
            <a:endParaRPr lang="es-ES" sz="4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es-ES" sz="9600" dirty="0"/>
              <a:t>“La felicidad es solamente la ausencia del dolor</a:t>
            </a:r>
            <a:r>
              <a:rPr lang="es-ES" sz="9600" dirty="0" smtClean="0"/>
              <a:t>”.</a:t>
            </a:r>
          </a:p>
          <a:p>
            <a:pPr marL="0" indent="0" algn="ctr">
              <a:buNone/>
            </a:pPr>
            <a:endParaRPr lang="es-ES" sz="9600" dirty="0"/>
          </a:p>
          <a:p>
            <a:pPr algn="ctr"/>
            <a:r>
              <a:rPr lang="es-ES" sz="9600" dirty="0"/>
              <a:t>“La vida es sólo la muerte aplazada</a:t>
            </a:r>
            <a:r>
              <a:rPr lang="es-ES" sz="9600" dirty="0" smtClean="0"/>
              <a:t>”.</a:t>
            </a:r>
          </a:p>
          <a:p>
            <a:pPr algn="ctr"/>
            <a:endParaRPr lang="es-ES" sz="9600" dirty="0"/>
          </a:p>
          <a:p>
            <a:pPr algn="ctr"/>
            <a:r>
              <a:rPr lang="es-ES" sz="9600" dirty="0"/>
              <a:t>“De vez en cuando se aprende algo, pero se olvida el día entero</a:t>
            </a:r>
            <a:r>
              <a:rPr lang="es-ES" sz="9600" dirty="0" smtClean="0"/>
              <a:t>”.</a:t>
            </a:r>
          </a:p>
          <a:p>
            <a:pPr algn="ctr"/>
            <a:endParaRPr lang="es-ES" sz="9600" dirty="0"/>
          </a:p>
          <a:p>
            <a:pPr algn="ctr"/>
            <a:r>
              <a:rPr lang="es-ES" sz="9600" dirty="0"/>
              <a:t>“Pocas veces pensamos en lo que tenemos; pero siempre en lo que nos falta</a:t>
            </a:r>
            <a:r>
              <a:rPr lang="es-ES" sz="9600" dirty="0" smtClean="0"/>
              <a:t>”.</a:t>
            </a:r>
          </a:p>
          <a:p>
            <a:pPr algn="ctr"/>
            <a:endParaRPr lang="es-ES" sz="9600" dirty="0"/>
          </a:p>
          <a:p>
            <a:pPr algn="ctr"/>
            <a:r>
              <a:rPr lang="es-ES" sz="9600" dirty="0"/>
              <a:t>“Toda vida es sufrimiento</a:t>
            </a:r>
            <a:r>
              <a:rPr lang="es-ES" sz="9600" dirty="0" smtClean="0"/>
              <a:t>”.</a:t>
            </a:r>
          </a:p>
          <a:p>
            <a:pPr algn="ctr"/>
            <a:endParaRPr lang="es-ES" sz="9600" dirty="0"/>
          </a:p>
          <a:p>
            <a:pPr algn="ctr"/>
            <a:r>
              <a:rPr lang="es-ES" sz="9600" dirty="0"/>
              <a:t>“Los hombres vulgares sólo piensan en cómo pasar el tiempo. Un hombre inteligente procura aprovecharlo”.</a:t>
            </a:r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4670183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                                                           - </a:t>
            </a:r>
            <a:r>
              <a:rPr lang="es-ES" sz="2000" dirty="0"/>
              <a:t>Arthur </a:t>
            </a:r>
            <a:r>
              <a:rPr lang="es-ES" sz="2000" dirty="0" smtClean="0"/>
              <a:t>Schopenhauer fue un filósofo alemán que </a:t>
            </a:r>
            <a:endParaRPr lang="es-ES" sz="2000" dirty="0"/>
          </a:p>
          <a:p>
            <a:pPr marL="0" indent="0">
              <a:buNone/>
            </a:pPr>
            <a:r>
              <a:rPr lang="es-ES" dirty="0" smtClean="0"/>
              <a:t>                                                              </a:t>
            </a:r>
            <a:r>
              <a:rPr lang="es-ES" sz="2000" dirty="0" smtClean="0"/>
              <a:t>nació en febrero de 1788 y murió en septiembre de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                                                                                   1860 a los 73 años.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                                                                                    - Tuvo una enorme trascendencia y recorrido.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                                                                                         - Es considerado uno de los filósofos más brillantes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                                                                                     del siglo XIX, colaborando en numerosas materias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                                                                                     en el área de la reflexión</a:t>
            </a:r>
            <a:endParaRPr lang="es-ES" dirty="0" smtClean="0"/>
          </a:p>
        </p:txBody>
      </p:sp>
      <p:pic>
        <p:nvPicPr>
          <p:cNvPr id="2050" name="Picture 2" descr="Resultado de imagen de arthur schopenhau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23494"/>
            <a:ext cx="4761560" cy="476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74018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PÁGINAS WEBS EMPLEADAS EN EL TRABAJO.</a:t>
            </a:r>
            <a:endParaRPr lang="es-ES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s-ES" dirty="0" smtClean="0"/>
          </a:p>
          <a:p>
            <a:pPr algn="ctr"/>
            <a:r>
              <a:rPr lang="es-ES" dirty="0">
                <a:hlinkClick r:id="rId2"/>
              </a:rPr>
              <a:t>https://es.wikipedia.org/wiki</a:t>
            </a:r>
            <a:r>
              <a:rPr lang="es-ES" dirty="0" smtClean="0">
                <a:hlinkClick r:id="rId2"/>
              </a:rPr>
              <a:t>/</a:t>
            </a:r>
            <a:endParaRPr lang="es-ES" dirty="0" smtClean="0"/>
          </a:p>
          <a:p>
            <a:pPr algn="ctr"/>
            <a:endParaRPr lang="es-ES" dirty="0"/>
          </a:p>
          <a:p>
            <a:pPr algn="ctr"/>
            <a:r>
              <a:rPr lang="es-ES" dirty="0">
                <a:hlinkClick r:id="rId3"/>
              </a:rPr>
              <a:t>http://www.muyinteresante.es/cultura/arte-cultura/articulo</a:t>
            </a:r>
            <a:r>
              <a:rPr lang="es-ES" dirty="0" smtClean="0">
                <a:hlinkClick r:id="rId3"/>
              </a:rPr>
              <a:t>/</a:t>
            </a:r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s-ES" dirty="0">
                <a:hlinkClick r:id="rId4"/>
              </a:rPr>
              <a:t>http://</a:t>
            </a:r>
            <a:r>
              <a:rPr lang="es-ES" dirty="0" smtClean="0">
                <a:hlinkClick r:id="rId4"/>
              </a:rPr>
              <a:t>cibernous.com/autores/schopenhauer</a:t>
            </a:r>
            <a:endParaRPr lang="es-ES" dirty="0" smtClean="0"/>
          </a:p>
          <a:p>
            <a:pPr marL="0" indent="0" algn="ctr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142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78086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+mn-lt"/>
              </a:rPr>
              <a:t>- Comenzó en el mundo de los negocios debido a que su padre era comerciante.</a:t>
            </a:r>
            <a:br>
              <a:rPr lang="es-ES" sz="2000" dirty="0" smtClean="0">
                <a:latin typeface="+mn-lt"/>
              </a:rPr>
            </a:br>
            <a:r>
              <a:rPr lang="es-ES" sz="2000" dirty="0" smtClean="0">
                <a:latin typeface="+mn-lt"/>
              </a:rPr>
              <a:t/>
            </a:r>
            <a:br>
              <a:rPr lang="es-ES" sz="2000" dirty="0" smtClean="0">
                <a:latin typeface="+mn-lt"/>
              </a:rPr>
            </a:br>
            <a:r>
              <a:rPr lang="es-ES" sz="2000" dirty="0">
                <a:latin typeface="+mn-lt"/>
              </a:rPr>
              <a:t/>
            </a:r>
            <a:br>
              <a:rPr lang="es-ES" sz="2000" dirty="0">
                <a:latin typeface="+mn-lt"/>
              </a:rPr>
            </a:br>
            <a:r>
              <a:rPr lang="es-ES" sz="2000" dirty="0" smtClean="0">
                <a:latin typeface="+mn-lt"/>
              </a:rPr>
              <a:t>- Sin embargo, a los 20 años decidió abandonar esta rama de trabajo y emprendió estudios en la </a:t>
            </a:r>
            <a:r>
              <a:rPr lang="es-ES" sz="2000" b="1" dirty="0" smtClean="0">
                <a:latin typeface="+mn-lt"/>
              </a:rPr>
              <a:t>Universidad de Gotinga.</a:t>
            </a:r>
            <a:br>
              <a:rPr lang="es-ES" sz="2000" b="1" dirty="0" smtClean="0">
                <a:latin typeface="+mn-lt"/>
              </a:rPr>
            </a:br>
            <a:r>
              <a:rPr lang="es-ES" sz="2000" b="1" dirty="0" smtClean="0">
                <a:latin typeface="+mn-lt"/>
              </a:rPr>
              <a:t/>
            </a:r>
            <a:br>
              <a:rPr lang="es-ES" sz="2000" b="1" dirty="0" smtClean="0">
                <a:latin typeface="+mn-lt"/>
              </a:rPr>
            </a:br>
            <a:r>
              <a:rPr lang="es-ES" sz="2000" b="1" dirty="0">
                <a:latin typeface="+mn-lt"/>
              </a:rPr>
              <a:t/>
            </a:r>
            <a:br>
              <a:rPr lang="es-ES" sz="2000" b="1" dirty="0">
                <a:latin typeface="+mn-lt"/>
              </a:rPr>
            </a:br>
            <a:r>
              <a:rPr lang="es-ES" sz="2000" dirty="0" smtClean="0">
                <a:latin typeface="+mn-lt"/>
              </a:rPr>
              <a:t>-  Es aquí, donde conoce a </a:t>
            </a:r>
            <a:r>
              <a:rPr lang="es-ES" sz="2000" b="1" dirty="0" err="1" smtClean="0">
                <a:latin typeface="+mn-lt"/>
              </a:rPr>
              <a:t>Gottlob</a:t>
            </a:r>
            <a:r>
              <a:rPr lang="es-ES" sz="2000" b="1" dirty="0" smtClean="0">
                <a:latin typeface="+mn-lt"/>
              </a:rPr>
              <a:t> </a:t>
            </a:r>
            <a:r>
              <a:rPr lang="es-ES" sz="2000" b="1" dirty="0" err="1" smtClean="0">
                <a:latin typeface="+mn-lt"/>
              </a:rPr>
              <a:t>Schulze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dirty="0" smtClean="0">
                <a:latin typeface="+mn-lt"/>
              </a:rPr>
              <a:t>, un profesor de filosofía quien le aconsejó emprender </a:t>
            </a:r>
            <a:r>
              <a:rPr lang="es-ES" sz="2000" dirty="0">
                <a:latin typeface="+mn-lt"/>
              </a:rPr>
              <a:t>el estudio pormenorizado de </a:t>
            </a:r>
            <a:r>
              <a:rPr lang="es-ES" sz="2000" dirty="0" smtClean="0">
                <a:latin typeface="+mn-lt"/>
              </a:rPr>
              <a:t>Platón y</a:t>
            </a:r>
            <a:r>
              <a:rPr lang="es-ES" sz="2000" dirty="0">
                <a:latin typeface="+mn-lt"/>
              </a:rPr>
              <a:t> </a:t>
            </a:r>
            <a:r>
              <a:rPr lang="es-ES" sz="2000" dirty="0" smtClean="0">
                <a:latin typeface="+mn-lt"/>
              </a:rPr>
              <a:t>Kant, </a:t>
            </a:r>
            <a:r>
              <a:rPr lang="es-ES" sz="2000" dirty="0">
                <a:latin typeface="+mn-lt"/>
              </a:rPr>
              <a:t>para que luego lo complementara con la lectura de las obras de </a:t>
            </a:r>
            <a:r>
              <a:rPr lang="es-ES" sz="2000" dirty="0" smtClean="0">
                <a:latin typeface="+mn-lt"/>
              </a:rPr>
              <a:t>Aristóteles</a:t>
            </a:r>
            <a:r>
              <a:rPr lang="es-ES" sz="2000" dirty="0">
                <a:latin typeface="+mn-lt"/>
              </a:rPr>
              <a:t> y </a:t>
            </a:r>
            <a:r>
              <a:rPr lang="es-ES" sz="2000" dirty="0" smtClean="0">
                <a:latin typeface="+mn-lt"/>
              </a:rPr>
              <a:t>Spinoza.</a:t>
            </a:r>
            <a:br>
              <a:rPr lang="es-ES" sz="2000" dirty="0" smtClean="0">
                <a:latin typeface="+mn-lt"/>
              </a:rPr>
            </a:br>
            <a:r>
              <a:rPr lang="es-ES" sz="2000" dirty="0">
                <a:latin typeface="+mn-lt"/>
              </a:rPr>
              <a:t/>
            </a:r>
            <a:br>
              <a:rPr lang="es-ES" sz="2000" dirty="0">
                <a:latin typeface="+mn-lt"/>
              </a:rPr>
            </a:br>
            <a:endParaRPr lang="es-ES" sz="2000" b="1" dirty="0">
              <a:latin typeface="+mn-lt"/>
            </a:endParaRPr>
          </a:p>
        </p:txBody>
      </p:sp>
      <p:pic>
        <p:nvPicPr>
          <p:cNvPr id="3074" name="Picture 2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35" y="3886929"/>
            <a:ext cx="5088433" cy="252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47" y="3572282"/>
            <a:ext cx="2523142" cy="270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903305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FILOSOFÍA DE </a:t>
            </a:r>
            <a:r>
              <a:rPr lang="es-ES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ScHOPENHAUER</a:t>
            </a:r>
            <a:endParaRPr lang="es-E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3075" y="129759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3200" dirty="0" smtClean="0"/>
          </a:p>
          <a:p>
            <a:pPr algn="ctr"/>
            <a:r>
              <a:rPr lang="es-ES" sz="3200" dirty="0" smtClean="0"/>
              <a:t>Su</a:t>
            </a:r>
            <a:r>
              <a:rPr lang="es-ES" sz="3200" dirty="0"/>
              <a:t> </a:t>
            </a:r>
            <a:r>
              <a:rPr lang="es-ES" sz="3200" dirty="0" smtClean="0"/>
              <a:t>filosofía concebida </a:t>
            </a:r>
            <a:r>
              <a:rPr lang="es-ES" sz="3200" dirty="0"/>
              <a:t>esencialmente como un «pensar hasta el final» la filosofía de </a:t>
            </a:r>
            <a:r>
              <a:rPr lang="es-ES" sz="3200" dirty="0" smtClean="0"/>
              <a:t>Kant, </a:t>
            </a:r>
            <a:r>
              <a:rPr lang="es-ES" sz="3200" dirty="0"/>
              <a:t>es deudora de Platón y </a:t>
            </a:r>
            <a:r>
              <a:rPr lang="es-ES" sz="3200" dirty="0" smtClean="0"/>
              <a:t>Spinoza</a:t>
            </a:r>
            <a:r>
              <a:rPr lang="es-ES" sz="3200" dirty="0"/>
              <a:t>, sirviendo además como puente con la filosofía </a:t>
            </a:r>
            <a:r>
              <a:rPr lang="es-ES" sz="3200" dirty="0" smtClean="0"/>
              <a:t>oriental, </a:t>
            </a:r>
            <a:r>
              <a:rPr lang="es-ES" sz="3200" dirty="0"/>
              <a:t>en especial con el budismo, el taoísmo y el </a:t>
            </a:r>
            <a:r>
              <a:rPr lang="es-ES" sz="3200" dirty="0" err="1" smtClean="0"/>
              <a:t>vedanta</a:t>
            </a:r>
            <a:r>
              <a:rPr lang="es-ES" sz="3200" dirty="0" smtClean="0"/>
              <a:t>.</a:t>
            </a:r>
          </a:p>
          <a:p>
            <a:pPr marL="0" indent="0" algn="ctr">
              <a:buNone/>
            </a:pPr>
            <a:endParaRPr lang="es-ES" sz="3200" dirty="0" smtClean="0"/>
          </a:p>
          <a:p>
            <a:pPr marL="0" indent="0" algn="ctr">
              <a:buNone/>
            </a:pPr>
            <a:endParaRPr lang="es-ES" sz="3200" dirty="0"/>
          </a:p>
        </p:txBody>
      </p:sp>
      <p:sp>
        <p:nvSpPr>
          <p:cNvPr id="4" name="AutoShape 2" descr="Resultado de imagen de arthur schopenhau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0" name="Picture 4" descr="Resultado de imagen de arthur schopenhau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33" y="3622919"/>
            <a:ext cx="2471242" cy="323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62030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0623" y="231819"/>
            <a:ext cx="10515600" cy="5687566"/>
          </a:xfrm>
        </p:spPr>
        <p:txBody>
          <a:bodyPr>
            <a:normAutofit fontScale="92500"/>
          </a:bodyPr>
          <a:lstStyle/>
          <a:p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               </a:t>
            </a:r>
            <a:r>
              <a:rPr lang="es-ES" sz="4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PENSAMIENTO</a:t>
            </a:r>
            <a:endParaRPr lang="es-ES" sz="48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r>
              <a:rPr lang="es-ES" dirty="0" smtClean="0"/>
              <a:t>  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 smtClean="0"/>
              <a:t>Schopenhauer tomó </a:t>
            </a:r>
            <a:r>
              <a:rPr lang="es-ES" dirty="0"/>
              <a:t>como base de su propio </a:t>
            </a:r>
            <a:r>
              <a:rPr lang="es-ES" dirty="0" smtClean="0"/>
              <a:t>sistema   </a:t>
            </a:r>
            <a:r>
              <a:rPr lang="es-ES" dirty="0"/>
              <a:t>el criticismo de </a:t>
            </a:r>
            <a:r>
              <a:rPr lang="es-ES" b="1" dirty="0"/>
              <a:t>Kant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/>
              <a:t> Sin embargo, </a:t>
            </a:r>
            <a:r>
              <a:rPr lang="es-ES" dirty="0" smtClean="0"/>
              <a:t>al contrario que Kant, Schopenhauer </a:t>
            </a:r>
            <a:r>
              <a:rPr lang="es-ES" dirty="0"/>
              <a:t>sostuvo que mediante la </a:t>
            </a:r>
            <a:r>
              <a:rPr lang="es-ES" dirty="0" smtClean="0"/>
              <a:t>introspección era </a:t>
            </a:r>
            <a:r>
              <a:rPr lang="es-ES" dirty="0"/>
              <a:t>posible acceder al conocimiento esencial del </a:t>
            </a:r>
            <a:r>
              <a:rPr lang="es-ES" dirty="0" smtClean="0"/>
              <a:t>yo.</a:t>
            </a:r>
          </a:p>
          <a:p>
            <a:endParaRPr lang="es-ES" dirty="0" smtClean="0"/>
          </a:p>
          <a:p>
            <a:r>
              <a:rPr lang="es-ES" dirty="0"/>
              <a:t>Identificó a este con un principio metafísico al que denominó «</a:t>
            </a:r>
            <a:r>
              <a:rPr lang="es-ES" b="1" dirty="0"/>
              <a:t>voluntad</a:t>
            </a:r>
            <a:r>
              <a:rPr lang="es-ES" dirty="0"/>
              <a:t>» o «</a:t>
            </a:r>
            <a:r>
              <a:rPr lang="es-ES" b="1" dirty="0"/>
              <a:t>voluntad de vivir</a:t>
            </a:r>
            <a:r>
              <a:rPr lang="es-ES" dirty="0" smtClean="0"/>
              <a:t>».</a:t>
            </a:r>
          </a:p>
          <a:p>
            <a:endParaRPr lang="es-ES" dirty="0"/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962" y="133306"/>
            <a:ext cx="3455875" cy="345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640712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r>
              <a:rPr lang="es-ES" sz="28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SENTIDO DE LA EXISTENCIA HUMANA SEGÚN SCHOPENHAUER</a:t>
            </a:r>
            <a:endParaRPr lang="es-E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smtClean="0"/>
              <a:t>- Para Schopenhauer, los seres humanos somos seres </a:t>
            </a:r>
          </a:p>
          <a:p>
            <a:pPr marL="0" indent="0">
              <a:buNone/>
            </a:pPr>
            <a:r>
              <a:rPr lang="es-ES" sz="2000" dirty="0" smtClean="0"/>
              <a:t>contingentes, por lo que tenemos que aceptar la carencia</a:t>
            </a:r>
          </a:p>
          <a:p>
            <a:pPr marL="0" indent="0">
              <a:buNone/>
            </a:pPr>
            <a:r>
              <a:rPr lang="es-ES" sz="2000" dirty="0"/>
              <a:t>c</a:t>
            </a:r>
            <a:r>
              <a:rPr lang="es-ES" sz="2000" dirty="0" smtClean="0"/>
              <a:t>omo algo intrínseco a nuestra existencia.</a:t>
            </a:r>
          </a:p>
          <a:p>
            <a:pPr marL="0" indent="0">
              <a:buNone/>
            </a:pPr>
            <a:endParaRPr lang="es-ES" sz="2000" dirty="0"/>
          </a:p>
          <a:p>
            <a:pPr>
              <a:buFontTx/>
              <a:buChar char="-"/>
            </a:pPr>
            <a:r>
              <a:rPr lang="es-ES" sz="2000" dirty="0" smtClean="0"/>
              <a:t>El </a:t>
            </a:r>
            <a:r>
              <a:rPr lang="es-ES" sz="2000" dirty="0"/>
              <a:t>hombre es perfectible, el hombre no es el Ser, </a:t>
            </a:r>
            <a:endParaRPr lang="es-ES" sz="2000" dirty="0" smtClean="0"/>
          </a:p>
          <a:p>
            <a:pPr marL="0" indent="0">
              <a:buNone/>
            </a:pPr>
            <a:r>
              <a:rPr lang="es-ES" sz="2000" dirty="0"/>
              <a:t> l</a:t>
            </a:r>
            <a:r>
              <a:rPr lang="es-ES" sz="2000" dirty="0" smtClean="0"/>
              <a:t>a existencia </a:t>
            </a:r>
            <a:r>
              <a:rPr lang="es-ES" sz="2000" dirty="0"/>
              <a:t>del hombre no es necesaria, el </a:t>
            </a:r>
            <a:r>
              <a:rPr lang="es-ES" sz="2000" dirty="0" smtClean="0"/>
              <a:t>hombre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muere</a:t>
            </a:r>
            <a:r>
              <a:rPr lang="es-ES" sz="2000" dirty="0"/>
              <a:t>, el hombre es contingente</a:t>
            </a:r>
            <a:r>
              <a:rPr lang="es-ES" sz="2000" b="1" dirty="0"/>
              <a:t>: el hombre es carencia.</a:t>
            </a:r>
            <a:endParaRPr lang="es-ES" sz="2000" b="1" dirty="0" smtClean="0"/>
          </a:p>
        </p:txBody>
      </p:sp>
      <p:pic>
        <p:nvPicPr>
          <p:cNvPr id="6150" name="Picture 6" descr="Resultado de imagen de arthur schopenhau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64" y="1459918"/>
            <a:ext cx="3936136" cy="50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547712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r>
              <a:rPr lang="es-ES" sz="2800" dirty="0">
                <a:solidFill>
                  <a:srgbClr val="FF0000"/>
                </a:solidFill>
                <a:latin typeface="Algerian" panose="04020705040A02060702" pitchFamily="82" charset="0"/>
              </a:rPr>
              <a:t>SENTIDO DE LA EXISTENCIA HUMANA SEGÚN SCHOPENHAUER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Según Schopenhauer, si fuéramos seres acabados, completos, no nos haría falta nada, no necesitaríamos alimentarnos, ni tener salud, ni compañía, etc.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Sin embargo no lo somos, todo nos hace falta, sin importar cuanto tengamos. Incluso, a veces sentimos que nos hace falta vida.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/>
              <a:t>No tenemos pero queremos, queremos </a:t>
            </a:r>
            <a:r>
              <a:rPr lang="es-ES" dirty="0" smtClean="0"/>
              <a:t>porque </a:t>
            </a:r>
            <a:r>
              <a:rPr lang="es-ES" dirty="0"/>
              <a:t>nos hace falta, nos hace falta porque necesitamos. </a:t>
            </a:r>
          </a:p>
        </p:txBody>
      </p:sp>
    </p:spTree>
    <p:extLst>
      <p:ext uri="{BB962C8B-B14F-4D97-AF65-F5344CB8AC3E}">
        <p14:creationId xmlns:p14="http://schemas.microsoft.com/office/powerpoint/2010/main" val="3721510901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Algerian" panose="04020705040A02060702" pitchFamily="82" charset="0"/>
              </a:rPr>
              <a:t>SENTIDO DE LA EXISTENCIA HUMANA SEGÚN SCHOPENHAUER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Todo lo que deseamos se nos resiste.</a:t>
            </a:r>
          </a:p>
          <a:p>
            <a:r>
              <a:rPr lang="es-ES" dirty="0" smtClean="0"/>
              <a:t>Nos encontramos prisioneros dentro de</a:t>
            </a:r>
          </a:p>
          <a:p>
            <a:pPr marL="0" indent="0">
              <a:buNone/>
            </a:pPr>
            <a:r>
              <a:rPr lang="es-ES" dirty="0" smtClean="0"/>
              <a:t>un</a:t>
            </a:r>
            <a:r>
              <a:rPr lang="es-ES" dirty="0" smtClean="0"/>
              <a:t> círculo vicioso =&gt; El hombre desea:</a:t>
            </a:r>
          </a:p>
          <a:p>
            <a:pPr marL="0" indent="0">
              <a:buNone/>
            </a:pPr>
            <a:r>
              <a:rPr lang="es-ES" dirty="0" smtClean="0"/>
              <a:t>El hombre sufre // El hombre sufre:</a:t>
            </a:r>
          </a:p>
          <a:p>
            <a:pPr marL="0" indent="0">
              <a:buNone/>
            </a:pPr>
            <a:r>
              <a:rPr lang="es-ES" dirty="0" smtClean="0"/>
              <a:t>El hombre desea.</a:t>
            </a:r>
          </a:p>
          <a:p>
            <a:pPr marL="0" indent="0">
              <a:buNone/>
            </a:pPr>
            <a:r>
              <a:rPr lang="es-ES" dirty="0" smtClean="0"/>
              <a:t>Para Schopenhauer, esto se resume a:</a:t>
            </a:r>
          </a:p>
          <a:p>
            <a:pPr marL="0" indent="0">
              <a:buNone/>
            </a:pPr>
            <a:r>
              <a:rPr lang="es-ES" u="sng" dirty="0" smtClean="0"/>
              <a:t>Esclavos de la </a:t>
            </a:r>
            <a:r>
              <a:rPr lang="es-ES" b="1" u="sng" dirty="0" smtClean="0"/>
              <a:t>voluntad</a:t>
            </a:r>
            <a:r>
              <a:rPr lang="es-ES" u="sng" dirty="0" smtClean="0"/>
              <a:t> de vivir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028" name="Picture 4" descr="Resultado de imagen de schopenhauer carica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077" y="1825625"/>
            <a:ext cx="3538601" cy="435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73513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Algerian" panose="04020705040A02060702" pitchFamily="82" charset="0"/>
              </a:rPr>
              <a:t>SENTIDO DE LA EXISTENCIA HUMANA SEGÚN SCHOPENHAUER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dirty="0" smtClean="0"/>
              <a:t>Tradicionalmente, se ha pensado que el mal solo existe como ausencia del bien.</a:t>
            </a:r>
          </a:p>
          <a:p>
            <a:pPr marL="0" indent="0" algn="ctr">
              <a:buNone/>
            </a:pPr>
            <a:endParaRPr lang="es-ES" dirty="0" smtClean="0"/>
          </a:p>
          <a:p>
            <a:pPr algn="ctr"/>
            <a:r>
              <a:rPr lang="es-ES" dirty="0" smtClean="0"/>
              <a:t>Sin embargo, Schopenhauer sostiene que la maldad es lo que en realidad posee una existencia positiva.</a:t>
            </a:r>
          </a:p>
          <a:p>
            <a:pPr marL="0" indent="0" algn="ctr">
              <a:buNone/>
            </a:pPr>
            <a:endParaRPr lang="es-ES" dirty="0" smtClean="0"/>
          </a:p>
          <a:p>
            <a:pPr algn="ctr"/>
            <a:r>
              <a:rPr lang="es-ES" dirty="0" smtClean="0"/>
              <a:t>El dolor nace junto al hombre. Es el pan nuestro de cada día.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260364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830</Words>
  <Application>Microsoft Office PowerPoint</Application>
  <PresentationFormat>Panorámica</PresentationFormat>
  <Paragraphs>134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Algerian</vt:lpstr>
      <vt:lpstr>Arial</vt:lpstr>
      <vt:lpstr>Calibri</vt:lpstr>
      <vt:lpstr>Calibri Light</vt:lpstr>
      <vt:lpstr>Wingdings</vt:lpstr>
      <vt:lpstr>Tema de Office</vt:lpstr>
      <vt:lpstr>Arthur Schopenhauer</vt:lpstr>
      <vt:lpstr>Presentación de PowerPoint</vt:lpstr>
      <vt:lpstr>- Comenzó en el mundo de los negocios debido a que su padre era comerciante.   - Sin embargo, a los 20 años decidió abandonar esta rama de trabajo y emprendió estudios en la Universidad de Gotinga.   -  Es aquí, donde conoce a Gottlob Schulze , un profesor de filosofía quien le aconsejó emprender el estudio pormenorizado de Platón y Kant, para que luego lo complementara con la lectura de las obras de Aristóteles y Spinoza.  </vt:lpstr>
      <vt:lpstr> FILOSOFÍA DE ScHOPENHAUER</vt:lpstr>
      <vt:lpstr>Presentación de PowerPoint</vt:lpstr>
      <vt:lpstr> SENTIDO DE LA EXISTENCIA HUMANA SEGÚN SCHOPENHAUER</vt:lpstr>
      <vt:lpstr> SENTIDO DE LA EXISTENCIA HUMANA SEGÚN SCHOPENHAUER</vt:lpstr>
      <vt:lpstr>SENTIDO DE LA EXISTENCIA HUMANA SEGÚN SCHOPENHAUER</vt:lpstr>
      <vt:lpstr>SENTIDO DE LA EXISTENCIA HUMANA SEGÚN SCHOPENHAUER</vt:lpstr>
      <vt:lpstr>SENTIDO DE LA EXISTENCIA HUMANA SEGÚN SCHOPENHAUER</vt:lpstr>
      <vt:lpstr>SENTIDO DE LA EXISTENCIA HUMANA SEGÚN SCHOPENHAUER</vt:lpstr>
      <vt:lpstr>SENTIDO DE LA EXISTENCIA HUMANA SEGÚN SCHOPENHAUER</vt:lpstr>
      <vt:lpstr>SENTIDO DE LA EXISTENCIA HUMANA SEGÚN SCHOPENHAUER</vt:lpstr>
      <vt:lpstr>SENTIDO DE LA EXISTENCIA HUMANA SEGÚN SCHOPENHAUER</vt:lpstr>
      <vt:lpstr>Conclusiones</vt:lpstr>
      <vt:lpstr>Conclusiones</vt:lpstr>
      <vt:lpstr>             Conclusiones</vt:lpstr>
      <vt:lpstr>Conclusiones</vt:lpstr>
      <vt:lpstr> FRASES CÉLEBRES DE SCHOPENHAUER</vt:lpstr>
      <vt:lpstr>PÁGINAS WEBS EMPLEADAS EN EL TRABAJO.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Arthur Schopenhauer</dc:title>
  <dc:creator>Fabiola Cordoba</dc:creator>
  <cp:lastModifiedBy>Fabiola Cordoba</cp:lastModifiedBy>
  <cp:revision>29</cp:revision>
  <dcterms:created xsi:type="dcterms:W3CDTF">2017-04-26T22:21:37Z</dcterms:created>
  <dcterms:modified xsi:type="dcterms:W3CDTF">2017-04-27T22:40:36Z</dcterms:modified>
</cp:coreProperties>
</file>