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2" r:id="rId6"/>
    <p:sldId id="261" r:id="rId7"/>
    <p:sldId id="263" r:id="rId8"/>
    <p:sldId id="264" r:id="rId9"/>
    <p:sldId id="265" r:id="rId10"/>
    <p:sldId id="266" r:id="rId11"/>
    <p:sldId id="25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5/8/2017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8" name="Title 1"/>
          <p:cNvSpPr>
            <a:spLocks noGrp="1"/>
          </p:cNvSpPr>
          <p:nvPr>
            <p:ph type="title"/>
          </p:nvPr>
        </p:nvSpPr>
        <p:spPr>
          <a:xfrm>
            <a:off x="685801" y="609600"/>
            <a:ext cx="10131425" cy="1456267"/>
          </a:xfrm>
        </p:spPr>
        <p:txBody>
          <a:bodyPr/>
          <a:lstStyle/>
          <a:p>
            <a:r>
              <a:rPr lang="es-ES" smtClean="0"/>
              <a:t>Haga clic para modificar el estilo de título del patrón</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5/8/2017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CROCCLIP" TargetMode="External"/><Relationship Id="rId2" Type="http://schemas.openxmlformats.org/officeDocument/2006/relationships/hyperlink" Target="http://www.alcoberro.info/pdf/kierke2.pdf" TargetMode="External"/><Relationship Id="rId1" Type="http://schemas.openxmlformats.org/officeDocument/2006/relationships/slideLayout" Target="../slideLayouts/slideLayout2.xml"/><Relationship Id="rId5" Type="http://schemas.openxmlformats.org/officeDocument/2006/relationships/hyperlink" Target="Sin%20t&#237;tulo2.png" TargetMode="External"/><Relationship Id="rId4" Type="http://schemas.openxmlformats.org/officeDocument/2006/relationships/hyperlink" Target="https://es.wikipedia.org/wiki/S%C3%B8ren_Kierkegaard#cite_note-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s.wikipedia.org/wiki/S%C3%B8ren_Kierkegaard#cite_note-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SOREN KIERKEGAARD</a:t>
            </a:r>
            <a:endParaRPr lang="es-ES" dirty="0"/>
          </a:p>
        </p:txBody>
      </p:sp>
      <p:sp>
        <p:nvSpPr>
          <p:cNvPr id="3" name="Subtítulo 2"/>
          <p:cNvSpPr>
            <a:spLocks noGrp="1"/>
          </p:cNvSpPr>
          <p:nvPr>
            <p:ph type="subTitle" idx="1"/>
          </p:nvPr>
        </p:nvSpPr>
        <p:spPr/>
        <p:txBody>
          <a:bodyPr/>
          <a:lstStyle/>
          <a:p>
            <a:r>
              <a:rPr lang="es-ES" dirty="0" smtClean="0"/>
              <a:t>El primer filósofo existencialista</a:t>
            </a:r>
            <a:endParaRPr lang="es-ES" dirty="0"/>
          </a:p>
        </p:txBody>
      </p:sp>
    </p:spTree>
    <p:extLst>
      <p:ext uri="{BB962C8B-B14F-4D97-AF65-F5344CB8AC3E}">
        <p14:creationId xmlns:p14="http://schemas.microsoft.com/office/powerpoint/2010/main" val="4088852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enlaces</a:t>
            </a:r>
            <a:endParaRPr lang="es-ES" dirty="0"/>
          </a:p>
        </p:txBody>
      </p:sp>
      <p:sp>
        <p:nvSpPr>
          <p:cNvPr id="3" name="Marcador de contenido 2"/>
          <p:cNvSpPr>
            <a:spLocks noGrp="1"/>
          </p:cNvSpPr>
          <p:nvPr>
            <p:ph idx="1"/>
          </p:nvPr>
        </p:nvSpPr>
        <p:spPr/>
        <p:txBody>
          <a:bodyPr/>
          <a:lstStyle/>
          <a:p>
            <a:r>
              <a:rPr lang="es-ES" dirty="0">
                <a:hlinkClick r:id="rId2"/>
              </a:rPr>
              <a:t>http://</a:t>
            </a:r>
            <a:r>
              <a:rPr lang="es-ES" dirty="0" smtClean="0">
                <a:hlinkClick r:id="rId2"/>
              </a:rPr>
              <a:t>www.alcoberro.info/pdf/kierke2.pdf</a:t>
            </a:r>
            <a:endParaRPr lang="es-ES" dirty="0" smtClean="0"/>
          </a:p>
          <a:p>
            <a:r>
              <a:rPr lang="es-ES" dirty="0">
                <a:hlinkClick r:id="rId3" action="ppaction://hlinkfile"/>
              </a:rPr>
              <a:t>https://www.google.es/search?q=soren+kierkegaard&amp;rlz=1C1EJFA_enES661ES662&amp;source=lnms&amp;tbm=isch&amp;sa=X&amp;ved=0ahUKEwisidHm1ODTAhVFXBoKHefZCjkQ_AUICigB&amp;biw=1366&amp;bih=638#imgrc=z0PIv8_zUrebuM</a:t>
            </a:r>
            <a:r>
              <a:rPr lang="es-ES" dirty="0" smtClean="0">
                <a:hlinkClick r:id="rId3" action="ppaction://hlinkfile"/>
              </a:rPr>
              <a:t>:</a:t>
            </a:r>
            <a:endParaRPr lang="es-ES" dirty="0" smtClean="0"/>
          </a:p>
          <a:p>
            <a:r>
              <a:rPr lang="es-ES" dirty="0">
                <a:hlinkClick r:id="rId4"/>
              </a:rPr>
              <a:t>https://</a:t>
            </a:r>
            <a:r>
              <a:rPr lang="es-ES" dirty="0" smtClean="0">
                <a:hlinkClick r:id="rId4"/>
              </a:rPr>
              <a:t>es.wikipedia.org/wiki/S%C3%B8ren_Kierkegaard#cite_note-1</a:t>
            </a:r>
            <a:endParaRPr lang="es-ES" dirty="0" smtClean="0"/>
          </a:p>
          <a:p>
            <a:r>
              <a:rPr lang="es-ES" dirty="0">
                <a:hlinkClick r:id="rId5" action="ppaction://hlinkfile"/>
              </a:rPr>
              <a:t>https://es.wikipedia.org/wiki/Existencialismo#Kierkegaard</a:t>
            </a:r>
            <a:endParaRPr lang="es-ES" dirty="0" smtClean="0"/>
          </a:p>
        </p:txBody>
      </p:sp>
    </p:spTree>
    <p:extLst>
      <p:ext uri="{BB962C8B-B14F-4D97-AF65-F5344CB8AC3E}">
        <p14:creationId xmlns:p14="http://schemas.microsoft.com/office/powerpoint/2010/main" val="3515055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2" y="609600"/>
            <a:ext cx="9630176" cy="523741"/>
          </a:xfrm>
        </p:spPr>
        <p:txBody>
          <a:bodyPr>
            <a:normAutofit fontScale="90000"/>
          </a:bodyPr>
          <a:lstStyle/>
          <a:p>
            <a:pPr algn="ctr"/>
            <a:r>
              <a:rPr lang="es-ES" dirty="0" smtClean="0"/>
              <a:t>fin</a:t>
            </a:r>
            <a:endParaRPr lang="es-ES"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068" y="1571223"/>
            <a:ext cx="7839455" cy="4778062"/>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3209" y="2225812"/>
            <a:ext cx="2325538" cy="3154443"/>
          </a:xfrm>
          <a:prstGeom prst="rect">
            <a:avLst/>
          </a:prstGeom>
        </p:spPr>
      </p:pic>
    </p:spTree>
    <p:extLst>
      <p:ext uri="{BB962C8B-B14F-4D97-AF65-F5344CB8AC3E}">
        <p14:creationId xmlns:p14="http://schemas.microsoft.com/office/powerpoint/2010/main" val="2057090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índice</a:t>
            </a:r>
            <a:endParaRPr lang="es-ES" dirty="0"/>
          </a:p>
        </p:txBody>
      </p:sp>
      <p:sp>
        <p:nvSpPr>
          <p:cNvPr id="3" name="Marcador de contenido 2"/>
          <p:cNvSpPr>
            <a:spLocks noGrp="1"/>
          </p:cNvSpPr>
          <p:nvPr>
            <p:ph idx="1"/>
          </p:nvPr>
        </p:nvSpPr>
        <p:spPr/>
        <p:txBody>
          <a:bodyPr/>
          <a:lstStyle/>
          <a:p>
            <a:r>
              <a:rPr lang="es-ES" dirty="0" smtClean="0"/>
              <a:t>Biografía</a:t>
            </a:r>
          </a:p>
          <a:p>
            <a:r>
              <a:rPr lang="es-ES" dirty="0" smtClean="0"/>
              <a:t>Existencialismo</a:t>
            </a:r>
          </a:p>
          <a:p>
            <a:r>
              <a:rPr lang="es-ES" dirty="0" smtClean="0"/>
              <a:t>Tres estadios de vida</a:t>
            </a:r>
          </a:p>
          <a:p>
            <a:r>
              <a:rPr lang="es-ES" dirty="0" smtClean="0"/>
              <a:t>Influenciados por Kierkegaard</a:t>
            </a:r>
          </a:p>
          <a:p>
            <a:r>
              <a:rPr lang="es-ES" dirty="0" smtClean="0"/>
              <a:t>Páginas web</a:t>
            </a:r>
          </a:p>
          <a:p>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4999" y="199824"/>
            <a:ext cx="4306887" cy="6376971"/>
          </a:xfrm>
          <a:prstGeom prst="rect">
            <a:avLst/>
          </a:prstGeom>
        </p:spPr>
      </p:pic>
    </p:spTree>
    <p:extLst>
      <p:ext uri="{BB962C8B-B14F-4D97-AF65-F5344CB8AC3E}">
        <p14:creationId xmlns:p14="http://schemas.microsoft.com/office/powerpoint/2010/main" val="2905156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biografía</a:t>
            </a:r>
            <a:endParaRPr lang="es-ES" dirty="0"/>
          </a:p>
        </p:txBody>
      </p:sp>
      <p:sp>
        <p:nvSpPr>
          <p:cNvPr id="3" name="Marcador de contenido 2"/>
          <p:cNvSpPr>
            <a:spLocks noGrp="1"/>
          </p:cNvSpPr>
          <p:nvPr>
            <p:ph idx="1"/>
          </p:nvPr>
        </p:nvSpPr>
        <p:spPr/>
        <p:txBody>
          <a:bodyPr>
            <a:normAutofit/>
          </a:bodyPr>
          <a:lstStyle/>
          <a:p>
            <a:r>
              <a:rPr lang="es-ES" dirty="0"/>
              <a:t>fue un prolífico filósofo y teólogo danés del siglo XIX</a:t>
            </a:r>
            <a:r>
              <a:rPr lang="es-ES" dirty="0" smtClean="0"/>
              <a:t>.. </a:t>
            </a:r>
            <a:r>
              <a:rPr lang="es-ES" dirty="0"/>
              <a:t>Criticó con dureza el hegelianismo de su época y lo que él llamó formalidades vacías de la Iglesia danesa.</a:t>
            </a:r>
          </a:p>
          <a:p>
            <a:r>
              <a:rPr lang="es-ES" dirty="0"/>
              <a:t>Gran parte de su obra trata de cuestiones religiosas: la naturaleza de la fe cristiana, la institución de la Iglesia, la ética cristiana y las emociones y sentimientos que experimentan los individuos al enfrentarse a las elecciones que plantea la vida. En una primera etapa escribió bajo varios seudónimos con los que presentaba los puntos de vista de estos mediante un complejo diálogo. Acostumbró a dejar al lector la tarea de descubrir el significado de sus escritos </a:t>
            </a:r>
            <a:endParaRPr lang="es-ES" dirty="0" smtClean="0"/>
          </a:p>
          <a:p>
            <a:r>
              <a:rPr lang="es-ES" dirty="0" smtClean="0"/>
              <a:t>Ha </a:t>
            </a:r>
            <a:r>
              <a:rPr lang="es-ES" dirty="0"/>
              <a:t>sido catalogado como existencialista, </a:t>
            </a:r>
            <a:r>
              <a:rPr lang="es-ES" dirty="0" err="1" smtClean="0"/>
              <a:t>neoortodoxo</a:t>
            </a:r>
            <a:r>
              <a:rPr lang="es-ES" dirty="0" smtClean="0"/>
              <a:t>,</a:t>
            </a:r>
            <a:r>
              <a:rPr lang="es-ES" dirty="0"/>
              <a:t> posmodernista, humanista e individualista, entre otras cosas.</a:t>
            </a:r>
            <a:r>
              <a:rPr lang="es-ES" baseline="30000" dirty="0">
                <a:hlinkClick r:id="rId2"/>
              </a:rPr>
              <a:t>3</a:t>
            </a:r>
            <a:r>
              <a:rPr lang="es-ES" dirty="0"/>
              <a:t>Sobrepasando los límites de la filosofía, la teología, la psicología y la literatura, Kierkegaard es considerado una importante e influyente figura del pensamiento contemporáneo</a:t>
            </a:r>
          </a:p>
          <a:p>
            <a:endParaRPr lang="es-ES" dirty="0"/>
          </a:p>
        </p:txBody>
      </p:sp>
    </p:spTree>
    <p:extLst>
      <p:ext uri="{BB962C8B-B14F-4D97-AF65-F5344CB8AC3E}">
        <p14:creationId xmlns:p14="http://schemas.microsoft.com/office/powerpoint/2010/main" val="1412806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Sentido de la vida: existencialismo</a:t>
            </a:r>
            <a:endParaRPr lang="es-ES" dirty="0"/>
          </a:p>
        </p:txBody>
      </p:sp>
      <p:sp>
        <p:nvSpPr>
          <p:cNvPr id="3" name="Marcador de contenido 2"/>
          <p:cNvSpPr>
            <a:spLocks noGrp="1"/>
          </p:cNvSpPr>
          <p:nvPr>
            <p:ph sz="half" idx="1"/>
          </p:nvPr>
        </p:nvSpPr>
        <p:spPr>
          <a:xfrm>
            <a:off x="685802" y="2142067"/>
            <a:ext cx="4995334" cy="4567826"/>
          </a:xfrm>
        </p:spPr>
        <p:txBody>
          <a:bodyPr>
            <a:normAutofit fontScale="70000" lnSpcReduction="20000"/>
          </a:bodyPr>
          <a:lstStyle/>
          <a:p>
            <a:r>
              <a:rPr lang="es-ES" sz="1900" dirty="0" smtClean="0"/>
              <a:t>Kierkegaard </a:t>
            </a:r>
            <a:r>
              <a:rPr lang="es-ES" sz="1900" dirty="0"/>
              <a:t>es considerado por muchos como el primer filósofo existencialista en la historia de la filosofía. De hecho, él inventó el término “existencialista</a:t>
            </a:r>
            <a:r>
              <a:rPr lang="es-ES" sz="1900" dirty="0" smtClean="0"/>
              <a:t>”. </a:t>
            </a:r>
            <a:r>
              <a:rPr lang="es-ES" sz="1900" dirty="0"/>
              <a:t>Kierkegaard afirmaba que el bien más alto para el individuo es encontrar su propia vocación. </a:t>
            </a:r>
            <a:r>
              <a:rPr lang="es-ES" sz="1900" dirty="0" smtClean="0"/>
              <a:t>La </a:t>
            </a:r>
            <a:r>
              <a:rPr lang="es-ES" sz="1900" dirty="0"/>
              <a:t>idea que está detrás es que uno debe escoger su propio camino sin la ayuda de normas o criterios universales u objetivos. Se ha llamado a esta posición individualismo moral. En contra de la posición tradicional de que el juicio moral </a:t>
            </a:r>
            <a:r>
              <a:rPr lang="es-ES" sz="1900" dirty="0" smtClean="0"/>
              <a:t>involucra </a:t>
            </a:r>
            <a:r>
              <a:rPr lang="es-ES" sz="1900" dirty="0"/>
              <a:t>una norma objetiva de corrección o incorrección, Kierkegaard sostiene que no se puede encontrar una base objetiva o racional en las decisiones morales. La única base de una filosofía con significado es el “individuo existente</a:t>
            </a:r>
            <a:r>
              <a:rPr lang="es-ES" sz="1900" dirty="0" smtClean="0"/>
              <a:t>”; </a:t>
            </a:r>
            <a:r>
              <a:rPr lang="es-ES" sz="1900" dirty="0"/>
              <a:t>la filosofía no tiene que ver con una contemplación imparcial </a:t>
            </a:r>
            <a:r>
              <a:rPr lang="es-ES" sz="1900" dirty="0" smtClean="0"/>
              <a:t>del </a:t>
            </a:r>
            <a:r>
              <a:rPr lang="es-ES" sz="1900" dirty="0"/>
              <a:t>mundo ni de descifrar la “verdad”. Para él, verdad y experiencia están ligadas y hay que abandonar la idea de que la filosofía es una especie de ciencia exacta y pura.</a:t>
            </a:r>
          </a:p>
          <a:p>
            <a:r>
              <a:rPr lang="es-ES" sz="1900" dirty="0"/>
              <a:t>Posteriormente, los existencialistas seguirían a Kierkegaard al enfatizar la importancia de la acción individual al decidir sobre asuntos de moralidad y de verdad. La experiencia personal y actuar de acuerdo con convicciones propias es esencial para llegar a la verdad. El entendimiento que de una situación tiene el agente involucrado es superior al de un observador desinteresado. Los existencialistas pondrán énfasis en la perspectiva </a:t>
            </a:r>
            <a:r>
              <a:rPr lang="es-ES" sz="1900" dirty="0" smtClean="0"/>
              <a:t>subjetiva. </a:t>
            </a:r>
            <a:r>
              <a:rPr lang="es-ES" sz="1900" dirty="0"/>
              <a:t>Esto hace que sean filósofos asistemáticos. Se oponen a la existencia de principios racionales, objetivos y universalmente </a:t>
            </a:r>
            <a:r>
              <a:rPr lang="es-ES" sz="1900" dirty="0" smtClean="0"/>
              <a:t>válidos.</a:t>
            </a:r>
            <a:endParaRPr lang="es-ES" sz="1900" dirty="0"/>
          </a:p>
          <a:p>
            <a:endParaRPr lang="es-ES" dirty="0"/>
          </a:p>
        </p:txBody>
      </p:sp>
      <p:sp>
        <p:nvSpPr>
          <p:cNvPr id="4" name="Marcador de contenido 3"/>
          <p:cNvSpPr>
            <a:spLocks noGrp="1"/>
          </p:cNvSpPr>
          <p:nvPr>
            <p:ph sz="half" idx="2"/>
          </p:nvPr>
        </p:nvSpPr>
        <p:spPr>
          <a:xfrm>
            <a:off x="5821895" y="2142067"/>
            <a:ext cx="4995332" cy="4464795"/>
          </a:xfrm>
        </p:spPr>
        <p:txBody>
          <a:bodyPr>
            <a:normAutofit fontScale="70000" lnSpcReduction="20000"/>
          </a:bodyPr>
          <a:lstStyle/>
          <a:p>
            <a:pPr marL="0" indent="0">
              <a:buNone/>
            </a:pPr>
            <a:r>
              <a:rPr lang="es-ES" sz="2200" dirty="0" smtClean="0"/>
              <a:t>TRES RASGOS PARA IDENTIFICAR A UN FILOSOFO COMO EXISTENCIALISTA:</a:t>
            </a:r>
          </a:p>
          <a:p>
            <a:pPr marL="0" indent="0">
              <a:buNone/>
            </a:pPr>
            <a:endParaRPr lang="es-ES" sz="2200" dirty="0"/>
          </a:p>
          <a:p>
            <a:pPr marL="0" indent="0">
              <a:buNone/>
            </a:pPr>
            <a:endParaRPr lang="es-ES" sz="2200" dirty="0"/>
          </a:p>
          <a:p>
            <a:pPr marL="0" indent="0">
              <a:buNone/>
            </a:pPr>
            <a:endParaRPr lang="es-ES" sz="2200" dirty="0" smtClean="0"/>
          </a:p>
          <a:p>
            <a:r>
              <a:rPr lang="es-ES" sz="2200" dirty="0" smtClean="0"/>
              <a:t>1</a:t>
            </a:r>
            <a:r>
              <a:rPr lang="es-ES" sz="2200" dirty="0"/>
              <a:t>) su individualismo </a:t>
            </a:r>
            <a:r>
              <a:rPr lang="es-ES" sz="2200" dirty="0" smtClean="0"/>
              <a:t>moral</a:t>
            </a:r>
          </a:p>
          <a:p>
            <a:r>
              <a:rPr lang="es-ES" sz="2200" dirty="0" smtClean="0"/>
              <a:t> </a:t>
            </a:r>
            <a:r>
              <a:rPr lang="es-ES" sz="2200" dirty="0"/>
              <a:t>2) su subjetivismo </a:t>
            </a:r>
            <a:r>
              <a:rPr lang="es-ES" sz="2200" dirty="0" smtClean="0"/>
              <a:t>moral</a:t>
            </a:r>
          </a:p>
          <a:p>
            <a:r>
              <a:rPr lang="es-ES" sz="2200" dirty="0" smtClean="0"/>
              <a:t> </a:t>
            </a:r>
            <a:r>
              <a:rPr lang="es-ES" sz="2200" dirty="0"/>
              <a:t>3) su idea de angustia.</a:t>
            </a:r>
          </a:p>
          <a:p>
            <a:endParaRPr lang="es-ES" dirty="0"/>
          </a:p>
        </p:txBody>
      </p:sp>
    </p:spTree>
    <p:extLst>
      <p:ext uri="{BB962C8B-B14F-4D97-AF65-F5344CB8AC3E}">
        <p14:creationId xmlns:p14="http://schemas.microsoft.com/office/powerpoint/2010/main" val="3090898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Estadios de vida</a:t>
            </a:r>
            <a:endParaRPr lang="es-ES" dirty="0"/>
          </a:p>
        </p:txBody>
      </p:sp>
      <p:sp>
        <p:nvSpPr>
          <p:cNvPr id="3" name="Marcador de contenido 2"/>
          <p:cNvSpPr>
            <a:spLocks noGrp="1"/>
          </p:cNvSpPr>
          <p:nvPr>
            <p:ph sz="half" idx="1"/>
          </p:nvPr>
        </p:nvSpPr>
        <p:spPr/>
        <p:txBody>
          <a:bodyPr>
            <a:normAutofit/>
          </a:bodyPr>
          <a:lstStyle/>
          <a:p>
            <a:r>
              <a:rPr lang="es-ES" dirty="0"/>
              <a:t>Tal vez el problema sobre el que gira todo el pensamiento de Kierkegaard sea el de cómo dar sentido a la vida. Una vida y tres posibilidades. Situando la existencia concreta en el núcleo de su pensamiento </a:t>
            </a:r>
            <a:r>
              <a:rPr lang="es-ES" dirty="0" smtClean="0"/>
              <a:t>Kierkegaard</a:t>
            </a:r>
            <a:r>
              <a:rPr lang="es-ES" dirty="0"/>
              <a:t>, concibe la vida en tres estadios, </a:t>
            </a:r>
            <a:r>
              <a:rPr lang="es-ES" dirty="0" smtClean="0"/>
              <a:t>o </a:t>
            </a:r>
            <a:r>
              <a:rPr lang="es-ES" dirty="0"/>
              <a:t>lo que es lo mismo: tres maneras de pensar, de vivir y de actuar concretas y que conducen a maneras de ser y de actuar determinadas. Cada uno de estos estadios, y cada uno de los abismos a que cada estadio nos aboca, implica una relación específica con uno mismo y con el mundo.</a:t>
            </a:r>
          </a:p>
        </p:txBody>
      </p:sp>
      <p:pic>
        <p:nvPicPr>
          <p:cNvPr id="5" name="Marcador de contenido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14456" y="1041519"/>
            <a:ext cx="4002770" cy="4453787"/>
          </a:xfrm>
        </p:spPr>
      </p:pic>
    </p:spTree>
    <p:extLst>
      <p:ext uri="{BB962C8B-B14F-4D97-AF65-F5344CB8AC3E}">
        <p14:creationId xmlns:p14="http://schemas.microsoft.com/office/powerpoint/2010/main" val="2917335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Estadios de vida</a:t>
            </a:r>
            <a:endParaRPr lang="es-ES" dirty="0"/>
          </a:p>
        </p:txBody>
      </p:sp>
      <p:sp>
        <p:nvSpPr>
          <p:cNvPr id="3" name="Marcador de contenido 2"/>
          <p:cNvSpPr>
            <a:spLocks noGrp="1"/>
          </p:cNvSpPr>
          <p:nvPr>
            <p:ph idx="1"/>
          </p:nvPr>
        </p:nvSpPr>
        <p:spPr/>
        <p:txBody>
          <a:bodyPr>
            <a:normAutofit/>
          </a:bodyPr>
          <a:lstStyle/>
          <a:p>
            <a:r>
              <a:rPr lang="es-ES" dirty="0"/>
              <a:t>ESTADIO ESTÉTICO: ‘Quiero gozar</a:t>
            </a:r>
            <a:r>
              <a:rPr lang="es-ES" dirty="0" smtClean="0"/>
              <a:t>’. </a:t>
            </a:r>
            <a:r>
              <a:rPr lang="es-ES" dirty="0"/>
              <a:t>En este estadio el hombre opta por sí mismo</a:t>
            </a:r>
            <a:r>
              <a:rPr lang="es-ES" dirty="0" smtClean="0"/>
              <a:t>. </a:t>
            </a:r>
            <a:r>
              <a:rPr lang="es-ES" dirty="0"/>
              <a:t>por su individualidad, por su particularismo. Es el hombre del torbellino de las sensaciones; es una especie de charlatán y coleccionista de instantes. El esteta se crea a sí mismo a partir de nada. Pero el estadio estético en el fondo es ilusorio; la ilusión de la autodeterminación conlleva una huida hacia adelante, que conduce a un impase, a un sentimiento de vana repetición, en el límite mismo de la melancolía. </a:t>
            </a:r>
            <a:endParaRPr lang="es-ES" dirty="0" smtClean="0"/>
          </a:p>
        </p:txBody>
      </p:sp>
    </p:spTree>
    <p:extLst>
      <p:ext uri="{BB962C8B-B14F-4D97-AF65-F5344CB8AC3E}">
        <p14:creationId xmlns:p14="http://schemas.microsoft.com/office/powerpoint/2010/main" val="1121724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Estadios de vida</a:t>
            </a:r>
            <a:endParaRPr lang="es-ES" dirty="0"/>
          </a:p>
        </p:txBody>
      </p:sp>
      <p:sp>
        <p:nvSpPr>
          <p:cNvPr id="3" name="Marcador de contenido 2"/>
          <p:cNvSpPr>
            <a:spLocks noGrp="1"/>
          </p:cNvSpPr>
          <p:nvPr>
            <p:ph idx="1"/>
          </p:nvPr>
        </p:nvSpPr>
        <p:spPr/>
        <p:txBody>
          <a:bodyPr/>
          <a:lstStyle/>
          <a:p>
            <a:r>
              <a:rPr lang="es-ES" dirty="0"/>
              <a:t>ESTADIO ÉTICO</a:t>
            </a:r>
            <a:r>
              <a:rPr lang="es-ES" dirty="0" smtClean="0"/>
              <a:t>: </a:t>
            </a:r>
            <a:r>
              <a:rPr lang="es-ES" dirty="0"/>
              <a:t>En el estadio ético se sale de la prisión dorada del egoísmo para para entrar en el ámbito de la responsabilidad y el deber. De ahí la apología del matrimonio, emblema del estadio ético, pronunciada por el juez Wilhelm, el buen marido. Mientras el esteta cree vivir sin limitaciones, el matrimonio es la asunción de la limitación, de la determinación. Sin embargo, el estadio ético no permite todavía una vida realmente singular, desligada de una comunidad. </a:t>
            </a:r>
          </a:p>
          <a:p>
            <a:endParaRPr lang="es-ES" dirty="0"/>
          </a:p>
        </p:txBody>
      </p:sp>
    </p:spTree>
    <p:extLst>
      <p:ext uri="{BB962C8B-B14F-4D97-AF65-F5344CB8AC3E}">
        <p14:creationId xmlns:p14="http://schemas.microsoft.com/office/powerpoint/2010/main" val="1393904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Estadios de vida</a:t>
            </a:r>
            <a:endParaRPr lang="es-ES" dirty="0"/>
          </a:p>
        </p:txBody>
      </p:sp>
      <p:sp>
        <p:nvSpPr>
          <p:cNvPr id="3" name="Marcador de contenido 2"/>
          <p:cNvSpPr>
            <a:spLocks noGrp="1"/>
          </p:cNvSpPr>
          <p:nvPr>
            <p:ph idx="1"/>
          </p:nvPr>
        </p:nvSpPr>
        <p:spPr/>
        <p:txBody>
          <a:bodyPr/>
          <a:lstStyle/>
          <a:p>
            <a:r>
              <a:rPr lang="es-ES" dirty="0"/>
              <a:t>ESTADIO RELIGIOSO: Llegar a ser cristiano, es la cosa más decisiva que le pueda suceder a un hombre. El estadio religioso coincide con el gran salto a la fe. La fe se entiende como expresión del abandono más absoluto. Ya el hombre no se funda en sí mismo, ni en su comunidad, sino en Dios, que es una experiencia del todo distinta de cualquier idea general que pueda hacerse un filósofo. Para Kierkegaard el catolicismo no es ni una doctrina ni un conjunto de dogmas, sino una comunicación que conduce a una gran paradoja: encontrar la eternidad en el tiempo presente. </a:t>
            </a:r>
          </a:p>
          <a:p>
            <a:endParaRPr lang="es-ES" dirty="0"/>
          </a:p>
        </p:txBody>
      </p:sp>
    </p:spTree>
    <p:extLst>
      <p:ext uri="{BB962C8B-B14F-4D97-AF65-F5344CB8AC3E}">
        <p14:creationId xmlns:p14="http://schemas.microsoft.com/office/powerpoint/2010/main" val="2008602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Filósofos que se inspiraron en </a:t>
            </a:r>
            <a:r>
              <a:rPr lang="es-ES" dirty="0" err="1" smtClean="0"/>
              <a:t>kierkegaard</a:t>
            </a:r>
            <a:endParaRPr lang="es-ES" dirty="0"/>
          </a:p>
        </p:txBody>
      </p:sp>
      <p:sp>
        <p:nvSpPr>
          <p:cNvPr id="3" name="Marcador de contenido 2"/>
          <p:cNvSpPr>
            <a:spLocks noGrp="1"/>
          </p:cNvSpPr>
          <p:nvPr>
            <p:ph idx="1"/>
          </p:nvPr>
        </p:nvSpPr>
        <p:spPr/>
        <p:txBody>
          <a:bodyPr/>
          <a:lstStyle/>
          <a:p>
            <a:r>
              <a:rPr lang="es-ES" dirty="0" smtClean="0"/>
              <a:t>Karl </a:t>
            </a:r>
            <a:r>
              <a:rPr lang="es-ES" dirty="0" err="1"/>
              <a:t>Barth</a:t>
            </a:r>
            <a:r>
              <a:rPr lang="es-ES" dirty="0"/>
              <a:t>, Simone de </a:t>
            </a:r>
            <a:r>
              <a:rPr lang="es-ES" dirty="0" err="1"/>
              <a:t>Beauvoir</a:t>
            </a:r>
            <a:r>
              <a:rPr lang="es-ES" dirty="0"/>
              <a:t>, Niels Bohr, </a:t>
            </a:r>
            <a:r>
              <a:rPr lang="es-ES" dirty="0" err="1" smtClean="0"/>
              <a:t>Dietrich</a:t>
            </a:r>
            <a:r>
              <a:rPr lang="es-ES" dirty="0" smtClean="0"/>
              <a:t> </a:t>
            </a:r>
            <a:r>
              <a:rPr lang="es-ES" dirty="0" err="1" smtClean="0"/>
              <a:t>Bonhoeffer</a:t>
            </a:r>
            <a:r>
              <a:rPr lang="es-ES" dirty="0" smtClean="0"/>
              <a:t>,</a:t>
            </a:r>
            <a:r>
              <a:rPr lang="es-ES" dirty="0"/>
              <a:t> Emil Brunner, Martin </a:t>
            </a:r>
            <a:r>
              <a:rPr lang="es-ES" dirty="0" err="1"/>
              <a:t>Buber</a:t>
            </a:r>
            <a:r>
              <a:rPr lang="es-ES" dirty="0" smtClean="0"/>
              <a:t>,</a:t>
            </a:r>
            <a:r>
              <a:rPr lang="es-ES" dirty="0"/>
              <a:t> Albert Camus, Martin Heidegger, Abraham Joshua </a:t>
            </a:r>
            <a:r>
              <a:rPr lang="es-ES" dirty="0" err="1"/>
              <a:t>Heschel</a:t>
            </a:r>
            <a:r>
              <a:rPr lang="es-ES" dirty="0"/>
              <a:t>,  Gabriel </a:t>
            </a:r>
            <a:r>
              <a:rPr lang="es-ES" dirty="0" smtClean="0"/>
              <a:t>Marcel,</a:t>
            </a:r>
            <a:r>
              <a:rPr lang="es-ES" dirty="0"/>
              <a:t> Franz </a:t>
            </a:r>
            <a:r>
              <a:rPr lang="es-ES" dirty="0" err="1"/>
              <a:t>Rosenzweig</a:t>
            </a:r>
            <a:r>
              <a:rPr lang="es-ES" dirty="0"/>
              <a:t>, Jean-Paul Sartre, Carl </a:t>
            </a:r>
            <a:r>
              <a:rPr lang="es-ES" dirty="0" smtClean="0"/>
              <a:t>Schmitt</a:t>
            </a:r>
            <a:r>
              <a:rPr lang="es-ES" dirty="0"/>
              <a:t> y Miguel de Unamuno y filosóficamente toda la Generación del 98. El anarquismo epistemológico de Paul Feyerabend estuvo inspirado en la idea de Kierkegaard de subjetividad como verdad</a:t>
            </a:r>
            <a:endParaRPr lang="es-ES" dirty="0"/>
          </a:p>
        </p:txBody>
      </p:sp>
    </p:spTree>
    <p:extLst>
      <p:ext uri="{BB962C8B-B14F-4D97-AF65-F5344CB8AC3E}">
        <p14:creationId xmlns:p14="http://schemas.microsoft.com/office/powerpoint/2010/main" val="12148497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56</TotalTime>
  <Words>572</Words>
  <Application>Microsoft Office PowerPoint</Application>
  <PresentationFormat>Panorámica</PresentationFormat>
  <Paragraphs>38</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Calibri</vt:lpstr>
      <vt:lpstr>Calibri Light</vt:lpstr>
      <vt:lpstr>Celestial</vt:lpstr>
      <vt:lpstr>SOREN KIERKEGAARD</vt:lpstr>
      <vt:lpstr>índice</vt:lpstr>
      <vt:lpstr>biografía</vt:lpstr>
      <vt:lpstr>Sentido de la vida: existencialismo</vt:lpstr>
      <vt:lpstr>Estadios de vida</vt:lpstr>
      <vt:lpstr>Estadios de vida</vt:lpstr>
      <vt:lpstr>Estadios de vida</vt:lpstr>
      <vt:lpstr>Estadios de vida</vt:lpstr>
      <vt:lpstr>Filósofos que se inspiraron en kierkegaard</vt:lpstr>
      <vt:lpstr>enlaces</vt:lpstr>
      <vt:lpstr>fin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SOREN KIERKEGAARD</dc:title>
  <dc:creator>Fran</dc:creator>
  <cp:lastModifiedBy>Fran</cp:lastModifiedBy>
  <cp:revision>12</cp:revision>
  <dcterms:created xsi:type="dcterms:W3CDTF">2017-05-08T15:51:50Z</dcterms:created>
  <dcterms:modified xsi:type="dcterms:W3CDTF">2017-05-08T16:48:39Z</dcterms:modified>
</cp:coreProperties>
</file>