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5" r:id="rId4"/>
    <p:sldId id="276" r:id="rId5"/>
    <p:sldId id="279" r:id="rId6"/>
    <p:sldId id="277" r:id="rId7"/>
    <p:sldId id="280" r:id="rId8"/>
    <p:sldId id="282" r:id="rId9"/>
    <p:sldId id="281" r:id="rId10"/>
    <p:sldId id="285" r:id="rId11"/>
    <p:sldId id="283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1" autoAdjust="0"/>
    <p:restoredTop sz="94660"/>
  </p:normalViewPr>
  <p:slideViewPr>
    <p:cSldViewPr showGuides="1">
      <p:cViewPr varScale="1">
        <p:scale>
          <a:sx n="74" d="100"/>
          <a:sy n="74" d="100"/>
        </p:scale>
        <p:origin x="642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s-ES"/>
              <a:pPr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s-ES"/>
              <a:pPr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‹Nº›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s-ES"/>
              <a:t>15/05/2017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‹Nº›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s-ES"/>
              <a:pPr/>
              <a:t>15/05/2017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hu.eus/es/web/sae-helaz/eragin-irakaskuntza-metodologia-aktiboak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log.princippia.com/2014/04/entrena-tus-alumnos-para-ser-bueno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908721"/>
            <a:ext cx="8329031" cy="280831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sz="54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Curso 2016-2017</a:t>
            </a:r>
            <a:br>
              <a:rPr lang="es-ES_tradnl" sz="54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</a:br>
            <a:r>
              <a:rPr lang="es-ES_tradnl" sz="5400" b="0" i="0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Formación en centros (II): </a:t>
            </a:r>
            <a:r>
              <a:rPr lang="es-ES_tradnl" sz="5400" b="0" i="1" dirty="0" smtClean="0">
                <a:solidFill>
                  <a:srgbClr val="465562">
                    <a:lumMod val="75000"/>
                  </a:srgbClr>
                </a:solidFill>
                <a:latin typeface="Euphemia"/>
                <a:ea typeface="+mj-ea"/>
                <a:cs typeface="+mj-cs"/>
              </a:rPr>
              <a:t>Metodologías activas</a:t>
            </a:r>
            <a:endParaRPr lang="es-ES_tradnl" sz="5400" b="0" i="1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8" y="3717033"/>
            <a:ext cx="8994335" cy="1743967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465562"/>
                </a:solidFill>
              </a:rPr>
              <a:t>Código de actividad: 171408FC062</a:t>
            </a:r>
          </a:p>
          <a:p>
            <a:r>
              <a:rPr lang="es-ES" b="1" dirty="0" smtClean="0">
                <a:solidFill>
                  <a:srgbClr val="465562"/>
                </a:solidFill>
              </a:rPr>
              <a:t>Metodologías </a:t>
            </a:r>
            <a:r>
              <a:rPr lang="es-ES" b="1" dirty="0">
                <a:solidFill>
                  <a:srgbClr val="465562"/>
                </a:solidFill>
              </a:rPr>
              <a:t>activas </a:t>
            </a:r>
            <a:r>
              <a:rPr lang="es-ES" b="1" dirty="0" smtClean="0">
                <a:solidFill>
                  <a:srgbClr val="465562"/>
                </a:solidFill>
              </a:rPr>
              <a:t>con Google </a:t>
            </a:r>
            <a:r>
              <a:rPr lang="es-ES" b="1" dirty="0" err="1" smtClean="0">
                <a:solidFill>
                  <a:srgbClr val="465562"/>
                </a:solidFill>
              </a:rPr>
              <a:t>Sites</a:t>
            </a:r>
            <a:r>
              <a:rPr lang="es-ES" b="1" dirty="0" smtClean="0">
                <a:solidFill>
                  <a:srgbClr val="465562"/>
                </a:solidFill>
              </a:rPr>
              <a:t>: portafolio, </a:t>
            </a:r>
            <a:r>
              <a:rPr lang="es-ES" b="1" dirty="0">
                <a:solidFill>
                  <a:srgbClr val="465562"/>
                </a:solidFill>
              </a:rPr>
              <a:t>a</a:t>
            </a:r>
            <a:r>
              <a:rPr lang="es-ES" b="1" dirty="0" smtClean="0">
                <a:solidFill>
                  <a:srgbClr val="465562"/>
                </a:solidFill>
              </a:rPr>
              <a:t>prendizajes colaborativos, ABP (Aprendizaje </a:t>
            </a:r>
            <a:r>
              <a:rPr lang="es-ES" b="1" dirty="0">
                <a:solidFill>
                  <a:srgbClr val="465562"/>
                </a:solidFill>
              </a:rPr>
              <a:t>B</a:t>
            </a:r>
            <a:r>
              <a:rPr lang="es-ES" b="1" dirty="0" smtClean="0">
                <a:solidFill>
                  <a:srgbClr val="465562"/>
                </a:solidFill>
              </a:rPr>
              <a:t>asado </a:t>
            </a:r>
            <a:r>
              <a:rPr lang="es-ES" b="1" dirty="0">
                <a:solidFill>
                  <a:srgbClr val="465562"/>
                </a:solidFill>
              </a:rPr>
              <a:t>en </a:t>
            </a:r>
            <a:r>
              <a:rPr lang="es-ES" b="1" dirty="0" smtClean="0">
                <a:solidFill>
                  <a:srgbClr val="465562"/>
                </a:solidFill>
              </a:rPr>
              <a:t>Proyectos)</a:t>
            </a:r>
            <a:endParaRPr lang="es-ES_tradnl" sz="3200" b="1" i="0" dirty="0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Ritchhart</a:t>
            </a:r>
            <a:r>
              <a:rPr lang="es-ES" dirty="0"/>
              <a:t>, R. (2014). Hacer visible el pensamiento: cómo promover el compromiso, la comprensión y la autonomía de los estudiantes. Madrid: Paidós</a:t>
            </a:r>
            <a:r>
              <a:rPr lang="es-ES" dirty="0" smtClean="0"/>
              <a:t>.</a:t>
            </a:r>
          </a:p>
          <a:p>
            <a:r>
              <a:rPr lang="es-ES" dirty="0" err="1"/>
              <a:t>Tishman</a:t>
            </a:r>
            <a:r>
              <a:rPr lang="es-ES" dirty="0"/>
              <a:t>, S., </a:t>
            </a:r>
            <a:r>
              <a:rPr lang="es-ES" dirty="0" err="1"/>
              <a:t>Perkins</a:t>
            </a:r>
            <a:r>
              <a:rPr lang="es-ES" dirty="0"/>
              <a:t>, D., </a:t>
            </a:r>
            <a:r>
              <a:rPr lang="es-ES" dirty="0" smtClean="0"/>
              <a:t>y </a:t>
            </a:r>
            <a:r>
              <a:rPr lang="es-ES" dirty="0" err="1"/>
              <a:t>Jay</a:t>
            </a:r>
            <a:r>
              <a:rPr lang="es-ES" dirty="0"/>
              <a:t>, E. (2001). Un aula para pensar: aprender y enseñar en una cultura pensamiento. Buenos Aires: </a:t>
            </a:r>
            <a:r>
              <a:rPr lang="es-ES" dirty="0" err="1"/>
              <a:t>Aique</a:t>
            </a:r>
            <a:r>
              <a:rPr lang="es-ES" dirty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995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Metodologías activas. Características: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 smtClean="0"/>
              <a:t>Centrada en el estudiante</a:t>
            </a:r>
          </a:p>
          <a:p>
            <a:pPr lvl="1"/>
            <a:r>
              <a:rPr lang="es-ES" b="1" dirty="0"/>
              <a:t>Conciben el aprendizaje como un proceso </a:t>
            </a:r>
            <a:r>
              <a:rPr lang="es-ES" b="1" u="sng" dirty="0"/>
              <a:t>constructivo</a:t>
            </a:r>
            <a:r>
              <a:rPr lang="es-ES" b="1" dirty="0"/>
              <a:t> y no receptivo</a:t>
            </a:r>
          </a:p>
          <a:p>
            <a:r>
              <a:rPr lang="es-ES" b="1" dirty="0" smtClean="0"/>
              <a:t>Aprendizaje </a:t>
            </a:r>
            <a:r>
              <a:rPr lang="es-ES" b="1" dirty="0" err="1" smtClean="0"/>
              <a:t>autodirigido</a:t>
            </a:r>
            <a:r>
              <a:rPr lang="es-ES" b="1" dirty="0" smtClean="0"/>
              <a:t>:</a:t>
            </a:r>
          </a:p>
          <a:p>
            <a:pPr lvl="1"/>
            <a:r>
              <a:rPr lang="es-ES" b="1" dirty="0" smtClean="0"/>
              <a:t>El </a:t>
            </a:r>
            <a:r>
              <a:rPr lang="es-ES" b="1" dirty="0"/>
              <a:t>desarrollo de habilidades </a:t>
            </a:r>
            <a:r>
              <a:rPr lang="es-ES" b="1" dirty="0" err="1"/>
              <a:t>metacognitivas</a:t>
            </a:r>
            <a:r>
              <a:rPr lang="es-ES" b="1" dirty="0"/>
              <a:t>, promueve un mejor y mayor aprendizaje</a:t>
            </a:r>
          </a:p>
          <a:p>
            <a:r>
              <a:rPr lang="es-ES" b="1" dirty="0" smtClean="0"/>
              <a:t>Fuente: </a:t>
            </a:r>
            <a:r>
              <a:rPr lang="es-ES" sz="2200" b="1" dirty="0" smtClean="0">
                <a:hlinkClick r:id="rId2"/>
              </a:rPr>
              <a:t>http://www.ehu.eus/es/web/sae-helaz/eragin-irakaskuntza-metodologia-aktiboak</a:t>
            </a:r>
            <a:endParaRPr lang="es-ES" sz="2200" b="1" dirty="0" smtClean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138" y="1772816"/>
            <a:ext cx="4814887" cy="4392488"/>
          </a:xfrm>
        </p:spPr>
      </p:pic>
      <p:sp>
        <p:nvSpPr>
          <p:cNvPr id="4" name="3 Rectángulo"/>
          <p:cNvSpPr/>
          <p:nvPr/>
        </p:nvSpPr>
        <p:spPr>
          <a:xfrm>
            <a:off x="10558908" y="4869160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74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metodologías activas (I)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err="1" smtClean="0"/>
              <a:t>Flipped</a:t>
            </a:r>
            <a:r>
              <a:rPr lang="es-ES" b="1" dirty="0" smtClean="0"/>
              <a:t> </a:t>
            </a:r>
            <a:r>
              <a:rPr lang="es-ES" b="1" dirty="0" err="1" smtClean="0"/>
              <a:t>classroom</a:t>
            </a:r>
            <a:r>
              <a:rPr lang="es-ES" b="1" dirty="0" smtClean="0"/>
              <a:t> </a:t>
            </a:r>
            <a:r>
              <a:rPr lang="es-ES" dirty="0" smtClean="0"/>
              <a:t>(aula invertida): </a:t>
            </a:r>
          </a:p>
          <a:p>
            <a:pPr lvl="1"/>
            <a:r>
              <a:rPr lang="es-ES" dirty="0" smtClean="0"/>
              <a:t>Se invierte la clase de modo que el alumno tiene el material y lo revisa en casa o fuera de </a:t>
            </a:r>
            <a:r>
              <a:rPr lang="es-ES" dirty="0"/>
              <a:t>c</a:t>
            </a:r>
            <a:r>
              <a:rPr lang="es-ES" dirty="0" smtClean="0"/>
              <a:t>lase (</a:t>
            </a:r>
            <a:r>
              <a:rPr lang="es-ES" dirty="0" err="1" smtClean="0"/>
              <a:t>e.g</a:t>
            </a:r>
            <a:r>
              <a:rPr lang="es-ES" dirty="0" smtClean="0"/>
              <a:t>.: vídeo) y en clase realiza las tareas</a:t>
            </a:r>
          </a:p>
          <a:p>
            <a:r>
              <a:rPr lang="es-ES" b="1" dirty="0" smtClean="0"/>
              <a:t>Aprendizaje cooperativo (AC):</a:t>
            </a:r>
          </a:p>
          <a:p>
            <a:pPr lvl="1"/>
            <a:r>
              <a:rPr lang="es-ES" dirty="0"/>
              <a:t>método basado en el trabajo de los estudiantes en </a:t>
            </a:r>
            <a:r>
              <a:rPr lang="es-ES" dirty="0" smtClean="0"/>
              <a:t>actividades </a:t>
            </a:r>
            <a:r>
              <a:rPr lang="es-ES" dirty="0"/>
              <a:t>de aprendizaje divididos en pequeños grupos</a:t>
            </a:r>
            <a:endParaRPr lang="es-ES" dirty="0" smtClean="0"/>
          </a:p>
          <a:p>
            <a:r>
              <a:rPr lang="es-ES" b="1" dirty="0" smtClean="0"/>
              <a:t>Aprendizaje basado en proyectos (APB):</a:t>
            </a:r>
          </a:p>
          <a:p>
            <a:pPr lvl="1"/>
            <a:r>
              <a:rPr lang="es-ES" dirty="0"/>
              <a:t>técnica en la que </a:t>
            </a:r>
            <a:r>
              <a:rPr lang="es-ES" dirty="0" smtClean="0"/>
              <a:t>los </a:t>
            </a:r>
            <a:r>
              <a:rPr lang="es-ES" dirty="0"/>
              <a:t>alumnos </a:t>
            </a:r>
            <a:r>
              <a:rPr lang="es-ES" dirty="0" smtClean="0"/>
              <a:t>realizan </a:t>
            </a:r>
            <a:r>
              <a:rPr lang="es-ES" b="1" dirty="0" smtClean="0"/>
              <a:t>investigaciones </a:t>
            </a:r>
            <a:r>
              <a:rPr lang="es-ES" b="1" dirty="0"/>
              <a:t>sobre temas y </a:t>
            </a:r>
            <a:r>
              <a:rPr lang="es-ES" b="1" dirty="0" smtClean="0"/>
              <a:t>asuntos motivadores</a:t>
            </a:r>
            <a:r>
              <a:rPr lang="es-ES" dirty="0"/>
              <a:t>, en contextos de problemas del mundo real, a través de los cuales desarrollan y aplican habilidades y conocimientos</a:t>
            </a:r>
          </a:p>
        </p:txBody>
      </p:sp>
    </p:spTree>
    <p:extLst>
      <p:ext uri="{BB962C8B-B14F-4D97-AF65-F5344CB8AC3E}">
        <p14:creationId xmlns:p14="http://schemas.microsoft.com/office/powerpoint/2010/main" val="395769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metodologías activas (II)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Estudio del caso:</a:t>
            </a:r>
          </a:p>
          <a:p>
            <a:pPr lvl="1"/>
            <a:r>
              <a:rPr lang="es-ES" dirty="0"/>
              <a:t>técnica en la que los </a:t>
            </a:r>
            <a:r>
              <a:rPr lang="es-ES" dirty="0" smtClean="0"/>
              <a:t>alumnos </a:t>
            </a:r>
            <a:r>
              <a:rPr lang="es-ES" dirty="0"/>
              <a:t>analizan situaciones </a:t>
            </a:r>
            <a:r>
              <a:rPr lang="es-ES" dirty="0" smtClean="0"/>
              <a:t>de </a:t>
            </a:r>
            <a:r>
              <a:rPr lang="es-ES" dirty="0"/>
              <a:t>la vida real presentadas por el docente, con el fin de llegar a una </a:t>
            </a:r>
            <a:r>
              <a:rPr lang="es-ES" dirty="0" smtClean="0"/>
              <a:t>conceptualización </a:t>
            </a:r>
            <a:r>
              <a:rPr lang="es-ES" dirty="0"/>
              <a:t>experimental y realizar una </a:t>
            </a:r>
            <a:r>
              <a:rPr lang="es-ES" dirty="0" smtClean="0"/>
              <a:t>búsqueda </a:t>
            </a:r>
            <a:r>
              <a:rPr lang="es-ES" dirty="0"/>
              <a:t>de soluciones </a:t>
            </a:r>
            <a:r>
              <a:rPr lang="es-ES" dirty="0" smtClean="0"/>
              <a:t>eficaces</a:t>
            </a:r>
          </a:p>
          <a:p>
            <a:r>
              <a:rPr lang="es-ES" b="1" dirty="0" smtClean="0"/>
              <a:t>Portafolio («portfolio»)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Aportación de producciones </a:t>
            </a:r>
            <a:r>
              <a:rPr lang="es-ES" dirty="0"/>
              <a:t>de diferente índole por parte del estudiante a través de las cuáles se pueden juzgar </a:t>
            </a:r>
            <a:r>
              <a:rPr lang="es-ES" dirty="0" smtClean="0"/>
              <a:t>sus capacidades </a:t>
            </a:r>
            <a:r>
              <a:rPr lang="es-ES" dirty="0"/>
              <a:t>en el marco de una disciplina o materia de estudio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1752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7908" y="44625"/>
            <a:ext cx="9782801" cy="720080"/>
          </a:xfrm>
        </p:spPr>
        <p:txBody>
          <a:bodyPr/>
          <a:lstStyle/>
          <a:p>
            <a:pPr algn="ctr"/>
            <a:r>
              <a:rPr lang="es-ES" dirty="0" smtClean="0"/>
              <a:t>Metodología activa: algunas razones</a:t>
            </a:r>
            <a:endParaRPr lang="es-ES_tradn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48" y="776225"/>
            <a:ext cx="8280920" cy="6045072"/>
          </a:xfrm>
        </p:spPr>
      </p:pic>
    </p:spTree>
    <p:extLst>
      <p:ext uri="{BB962C8B-B14F-4D97-AF65-F5344CB8AC3E}">
        <p14:creationId xmlns:p14="http://schemas.microsoft.com/office/powerpoint/2010/main" val="31762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18952"/>
          </a:xfrm>
        </p:spPr>
        <p:txBody>
          <a:bodyPr/>
          <a:lstStyle/>
          <a:p>
            <a:r>
              <a:rPr lang="es-ES" dirty="0" smtClean="0"/>
              <a:t>Rutinas de pensamiento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93436" y="1196752"/>
            <a:ext cx="9782801" cy="5184576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Aprender a pensar y pensar para </a:t>
            </a:r>
            <a:r>
              <a:rPr lang="es-ES_tradnl" dirty="0" smtClean="0"/>
              <a:t>aprender </a:t>
            </a:r>
          </a:p>
          <a:p>
            <a:pPr lvl="1"/>
            <a:r>
              <a:rPr lang="es-ES_tradnl" dirty="0" smtClean="0"/>
              <a:t>Iniciativa del equipo de investigadores del «Proyecto Cero» de la Universidad de Harvard</a:t>
            </a:r>
          </a:p>
          <a:p>
            <a:r>
              <a:rPr lang="es-ES" dirty="0" smtClean="0"/>
              <a:t>¿Qué son?</a:t>
            </a:r>
          </a:p>
          <a:p>
            <a:pPr lvl="1"/>
            <a:r>
              <a:rPr lang="es-ES" dirty="0" smtClean="0"/>
              <a:t>Según </a:t>
            </a:r>
            <a:r>
              <a:rPr lang="es-ES" dirty="0" err="1" smtClean="0"/>
              <a:t>Ritchhart</a:t>
            </a:r>
            <a:r>
              <a:rPr lang="es-ES" dirty="0" smtClean="0"/>
              <a:t> (2014</a:t>
            </a:r>
            <a:r>
              <a:rPr lang="es-ES" dirty="0"/>
              <a:t>), son </a:t>
            </a:r>
            <a:r>
              <a:rPr lang="es-ES" dirty="0" smtClean="0"/>
              <a:t>una </a:t>
            </a:r>
            <a:r>
              <a:rPr lang="es-ES" dirty="0"/>
              <a:t>de las ocho fuerzas que ayudan a </a:t>
            </a:r>
            <a:r>
              <a:rPr lang="es-ES" b="1" dirty="0"/>
              <a:t>desarrollar una cultura </a:t>
            </a:r>
            <a:r>
              <a:rPr lang="es-ES" b="1" dirty="0" smtClean="0"/>
              <a:t>del pensamiento </a:t>
            </a:r>
            <a:r>
              <a:rPr lang="es-ES" b="1" dirty="0"/>
              <a:t>en el aula</a:t>
            </a:r>
            <a:endParaRPr lang="es-ES_tradnl" b="1" dirty="0" smtClean="0"/>
          </a:p>
          <a:p>
            <a:pPr lvl="1"/>
            <a:r>
              <a:rPr lang="es-ES" b="1" dirty="0" smtClean="0"/>
              <a:t>son </a:t>
            </a:r>
            <a:r>
              <a:rPr lang="es-ES" b="1" dirty="0"/>
              <a:t>organizadores</a:t>
            </a:r>
            <a:r>
              <a:rPr lang="es-ES" dirty="0"/>
              <a:t>, que ayudan a estructurar, ordenar y desarrollar distintas formas </a:t>
            </a:r>
            <a:r>
              <a:rPr lang="es-ES" dirty="0" smtClean="0"/>
              <a:t>de pensamiento </a:t>
            </a:r>
            <a:r>
              <a:rPr lang="es-ES" dirty="0"/>
              <a:t>en el proceso de aprendizaje y que promueven la autonomía de los </a:t>
            </a:r>
            <a:r>
              <a:rPr lang="es-ES" dirty="0" smtClean="0"/>
              <a:t>estudiantes</a:t>
            </a:r>
          </a:p>
          <a:p>
            <a:pPr lvl="1"/>
            <a:r>
              <a:rPr lang="es-ES" dirty="0"/>
              <a:t>Las rutinas de pensamiento son </a:t>
            </a:r>
            <a:r>
              <a:rPr lang="es-ES" b="1" u="sng" dirty="0"/>
              <a:t>patrones sencillos de pensamiento</a:t>
            </a:r>
            <a:r>
              <a:rPr lang="es-ES" b="1" dirty="0"/>
              <a:t> que pueden ser utilizados una y otra vez, hasta convertirse en parte del aprendizaje de la asignatura </a:t>
            </a:r>
            <a:r>
              <a:rPr lang="es-ES" b="1" dirty="0" smtClean="0"/>
              <a:t>misma</a:t>
            </a:r>
            <a:r>
              <a:rPr lang="es-ES" dirty="0" smtClean="0"/>
              <a:t> (D. </a:t>
            </a:r>
            <a:r>
              <a:rPr lang="es-ES" dirty="0" err="1" smtClean="0"/>
              <a:t>Perkins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De corta duración, suelen realizarse a comienzos de la clase para atraer y focalizar la atención del alumno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101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rutinas de pensamiento. «Veo, pienso, me pregunto»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Finalidad</a:t>
            </a:r>
            <a:r>
              <a:rPr lang="es-ES" dirty="0"/>
              <a:t>: ayuda a los estudiantes a ser cuidadosos en las observaciones e interpretaciones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Aplicación</a:t>
            </a:r>
            <a:r>
              <a:rPr lang="es-ES" dirty="0"/>
              <a:t>: al principio de un nuevo tema como punto de partida o con un objeto que conecte con el tema</a:t>
            </a:r>
            <a:r>
              <a:rPr lang="es-ES" dirty="0" smtClean="0"/>
              <a:t>.</a:t>
            </a:r>
          </a:p>
          <a:p>
            <a:r>
              <a:rPr lang="es-ES" dirty="0" smtClean="0"/>
              <a:t>Método</a:t>
            </a:r>
            <a:r>
              <a:rPr lang="es-ES" dirty="0"/>
              <a:t>: los alumnos lo trabajan de manera individual antes de compartir con el resto de </a:t>
            </a:r>
            <a:r>
              <a:rPr lang="es-ES" dirty="0" smtClean="0"/>
              <a:t>compañeros</a:t>
            </a:r>
          </a:p>
          <a:p>
            <a:endParaRPr lang="es-ES" dirty="0" smtClean="0"/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2140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7908" y="-27384"/>
            <a:ext cx="9782801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Cómo utilizar la rutina «Veo, pienso, me pregunto»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57908" y="764704"/>
            <a:ext cx="10153128" cy="511256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 partir de una imagen de «impacto», en un organizador gráfico (plantilla) facilitada previamente al alumno:</a:t>
            </a:r>
          </a:p>
          <a:p>
            <a:pPr lvl="1"/>
            <a:r>
              <a:rPr lang="es-ES" b="1" dirty="0" smtClean="0"/>
              <a:t>Presentación </a:t>
            </a:r>
            <a:r>
              <a:rPr lang="es-ES" b="1" dirty="0"/>
              <a:t>de la imagen</a:t>
            </a:r>
            <a:r>
              <a:rPr lang="es-ES" dirty="0"/>
              <a:t>. El docente presenta la imagen a los alumnos  y les da tiempo suficiente para la observación individual y en </a:t>
            </a:r>
            <a:r>
              <a:rPr lang="es-ES" dirty="0" smtClean="0"/>
              <a:t>silencio</a:t>
            </a:r>
          </a:p>
          <a:p>
            <a:pPr lvl="1"/>
            <a:r>
              <a:rPr lang="es-ES" b="1" dirty="0"/>
              <a:t>VEO</a:t>
            </a:r>
            <a:r>
              <a:rPr lang="es-ES" dirty="0"/>
              <a:t>. El docente pregunta a los alumnos qué ven. En este paso de la rutina, los alumnos sólo observan, no interpretan y realizan sus anotaciones en la columna VEO de su organizador gráfico</a:t>
            </a:r>
            <a:r>
              <a:rPr lang="es-ES" dirty="0" smtClean="0"/>
              <a:t>.</a:t>
            </a:r>
          </a:p>
          <a:p>
            <a:pPr lvl="1"/>
            <a:r>
              <a:rPr lang="es-ES" b="1" dirty="0"/>
              <a:t>PIENSO</a:t>
            </a:r>
            <a:r>
              <a:rPr lang="es-ES" dirty="0"/>
              <a:t>. El docente va haciendo preguntas a los alumnos para que se cuestionen lo que ven y lo que interpretan. ¿Qué está sucediendo? </a:t>
            </a:r>
            <a:r>
              <a:rPr lang="es-ES" dirty="0" smtClean="0"/>
              <a:t>…El </a:t>
            </a:r>
            <a:r>
              <a:rPr lang="es-ES" dirty="0"/>
              <a:t>docente debe animar a los alumnos a apoyar sus interpretaciones con razones y deberán escribirlas en la columna PIENSO de su organizador </a:t>
            </a:r>
            <a:r>
              <a:rPr lang="es-ES" dirty="0" smtClean="0"/>
              <a:t>gráfico</a:t>
            </a:r>
          </a:p>
          <a:p>
            <a:pPr lvl="1"/>
            <a:r>
              <a:rPr lang="es-ES" b="1" dirty="0"/>
              <a:t>ME PREGUNTO</a:t>
            </a:r>
            <a:r>
              <a:rPr lang="es-ES" dirty="0"/>
              <a:t>.  El docente continúa con sus preguntas guía: ¿Qué preguntas te haces después de observar la imagen</a:t>
            </a:r>
            <a:r>
              <a:rPr lang="es-ES" dirty="0" smtClean="0"/>
              <a:t>?</a:t>
            </a:r>
          </a:p>
          <a:p>
            <a:r>
              <a:rPr lang="es-ES" dirty="0" smtClean="0"/>
              <a:t>Compartir con los compañeros de grupo pequeño y luego compartir con toda la clase</a:t>
            </a:r>
          </a:p>
          <a:p>
            <a:r>
              <a:rPr lang="es-ES" dirty="0"/>
              <a:t>Fuente: </a:t>
            </a:r>
            <a:r>
              <a:rPr lang="es-ES" sz="13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s-ES" sz="1300" dirty="0" smtClean="0">
                <a:latin typeface="Arial" pitchFamily="34" charset="0"/>
                <a:cs typeface="Arial" pitchFamily="34" charset="0"/>
                <a:hlinkClick r:id="rId2"/>
              </a:rPr>
              <a:t>blog.princippia.com/2014/04/entrena-tus-alumnos-para-ser-buenos.html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ES_trad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1" y="5661248"/>
            <a:ext cx="828092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73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Dinámica «Veo, pienso, </a:t>
            </a:r>
            <a:r>
              <a:rPr lang="es-ES" smtClean="0"/>
              <a:t>me pregunto»</a:t>
            </a:r>
            <a:endParaRPr lang="es-ES_tradnl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19" y="2786062"/>
            <a:ext cx="2800350" cy="2200275"/>
          </a:xfr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138" y="2519103"/>
            <a:ext cx="4814887" cy="2734194"/>
          </a:xfrm>
        </p:spPr>
      </p:pic>
    </p:spTree>
    <p:extLst>
      <p:ext uri="{BB962C8B-B14F-4D97-AF65-F5344CB8AC3E}">
        <p14:creationId xmlns:p14="http://schemas.microsoft.com/office/powerpoint/2010/main" val="11521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A0CA47-699C-49A9-97A8-6E9029CD52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matemáticas con pi (pantalla panorámica)</Template>
  <TotalTime>0</TotalTime>
  <Words>712</Words>
  <Application>Microsoft Office PowerPoint</Application>
  <PresentationFormat>Personalizado</PresentationFormat>
  <Paragraphs>46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Euphemia</vt:lpstr>
      <vt:lpstr>Math_16x9</vt:lpstr>
      <vt:lpstr>Curso 2016-2017 Formación en centros (II): Metodologías activas</vt:lpstr>
      <vt:lpstr>Metodologías activas. Características:</vt:lpstr>
      <vt:lpstr>Algunas metodologías activas (I)</vt:lpstr>
      <vt:lpstr>Algunas metodologías activas (II)</vt:lpstr>
      <vt:lpstr>Metodología activa: algunas razones</vt:lpstr>
      <vt:lpstr>Rutinas de pensamiento</vt:lpstr>
      <vt:lpstr>Algunas rutinas de pensamiento. «Veo, pienso, me pregunto»</vt:lpstr>
      <vt:lpstr>Cómo utilizar la rutina «Veo, pienso, me pregunto»</vt:lpstr>
      <vt:lpstr>Dinámica «Veo, pienso, me pregunto»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2015-12-09T10:46:03Z</dcterms:created>
  <dcterms:modified xsi:type="dcterms:W3CDTF">2017-05-15T15:17:48Z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