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 id="2147483661" r:id="rId2"/>
    <p:sldMasterId id="2147483665" r:id="rId3"/>
    <p:sldMasterId id="2147483667" r:id="rId4"/>
    <p:sldMasterId id="2147483669" r:id="rId5"/>
    <p:sldMasterId id="2147483671" r:id="rId6"/>
    <p:sldMasterId id="2147483673" r:id="rId7"/>
    <p:sldMasterId id="2147483674" r:id="rId8"/>
  </p:sldMasterIdLst>
  <p:notesMasterIdLst>
    <p:notesMasterId r:id="rId83"/>
  </p:notesMasterIdLst>
  <p:sldIdLst>
    <p:sldId id="256" r:id="rId9"/>
    <p:sldId id="293" r:id="rId10"/>
    <p:sldId id="276" r:id="rId11"/>
    <p:sldId id="385" r:id="rId12"/>
    <p:sldId id="384" r:id="rId13"/>
    <p:sldId id="277" r:id="rId14"/>
    <p:sldId id="406" r:id="rId15"/>
    <p:sldId id="391" r:id="rId16"/>
    <p:sldId id="309" r:id="rId17"/>
    <p:sldId id="387" r:id="rId18"/>
    <p:sldId id="402" r:id="rId19"/>
    <p:sldId id="404" r:id="rId20"/>
    <p:sldId id="380" r:id="rId21"/>
    <p:sldId id="398" r:id="rId22"/>
    <p:sldId id="405" r:id="rId23"/>
    <p:sldId id="300" r:id="rId24"/>
    <p:sldId id="260" r:id="rId25"/>
    <p:sldId id="289" r:id="rId26"/>
    <p:sldId id="426" r:id="rId27"/>
    <p:sldId id="427" r:id="rId28"/>
    <p:sldId id="265" r:id="rId29"/>
    <p:sldId id="407" r:id="rId30"/>
    <p:sldId id="408" r:id="rId31"/>
    <p:sldId id="409" r:id="rId32"/>
    <p:sldId id="410" r:id="rId33"/>
    <p:sldId id="395" r:id="rId34"/>
    <p:sldId id="397" r:id="rId35"/>
    <p:sldId id="297" r:id="rId36"/>
    <p:sldId id="411" r:id="rId37"/>
    <p:sldId id="412" r:id="rId38"/>
    <p:sldId id="303" r:id="rId39"/>
    <p:sldId id="319" r:id="rId40"/>
    <p:sldId id="413" r:id="rId41"/>
    <p:sldId id="414" r:id="rId42"/>
    <p:sldId id="415" r:id="rId43"/>
    <p:sldId id="417" r:id="rId44"/>
    <p:sldId id="295" r:id="rId45"/>
    <p:sldId id="418" r:id="rId46"/>
    <p:sldId id="301" r:id="rId47"/>
    <p:sldId id="419" r:id="rId48"/>
    <p:sldId id="420" r:id="rId49"/>
    <p:sldId id="421" r:id="rId50"/>
    <p:sldId id="283" r:id="rId51"/>
    <p:sldId id="360" r:id="rId52"/>
    <p:sldId id="323" r:id="rId53"/>
    <p:sldId id="325" r:id="rId54"/>
    <p:sldId id="332" r:id="rId55"/>
    <p:sldId id="354" r:id="rId56"/>
    <p:sldId id="425" r:id="rId57"/>
    <p:sldId id="339" r:id="rId58"/>
    <p:sldId id="341" r:id="rId59"/>
    <p:sldId id="335" r:id="rId60"/>
    <p:sldId id="350" r:id="rId61"/>
    <p:sldId id="326" r:id="rId62"/>
    <p:sldId id="353" r:id="rId63"/>
    <p:sldId id="262" r:id="rId64"/>
    <p:sldId id="299" r:id="rId65"/>
    <p:sldId id="349" r:id="rId66"/>
    <p:sldId id="428" r:id="rId67"/>
    <p:sldId id="429" r:id="rId68"/>
    <p:sldId id="370" r:id="rId69"/>
    <p:sldId id="368" r:id="rId70"/>
    <p:sldId id="430" r:id="rId71"/>
    <p:sldId id="431" r:id="rId72"/>
    <p:sldId id="432" r:id="rId73"/>
    <p:sldId id="342" r:id="rId74"/>
    <p:sldId id="330" r:id="rId75"/>
    <p:sldId id="329" r:id="rId76"/>
    <p:sldId id="359" r:id="rId77"/>
    <p:sldId id="344" r:id="rId78"/>
    <p:sldId id="345" r:id="rId79"/>
    <p:sldId id="346" r:id="rId80"/>
    <p:sldId id="347" r:id="rId81"/>
    <p:sldId id="322" r:id="rId8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66FF33"/>
    <a:srgbClr val="CCFF33"/>
    <a:srgbClr val="FFFF00"/>
    <a:srgbClr val="3333CC"/>
    <a:srgbClr val="1E7FB0"/>
    <a:srgbClr val="11A9BD"/>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771" autoAdjust="0"/>
    <p:restoredTop sz="94580" autoAdjust="0"/>
  </p:normalViewPr>
  <p:slideViewPr>
    <p:cSldViewPr>
      <p:cViewPr>
        <p:scale>
          <a:sx n="75" d="100"/>
          <a:sy n="75" d="100"/>
        </p:scale>
        <p:origin x="-336"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784"/>
    </p:cViewPr>
  </p:sorter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324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3246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24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24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324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24BC76A-93DE-4D75-811A-2229807C4AC0}"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grpSp>
        <p:nvGrpSpPr>
          <p:cNvPr id="15362" name="Group 2"/>
          <p:cNvGrpSpPr>
            <a:grpSpLocks/>
          </p:cNvGrpSpPr>
          <p:nvPr/>
        </p:nvGrpSpPr>
        <p:grpSpPr bwMode="auto">
          <a:xfrm>
            <a:off x="319088" y="1752600"/>
            <a:ext cx="8824912" cy="5129213"/>
            <a:chOff x="201" y="1104"/>
            <a:chExt cx="5559" cy="3231"/>
          </a:xfrm>
        </p:grpSpPr>
        <p:sp>
          <p:nvSpPr>
            <p:cNvPr id="15363"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s-ES"/>
            </a:p>
          </p:txBody>
        </p:sp>
        <p:sp>
          <p:nvSpPr>
            <p:cNvPr id="15364"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s-ES"/>
            </a:p>
          </p:txBody>
        </p:sp>
        <p:sp>
          <p:nvSpPr>
            <p:cNvPr id="15365"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s-ES"/>
            </a:p>
          </p:txBody>
        </p:sp>
        <p:sp>
          <p:nvSpPr>
            <p:cNvPr id="15366"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s-ES"/>
            </a:p>
          </p:txBody>
        </p:sp>
        <p:sp>
          <p:nvSpPr>
            <p:cNvPr id="15367"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s-ES"/>
            </a:p>
          </p:txBody>
        </p:sp>
        <p:sp>
          <p:nvSpPr>
            <p:cNvPr id="15368"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s-ES"/>
            </a:p>
          </p:txBody>
        </p:sp>
      </p:grpSp>
      <p:sp>
        <p:nvSpPr>
          <p:cNvPr id="1536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s-ES"/>
              <a:t>Haga clic para cambiar el estilo de título	</a:t>
            </a:r>
          </a:p>
        </p:txBody>
      </p:sp>
      <p:sp>
        <p:nvSpPr>
          <p:cNvPr id="1537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15371" name="Rectangle 11"/>
          <p:cNvSpPr>
            <a:spLocks noGrp="1" noChangeArrowheads="1"/>
          </p:cNvSpPr>
          <p:nvPr>
            <p:ph type="dt" sz="quarter" idx="2"/>
          </p:nvPr>
        </p:nvSpPr>
        <p:spPr>
          <a:xfrm>
            <a:off x="990600" y="6245225"/>
            <a:ext cx="1901825" cy="476250"/>
          </a:xfrm>
        </p:spPr>
        <p:txBody>
          <a:bodyPr/>
          <a:lstStyle>
            <a:lvl1pPr>
              <a:defRPr/>
            </a:lvl1pPr>
          </a:lstStyle>
          <a:p>
            <a:endParaRPr lang="es-ES"/>
          </a:p>
        </p:txBody>
      </p:sp>
      <p:sp>
        <p:nvSpPr>
          <p:cNvPr id="15372" name="Rectangle 12"/>
          <p:cNvSpPr>
            <a:spLocks noGrp="1" noChangeArrowheads="1"/>
          </p:cNvSpPr>
          <p:nvPr>
            <p:ph type="ftr" sz="quarter" idx="3"/>
          </p:nvPr>
        </p:nvSpPr>
        <p:spPr>
          <a:xfrm>
            <a:off x="3468688" y="6245225"/>
            <a:ext cx="2895600" cy="476250"/>
          </a:xfrm>
        </p:spPr>
        <p:txBody>
          <a:bodyPr/>
          <a:lstStyle>
            <a:lvl1pPr>
              <a:defRPr/>
            </a:lvl1pPr>
          </a:lstStyle>
          <a:p>
            <a:endParaRPr lang="es-ES"/>
          </a:p>
        </p:txBody>
      </p:sp>
      <p:sp>
        <p:nvSpPr>
          <p:cNvPr id="15373" name="Rectangle 13"/>
          <p:cNvSpPr>
            <a:spLocks noGrp="1" noChangeArrowheads="1"/>
          </p:cNvSpPr>
          <p:nvPr>
            <p:ph type="sldNum" sz="quarter" idx="4"/>
          </p:nvPr>
        </p:nvSpPr>
        <p:spPr/>
        <p:txBody>
          <a:bodyPr/>
          <a:lstStyle>
            <a:lvl1pPr>
              <a:defRPr/>
            </a:lvl1pPr>
          </a:lstStyle>
          <a:p>
            <a:fld id="{F6245524-A559-4CF0-A0E4-6802858DD08E}" type="slidenum">
              <a:rPr lang="es-ES"/>
              <a:pPr/>
              <a:t>‹Nº›</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369"/>
                                        </p:tgtEl>
                                        <p:attrNameLst>
                                          <p:attrName>style.visibility</p:attrName>
                                        </p:attrNameLst>
                                      </p:cBhvr>
                                      <p:to>
                                        <p:strVal val="visible"/>
                                      </p:to>
                                    </p:set>
                                    <p:anim calcmode="lin" valueType="num">
                                      <p:cBhvr>
                                        <p:cTn id="7" dur="1000" fill="hold"/>
                                        <p:tgtEl>
                                          <p:spTgt spid="15369"/>
                                        </p:tgtEl>
                                        <p:attrNameLst>
                                          <p:attrName>ppt_x</p:attrName>
                                        </p:attrNameLst>
                                      </p:cBhvr>
                                      <p:tavLst>
                                        <p:tav tm="0">
                                          <p:val>
                                            <p:strVal val="#ppt_x-.2"/>
                                          </p:val>
                                        </p:tav>
                                        <p:tav tm="100000">
                                          <p:val>
                                            <p:strVal val="#ppt_x"/>
                                          </p:val>
                                        </p:tav>
                                      </p:tavLst>
                                    </p:anim>
                                    <p:anim calcmode="lin" valueType="num">
                                      <p:cBhvr>
                                        <p:cTn id="8" dur="1000" fill="hold"/>
                                        <p:tgtEl>
                                          <p:spTgt spid="153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9"/>
                                        </p:tgtEl>
                                      </p:cBhvr>
                                    </p:animEffect>
                                  </p:childTnLst>
                                </p:cTn>
                              </p:par>
                            </p:childTnLst>
                          </p:cTn>
                        </p:par>
                        <p:par>
                          <p:cTn id="10" fill="hold">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15370">
                                            <p:txEl>
                                              <p:pRg st="0" end="0"/>
                                            </p:txEl>
                                          </p:spTgt>
                                        </p:tgtEl>
                                        <p:attrNameLst>
                                          <p:attrName>style.visibility</p:attrName>
                                        </p:attrNameLst>
                                      </p:cBhvr>
                                      <p:to>
                                        <p:strVal val="visible"/>
                                      </p:to>
                                    </p:set>
                                    <p:animEffect transition="in" filter="fade">
                                      <p:cBhvr>
                                        <p:cTn id="13" dur="500"/>
                                        <p:tgtEl>
                                          <p:spTgt spid="15370">
                                            <p:txEl>
                                              <p:pRg st="0" end="0"/>
                                            </p:txEl>
                                          </p:spTgt>
                                        </p:tgtEl>
                                      </p:cBhvr>
                                    </p:animEffect>
                                    <p:anim calcmode="lin" valueType="num">
                                      <p:cBhvr>
                                        <p:cTn id="14" dur="500" fill="hold"/>
                                        <p:tgtEl>
                                          <p:spTgt spid="15370">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5370">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15370" grpId="0" build="p">
        <p:tmplLst>
          <p:tmpl lvl="1">
            <p:tnLst>
              <p:par>
                <p:cTn presetID="44" presetClass="entr" presetSubtype="0" fill="hold" nodeType="afterEffect">
                  <p:stCondLst>
                    <p:cond delay="0"/>
                  </p:stCondLst>
                  <p:childTnLst>
                    <p:set>
                      <p:cBhvr>
                        <p:cTn dur="1" fill="hold">
                          <p:stCondLst>
                            <p:cond delay="0"/>
                          </p:stCondLst>
                        </p:cTn>
                        <p:tgtEl>
                          <p:spTgt spid="15370"/>
                        </p:tgtEl>
                        <p:attrNameLst>
                          <p:attrName>style.visibility</p:attrName>
                        </p:attrNameLst>
                      </p:cBhvr>
                      <p:to>
                        <p:strVal val="visible"/>
                      </p:to>
                    </p:set>
                    <p:animEffect transition="in" filter="fade">
                      <p:cBhvr>
                        <p:cTn dur="500"/>
                        <p:tgtEl>
                          <p:spTgt spid="15370"/>
                        </p:tgtEl>
                      </p:cBhvr>
                    </p:animEffect>
                    <p:anim calcmode="lin" valueType="num">
                      <p:cBhvr>
                        <p:cTn dur="500" fill="hold"/>
                        <p:tgtEl>
                          <p:spTgt spid="15370"/>
                        </p:tgtEl>
                        <p:attrNameLst>
                          <p:attrName>ppt_x</p:attrName>
                        </p:attrNameLst>
                      </p:cBhvr>
                      <p:tavLst>
                        <p:tav tm="0">
                          <p:val>
                            <p:strVal val="#ppt_x"/>
                          </p:val>
                        </p:tav>
                        <p:tav tm="100000">
                          <p:val>
                            <p:strVal val="#ppt_x"/>
                          </p:val>
                        </p:tav>
                      </p:tavLst>
                    </p:anim>
                    <p:anim calcmode="lin" valueType="num">
                      <p:cBhvr>
                        <p:cTn dur="500" fill="hold"/>
                        <p:tgtEl>
                          <p:spTgt spid="15370"/>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27FF403-0D02-4657-8CDE-CB59D7150753}" type="slidenum">
              <a:rPr lang="es-ES"/>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8463" y="244475"/>
            <a:ext cx="2097087"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44475"/>
            <a:ext cx="61388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BB8807C-E16D-4DA9-B553-841B61CA1E78}" type="slidenum">
              <a:rPr lang="es-ES"/>
              <a:pPr/>
              <a:t>‹Nº›</a:t>
            </a:fld>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9142413" cy="6856413"/>
            <a:chOff x="0" y="0"/>
            <a:chExt cx="5759" cy="4319"/>
          </a:xfrm>
        </p:grpSpPr>
        <p:sp>
          <p:nvSpPr>
            <p:cNvPr id="19459"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endParaRPr lang="es-ES"/>
            </a:p>
          </p:txBody>
        </p:sp>
        <p:grpSp>
          <p:nvGrpSpPr>
            <p:cNvPr id="19460" name="Group 4"/>
            <p:cNvGrpSpPr>
              <a:grpSpLocks/>
            </p:cNvGrpSpPr>
            <p:nvPr userDrawn="1"/>
          </p:nvGrpSpPr>
          <p:grpSpPr bwMode="auto">
            <a:xfrm>
              <a:off x="0" y="0"/>
              <a:ext cx="5759" cy="4319"/>
              <a:chOff x="0" y="0"/>
              <a:chExt cx="5759" cy="4319"/>
            </a:xfrm>
          </p:grpSpPr>
          <p:sp>
            <p:nvSpPr>
              <p:cNvPr id="19461"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es-ES"/>
              </a:p>
            </p:txBody>
          </p:sp>
          <p:sp>
            <p:nvSpPr>
              <p:cNvPr id="19462"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es-ES"/>
              </a:p>
            </p:txBody>
          </p:sp>
          <p:sp>
            <p:nvSpPr>
              <p:cNvPr id="19463"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es-ES"/>
              </a:p>
            </p:txBody>
          </p:sp>
          <p:sp>
            <p:nvSpPr>
              <p:cNvPr id="19464"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endParaRPr lang="es-ES"/>
              </a:p>
            </p:txBody>
          </p:sp>
          <p:sp>
            <p:nvSpPr>
              <p:cNvPr id="19465"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endParaRPr lang="es-ES"/>
              </a:p>
            </p:txBody>
          </p:sp>
          <p:sp>
            <p:nvSpPr>
              <p:cNvPr id="19466"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endParaRPr lang="es-ES"/>
              </a:p>
            </p:txBody>
          </p:sp>
          <p:sp>
            <p:nvSpPr>
              <p:cNvPr id="19467"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endParaRPr lang="es-ES"/>
              </a:p>
            </p:txBody>
          </p:sp>
          <p:sp>
            <p:nvSpPr>
              <p:cNvPr id="19468"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endParaRPr lang="es-ES"/>
              </a:p>
            </p:txBody>
          </p:sp>
          <p:sp>
            <p:nvSpPr>
              <p:cNvPr id="19469"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endParaRPr lang="es-ES"/>
              </a:p>
            </p:txBody>
          </p:sp>
          <p:sp>
            <p:nvSpPr>
              <p:cNvPr id="19470"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es-ES"/>
              </a:p>
            </p:txBody>
          </p:sp>
          <p:sp>
            <p:nvSpPr>
              <p:cNvPr id="19471"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9472"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9473"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9474"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9475"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9476"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9477"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9478"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es-ES"/>
              </a:p>
            </p:txBody>
          </p:sp>
          <p:sp>
            <p:nvSpPr>
              <p:cNvPr id="19479"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es-ES"/>
              </a:p>
            </p:txBody>
          </p:sp>
          <p:sp>
            <p:nvSpPr>
              <p:cNvPr id="19480"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endParaRPr lang="es-ES"/>
              </a:p>
            </p:txBody>
          </p:sp>
          <p:sp>
            <p:nvSpPr>
              <p:cNvPr id="19481"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endParaRPr lang="es-ES"/>
              </a:p>
            </p:txBody>
          </p:sp>
          <p:sp>
            <p:nvSpPr>
              <p:cNvPr id="19482"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9483"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es-ES"/>
              </a:p>
            </p:txBody>
          </p:sp>
          <p:sp>
            <p:nvSpPr>
              <p:cNvPr id="19484"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es-ES"/>
              </a:p>
            </p:txBody>
          </p:sp>
          <p:sp>
            <p:nvSpPr>
              <p:cNvPr id="19485"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es-ES"/>
              </a:p>
            </p:txBody>
          </p:sp>
          <p:grpSp>
            <p:nvGrpSpPr>
              <p:cNvPr id="19486" name="Group 30"/>
              <p:cNvGrpSpPr>
                <a:grpSpLocks/>
              </p:cNvGrpSpPr>
              <p:nvPr/>
            </p:nvGrpSpPr>
            <p:grpSpPr bwMode="auto">
              <a:xfrm>
                <a:off x="0" y="0"/>
                <a:ext cx="5758" cy="1045"/>
                <a:chOff x="0" y="0"/>
                <a:chExt cx="5758" cy="1045"/>
              </a:xfrm>
            </p:grpSpPr>
            <p:sp>
              <p:nvSpPr>
                <p:cNvPr id="19487"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488"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489"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490"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491"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492"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493"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494"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495"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496"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497"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498"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499"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500"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9501"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grpSp>
          <p:grpSp>
            <p:nvGrpSpPr>
              <p:cNvPr id="19502" name="Group 46"/>
              <p:cNvGrpSpPr>
                <a:grpSpLocks/>
              </p:cNvGrpSpPr>
              <p:nvPr/>
            </p:nvGrpSpPr>
            <p:grpSpPr bwMode="auto">
              <a:xfrm>
                <a:off x="0" y="558"/>
                <a:ext cx="5758" cy="487"/>
                <a:chOff x="0" y="558"/>
                <a:chExt cx="5758" cy="487"/>
              </a:xfrm>
            </p:grpSpPr>
            <p:sp>
              <p:nvSpPr>
                <p:cNvPr id="19503"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endParaRPr lang="es-ES"/>
                </a:p>
              </p:txBody>
            </p:sp>
            <p:sp>
              <p:nvSpPr>
                <p:cNvPr id="19504"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endParaRPr lang="es-ES"/>
                </a:p>
              </p:txBody>
            </p:sp>
          </p:grpSp>
          <p:grpSp>
            <p:nvGrpSpPr>
              <p:cNvPr id="19505" name="Group 49"/>
              <p:cNvGrpSpPr>
                <a:grpSpLocks/>
              </p:cNvGrpSpPr>
              <p:nvPr/>
            </p:nvGrpSpPr>
            <p:grpSpPr bwMode="auto">
              <a:xfrm>
                <a:off x="264" y="1039"/>
                <a:ext cx="5200" cy="3280"/>
                <a:chOff x="264" y="1039"/>
                <a:chExt cx="5200" cy="3280"/>
              </a:xfrm>
            </p:grpSpPr>
            <p:sp>
              <p:nvSpPr>
                <p:cNvPr id="19506"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9507"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9508"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9509"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9510"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9511"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9512"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9513"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9514"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grpSp>
          <p:sp>
            <p:nvSpPr>
              <p:cNvPr id="1951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951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endParaRPr lang="es-ES"/>
              </a:p>
            </p:txBody>
          </p:sp>
          <p:sp>
            <p:nvSpPr>
              <p:cNvPr id="1951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endParaRPr lang="es-ES"/>
              </a:p>
            </p:txBody>
          </p:sp>
          <p:sp>
            <p:nvSpPr>
              <p:cNvPr id="1951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endParaRPr lang="es-ES"/>
              </a:p>
            </p:txBody>
          </p:sp>
          <p:sp>
            <p:nvSpPr>
              <p:cNvPr id="1951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952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endParaRPr lang="es-ES"/>
              </a:p>
            </p:txBody>
          </p:sp>
          <p:sp>
            <p:nvSpPr>
              <p:cNvPr id="1952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endParaRPr lang="es-ES"/>
              </a:p>
            </p:txBody>
          </p:sp>
          <p:sp>
            <p:nvSpPr>
              <p:cNvPr id="1952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endParaRPr lang="es-ES"/>
              </a:p>
            </p:txBody>
          </p:sp>
        </p:grpSp>
      </p:grpSp>
      <p:sp>
        <p:nvSpPr>
          <p:cNvPr id="19523"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es-ES"/>
              <a:t>Haga clic para cambiar el estilo de título	</a:t>
            </a:r>
          </a:p>
        </p:txBody>
      </p:sp>
      <p:sp>
        <p:nvSpPr>
          <p:cNvPr id="19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9525" name="Rectangle 69"/>
          <p:cNvSpPr>
            <a:spLocks noGrp="1" noChangeArrowheads="1"/>
          </p:cNvSpPr>
          <p:nvPr>
            <p:ph type="dt" sz="quarter" idx="2"/>
          </p:nvPr>
        </p:nvSpPr>
        <p:spPr/>
        <p:txBody>
          <a:bodyPr/>
          <a:lstStyle>
            <a:lvl1pPr>
              <a:defRPr/>
            </a:lvl1pPr>
          </a:lstStyle>
          <a:p>
            <a:endParaRPr lang="es-ES"/>
          </a:p>
        </p:txBody>
      </p:sp>
      <p:sp>
        <p:nvSpPr>
          <p:cNvPr id="19526" name="Rectangle 70"/>
          <p:cNvSpPr>
            <a:spLocks noGrp="1" noChangeArrowheads="1"/>
          </p:cNvSpPr>
          <p:nvPr>
            <p:ph type="ftr" sz="quarter" idx="3"/>
          </p:nvPr>
        </p:nvSpPr>
        <p:spPr/>
        <p:txBody>
          <a:bodyPr/>
          <a:lstStyle>
            <a:lvl1pPr>
              <a:defRPr/>
            </a:lvl1pPr>
          </a:lstStyle>
          <a:p>
            <a:endParaRPr lang="es-ES"/>
          </a:p>
        </p:txBody>
      </p:sp>
      <p:sp>
        <p:nvSpPr>
          <p:cNvPr id="19527" name="Rectangle 71"/>
          <p:cNvSpPr>
            <a:spLocks noGrp="1" noChangeArrowheads="1"/>
          </p:cNvSpPr>
          <p:nvPr>
            <p:ph type="sldNum" sz="quarter" idx="4"/>
          </p:nvPr>
        </p:nvSpPr>
        <p:spPr/>
        <p:txBody>
          <a:bodyPr/>
          <a:lstStyle>
            <a:lvl1pPr>
              <a:defRPr/>
            </a:lvl1pPr>
          </a:lstStyle>
          <a:p>
            <a:fld id="{6B9ED80D-50B8-4719-AAC9-AA3F17FBBE2F}"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76E89D4-2258-475A-94E5-749DE05C6CC3}"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0ACFFAF-0051-46C2-8F5B-105AF02779D5}" type="slidenum">
              <a:rPr lang="es-ES"/>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E0408877-BEA2-4F6B-9AC7-B0F4B829824A}" type="slidenum">
              <a:rPr lang="es-ES"/>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D7CB2388-9D42-4A6B-A75C-92A60837A747}" type="slidenum">
              <a:rPr lang="es-ES"/>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7175DE54-1197-4A1D-B9E9-3F0B84C77D47}" type="slidenum">
              <a:rPr lang="es-ES"/>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9C7A4BF0-D96B-4143-A041-F2876E5B1A73}" type="slidenum">
              <a:rPr lang="es-ES"/>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0F7DE38-AA72-457D-99CA-44B102B543A7}"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86E19EAD-5A7C-4734-937A-5506189CDB28}" type="slidenum">
              <a:rPr lang="es-ES"/>
              <a:pPr/>
              <a:t>‹Nº›</a:t>
            </a:fld>
            <a:endParaRPr lang="es-E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94CBD2B-EF7B-49A2-8300-81606044DBE4}" type="slidenum">
              <a:rPr lang="es-ES"/>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B9271C1-E4F5-4FCF-B3BB-0BE9CBA8F1F3}" type="slidenum">
              <a:rPr lang="es-ES"/>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6225" y="273050"/>
            <a:ext cx="2055813" cy="58229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5613" y="273050"/>
            <a:ext cx="6018212" cy="58229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2795666-42FE-4771-ABC1-C5C9192EF2FD}" type="slidenum">
              <a:rPr lang="es-ES"/>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8914" name="Group 2"/>
          <p:cNvGrpSpPr>
            <a:grpSpLocks/>
          </p:cNvGrpSpPr>
          <p:nvPr/>
        </p:nvGrpSpPr>
        <p:grpSpPr bwMode="auto">
          <a:xfrm>
            <a:off x="3800475" y="1789113"/>
            <a:ext cx="5340350" cy="5056187"/>
            <a:chOff x="2394" y="1127"/>
            <a:chExt cx="3364" cy="3185"/>
          </a:xfrm>
        </p:grpSpPr>
        <p:sp>
          <p:nvSpPr>
            <p:cNvPr id="389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89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s-ES"/>
            </a:p>
          </p:txBody>
        </p:sp>
        <p:sp>
          <p:nvSpPr>
            <p:cNvPr id="389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891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89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89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89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89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892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2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2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s-ES"/>
            </a:p>
          </p:txBody>
        </p:sp>
        <p:sp>
          <p:nvSpPr>
            <p:cNvPr id="3892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s-ES"/>
            </a:p>
          </p:txBody>
        </p:sp>
        <p:sp>
          <p:nvSpPr>
            <p:cNvPr id="3892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2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3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3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3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3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3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3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s-ES"/>
            </a:p>
          </p:txBody>
        </p:sp>
        <p:sp>
          <p:nvSpPr>
            <p:cNvPr id="3893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3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3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s-ES"/>
            </a:p>
          </p:txBody>
        </p:sp>
        <p:sp>
          <p:nvSpPr>
            <p:cNvPr id="389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s-ES"/>
            </a:p>
          </p:txBody>
        </p:sp>
        <p:sp>
          <p:nvSpPr>
            <p:cNvPr id="389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s-ES"/>
            </a:p>
          </p:txBody>
        </p:sp>
        <p:sp>
          <p:nvSpPr>
            <p:cNvPr id="3894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4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89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s-ES"/>
            </a:p>
          </p:txBody>
        </p:sp>
        <p:sp>
          <p:nvSpPr>
            <p:cNvPr id="389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89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s-ES"/>
            </a:p>
          </p:txBody>
        </p:sp>
        <p:sp>
          <p:nvSpPr>
            <p:cNvPr id="3894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s-ES"/>
            </a:p>
          </p:txBody>
        </p:sp>
        <p:sp>
          <p:nvSpPr>
            <p:cNvPr id="3894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s-ES"/>
            </a:p>
          </p:txBody>
        </p:sp>
      </p:grpSp>
      <p:sp>
        <p:nvSpPr>
          <p:cNvPr id="38949" name="Rectangle 37"/>
          <p:cNvSpPr>
            <a:spLocks noGrp="1" noChangeArrowheads="1"/>
          </p:cNvSpPr>
          <p:nvPr>
            <p:ph type="dt" sz="half" idx="2"/>
          </p:nvPr>
        </p:nvSpPr>
        <p:spPr/>
        <p:txBody>
          <a:bodyPr/>
          <a:lstStyle>
            <a:lvl1pPr>
              <a:defRPr/>
            </a:lvl1pPr>
          </a:lstStyle>
          <a:p>
            <a:endParaRPr lang="es-ES"/>
          </a:p>
        </p:txBody>
      </p:sp>
      <p:sp>
        <p:nvSpPr>
          <p:cNvPr id="38950" name="Rectangle 38"/>
          <p:cNvSpPr>
            <a:spLocks noGrp="1" noChangeArrowheads="1"/>
          </p:cNvSpPr>
          <p:nvPr>
            <p:ph type="ftr" sz="quarter" idx="3"/>
          </p:nvPr>
        </p:nvSpPr>
        <p:spPr/>
        <p:txBody>
          <a:bodyPr/>
          <a:lstStyle>
            <a:lvl1pPr>
              <a:defRPr/>
            </a:lvl1pPr>
          </a:lstStyle>
          <a:p>
            <a:endParaRPr lang="es-ES"/>
          </a:p>
        </p:txBody>
      </p:sp>
      <p:sp>
        <p:nvSpPr>
          <p:cNvPr id="3895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3895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s-ES"/>
              <a:t>Haga clic para cambiar el estilo de título	</a:t>
            </a:r>
          </a:p>
        </p:txBody>
      </p:sp>
      <p:sp>
        <p:nvSpPr>
          <p:cNvPr id="38953" name="Rectangle 41"/>
          <p:cNvSpPr>
            <a:spLocks noGrp="1" noChangeArrowheads="1"/>
          </p:cNvSpPr>
          <p:nvPr>
            <p:ph type="sldNum" sz="quarter" idx="4"/>
          </p:nvPr>
        </p:nvSpPr>
        <p:spPr/>
        <p:txBody>
          <a:bodyPr/>
          <a:lstStyle>
            <a:lvl1pPr>
              <a:defRPr/>
            </a:lvl1pPr>
          </a:lstStyle>
          <a:p>
            <a:fld id="{3968527E-8B49-41AF-9C7D-C82385D4155D}" type="slidenum">
              <a:rPr lang="es-ES"/>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B31F75A-2D55-4350-A07D-0BB399C08558}" type="slidenum">
              <a:rPr lang="es-ES"/>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BA03F89-A160-48E4-920E-19DBB0EC8DEF}" type="slidenum">
              <a:rPr lang="es-ES"/>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0D4FCFF-7CB4-4C18-A6FB-C3AA840511FA}" type="slidenum">
              <a:rPr lang="es-ES"/>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E029499F-94E9-4E2E-81E5-05A9D0EE6EEB}" type="slidenum">
              <a:rPr lang="es-ES"/>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B411EDF0-F22B-4957-8F85-6AA4BF565972}" type="slidenum">
              <a:rPr lang="es-ES"/>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DF919767-3E89-408F-B922-9F3F37D8E29C}"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D28CA5B-77B9-4C7E-BAF5-5712BD1E0790}" type="slidenum">
              <a:rPr lang="es-ES"/>
              <a:pPr/>
              <a:t>‹Nº›</a:t>
            </a:fld>
            <a:endParaRPr lang="es-E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DFFA560-125B-42D4-8A27-DA43AAA40953}" type="slidenum">
              <a:rPr lang="es-ES"/>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330DA8A-F89E-4113-B40A-978436BF10E7}" type="slidenum">
              <a:rPr lang="es-ES"/>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9AD1E7B-6692-4E14-B626-823802019B1D}" type="slidenum">
              <a:rPr lang="es-ES"/>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955D9EA-10EB-44B9-88CD-79A9786059E5}" type="slidenum">
              <a:rPr lang="es-ES"/>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78563"/>
            <a:ext cx="21336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78563"/>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78563"/>
            <a:ext cx="2133600" cy="457200"/>
          </a:xfrm>
        </p:spPr>
        <p:txBody>
          <a:bodyPr/>
          <a:lstStyle>
            <a:lvl1pPr>
              <a:defRPr/>
            </a:lvl1pPr>
          </a:lstStyle>
          <a:p>
            <a:fld id="{E1E09D60-7FFF-4DBB-9909-51AE0B1FB650}" type="slidenum">
              <a:rPr lang="es-ES"/>
              <a:pPr/>
              <a:t>‹Nº›</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78563"/>
            <a:ext cx="21336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78563"/>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78563"/>
            <a:ext cx="2133600" cy="457200"/>
          </a:xfrm>
        </p:spPr>
        <p:txBody>
          <a:bodyPr/>
          <a:lstStyle>
            <a:lvl1pPr>
              <a:defRPr/>
            </a:lvl1pPr>
          </a:lstStyle>
          <a:p>
            <a:fld id="{DF3C41A6-997A-4DBD-8C1E-670B4C8D32E0}" type="slidenum">
              <a:rPr lang="es-ES"/>
              <a:pPr/>
              <a:t>‹Nº›</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2438400"/>
            <a:ext cx="9144000" cy="4046538"/>
            <a:chOff x="0" y="1536"/>
            <a:chExt cx="5760" cy="2549"/>
          </a:xfrm>
        </p:grpSpPr>
        <p:sp>
          <p:nvSpPr>
            <p:cNvPr id="4198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s-ES"/>
            </a:p>
          </p:txBody>
        </p:sp>
        <p:sp>
          <p:nvSpPr>
            <p:cNvPr id="4198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s-ES"/>
            </a:p>
          </p:txBody>
        </p:sp>
        <p:sp>
          <p:nvSpPr>
            <p:cNvPr id="4198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s-ES"/>
            </a:p>
          </p:txBody>
        </p:sp>
        <p:sp>
          <p:nvSpPr>
            <p:cNvPr id="4199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s-ES"/>
            </a:p>
          </p:txBody>
        </p:sp>
        <p:sp>
          <p:nvSpPr>
            <p:cNvPr id="4199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s-ES"/>
            </a:p>
          </p:txBody>
        </p:sp>
        <p:sp>
          <p:nvSpPr>
            <p:cNvPr id="4199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s-ES"/>
            </a:p>
          </p:txBody>
        </p:sp>
        <p:sp>
          <p:nvSpPr>
            <p:cNvPr id="4199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s-ES"/>
            </a:p>
          </p:txBody>
        </p:sp>
        <p:sp>
          <p:nvSpPr>
            <p:cNvPr id="4199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s-ES"/>
            </a:p>
          </p:txBody>
        </p:sp>
        <p:sp>
          <p:nvSpPr>
            <p:cNvPr id="4199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s-ES"/>
            </a:p>
          </p:txBody>
        </p:sp>
        <p:sp>
          <p:nvSpPr>
            <p:cNvPr id="4199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s-ES"/>
            </a:p>
          </p:txBody>
        </p:sp>
        <p:sp>
          <p:nvSpPr>
            <p:cNvPr id="4199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s-ES"/>
            </a:p>
          </p:txBody>
        </p:sp>
        <p:sp>
          <p:nvSpPr>
            <p:cNvPr id="4199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s-ES"/>
            </a:p>
          </p:txBody>
        </p:sp>
        <p:sp>
          <p:nvSpPr>
            <p:cNvPr id="4199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s-ES"/>
            </a:p>
          </p:txBody>
        </p:sp>
        <p:sp>
          <p:nvSpPr>
            <p:cNvPr id="4200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s-ES"/>
            </a:p>
          </p:txBody>
        </p:sp>
        <p:sp>
          <p:nvSpPr>
            <p:cNvPr id="4200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s-ES"/>
            </a:p>
          </p:txBody>
        </p:sp>
      </p:grpSp>
      <p:sp>
        <p:nvSpPr>
          <p:cNvPr id="42002"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s-ES"/>
              <a:t>Haga clic para cambiar el estilo de título	</a:t>
            </a:r>
          </a:p>
        </p:txBody>
      </p:sp>
      <p:sp>
        <p:nvSpPr>
          <p:cNvPr id="4200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s-ES"/>
              <a:t>Haga clic para modificar el estilo de subtítulo del patrón</a:t>
            </a:r>
          </a:p>
        </p:txBody>
      </p:sp>
      <p:sp>
        <p:nvSpPr>
          <p:cNvPr id="42004" name="Rectangle 20"/>
          <p:cNvSpPr>
            <a:spLocks noGrp="1" noChangeArrowheads="1"/>
          </p:cNvSpPr>
          <p:nvPr>
            <p:ph type="dt" sz="quarter" idx="2"/>
          </p:nvPr>
        </p:nvSpPr>
        <p:spPr/>
        <p:txBody>
          <a:bodyPr/>
          <a:lstStyle>
            <a:lvl1pPr>
              <a:defRPr/>
            </a:lvl1pPr>
          </a:lstStyle>
          <a:p>
            <a:endParaRPr lang="es-ES"/>
          </a:p>
        </p:txBody>
      </p:sp>
      <p:sp>
        <p:nvSpPr>
          <p:cNvPr id="42005" name="Rectangle 21"/>
          <p:cNvSpPr>
            <a:spLocks noGrp="1" noChangeArrowheads="1"/>
          </p:cNvSpPr>
          <p:nvPr>
            <p:ph type="ftr" sz="quarter" idx="3"/>
          </p:nvPr>
        </p:nvSpPr>
        <p:spPr/>
        <p:txBody>
          <a:bodyPr/>
          <a:lstStyle>
            <a:lvl1pPr>
              <a:defRPr/>
            </a:lvl1pPr>
          </a:lstStyle>
          <a:p>
            <a:endParaRPr lang="es-ES"/>
          </a:p>
        </p:txBody>
      </p:sp>
      <p:sp>
        <p:nvSpPr>
          <p:cNvPr id="42006" name="Rectangle 22"/>
          <p:cNvSpPr>
            <a:spLocks noGrp="1" noChangeArrowheads="1"/>
          </p:cNvSpPr>
          <p:nvPr>
            <p:ph type="sldNum" sz="quarter" idx="4"/>
          </p:nvPr>
        </p:nvSpPr>
        <p:spPr/>
        <p:txBody>
          <a:bodyPr/>
          <a:lstStyle>
            <a:lvl1pPr>
              <a:defRPr/>
            </a:lvl1pPr>
          </a:lstStyle>
          <a:p>
            <a:fld id="{F50EF3D0-FF5A-4D1B-8010-DCD0EFDD653D}" type="slidenum">
              <a:rPr lang="es-ES"/>
              <a:pPr/>
              <a:t>‹Nº›</a:t>
            </a:fld>
            <a:endParaRPr lang="es-E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0C4644F-3FFD-4E79-81BC-0C18E4B70959}" type="slidenum">
              <a:rPr lang="es-ES"/>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DA71545-4A58-406E-8EF3-97306D5DE9D0}" type="slidenum">
              <a:rPr lang="es-ES"/>
              <a:pPr/>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32F9916-AAAD-4BBC-8838-7591406E7685}"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C54C2E7-DF8B-48B2-B8B9-64F20F5114F9}" type="slidenum">
              <a:rPr lang="es-ES"/>
              <a:pPr/>
              <a:t>‹Nº›</a:t>
            </a:fld>
            <a:endParaRPr lang="es-E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D9111EAB-40AF-44D5-BDA3-9D787B264D22}" type="slidenum">
              <a:rPr lang="es-ES"/>
              <a:pPr/>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453690F7-5D13-4FAD-8870-7C1E836D5EDC}" type="slidenum">
              <a:rPr lang="es-ES"/>
              <a:pPr/>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7D0B3FEF-71A1-4AF7-AB26-B8A1739F8035}" type="slidenum">
              <a:rPr lang="es-ES"/>
              <a:pPr/>
              <a:t>‹Nº›</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BFE0804-E484-4CDE-A6B2-53DDF799C144}" type="slidenum">
              <a:rPr lang="es-ES"/>
              <a:pPr/>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C44EF96-7864-488E-808C-59582A675DAD}" type="slidenum">
              <a:rPr lang="es-ES"/>
              <a:pPr/>
              <a:t>‹Nº›</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D1F34F5-2188-4B25-8BB5-8DED8D960C47}" type="slidenum">
              <a:rPr lang="es-ES"/>
              <a:pPr/>
              <a:t>‹Nº›</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213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21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4ECBF76-1EA7-4EB6-BA7C-302275F85D10}" type="slidenum">
              <a:rPr lang="es-ES"/>
              <a:pPr/>
              <a:t>‹Nº›</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8066" name="Group 2"/>
          <p:cNvGrpSpPr>
            <a:grpSpLocks/>
          </p:cNvGrpSpPr>
          <p:nvPr/>
        </p:nvGrpSpPr>
        <p:grpSpPr bwMode="auto">
          <a:xfrm>
            <a:off x="3175" y="4267200"/>
            <a:ext cx="9140825" cy="2590800"/>
            <a:chOff x="2" y="2688"/>
            <a:chExt cx="5758" cy="1632"/>
          </a:xfrm>
        </p:grpSpPr>
        <p:sp>
          <p:nvSpPr>
            <p:cNvPr id="88067"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ES"/>
            </a:p>
          </p:txBody>
        </p:sp>
        <p:grpSp>
          <p:nvGrpSpPr>
            <p:cNvPr id="88068" name="Group 4"/>
            <p:cNvGrpSpPr>
              <a:grpSpLocks/>
            </p:cNvGrpSpPr>
            <p:nvPr userDrawn="1"/>
          </p:nvGrpSpPr>
          <p:grpSpPr bwMode="auto">
            <a:xfrm>
              <a:off x="3528" y="3715"/>
              <a:ext cx="792" cy="521"/>
              <a:chOff x="3527" y="3715"/>
              <a:chExt cx="792" cy="521"/>
            </a:xfrm>
          </p:grpSpPr>
          <p:sp>
            <p:nvSpPr>
              <p:cNvPr id="88069"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s-ES"/>
              </a:p>
            </p:txBody>
          </p:sp>
          <p:sp>
            <p:nvSpPr>
              <p:cNvPr id="88070"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s-ES"/>
              </a:p>
            </p:txBody>
          </p:sp>
          <p:sp>
            <p:nvSpPr>
              <p:cNvPr id="88071"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s-ES"/>
              </a:p>
            </p:txBody>
          </p:sp>
          <p:sp>
            <p:nvSpPr>
              <p:cNvPr id="88072"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s-ES"/>
              </a:p>
            </p:txBody>
          </p:sp>
          <p:sp>
            <p:nvSpPr>
              <p:cNvPr id="88073"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s-ES"/>
              </a:p>
            </p:txBody>
          </p:sp>
          <p:sp>
            <p:nvSpPr>
              <p:cNvPr id="88074"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s-ES"/>
              </a:p>
            </p:txBody>
          </p:sp>
          <p:sp>
            <p:nvSpPr>
              <p:cNvPr id="88075"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s-ES"/>
              </a:p>
            </p:txBody>
          </p:sp>
          <p:sp>
            <p:nvSpPr>
              <p:cNvPr id="88076"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s-ES"/>
              </a:p>
            </p:txBody>
          </p:sp>
          <p:sp>
            <p:nvSpPr>
              <p:cNvPr id="88077"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s-ES"/>
              </a:p>
            </p:txBody>
          </p:sp>
          <p:sp>
            <p:nvSpPr>
              <p:cNvPr id="88078"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s-ES"/>
              </a:p>
            </p:txBody>
          </p:sp>
          <p:sp>
            <p:nvSpPr>
              <p:cNvPr id="88079"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s-ES"/>
              </a:p>
            </p:txBody>
          </p:sp>
        </p:grpSp>
        <p:grpSp>
          <p:nvGrpSpPr>
            <p:cNvPr id="88080" name="Group 16"/>
            <p:cNvGrpSpPr>
              <a:grpSpLocks/>
            </p:cNvGrpSpPr>
            <p:nvPr userDrawn="1"/>
          </p:nvGrpSpPr>
          <p:grpSpPr bwMode="auto">
            <a:xfrm>
              <a:off x="1776" y="3631"/>
              <a:ext cx="1626" cy="683"/>
              <a:chOff x="1776" y="3631"/>
              <a:chExt cx="1626" cy="683"/>
            </a:xfrm>
          </p:grpSpPr>
          <p:sp>
            <p:nvSpPr>
              <p:cNvPr id="88081"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s-ES"/>
              </a:p>
            </p:txBody>
          </p:sp>
          <p:sp>
            <p:nvSpPr>
              <p:cNvPr id="88082"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s-ES"/>
              </a:p>
            </p:txBody>
          </p:sp>
          <p:sp>
            <p:nvSpPr>
              <p:cNvPr id="88083"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s-ES"/>
              </a:p>
            </p:txBody>
          </p:sp>
          <p:sp>
            <p:nvSpPr>
              <p:cNvPr id="88084"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s-ES"/>
              </a:p>
            </p:txBody>
          </p:sp>
          <p:sp>
            <p:nvSpPr>
              <p:cNvPr id="88085"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s-ES"/>
              </a:p>
            </p:txBody>
          </p:sp>
          <p:sp>
            <p:nvSpPr>
              <p:cNvPr id="88086"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s-ES"/>
              </a:p>
            </p:txBody>
          </p:sp>
          <p:sp>
            <p:nvSpPr>
              <p:cNvPr id="88087"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s-ES"/>
              </a:p>
            </p:txBody>
          </p:sp>
          <p:sp>
            <p:nvSpPr>
              <p:cNvPr id="88088"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s-ES"/>
              </a:p>
            </p:txBody>
          </p:sp>
          <p:sp>
            <p:nvSpPr>
              <p:cNvPr id="8808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s-ES"/>
              </a:p>
            </p:txBody>
          </p:sp>
          <p:sp>
            <p:nvSpPr>
              <p:cNvPr id="8809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s-ES"/>
              </a:p>
            </p:txBody>
          </p:sp>
          <p:sp>
            <p:nvSpPr>
              <p:cNvPr id="8809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s-ES"/>
              </a:p>
            </p:txBody>
          </p:sp>
          <p:sp>
            <p:nvSpPr>
              <p:cNvPr id="8809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s-ES"/>
              </a:p>
            </p:txBody>
          </p:sp>
          <p:sp>
            <p:nvSpPr>
              <p:cNvPr id="8809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s-ES"/>
              </a:p>
            </p:txBody>
          </p:sp>
          <p:sp>
            <p:nvSpPr>
              <p:cNvPr id="8809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s-ES"/>
              </a:p>
            </p:txBody>
          </p:sp>
          <p:sp>
            <p:nvSpPr>
              <p:cNvPr id="8809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s-ES"/>
              </a:p>
            </p:txBody>
          </p:sp>
          <p:sp>
            <p:nvSpPr>
              <p:cNvPr id="8809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s-ES"/>
              </a:p>
            </p:txBody>
          </p:sp>
          <p:sp>
            <p:nvSpPr>
              <p:cNvPr id="8809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s-ES"/>
              </a:p>
            </p:txBody>
          </p:sp>
          <p:sp>
            <p:nvSpPr>
              <p:cNvPr id="8809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s-ES"/>
              </a:p>
            </p:txBody>
          </p:sp>
        </p:grpSp>
        <p:grpSp>
          <p:nvGrpSpPr>
            <p:cNvPr id="88099" name="Group 35"/>
            <p:cNvGrpSpPr>
              <a:grpSpLocks/>
            </p:cNvGrpSpPr>
            <p:nvPr userDrawn="1"/>
          </p:nvGrpSpPr>
          <p:grpSpPr bwMode="auto">
            <a:xfrm>
              <a:off x="4128" y="3360"/>
              <a:ext cx="1351" cy="821"/>
              <a:chOff x="4128" y="3360"/>
              <a:chExt cx="1351" cy="821"/>
            </a:xfrm>
          </p:grpSpPr>
          <p:sp>
            <p:nvSpPr>
              <p:cNvPr id="8810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s-ES"/>
              </a:p>
            </p:txBody>
          </p:sp>
          <p:sp>
            <p:nvSpPr>
              <p:cNvPr id="88101"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s-ES"/>
              </a:p>
            </p:txBody>
          </p:sp>
          <p:sp>
            <p:nvSpPr>
              <p:cNvPr id="88102"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s-ES"/>
              </a:p>
            </p:txBody>
          </p:sp>
          <p:sp>
            <p:nvSpPr>
              <p:cNvPr id="88103"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s-ES"/>
              </a:p>
            </p:txBody>
          </p:sp>
          <p:sp>
            <p:nvSpPr>
              <p:cNvPr id="88104"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s-ES"/>
              </a:p>
            </p:txBody>
          </p:sp>
          <p:sp>
            <p:nvSpPr>
              <p:cNvPr id="88105"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s-ES"/>
              </a:p>
            </p:txBody>
          </p:sp>
          <p:sp>
            <p:nvSpPr>
              <p:cNvPr id="88106"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s-ES"/>
              </a:p>
            </p:txBody>
          </p:sp>
          <p:sp>
            <p:nvSpPr>
              <p:cNvPr id="88107"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s-ES"/>
              </a:p>
            </p:txBody>
          </p:sp>
          <p:sp>
            <p:nvSpPr>
              <p:cNvPr id="88108"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s-ES"/>
              </a:p>
            </p:txBody>
          </p:sp>
          <p:sp>
            <p:nvSpPr>
              <p:cNvPr id="88109"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s-ES"/>
              </a:p>
            </p:txBody>
          </p:sp>
          <p:sp>
            <p:nvSpPr>
              <p:cNvPr id="88110"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s-ES"/>
              </a:p>
            </p:txBody>
          </p:sp>
          <p:sp>
            <p:nvSpPr>
              <p:cNvPr id="8811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s-ES"/>
              </a:p>
            </p:txBody>
          </p:sp>
          <p:sp>
            <p:nvSpPr>
              <p:cNvPr id="8811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s-ES"/>
              </a:p>
            </p:txBody>
          </p:sp>
          <p:sp>
            <p:nvSpPr>
              <p:cNvPr id="8811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s-ES"/>
              </a:p>
            </p:txBody>
          </p:sp>
          <p:sp>
            <p:nvSpPr>
              <p:cNvPr id="8811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s-ES"/>
              </a:p>
            </p:txBody>
          </p:sp>
          <p:sp>
            <p:nvSpPr>
              <p:cNvPr id="8811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s-ES"/>
              </a:p>
            </p:txBody>
          </p:sp>
          <p:sp>
            <p:nvSpPr>
              <p:cNvPr id="8811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s-ES"/>
              </a:p>
            </p:txBody>
          </p:sp>
        </p:grpSp>
        <p:grpSp>
          <p:nvGrpSpPr>
            <p:cNvPr id="88117" name="Group 53"/>
            <p:cNvGrpSpPr>
              <a:grpSpLocks/>
            </p:cNvGrpSpPr>
            <p:nvPr userDrawn="1"/>
          </p:nvGrpSpPr>
          <p:grpSpPr bwMode="auto">
            <a:xfrm>
              <a:off x="5280" y="3024"/>
              <a:ext cx="425" cy="258"/>
              <a:chOff x="5280" y="3024"/>
              <a:chExt cx="425" cy="258"/>
            </a:xfrm>
          </p:grpSpPr>
          <p:sp>
            <p:nvSpPr>
              <p:cNvPr id="88118"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88119"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88120"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88121"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88122"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ES"/>
              </a:p>
            </p:txBody>
          </p:sp>
          <p:sp>
            <p:nvSpPr>
              <p:cNvPr id="88123"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ES"/>
              </a:p>
            </p:txBody>
          </p:sp>
          <p:sp>
            <p:nvSpPr>
              <p:cNvPr id="88124"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grpSp>
            <p:nvGrpSpPr>
              <p:cNvPr id="88125" name="Group 61"/>
              <p:cNvGrpSpPr>
                <a:grpSpLocks/>
              </p:cNvGrpSpPr>
              <p:nvPr/>
            </p:nvGrpSpPr>
            <p:grpSpPr bwMode="auto">
              <a:xfrm>
                <a:off x="5381" y="3085"/>
                <a:ext cx="227" cy="132"/>
                <a:chOff x="5381" y="3085"/>
                <a:chExt cx="227" cy="132"/>
              </a:xfrm>
            </p:grpSpPr>
            <p:sp>
              <p:nvSpPr>
                <p:cNvPr id="88126"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s-ES"/>
                </a:p>
              </p:txBody>
            </p:sp>
            <p:sp>
              <p:nvSpPr>
                <p:cNvPr id="88127"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s-ES"/>
                </a:p>
              </p:txBody>
            </p:sp>
            <p:sp>
              <p:nvSpPr>
                <p:cNvPr id="88128"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s-ES"/>
                </a:p>
              </p:txBody>
            </p:sp>
            <p:sp>
              <p:nvSpPr>
                <p:cNvPr id="88129"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s-ES"/>
                </a:p>
              </p:txBody>
            </p:sp>
          </p:grpSp>
        </p:grpSp>
      </p:grpSp>
      <p:sp>
        <p:nvSpPr>
          <p:cNvPr id="8813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s-ES"/>
              <a:t>Haga clic para cambiar el estilo de título	</a:t>
            </a:r>
          </a:p>
        </p:txBody>
      </p:sp>
      <p:sp>
        <p:nvSpPr>
          <p:cNvPr id="8813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88132" name="Rectangle 68"/>
          <p:cNvSpPr>
            <a:spLocks noGrp="1" noChangeArrowheads="1"/>
          </p:cNvSpPr>
          <p:nvPr>
            <p:ph type="dt" sz="quarter" idx="2"/>
          </p:nvPr>
        </p:nvSpPr>
        <p:spPr>
          <a:xfrm>
            <a:off x="457200" y="6248400"/>
            <a:ext cx="2133600" cy="457200"/>
          </a:xfrm>
        </p:spPr>
        <p:txBody>
          <a:bodyPr/>
          <a:lstStyle>
            <a:lvl1pPr>
              <a:defRPr/>
            </a:lvl1pPr>
          </a:lstStyle>
          <a:p>
            <a:endParaRPr lang="es-ES"/>
          </a:p>
        </p:txBody>
      </p:sp>
      <p:sp>
        <p:nvSpPr>
          <p:cNvPr id="88133" name="Rectangle 69"/>
          <p:cNvSpPr>
            <a:spLocks noGrp="1" noChangeArrowheads="1"/>
          </p:cNvSpPr>
          <p:nvPr>
            <p:ph type="ftr" sz="quarter" idx="3"/>
          </p:nvPr>
        </p:nvSpPr>
        <p:spPr>
          <a:xfrm>
            <a:off x="3124200" y="6248400"/>
            <a:ext cx="2895600" cy="457200"/>
          </a:xfrm>
        </p:spPr>
        <p:txBody>
          <a:bodyPr/>
          <a:lstStyle>
            <a:lvl1pPr>
              <a:defRPr/>
            </a:lvl1pPr>
          </a:lstStyle>
          <a:p>
            <a:endParaRPr lang="es-ES"/>
          </a:p>
        </p:txBody>
      </p:sp>
      <p:sp>
        <p:nvSpPr>
          <p:cNvPr id="88134" name="Rectangle 70"/>
          <p:cNvSpPr>
            <a:spLocks noGrp="1" noChangeArrowheads="1"/>
          </p:cNvSpPr>
          <p:nvPr>
            <p:ph type="sldNum" sz="quarter" idx="4"/>
          </p:nvPr>
        </p:nvSpPr>
        <p:spPr>
          <a:xfrm>
            <a:off x="6553200" y="6248400"/>
            <a:ext cx="2133600" cy="457200"/>
          </a:xfrm>
        </p:spPr>
        <p:txBody>
          <a:bodyPr/>
          <a:lstStyle>
            <a:lvl1pPr>
              <a:defRPr/>
            </a:lvl1pPr>
          </a:lstStyle>
          <a:p>
            <a:fld id="{13829202-8E34-4B9A-90DE-FAE14879A62B}" type="slidenum">
              <a:rPr lang="es-ES"/>
              <a:pPr/>
              <a:t>‹Nº›</a:t>
            </a:fld>
            <a:endParaRPr lang="es-E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DEC8DD0-50F5-4EB0-8BC1-6D50FCB3E651}" type="slidenum">
              <a:rPr lang="es-ES"/>
              <a:pPr/>
              <a:t>‹Nº›</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EAFAB64-BC25-40FF-87BF-7659F058EECF}"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4E9A2D38-0320-4163-BA83-4C1E1B9DBF02}" type="slidenum">
              <a:rPr lang="es-ES"/>
              <a:pPr/>
              <a:t>‹Nº›</a:t>
            </a:fld>
            <a:endParaRPr lang="es-E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DB8A7FF-39B3-419F-9EB3-F10F7D085BC5}" type="slidenum">
              <a:rPr lang="es-ES"/>
              <a:pPr/>
              <a:t>‹Nº›</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823DCB00-E00B-41FC-B9FE-28659EA46525}" type="slidenum">
              <a:rPr lang="es-ES"/>
              <a:pPr/>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D954E183-2492-4556-A0A4-85C4FEF41EEC}" type="slidenum">
              <a:rPr lang="es-ES"/>
              <a:pPr/>
              <a:t>‹Nº›</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0B297BD4-61B3-4909-860A-DC5CC026120D}" type="slidenum">
              <a:rPr lang="es-ES"/>
              <a:pPr/>
              <a:t>‹Nº›</a:t>
            </a:fld>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D884EDF-FAFD-4C18-81A2-80A153D93F98}" type="slidenum">
              <a:rPr lang="es-ES"/>
              <a:pPr/>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4D67D2E-9F45-4070-A3DE-97A7F1A33CD2}" type="slidenum">
              <a:rPr lang="es-ES"/>
              <a:pPr/>
              <a:t>‹Nº›</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D9D00FC-A21D-4144-9BDE-2C83A65CE28E}" type="slidenum">
              <a:rPr lang="es-ES"/>
              <a:pPr/>
              <a:t>‹Nº›</a:t>
            </a:fld>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483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483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2994948-0C9B-424C-805F-98E05C3AD1C9}" type="slidenum">
              <a:rPr lang="es-ES"/>
              <a:pPr/>
              <a:t>‹Nº›</a:t>
            </a:fld>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grpSp>
        <p:nvGrpSpPr>
          <p:cNvPr id="154626" name="Group 2"/>
          <p:cNvGrpSpPr>
            <a:grpSpLocks/>
          </p:cNvGrpSpPr>
          <p:nvPr/>
        </p:nvGrpSpPr>
        <p:grpSpPr bwMode="auto">
          <a:xfrm>
            <a:off x="0" y="0"/>
            <a:ext cx="9144000" cy="6934200"/>
            <a:chOff x="0" y="0"/>
            <a:chExt cx="5760" cy="4368"/>
          </a:xfrm>
        </p:grpSpPr>
        <p:sp>
          <p:nvSpPr>
            <p:cNvPr id="15462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s-ES"/>
            </a:p>
          </p:txBody>
        </p:sp>
        <p:sp>
          <p:nvSpPr>
            <p:cNvPr id="15462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5462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sp>
          <p:nvSpPr>
            <p:cNvPr id="15463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sp>
          <p:nvSpPr>
            <p:cNvPr id="15463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sp>
          <p:nvSpPr>
            <p:cNvPr id="15463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5463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5463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5463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s-ES"/>
            </a:p>
          </p:txBody>
        </p:sp>
        <p:sp>
          <p:nvSpPr>
            <p:cNvPr id="15463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s-ES"/>
            </a:p>
          </p:txBody>
        </p:sp>
        <p:sp>
          <p:nvSpPr>
            <p:cNvPr id="15463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s-ES"/>
            </a:p>
          </p:txBody>
        </p:sp>
        <p:sp>
          <p:nvSpPr>
            <p:cNvPr id="15463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s-ES"/>
            </a:p>
          </p:txBody>
        </p:sp>
        <p:sp>
          <p:nvSpPr>
            <p:cNvPr id="15463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s-ES"/>
            </a:p>
          </p:txBody>
        </p:sp>
        <p:sp>
          <p:nvSpPr>
            <p:cNvPr id="15464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s-ES"/>
            </a:p>
          </p:txBody>
        </p:sp>
        <p:sp>
          <p:nvSpPr>
            <p:cNvPr id="15464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s-ES"/>
            </a:p>
          </p:txBody>
        </p:sp>
        <p:sp>
          <p:nvSpPr>
            <p:cNvPr id="15464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5464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s-ES"/>
            </a:p>
          </p:txBody>
        </p:sp>
        <p:sp>
          <p:nvSpPr>
            <p:cNvPr id="15464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grpSp>
      <p:sp>
        <p:nvSpPr>
          <p:cNvPr id="154645" name="Rectangle 21"/>
          <p:cNvSpPr>
            <a:spLocks noGrp="1" noChangeArrowheads="1"/>
          </p:cNvSpPr>
          <p:nvPr>
            <p:ph type="ctrTitle" sz="quarter"/>
          </p:nvPr>
        </p:nvSpPr>
        <p:spPr>
          <a:xfrm>
            <a:off x="685800" y="1828800"/>
            <a:ext cx="7772400" cy="1736725"/>
          </a:xfrm>
        </p:spPr>
        <p:txBody>
          <a:bodyPr/>
          <a:lstStyle>
            <a:lvl1pPr>
              <a:defRPr sz="5400"/>
            </a:lvl1pPr>
          </a:lstStyle>
          <a:p>
            <a:r>
              <a:rPr lang="es-ES"/>
              <a:t>Haga clic para cambiar el estilo de título	</a:t>
            </a:r>
          </a:p>
        </p:txBody>
      </p:sp>
      <p:sp>
        <p:nvSpPr>
          <p:cNvPr id="15464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54647" name="Rectangle 23"/>
          <p:cNvSpPr>
            <a:spLocks noGrp="1" noChangeArrowheads="1"/>
          </p:cNvSpPr>
          <p:nvPr>
            <p:ph type="dt" sz="quarter" idx="2"/>
          </p:nvPr>
        </p:nvSpPr>
        <p:spPr/>
        <p:txBody>
          <a:bodyPr/>
          <a:lstStyle>
            <a:lvl1pPr>
              <a:defRPr/>
            </a:lvl1pPr>
          </a:lstStyle>
          <a:p>
            <a:endParaRPr lang="es-ES"/>
          </a:p>
        </p:txBody>
      </p:sp>
      <p:sp>
        <p:nvSpPr>
          <p:cNvPr id="154648" name="Rectangle 24"/>
          <p:cNvSpPr>
            <a:spLocks noGrp="1" noChangeArrowheads="1"/>
          </p:cNvSpPr>
          <p:nvPr>
            <p:ph type="ftr" sz="quarter" idx="3"/>
          </p:nvPr>
        </p:nvSpPr>
        <p:spPr/>
        <p:txBody>
          <a:bodyPr/>
          <a:lstStyle>
            <a:lvl1pPr>
              <a:defRPr/>
            </a:lvl1pPr>
          </a:lstStyle>
          <a:p>
            <a:endParaRPr lang="es-ES"/>
          </a:p>
        </p:txBody>
      </p:sp>
      <p:sp>
        <p:nvSpPr>
          <p:cNvPr id="154649" name="Rectangle 25"/>
          <p:cNvSpPr>
            <a:spLocks noGrp="1" noChangeArrowheads="1"/>
          </p:cNvSpPr>
          <p:nvPr>
            <p:ph type="sldNum" sz="quarter" idx="4"/>
          </p:nvPr>
        </p:nvSpPr>
        <p:spPr/>
        <p:txBody>
          <a:bodyPr/>
          <a:lstStyle>
            <a:lvl1pPr>
              <a:defRPr/>
            </a:lvl1pPr>
          </a:lstStyle>
          <a:p>
            <a:fld id="{75DA2159-38C6-40FA-A355-9B2146A0BD05}" type="slidenum">
              <a:rPr lang="es-ES"/>
              <a:pPr/>
              <a:t>‹Nº›</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4645"/>
                                        </p:tgtEl>
                                        <p:attrNameLst>
                                          <p:attrName>style.visibility</p:attrName>
                                        </p:attrNameLst>
                                      </p:cBhvr>
                                      <p:to>
                                        <p:strVal val="visible"/>
                                      </p:to>
                                    </p:set>
                                    <p:anim calcmode="lin" valueType="num">
                                      <p:cBhvr>
                                        <p:cTn id="7" dur="1000" fill="hold"/>
                                        <p:tgtEl>
                                          <p:spTgt spid="154645"/>
                                        </p:tgtEl>
                                        <p:attrNameLst>
                                          <p:attrName>ppt_x</p:attrName>
                                        </p:attrNameLst>
                                      </p:cBhvr>
                                      <p:tavLst>
                                        <p:tav tm="0">
                                          <p:val>
                                            <p:strVal val="#ppt_x-.2"/>
                                          </p:val>
                                        </p:tav>
                                        <p:tav tm="100000">
                                          <p:val>
                                            <p:strVal val="#ppt_x"/>
                                          </p:val>
                                        </p:tav>
                                      </p:tavLst>
                                    </p:anim>
                                    <p:anim calcmode="lin" valueType="num">
                                      <p:cBhvr>
                                        <p:cTn id="8" dur="1000" fill="hold"/>
                                        <p:tgtEl>
                                          <p:spTgt spid="1546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4645"/>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4646">
                                            <p:txEl>
                                              <p:pRg st="0" end="0"/>
                                            </p:txEl>
                                          </p:spTgt>
                                        </p:tgtEl>
                                        <p:attrNameLst>
                                          <p:attrName>style.visibility</p:attrName>
                                        </p:attrNameLst>
                                      </p:cBhvr>
                                      <p:to>
                                        <p:strVal val="visible"/>
                                      </p:to>
                                    </p:set>
                                    <p:animEffect transition="in" filter="fade">
                                      <p:cBhvr>
                                        <p:cTn id="14" dur="500"/>
                                        <p:tgtEl>
                                          <p:spTgt spid="154646">
                                            <p:txEl>
                                              <p:pRg st="0" end="0"/>
                                            </p:txEl>
                                          </p:spTgt>
                                        </p:tgtEl>
                                      </p:cBhvr>
                                    </p:animEffect>
                                    <p:anim calcmode="lin" valueType="num">
                                      <p:cBhvr>
                                        <p:cTn id="15" dur="500" fill="hold"/>
                                        <p:tgtEl>
                                          <p:spTgt spid="15464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4646">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154646" grpId="0" build="p">
        <p:tmplLst>
          <p:tmpl lvl="1">
            <p:tnLst>
              <p:par>
                <p:cTn presetID="44" presetClass="entr" presetSubtype="0" fill="hold" nodeType="clickEffect">
                  <p:stCondLst>
                    <p:cond delay="0"/>
                  </p:stCondLst>
                  <p:childTnLst>
                    <p:set>
                      <p:cBhvr>
                        <p:cTn dur="1" fill="hold">
                          <p:stCondLst>
                            <p:cond delay="0"/>
                          </p:stCondLst>
                        </p:cTn>
                        <p:tgtEl>
                          <p:spTgt spid="154646"/>
                        </p:tgtEl>
                        <p:attrNameLst>
                          <p:attrName>style.visibility</p:attrName>
                        </p:attrNameLst>
                      </p:cBhvr>
                      <p:to>
                        <p:strVal val="visible"/>
                      </p:to>
                    </p:set>
                    <p:animEffect transition="in" filter="fade">
                      <p:cBhvr>
                        <p:cTn dur="500"/>
                        <p:tgtEl>
                          <p:spTgt spid="154646"/>
                        </p:tgtEl>
                      </p:cBhvr>
                    </p:animEffect>
                    <p:anim calcmode="lin" valueType="num">
                      <p:cBhvr>
                        <p:cTn dur="500" fill="hold"/>
                        <p:tgtEl>
                          <p:spTgt spid="154646"/>
                        </p:tgtEl>
                        <p:attrNameLst>
                          <p:attrName>ppt_x</p:attrName>
                        </p:attrNameLst>
                      </p:cBhvr>
                      <p:tavLst>
                        <p:tav tm="0">
                          <p:val>
                            <p:strVal val="#ppt_x"/>
                          </p:val>
                        </p:tav>
                        <p:tav tm="100000">
                          <p:val>
                            <p:strVal val="#ppt_x"/>
                          </p:val>
                        </p:tav>
                      </p:tavLst>
                    </p:anim>
                    <p:anim calcmode="lin" valueType="num">
                      <p:cBhvr>
                        <p:cTn dur="500" fill="hold"/>
                        <p:tgtEl>
                          <p:spTgt spid="154646"/>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BC00E99-109F-463D-AFB6-7CDADF996BA1}" type="slidenum">
              <a:rPr lang="es-ES"/>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ED4C52B9-C785-47E0-B48E-11C05B43DCA9}" type="slidenum">
              <a:rPr lang="es-ES"/>
              <a:pPr/>
              <a:t>‹Nº›</a:t>
            </a:fld>
            <a:endParaRPr lang="es-E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B2D7F61-09E1-49E6-83CA-E16D11CD6F6F}" type="slidenum">
              <a:rPr lang="es-ES"/>
              <a:pPr/>
              <a:t>‹Nº›</a:t>
            </a:fld>
            <a:endParaRPr lang="es-E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9D78BD8-988B-4E89-88AD-F3CA67100916}" type="slidenum">
              <a:rPr lang="es-ES"/>
              <a:pPr/>
              <a:t>‹Nº›</a:t>
            </a:fld>
            <a:endParaRPr lang="es-E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32329221-4CBE-4CEB-9635-678371FF67F3}" type="slidenum">
              <a:rPr lang="es-ES"/>
              <a:pPr/>
              <a:t>‹Nº›</a:t>
            </a:fld>
            <a:endParaRPr lang="es-E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6DB5CBEF-AD1F-499A-B28F-A584B01982E7}" type="slidenum">
              <a:rPr lang="es-ES"/>
              <a:pPr/>
              <a:t>‹Nº›</a:t>
            </a:fld>
            <a:endParaRPr lang="es-E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1AE9371C-162E-40E0-913F-F162738140E4}" type="slidenum">
              <a:rPr lang="es-ES"/>
              <a:pPr/>
              <a:t>‹Nº›</a:t>
            </a:fld>
            <a:endParaRPr lang="es-ES"/>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867B907-3AE1-4E6E-B31E-595ED162F1FC}" type="slidenum">
              <a:rPr lang="es-ES"/>
              <a:pPr/>
              <a:t>‹Nº›</a:t>
            </a:fld>
            <a:endParaRPr lang="es-ES"/>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5323D92-28B7-4850-8693-7785C6783E6E}" type="slidenum">
              <a:rPr lang="es-ES"/>
              <a:pPr/>
              <a:t>‹Nº›</a:t>
            </a:fld>
            <a:endParaRPr lang="es-ES"/>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EE5C826-FF1D-4D39-A706-5CD6AAFD3BD7}" type="slidenum">
              <a:rPr lang="es-ES"/>
              <a:pPr/>
              <a:t>‹Nº›</a:t>
            </a:fld>
            <a:endParaRPr lang="es-E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0037E73-BE47-4DED-9086-9AB369DAC3B2}" type="slidenum">
              <a:rPr lang="es-ES"/>
              <a:pPr/>
              <a:t>‹Nº›</a:t>
            </a:fld>
            <a:endParaRPr lang="es-ES"/>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fld id="{C2677E03-8266-4C28-B1B5-7E71AEE7FB11}" type="slidenum">
              <a:rPr lang="es-ES"/>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74551C5C-2087-4958-85BF-D31D13FEE051}" type="slidenum">
              <a:rPr lang="es-ES"/>
              <a:pPr/>
              <a:t>‹Nº›</a:t>
            </a:fld>
            <a:endParaRPr lang="es-E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BF018F8-8B1E-476D-9565-9935C9D5EAB5}" type="slidenum">
              <a:rPr lang="es-ES"/>
              <a:pPr/>
              <a:t>‹Nº›</a:t>
            </a:fld>
            <a:endParaRPr lang="es-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FD338A3-907B-4C26-B3ED-AA36585C1707}" type="slidenum">
              <a:rPr lang="es-ES"/>
              <a:pPr/>
              <a:t>‹Nº›</a:t>
            </a:fld>
            <a:endParaRPr lang="es-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80712C8-2DE6-4C74-B90E-57EBEA312E51}" type="slidenum">
              <a:rPr lang="es-ES"/>
              <a:pPr/>
              <a:t>‹Nº›</a:t>
            </a:fld>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0DFA5B1-602C-4EBD-81DC-602C4571672E}" type="slidenum">
              <a:rPr lang="es-ES"/>
              <a:pPr/>
              <a:t>‹Nº›</a:t>
            </a:fld>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A3F2F64D-F88A-416F-B705-AE7AC3A16501}" type="slidenum">
              <a:rPr lang="es-ES"/>
              <a:pPr/>
              <a:t>‹Nº›</a:t>
            </a:fld>
            <a:endParaRPr lang="es-E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F67DFA40-9D1B-44D6-89B5-A7C18237DBC6}" type="slidenum">
              <a:rPr lang="es-ES"/>
              <a:pPr/>
              <a:t>‹Nº›</a:t>
            </a:fld>
            <a:endParaRPr lang="es-E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F44A490F-DE78-4EA8-98F8-9BD6EC0B4DC3}" type="slidenum">
              <a:rPr lang="es-ES"/>
              <a:pPr/>
              <a:t>‹Nº›</a:t>
            </a:fld>
            <a:endParaRPr lang="es-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EF8A82E2-EFF1-4328-BAD2-E2434088F9B2}" type="slidenum">
              <a:rPr lang="es-ES"/>
              <a:pPr/>
              <a:t>‹Nº›</a:t>
            </a:fld>
            <a:endParaRPr lang="es-E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D8EB189-758F-45AB-9F00-9E1B0384CF81}" type="slidenum">
              <a:rPr lang="es-ES"/>
              <a:pPr/>
              <a:t>‹Nº›</a:t>
            </a:fld>
            <a:endParaRPr lang="es-E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988776C-6969-47AB-8C57-A3EB6297411D}"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A86E605-3FB6-4EFE-A4F7-DBDD30764678}" type="slidenum">
              <a:rPr lang="es-ES"/>
              <a:pPr/>
              <a:t>‹Nº›</a:t>
            </a:fld>
            <a:endParaRPr lang="es-ES"/>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97BFC8B-0118-436A-AF99-B8BC86DC0F97}" type="slidenum">
              <a:rPr lang="es-ES"/>
              <a:pPr/>
              <a:t>‹Nº›</a:t>
            </a:fld>
            <a:endParaRPr lang="es-E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886461AE-7456-4067-91F8-913356E09438}" type="slidenum">
              <a:rPr lang="es-ES"/>
              <a:pPr/>
              <a:t>‹Nº›</a:t>
            </a:fld>
            <a:endParaRPr lang="es-E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grpSp>
        <p:nvGrpSpPr>
          <p:cNvPr id="237570" name="Group 2"/>
          <p:cNvGrpSpPr>
            <a:grpSpLocks/>
          </p:cNvGrpSpPr>
          <p:nvPr/>
        </p:nvGrpSpPr>
        <p:grpSpPr bwMode="auto">
          <a:xfrm>
            <a:off x="0" y="0"/>
            <a:ext cx="9140825" cy="6850063"/>
            <a:chOff x="0" y="0"/>
            <a:chExt cx="5758" cy="4315"/>
          </a:xfrm>
        </p:grpSpPr>
        <p:grpSp>
          <p:nvGrpSpPr>
            <p:cNvPr id="237571" name="Group 3"/>
            <p:cNvGrpSpPr>
              <a:grpSpLocks/>
            </p:cNvGrpSpPr>
            <p:nvPr userDrawn="1"/>
          </p:nvGrpSpPr>
          <p:grpSpPr bwMode="auto">
            <a:xfrm>
              <a:off x="1728" y="2230"/>
              <a:ext cx="4027" cy="2085"/>
              <a:chOff x="1728" y="2230"/>
              <a:chExt cx="4027" cy="2085"/>
            </a:xfrm>
          </p:grpSpPr>
          <p:sp>
            <p:nvSpPr>
              <p:cNvPr id="237572"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s-ES"/>
              </a:p>
            </p:txBody>
          </p:sp>
          <p:sp>
            <p:nvSpPr>
              <p:cNvPr id="237573"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s-ES"/>
              </a:p>
            </p:txBody>
          </p:sp>
          <p:sp>
            <p:nvSpPr>
              <p:cNvPr id="237574"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s-ES"/>
              </a:p>
            </p:txBody>
          </p:sp>
          <p:sp>
            <p:nvSpPr>
              <p:cNvPr id="237575"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s-ES"/>
              </a:p>
            </p:txBody>
          </p:sp>
          <p:sp>
            <p:nvSpPr>
              <p:cNvPr id="237576"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s-ES"/>
              </a:p>
            </p:txBody>
          </p:sp>
        </p:grpSp>
        <p:sp>
          <p:nvSpPr>
            <p:cNvPr id="237577"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237578"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grpSp>
      <p:sp>
        <p:nvSpPr>
          <p:cNvPr id="237579" name="Rectangle 11"/>
          <p:cNvSpPr>
            <a:spLocks noGrp="1" noChangeArrowheads="1"/>
          </p:cNvSpPr>
          <p:nvPr>
            <p:ph type="ctrTitle" sz="quarter"/>
          </p:nvPr>
        </p:nvSpPr>
        <p:spPr>
          <a:xfrm>
            <a:off x="685800" y="1736725"/>
            <a:ext cx="7772400" cy="1920875"/>
          </a:xfrm>
        </p:spPr>
        <p:txBody>
          <a:bodyPr/>
          <a:lstStyle>
            <a:lvl1pPr>
              <a:defRPr sz="6000"/>
            </a:lvl1pPr>
          </a:lstStyle>
          <a:p>
            <a:r>
              <a:rPr lang="es-ES"/>
              <a:t>Haga clic para cambiar el estilo de título	</a:t>
            </a:r>
          </a:p>
        </p:txBody>
      </p:sp>
      <p:sp>
        <p:nvSpPr>
          <p:cNvPr id="2375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237581" name="Rectangle 13"/>
          <p:cNvSpPr>
            <a:spLocks noGrp="1" noChangeArrowheads="1"/>
          </p:cNvSpPr>
          <p:nvPr>
            <p:ph type="dt" sz="quarter" idx="2"/>
          </p:nvPr>
        </p:nvSpPr>
        <p:spPr>
          <a:xfrm>
            <a:off x="457200" y="6248400"/>
            <a:ext cx="2133600" cy="476250"/>
          </a:xfrm>
        </p:spPr>
        <p:txBody>
          <a:bodyPr/>
          <a:lstStyle>
            <a:lvl1pPr>
              <a:defRPr/>
            </a:lvl1pPr>
          </a:lstStyle>
          <a:p>
            <a:endParaRPr lang="es-ES"/>
          </a:p>
        </p:txBody>
      </p:sp>
      <p:sp>
        <p:nvSpPr>
          <p:cNvPr id="237582" name="Rectangle 14"/>
          <p:cNvSpPr>
            <a:spLocks noGrp="1" noChangeArrowheads="1"/>
          </p:cNvSpPr>
          <p:nvPr>
            <p:ph type="ftr" sz="quarter" idx="3"/>
          </p:nvPr>
        </p:nvSpPr>
        <p:spPr>
          <a:xfrm>
            <a:off x="3124200" y="6251575"/>
            <a:ext cx="2895600" cy="476250"/>
          </a:xfrm>
        </p:spPr>
        <p:txBody>
          <a:bodyPr/>
          <a:lstStyle>
            <a:lvl1pPr>
              <a:defRPr/>
            </a:lvl1pPr>
          </a:lstStyle>
          <a:p>
            <a:endParaRPr lang="es-ES"/>
          </a:p>
        </p:txBody>
      </p:sp>
      <p:sp>
        <p:nvSpPr>
          <p:cNvPr id="237583" name="Rectangle 15"/>
          <p:cNvSpPr>
            <a:spLocks noGrp="1" noChangeArrowheads="1"/>
          </p:cNvSpPr>
          <p:nvPr>
            <p:ph type="sldNum" sz="quarter" idx="4"/>
          </p:nvPr>
        </p:nvSpPr>
        <p:spPr>
          <a:xfrm>
            <a:off x="6553200" y="6254750"/>
            <a:ext cx="2133600" cy="476250"/>
          </a:xfrm>
        </p:spPr>
        <p:txBody>
          <a:bodyPr/>
          <a:lstStyle>
            <a:lvl1pPr>
              <a:defRPr/>
            </a:lvl1pPr>
          </a:lstStyle>
          <a:p>
            <a:fld id="{898AD87A-44F8-4E26-B07C-806F47942869}" type="slidenum">
              <a:rPr lang="es-ES"/>
              <a:pPr/>
              <a:t>‹Nº›</a:t>
            </a:fld>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7579"/>
                                        </p:tgtEl>
                                        <p:attrNameLst>
                                          <p:attrName>style.visibility</p:attrName>
                                        </p:attrNameLst>
                                      </p:cBhvr>
                                      <p:to>
                                        <p:strVal val="visible"/>
                                      </p:to>
                                    </p:set>
                                    <p:anim calcmode="lin" valueType="num">
                                      <p:cBhvr>
                                        <p:cTn id="7" dur="1000" fill="hold"/>
                                        <p:tgtEl>
                                          <p:spTgt spid="237579"/>
                                        </p:tgtEl>
                                        <p:attrNameLst>
                                          <p:attrName>ppt_x</p:attrName>
                                        </p:attrNameLst>
                                      </p:cBhvr>
                                      <p:tavLst>
                                        <p:tav tm="0">
                                          <p:val>
                                            <p:strVal val="#ppt_x-.2"/>
                                          </p:val>
                                        </p:tav>
                                        <p:tav tm="100000">
                                          <p:val>
                                            <p:strVal val="#ppt_x"/>
                                          </p:val>
                                        </p:tav>
                                      </p:tavLst>
                                    </p:anim>
                                    <p:anim calcmode="lin" valueType="num">
                                      <p:cBhvr>
                                        <p:cTn id="8" dur="1000" fill="hold"/>
                                        <p:tgtEl>
                                          <p:spTgt spid="23757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7579"/>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37580">
                                            <p:txEl>
                                              <p:pRg st="0" end="0"/>
                                            </p:txEl>
                                          </p:spTgt>
                                        </p:tgtEl>
                                        <p:attrNameLst>
                                          <p:attrName>style.visibility</p:attrName>
                                        </p:attrNameLst>
                                      </p:cBhvr>
                                      <p:to>
                                        <p:strVal val="visible"/>
                                      </p:to>
                                    </p:set>
                                    <p:animEffect transition="in" filter="fade">
                                      <p:cBhvr>
                                        <p:cTn id="14" dur="500"/>
                                        <p:tgtEl>
                                          <p:spTgt spid="237580">
                                            <p:txEl>
                                              <p:pRg st="0" end="0"/>
                                            </p:txEl>
                                          </p:spTgt>
                                        </p:tgtEl>
                                      </p:cBhvr>
                                    </p:animEffect>
                                    <p:anim calcmode="lin" valueType="num">
                                      <p:cBhvr>
                                        <p:cTn id="15" dur="500" fill="hold"/>
                                        <p:tgtEl>
                                          <p:spTgt spid="23758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37580">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9" grpId="0"/>
      <p:bldP spid="237580" grpId="0" build="p">
        <p:tmplLst>
          <p:tmpl lvl="1">
            <p:tnLst>
              <p:par>
                <p:cTn presetID="44" presetClass="entr" presetSubtype="0" fill="hold" nodeType="clickEffect">
                  <p:stCondLst>
                    <p:cond delay="0"/>
                  </p:stCondLst>
                  <p:childTnLst>
                    <p:set>
                      <p:cBhvr>
                        <p:cTn dur="1" fill="hold">
                          <p:stCondLst>
                            <p:cond delay="0"/>
                          </p:stCondLst>
                        </p:cTn>
                        <p:tgtEl>
                          <p:spTgt spid="237580"/>
                        </p:tgtEl>
                        <p:attrNameLst>
                          <p:attrName>style.visibility</p:attrName>
                        </p:attrNameLst>
                      </p:cBhvr>
                      <p:to>
                        <p:strVal val="visible"/>
                      </p:to>
                    </p:set>
                    <p:animEffect transition="in" filter="fade">
                      <p:cBhvr>
                        <p:cTn dur="500"/>
                        <p:tgtEl>
                          <p:spTgt spid="237580"/>
                        </p:tgtEl>
                      </p:cBhvr>
                    </p:animEffect>
                    <p:anim calcmode="lin" valueType="num">
                      <p:cBhvr>
                        <p:cTn dur="500" fill="hold"/>
                        <p:tgtEl>
                          <p:spTgt spid="237580"/>
                        </p:tgtEl>
                        <p:attrNameLst>
                          <p:attrName>ppt_x</p:attrName>
                        </p:attrNameLst>
                      </p:cBhvr>
                      <p:tavLst>
                        <p:tav tm="0">
                          <p:val>
                            <p:strVal val="#ppt_x"/>
                          </p:val>
                        </p:tav>
                        <p:tav tm="100000">
                          <p:val>
                            <p:strVal val="#ppt_x"/>
                          </p:val>
                        </p:tav>
                      </p:tavLst>
                    </p:anim>
                    <p:anim calcmode="lin" valueType="num">
                      <p:cBhvr>
                        <p:cTn dur="500" fill="hold"/>
                        <p:tgtEl>
                          <p:spTgt spid="237580"/>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número de diapositiva"/>
          <p:cNvSpPr>
            <a:spLocks noGrp="1"/>
          </p:cNvSpPr>
          <p:nvPr>
            <p:ph type="sldNum" sz="quarter" idx="11"/>
          </p:nvPr>
        </p:nvSpPr>
        <p:spPr/>
        <p:txBody>
          <a:bodyPr/>
          <a:lstStyle>
            <a:lvl1pPr>
              <a:defRPr/>
            </a:lvl1pPr>
          </a:lstStyle>
          <a:p>
            <a:fld id="{DEFE4DD0-7A0F-42A3-A277-582289724FF0}" type="slidenum">
              <a:rPr lang="es-ES"/>
              <a:pPr/>
              <a:t>‹Nº›</a:t>
            </a:fld>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número de diapositiva"/>
          <p:cNvSpPr>
            <a:spLocks noGrp="1"/>
          </p:cNvSpPr>
          <p:nvPr>
            <p:ph type="sldNum" sz="quarter" idx="11"/>
          </p:nvPr>
        </p:nvSpPr>
        <p:spPr/>
        <p:txBody>
          <a:bodyPr/>
          <a:lstStyle>
            <a:lvl1pPr>
              <a:defRPr/>
            </a:lvl1pPr>
          </a:lstStyle>
          <a:p>
            <a:fld id="{26BE1CE1-68DC-4AA9-BDEC-F337F4F878AE}" type="slidenum">
              <a:rPr lang="es-ES"/>
              <a:pPr/>
              <a:t>‹Nº›</a:t>
            </a:fld>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número de diapositiva"/>
          <p:cNvSpPr>
            <a:spLocks noGrp="1"/>
          </p:cNvSpPr>
          <p:nvPr>
            <p:ph type="sldNum" sz="quarter" idx="11"/>
          </p:nvPr>
        </p:nvSpPr>
        <p:spPr/>
        <p:txBody>
          <a:bodyPr/>
          <a:lstStyle>
            <a:lvl1pPr>
              <a:defRPr/>
            </a:lvl1pPr>
          </a:lstStyle>
          <a:p>
            <a:fld id="{9FF7F688-2A27-4164-8429-46EFBF4E36DF}" type="slidenum">
              <a:rPr lang="es-ES"/>
              <a:pPr/>
              <a:t>‹Nº›</a:t>
            </a:fld>
            <a:endParaRPr lang="es-ES"/>
          </a:p>
        </p:txBody>
      </p:sp>
      <p:sp>
        <p:nvSpPr>
          <p:cNvPr id="7" name="6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número de diapositiva"/>
          <p:cNvSpPr>
            <a:spLocks noGrp="1"/>
          </p:cNvSpPr>
          <p:nvPr>
            <p:ph type="sldNum" sz="quarter" idx="11"/>
          </p:nvPr>
        </p:nvSpPr>
        <p:spPr/>
        <p:txBody>
          <a:bodyPr/>
          <a:lstStyle>
            <a:lvl1pPr>
              <a:defRPr/>
            </a:lvl1pPr>
          </a:lstStyle>
          <a:p>
            <a:fld id="{0BB5828D-E441-40C3-913C-95197716F250}" type="slidenum">
              <a:rPr lang="es-ES"/>
              <a:pPr/>
              <a:t>‹Nº›</a:t>
            </a:fld>
            <a:endParaRPr lang="es-ES"/>
          </a:p>
        </p:txBody>
      </p:sp>
      <p:sp>
        <p:nvSpPr>
          <p:cNvPr id="9" name="8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número de diapositiva"/>
          <p:cNvSpPr>
            <a:spLocks noGrp="1"/>
          </p:cNvSpPr>
          <p:nvPr>
            <p:ph type="sldNum" sz="quarter" idx="11"/>
          </p:nvPr>
        </p:nvSpPr>
        <p:spPr/>
        <p:txBody>
          <a:bodyPr/>
          <a:lstStyle>
            <a:lvl1pPr>
              <a:defRPr/>
            </a:lvl1pPr>
          </a:lstStyle>
          <a:p>
            <a:fld id="{BD146B46-FEBF-45EC-84F8-CA47242EBDF8}" type="slidenum">
              <a:rPr lang="es-ES"/>
              <a:pPr/>
              <a:t>‹Nº›</a:t>
            </a:fld>
            <a:endParaRPr lang="es-ES"/>
          </a:p>
        </p:txBody>
      </p:sp>
      <p:sp>
        <p:nvSpPr>
          <p:cNvPr id="5" name="4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número de diapositiva"/>
          <p:cNvSpPr>
            <a:spLocks noGrp="1"/>
          </p:cNvSpPr>
          <p:nvPr>
            <p:ph type="sldNum" sz="quarter" idx="11"/>
          </p:nvPr>
        </p:nvSpPr>
        <p:spPr/>
        <p:txBody>
          <a:bodyPr/>
          <a:lstStyle>
            <a:lvl1pPr>
              <a:defRPr/>
            </a:lvl1pPr>
          </a:lstStyle>
          <a:p>
            <a:fld id="{CE69BFBF-F314-4374-B9B4-62B7958A69D8}" type="slidenum">
              <a:rPr lang="es-ES"/>
              <a:pPr/>
              <a:t>‹Nº›</a:t>
            </a:fld>
            <a:endParaRPr lang="es-ES"/>
          </a:p>
        </p:txBody>
      </p:sp>
      <p:sp>
        <p:nvSpPr>
          <p:cNvPr id="4" name="3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número de diapositiva"/>
          <p:cNvSpPr>
            <a:spLocks noGrp="1"/>
          </p:cNvSpPr>
          <p:nvPr>
            <p:ph type="sldNum" sz="quarter" idx="11"/>
          </p:nvPr>
        </p:nvSpPr>
        <p:spPr/>
        <p:txBody>
          <a:bodyPr/>
          <a:lstStyle>
            <a:lvl1pPr>
              <a:defRPr/>
            </a:lvl1pPr>
          </a:lstStyle>
          <a:p>
            <a:fld id="{820697F5-B03C-413D-A344-A814A40B4A98}" type="slidenum">
              <a:rPr lang="es-ES"/>
              <a:pPr/>
              <a:t>‹Nº›</a:t>
            </a:fld>
            <a:endParaRPr lang="es-ES"/>
          </a:p>
        </p:txBody>
      </p:sp>
      <p:sp>
        <p:nvSpPr>
          <p:cNvPr id="7" name="6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17611B0-CD60-472B-8929-65459E31C2EB}" type="slidenum">
              <a:rPr lang="es-ES"/>
              <a:pPr/>
              <a:t>‹Nº›</a:t>
            </a:fld>
            <a:endParaRPr lang="es-ES"/>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número de diapositiva"/>
          <p:cNvSpPr>
            <a:spLocks noGrp="1"/>
          </p:cNvSpPr>
          <p:nvPr>
            <p:ph type="sldNum" sz="quarter" idx="11"/>
          </p:nvPr>
        </p:nvSpPr>
        <p:spPr/>
        <p:txBody>
          <a:bodyPr/>
          <a:lstStyle>
            <a:lvl1pPr>
              <a:defRPr/>
            </a:lvl1pPr>
          </a:lstStyle>
          <a:p>
            <a:fld id="{047298CC-5188-481C-8630-2352FD201EE1}" type="slidenum">
              <a:rPr lang="es-ES"/>
              <a:pPr/>
              <a:t>‹Nº›</a:t>
            </a:fld>
            <a:endParaRPr lang="es-ES"/>
          </a:p>
        </p:txBody>
      </p:sp>
      <p:sp>
        <p:nvSpPr>
          <p:cNvPr id="7" name="6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número de diapositiva"/>
          <p:cNvSpPr>
            <a:spLocks noGrp="1"/>
          </p:cNvSpPr>
          <p:nvPr>
            <p:ph type="sldNum" sz="quarter" idx="11"/>
          </p:nvPr>
        </p:nvSpPr>
        <p:spPr/>
        <p:txBody>
          <a:bodyPr/>
          <a:lstStyle>
            <a:lvl1pPr>
              <a:defRPr/>
            </a:lvl1pPr>
          </a:lstStyle>
          <a:p>
            <a:fld id="{1075E396-5039-40F9-B261-F0FA41626B84}" type="slidenum">
              <a:rPr lang="es-ES"/>
              <a:pPr/>
              <a:t>‹Nº›</a:t>
            </a:fld>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número de diapositiva"/>
          <p:cNvSpPr>
            <a:spLocks noGrp="1"/>
          </p:cNvSpPr>
          <p:nvPr>
            <p:ph type="sldNum" sz="quarter" idx="11"/>
          </p:nvPr>
        </p:nvSpPr>
        <p:spPr/>
        <p:txBody>
          <a:bodyPr/>
          <a:lstStyle>
            <a:lvl1pPr>
              <a:defRPr/>
            </a:lvl1pPr>
          </a:lstStyle>
          <a:p>
            <a:fld id="{04CF60A8-AD8C-460C-BD12-6BCF5E968142}" type="slidenum">
              <a:rPr lang="es-ES"/>
              <a:pPr/>
              <a:t>‹Nº›</a:t>
            </a:fld>
            <a:endParaRPr lang="es-ES"/>
          </a:p>
        </p:txBody>
      </p:sp>
      <p:sp>
        <p:nvSpPr>
          <p:cNvPr id="6" name="5 Marcador de pie de página"/>
          <p:cNvSpPr>
            <a:spLocks noGrp="1"/>
          </p:cNvSpPr>
          <p:nvPr>
            <p:ph type="ftr" sz="quarter" idx="12"/>
          </p:nvPr>
        </p:nvSpPr>
        <p:spPr/>
        <p:txBody>
          <a:bodyPr/>
          <a:lstStyle>
            <a:lvl1pPr>
              <a:defRPr/>
            </a:lvl1pPr>
          </a:lstStyle>
          <a:p>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319088" y="1828800"/>
            <a:ext cx="8824912" cy="5029200"/>
            <a:chOff x="201" y="1152"/>
            <a:chExt cx="5559" cy="3168"/>
          </a:xfrm>
        </p:grpSpPr>
        <p:sp>
          <p:nvSpPr>
            <p:cNvPr id="1433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s-ES"/>
            </a:p>
          </p:txBody>
        </p:sp>
        <p:sp>
          <p:nvSpPr>
            <p:cNvPr id="1434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s-ES"/>
            </a:p>
          </p:txBody>
        </p:sp>
        <p:sp>
          <p:nvSpPr>
            <p:cNvPr id="1434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s-ES"/>
            </a:p>
          </p:txBody>
        </p:sp>
        <p:sp>
          <p:nvSpPr>
            <p:cNvPr id="1434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s-ES"/>
            </a:p>
          </p:txBody>
        </p:sp>
        <p:sp>
          <p:nvSpPr>
            <p:cNvPr id="1434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s-ES"/>
            </a:p>
          </p:txBody>
        </p:sp>
        <p:sp>
          <p:nvSpPr>
            <p:cNvPr id="1434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s-ES"/>
            </a:p>
          </p:txBody>
        </p:sp>
        <p:sp>
          <p:nvSpPr>
            <p:cNvPr id="1434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s-ES"/>
            </a:p>
          </p:txBody>
        </p:sp>
        <p:sp>
          <p:nvSpPr>
            <p:cNvPr id="1434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s-ES"/>
            </a:p>
          </p:txBody>
        </p:sp>
      </p:grpSp>
      <p:sp>
        <p:nvSpPr>
          <p:cNvPr id="1434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s-ES"/>
          </a:p>
        </p:txBody>
      </p:sp>
      <p:sp>
        <p:nvSpPr>
          <p:cNvPr id="1434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s-ES"/>
          </a:p>
        </p:txBody>
      </p:sp>
      <p:sp>
        <p:nvSpPr>
          <p:cNvPr id="1434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213A4550-6473-45BB-9550-A1EB97651244}" type="slidenum">
              <a:rPr lang="es-ES"/>
              <a:pPr/>
              <a:t>‹Nº›</a:t>
            </a:fld>
            <a:endParaRPr lang="es-ES"/>
          </a:p>
        </p:txBody>
      </p:sp>
      <p:sp>
        <p:nvSpPr>
          <p:cNvPr id="1435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435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58"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p:cTn id="7" dur="1000" fill="hold"/>
                                        <p:tgtEl>
                                          <p:spTgt spid="14350"/>
                                        </p:tgtEl>
                                        <p:attrNameLst>
                                          <p:attrName>ppt_x</p:attrName>
                                        </p:attrNameLst>
                                      </p:cBhvr>
                                      <p:tavLst>
                                        <p:tav tm="0">
                                          <p:val>
                                            <p:strVal val="#ppt_x-.2"/>
                                          </p:val>
                                        </p:tav>
                                        <p:tav tm="100000">
                                          <p:val>
                                            <p:strVal val="#ppt_x"/>
                                          </p:val>
                                        </p:tav>
                                      </p:tavLst>
                                    </p:anim>
                                    <p:anim calcmode="lin" valueType="num">
                                      <p:cBhvr>
                                        <p:cTn id="8" dur="1000" fill="hold"/>
                                        <p:tgtEl>
                                          <p:spTgt spid="143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p:bldLst>
  </p:timing>
  <p:hf hdr="0" ftr="0" dt="0"/>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2413" cy="6856413"/>
            <a:chOff x="0" y="0"/>
            <a:chExt cx="5759" cy="4319"/>
          </a:xfrm>
        </p:grpSpPr>
        <p:sp>
          <p:nvSpPr>
            <p:cNvPr id="18435"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endParaRPr lang="es-ES"/>
            </a:p>
          </p:txBody>
        </p:sp>
        <p:grpSp>
          <p:nvGrpSpPr>
            <p:cNvPr id="18436" name="Group 4"/>
            <p:cNvGrpSpPr>
              <a:grpSpLocks/>
            </p:cNvGrpSpPr>
            <p:nvPr userDrawn="1"/>
          </p:nvGrpSpPr>
          <p:grpSpPr bwMode="auto">
            <a:xfrm>
              <a:off x="0" y="0"/>
              <a:ext cx="5759" cy="4319"/>
              <a:chOff x="0" y="0"/>
              <a:chExt cx="5759" cy="4319"/>
            </a:xfrm>
          </p:grpSpPr>
          <p:sp>
            <p:nvSpPr>
              <p:cNvPr id="18437"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es-ES"/>
              </a:p>
            </p:txBody>
          </p:sp>
          <p:sp>
            <p:nvSpPr>
              <p:cNvPr id="18438"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es-ES"/>
              </a:p>
            </p:txBody>
          </p:sp>
          <p:sp>
            <p:nvSpPr>
              <p:cNvPr id="18439"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es-ES"/>
              </a:p>
            </p:txBody>
          </p:sp>
          <p:sp>
            <p:nvSpPr>
              <p:cNvPr id="18440"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endParaRPr lang="es-ES"/>
              </a:p>
            </p:txBody>
          </p:sp>
          <p:sp>
            <p:nvSpPr>
              <p:cNvPr id="18441"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endParaRPr lang="es-ES"/>
              </a:p>
            </p:txBody>
          </p:sp>
          <p:sp>
            <p:nvSpPr>
              <p:cNvPr id="18442"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endParaRPr lang="es-ES"/>
              </a:p>
            </p:txBody>
          </p:sp>
          <p:sp>
            <p:nvSpPr>
              <p:cNvPr id="18443"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endParaRPr lang="es-ES"/>
              </a:p>
            </p:txBody>
          </p:sp>
          <p:sp>
            <p:nvSpPr>
              <p:cNvPr id="18444"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endParaRPr lang="es-ES"/>
              </a:p>
            </p:txBody>
          </p:sp>
          <p:sp>
            <p:nvSpPr>
              <p:cNvPr id="18445"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endParaRPr lang="es-ES"/>
              </a:p>
            </p:txBody>
          </p:sp>
          <p:sp>
            <p:nvSpPr>
              <p:cNvPr id="18446"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es-ES"/>
              </a:p>
            </p:txBody>
          </p:sp>
          <p:sp>
            <p:nvSpPr>
              <p:cNvPr id="18447"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8448"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8449"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8450"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8451"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8452"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8453"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8454"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es-ES"/>
              </a:p>
            </p:txBody>
          </p:sp>
          <p:sp>
            <p:nvSpPr>
              <p:cNvPr id="18455"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es-ES"/>
              </a:p>
            </p:txBody>
          </p:sp>
          <p:sp>
            <p:nvSpPr>
              <p:cNvPr id="18456"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endParaRPr lang="es-ES"/>
              </a:p>
            </p:txBody>
          </p:sp>
          <p:sp>
            <p:nvSpPr>
              <p:cNvPr id="18457"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endParaRPr lang="es-ES"/>
              </a:p>
            </p:txBody>
          </p:sp>
          <p:sp>
            <p:nvSpPr>
              <p:cNvPr id="18458"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18459"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es-ES"/>
              </a:p>
            </p:txBody>
          </p:sp>
          <p:sp>
            <p:nvSpPr>
              <p:cNvPr id="18460"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es-ES"/>
              </a:p>
            </p:txBody>
          </p:sp>
          <p:sp>
            <p:nvSpPr>
              <p:cNvPr id="18461"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es-ES"/>
              </a:p>
            </p:txBody>
          </p:sp>
          <p:grpSp>
            <p:nvGrpSpPr>
              <p:cNvPr id="18462" name="Group 30"/>
              <p:cNvGrpSpPr>
                <a:grpSpLocks/>
              </p:cNvGrpSpPr>
              <p:nvPr userDrawn="1"/>
            </p:nvGrpSpPr>
            <p:grpSpPr bwMode="auto">
              <a:xfrm>
                <a:off x="0" y="0"/>
                <a:ext cx="5758" cy="1045"/>
                <a:chOff x="0" y="0"/>
                <a:chExt cx="5758" cy="1045"/>
              </a:xfrm>
            </p:grpSpPr>
            <p:sp>
              <p:nvSpPr>
                <p:cNvPr id="18463"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64"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65"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66"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67"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68"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69"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70"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71"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72"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73"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74"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75"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76"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sp>
              <p:nvSpPr>
                <p:cNvPr id="18477"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es-ES"/>
                </a:p>
              </p:txBody>
            </p:sp>
          </p:grpSp>
          <p:grpSp>
            <p:nvGrpSpPr>
              <p:cNvPr id="18478" name="Group 46"/>
              <p:cNvGrpSpPr>
                <a:grpSpLocks/>
              </p:cNvGrpSpPr>
              <p:nvPr userDrawn="1"/>
            </p:nvGrpSpPr>
            <p:grpSpPr bwMode="auto">
              <a:xfrm>
                <a:off x="0" y="558"/>
                <a:ext cx="5758" cy="487"/>
                <a:chOff x="0" y="558"/>
                <a:chExt cx="5758" cy="487"/>
              </a:xfrm>
            </p:grpSpPr>
            <p:sp>
              <p:nvSpPr>
                <p:cNvPr id="18479"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endParaRPr lang="es-ES"/>
                </a:p>
              </p:txBody>
            </p:sp>
            <p:sp>
              <p:nvSpPr>
                <p:cNvPr id="18480"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endParaRPr lang="es-ES"/>
                </a:p>
              </p:txBody>
            </p:sp>
          </p:grpSp>
          <p:grpSp>
            <p:nvGrpSpPr>
              <p:cNvPr id="18481" name="Group 49"/>
              <p:cNvGrpSpPr>
                <a:grpSpLocks/>
              </p:cNvGrpSpPr>
              <p:nvPr userDrawn="1"/>
            </p:nvGrpSpPr>
            <p:grpSpPr bwMode="auto">
              <a:xfrm>
                <a:off x="264" y="1039"/>
                <a:ext cx="5200" cy="3280"/>
                <a:chOff x="264" y="1039"/>
                <a:chExt cx="5200" cy="3280"/>
              </a:xfrm>
            </p:grpSpPr>
            <p:sp>
              <p:nvSpPr>
                <p:cNvPr id="18482"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8483"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8484"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8485"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8486"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8487"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8488"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8489"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8490"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grpSp>
          <p:sp>
            <p:nvSpPr>
              <p:cNvPr id="18491"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8492"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endParaRPr lang="es-ES"/>
              </a:p>
            </p:txBody>
          </p:sp>
          <p:sp>
            <p:nvSpPr>
              <p:cNvPr id="18493"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endParaRPr lang="es-ES"/>
              </a:p>
            </p:txBody>
          </p:sp>
          <p:sp>
            <p:nvSpPr>
              <p:cNvPr id="18494"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endParaRPr lang="es-ES"/>
              </a:p>
            </p:txBody>
          </p:sp>
          <p:sp>
            <p:nvSpPr>
              <p:cNvPr id="18495"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18496"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endParaRPr lang="es-ES"/>
              </a:p>
            </p:txBody>
          </p:sp>
          <p:sp>
            <p:nvSpPr>
              <p:cNvPr id="18497"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endParaRPr lang="es-ES"/>
              </a:p>
            </p:txBody>
          </p:sp>
          <p:sp>
            <p:nvSpPr>
              <p:cNvPr id="18498"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endParaRPr lang="es-ES"/>
              </a:p>
            </p:txBody>
          </p:sp>
        </p:grpSp>
      </p:grpSp>
      <p:sp>
        <p:nvSpPr>
          <p:cNvPr id="18499"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18500"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s-ES"/>
          </a:p>
        </p:txBody>
      </p:sp>
      <p:sp>
        <p:nvSpPr>
          <p:cNvPr id="18501"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s-ES"/>
          </a:p>
        </p:txBody>
      </p:sp>
      <p:sp>
        <p:nvSpPr>
          <p:cNvPr id="18502"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01CB04FE-A790-4BB5-A44C-9972D035BD81}" type="slidenum">
              <a:rPr lang="es-ES"/>
              <a:pPr/>
              <a:t>‹Nº›</a:t>
            </a:fld>
            <a:endParaRPr lang="es-ES"/>
          </a:p>
        </p:txBody>
      </p:sp>
      <p:sp>
        <p:nvSpPr>
          <p:cNvPr id="18503"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62"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3800475" y="1789113"/>
            <a:ext cx="5340350" cy="5056187"/>
            <a:chOff x="2394" y="1127"/>
            <a:chExt cx="3364" cy="3185"/>
          </a:xfrm>
        </p:grpSpPr>
        <p:sp>
          <p:nvSpPr>
            <p:cNvPr id="3789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789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s-ES"/>
            </a:p>
          </p:txBody>
        </p:sp>
        <p:sp>
          <p:nvSpPr>
            <p:cNvPr id="3789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789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89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789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789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789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789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790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0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0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s-ES"/>
            </a:p>
          </p:txBody>
        </p:sp>
        <p:sp>
          <p:nvSpPr>
            <p:cNvPr id="3790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s-ES"/>
            </a:p>
          </p:txBody>
        </p:sp>
        <p:sp>
          <p:nvSpPr>
            <p:cNvPr id="3790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0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0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0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0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0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1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1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s-ES"/>
            </a:p>
          </p:txBody>
        </p:sp>
        <p:sp>
          <p:nvSpPr>
            <p:cNvPr id="3791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1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1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1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s-ES"/>
            </a:p>
          </p:txBody>
        </p:sp>
        <p:sp>
          <p:nvSpPr>
            <p:cNvPr id="3791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s-ES"/>
            </a:p>
          </p:txBody>
        </p:sp>
        <p:sp>
          <p:nvSpPr>
            <p:cNvPr id="3791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s-ES"/>
            </a:p>
          </p:txBody>
        </p:sp>
        <p:sp>
          <p:nvSpPr>
            <p:cNvPr id="3791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1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s-ES"/>
            </a:p>
          </p:txBody>
        </p:sp>
        <p:sp>
          <p:nvSpPr>
            <p:cNvPr id="3792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s-ES"/>
            </a:p>
          </p:txBody>
        </p:sp>
        <p:sp>
          <p:nvSpPr>
            <p:cNvPr id="3792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s-ES"/>
            </a:p>
          </p:txBody>
        </p:sp>
        <p:sp>
          <p:nvSpPr>
            <p:cNvPr id="3792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s-ES"/>
            </a:p>
          </p:txBody>
        </p:sp>
        <p:sp>
          <p:nvSpPr>
            <p:cNvPr id="3792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s-ES"/>
            </a:p>
          </p:txBody>
        </p:sp>
        <p:sp>
          <p:nvSpPr>
            <p:cNvPr id="3792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s-ES"/>
            </a:p>
          </p:txBody>
        </p:sp>
      </p:grpSp>
      <p:sp>
        <p:nvSpPr>
          <p:cNvPr id="3792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792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792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es-ES"/>
          </a:p>
        </p:txBody>
      </p:sp>
      <p:sp>
        <p:nvSpPr>
          <p:cNvPr id="3792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es-ES"/>
          </a:p>
        </p:txBody>
      </p:sp>
      <p:sp>
        <p:nvSpPr>
          <p:cNvPr id="3792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A1951D47-CF75-4E8E-BC86-6DDB638658BD}"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6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57" r:id="rId12"/>
    <p:sldLayoutId id="2147483758" r:id="rId13"/>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2438400"/>
            <a:ext cx="9144000" cy="4046538"/>
            <a:chOff x="0" y="1536"/>
            <a:chExt cx="5760" cy="2549"/>
          </a:xfrm>
        </p:grpSpPr>
        <p:sp>
          <p:nvSpPr>
            <p:cNvPr id="4096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s-ES"/>
            </a:p>
          </p:txBody>
        </p:sp>
        <p:sp>
          <p:nvSpPr>
            <p:cNvPr id="4096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s-ES"/>
            </a:p>
          </p:txBody>
        </p:sp>
        <p:sp>
          <p:nvSpPr>
            <p:cNvPr id="4096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s-ES"/>
            </a:p>
          </p:txBody>
        </p:sp>
        <p:sp>
          <p:nvSpPr>
            <p:cNvPr id="4096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s-ES"/>
            </a:p>
          </p:txBody>
        </p:sp>
        <p:sp>
          <p:nvSpPr>
            <p:cNvPr id="4096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s-ES"/>
            </a:p>
          </p:txBody>
        </p:sp>
        <p:sp>
          <p:nvSpPr>
            <p:cNvPr id="4096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s-ES"/>
            </a:p>
          </p:txBody>
        </p:sp>
        <p:sp>
          <p:nvSpPr>
            <p:cNvPr id="4096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s-ES"/>
            </a:p>
          </p:txBody>
        </p:sp>
        <p:sp>
          <p:nvSpPr>
            <p:cNvPr id="4097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s-ES"/>
            </a:p>
          </p:txBody>
        </p:sp>
        <p:sp>
          <p:nvSpPr>
            <p:cNvPr id="4097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s-ES"/>
            </a:p>
          </p:txBody>
        </p:sp>
        <p:sp>
          <p:nvSpPr>
            <p:cNvPr id="4097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s-ES"/>
            </a:p>
          </p:txBody>
        </p:sp>
        <p:sp>
          <p:nvSpPr>
            <p:cNvPr id="4097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s-ES"/>
            </a:p>
          </p:txBody>
        </p:sp>
        <p:sp>
          <p:nvSpPr>
            <p:cNvPr id="4097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s-ES"/>
            </a:p>
          </p:txBody>
        </p:sp>
        <p:sp>
          <p:nvSpPr>
            <p:cNvPr id="4097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s-ES"/>
            </a:p>
          </p:txBody>
        </p:sp>
        <p:sp>
          <p:nvSpPr>
            <p:cNvPr id="4097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s-ES"/>
            </a:p>
          </p:txBody>
        </p:sp>
        <p:sp>
          <p:nvSpPr>
            <p:cNvPr id="4097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s-ES"/>
            </a:p>
          </p:txBody>
        </p:sp>
      </p:grpSp>
      <p:sp>
        <p:nvSpPr>
          <p:cNvPr id="4097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4097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es-ES"/>
          </a:p>
        </p:txBody>
      </p:sp>
      <p:sp>
        <p:nvSpPr>
          <p:cNvPr id="4098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es-ES"/>
          </a:p>
        </p:txBody>
      </p:sp>
      <p:sp>
        <p:nvSpPr>
          <p:cNvPr id="4098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05329709-F3B7-49F3-B420-CCBD31E28423}" type="slidenum">
              <a:rPr lang="es-ES"/>
              <a:pPr/>
              <a:t>‹Nº›</a:t>
            </a:fld>
            <a:endParaRPr lang="es-ES"/>
          </a:p>
        </p:txBody>
      </p:sp>
      <p:sp>
        <p:nvSpPr>
          <p:cNvPr id="4098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6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hf hdr="0" ft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s-ES"/>
          </a:p>
        </p:txBody>
      </p:sp>
      <p:grpSp>
        <p:nvGrpSpPr>
          <p:cNvPr id="87043" name="Group 3"/>
          <p:cNvGrpSpPr>
            <a:grpSpLocks/>
          </p:cNvGrpSpPr>
          <p:nvPr/>
        </p:nvGrpSpPr>
        <p:grpSpPr bwMode="auto">
          <a:xfrm>
            <a:off x="3175" y="4267200"/>
            <a:ext cx="9140825" cy="2590800"/>
            <a:chOff x="2" y="2688"/>
            <a:chExt cx="5758" cy="1632"/>
          </a:xfrm>
        </p:grpSpPr>
        <p:sp>
          <p:nvSpPr>
            <p:cNvPr id="8704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ES"/>
            </a:p>
          </p:txBody>
        </p:sp>
        <p:grpSp>
          <p:nvGrpSpPr>
            <p:cNvPr id="87045" name="Group 5"/>
            <p:cNvGrpSpPr>
              <a:grpSpLocks/>
            </p:cNvGrpSpPr>
            <p:nvPr userDrawn="1"/>
          </p:nvGrpSpPr>
          <p:grpSpPr bwMode="auto">
            <a:xfrm>
              <a:off x="3528" y="3715"/>
              <a:ext cx="792" cy="521"/>
              <a:chOff x="3527" y="3715"/>
              <a:chExt cx="792" cy="521"/>
            </a:xfrm>
          </p:grpSpPr>
          <p:sp>
            <p:nvSpPr>
              <p:cNvPr id="8704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s-ES"/>
              </a:p>
            </p:txBody>
          </p:sp>
          <p:sp>
            <p:nvSpPr>
              <p:cNvPr id="8704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s-ES"/>
              </a:p>
            </p:txBody>
          </p:sp>
          <p:sp>
            <p:nvSpPr>
              <p:cNvPr id="8704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s-ES"/>
              </a:p>
            </p:txBody>
          </p:sp>
          <p:sp>
            <p:nvSpPr>
              <p:cNvPr id="8704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s-ES"/>
              </a:p>
            </p:txBody>
          </p:sp>
          <p:sp>
            <p:nvSpPr>
              <p:cNvPr id="8705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s-ES"/>
              </a:p>
            </p:txBody>
          </p:sp>
          <p:sp>
            <p:nvSpPr>
              <p:cNvPr id="8705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s-ES"/>
              </a:p>
            </p:txBody>
          </p:sp>
          <p:sp>
            <p:nvSpPr>
              <p:cNvPr id="8705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s-ES"/>
              </a:p>
            </p:txBody>
          </p:sp>
          <p:sp>
            <p:nvSpPr>
              <p:cNvPr id="8705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s-ES"/>
              </a:p>
            </p:txBody>
          </p:sp>
          <p:sp>
            <p:nvSpPr>
              <p:cNvPr id="8705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s-ES"/>
              </a:p>
            </p:txBody>
          </p:sp>
          <p:sp>
            <p:nvSpPr>
              <p:cNvPr id="8705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s-ES"/>
              </a:p>
            </p:txBody>
          </p:sp>
          <p:sp>
            <p:nvSpPr>
              <p:cNvPr id="8705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s-ES"/>
              </a:p>
            </p:txBody>
          </p:sp>
        </p:grpSp>
        <p:grpSp>
          <p:nvGrpSpPr>
            <p:cNvPr id="87057" name="Group 17"/>
            <p:cNvGrpSpPr>
              <a:grpSpLocks/>
            </p:cNvGrpSpPr>
            <p:nvPr userDrawn="1"/>
          </p:nvGrpSpPr>
          <p:grpSpPr bwMode="auto">
            <a:xfrm>
              <a:off x="1776" y="3631"/>
              <a:ext cx="1626" cy="683"/>
              <a:chOff x="1776" y="3631"/>
              <a:chExt cx="1626" cy="683"/>
            </a:xfrm>
          </p:grpSpPr>
          <p:sp>
            <p:nvSpPr>
              <p:cNvPr id="8705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s-ES"/>
              </a:p>
            </p:txBody>
          </p:sp>
          <p:sp>
            <p:nvSpPr>
              <p:cNvPr id="8705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s-ES"/>
              </a:p>
            </p:txBody>
          </p:sp>
          <p:sp>
            <p:nvSpPr>
              <p:cNvPr id="8706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s-ES"/>
              </a:p>
            </p:txBody>
          </p:sp>
          <p:sp>
            <p:nvSpPr>
              <p:cNvPr id="8706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s-ES"/>
              </a:p>
            </p:txBody>
          </p:sp>
          <p:sp>
            <p:nvSpPr>
              <p:cNvPr id="8706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s-ES"/>
              </a:p>
            </p:txBody>
          </p:sp>
          <p:sp>
            <p:nvSpPr>
              <p:cNvPr id="8706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s-ES"/>
              </a:p>
            </p:txBody>
          </p:sp>
          <p:sp>
            <p:nvSpPr>
              <p:cNvPr id="8706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s-ES"/>
              </a:p>
            </p:txBody>
          </p:sp>
          <p:sp>
            <p:nvSpPr>
              <p:cNvPr id="8706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s-ES"/>
              </a:p>
            </p:txBody>
          </p:sp>
          <p:sp>
            <p:nvSpPr>
              <p:cNvPr id="8706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s-ES"/>
              </a:p>
            </p:txBody>
          </p:sp>
          <p:sp>
            <p:nvSpPr>
              <p:cNvPr id="8706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s-ES"/>
              </a:p>
            </p:txBody>
          </p:sp>
          <p:sp>
            <p:nvSpPr>
              <p:cNvPr id="8706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s-ES"/>
              </a:p>
            </p:txBody>
          </p:sp>
          <p:sp>
            <p:nvSpPr>
              <p:cNvPr id="8706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s-ES"/>
              </a:p>
            </p:txBody>
          </p:sp>
          <p:sp>
            <p:nvSpPr>
              <p:cNvPr id="8707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s-ES"/>
              </a:p>
            </p:txBody>
          </p:sp>
          <p:sp>
            <p:nvSpPr>
              <p:cNvPr id="8707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s-ES"/>
              </a:p>
            </p:txBody>
          </p:sp>
          <p:sp>
            <p:nvSpPr>
              <p:cNvPr id="8707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s-ES"/>
              </a:p>
            </p:txBody>
          </p:sp>
          <p:sp>
            <p:nvSpPr>
              <p:cNvPr id="8707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s-ES"/>
              </a:p>
            </p:txBody>
          </p:sp>
          <p:sp>
            <p:nvSpPr>
              <p:cNvPr id="8707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s-ES"/>
              </a:p>
            </p:txBody>
          </p:sp>
          <p:sp>
            <p:nvSpPr>
              <p:cNvPr id="8707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s-ES"/>
              </a:p>
            </p:txBody>
          </p:sp>
        </p:grpSp>
        <p:grpSp>
          <p:nvGrpSpPr>
            <p:cNvPr id="87076" name="Group 36"/>
            <p:cNvGrpSpPr>
              <a:grpSpLocks/>
            </p:cNvGrpSpPr>
            <p:nvPr userDrawn="1"/>
          </p:nvGrpSpPr>
          <p:grpSpPr bwMode="auto">
            <a:xfrm>
              <a:off x="4128" y="3360"/>
              <a:ext cx="1351" cy="821"/>
              <a:chOff x="4128" y="3360"/>
              <a:chExt cx="1351" cy="821"/>
            </a:xfrm>
          </p:grpSpPr>
          <p:sp>
            <p:nvSpPr>
              <p:cNvPr id="8707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s-ES"/>
              </a:p>
            </p:txBody>
          </p:sp>
          <p:sp>
            <p:nvSpPr>
              <p:cNvPr id="8707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s-ES"/>
              </a:p>
            </p:txBody>
          </p:sp>
          <p:sp>
            <p:nvSpPr>
              <p:cNvPr id="8707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s-ES"/>
              </a:p>
            </p:txBody>
          </p:sp>
          <p:sp>
            <p:nvSpPr>
              <p:cNvPr id="8708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s-ES"/>
              </a:p>
            </p:txBody>
          </p:sp>
          <p:sp>
            <p:nvSpPr>
              <p:cNvPr id="8708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s-ES"/>
              </a:p>
            </p:txBody>
          </p:sp>
          <p:sp>
            <p:nvSpPr>
              <p:cNvPr id="8708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s-ES"/>
              </a:p>
            </p:txBody>
          </p:sp>
          <p:sp>
            <p:nvSpPr>
              <p:cNvPr id="8708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s-ES"/>
              </a:p>
            </p:txBody>
          </p:sp>
          <p:sp>
            <p:nvSpPr>
              <p:cNvPr id="8708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s-ES"/>
              </a:p>
            </p:txBody>
          </p:sp>
          <p:sp>
            <p:nvSpPr>
              <p:cNvPr id="8708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s-ES"/>
              </a:p>
            </p:txBody>
          </p:sp>
          <p:sp>
            <p:nvSpPr>
              <p:cNvPr id="8708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s-ES"/>
              </a:p>
            </p:txBody>
          </p:sp>
          <p:sp>
            <p:nvSpPr>
              <p:cNvPr id="8708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s-ES"/>
              </a:p>
            </p:txBody>
          </p:sp>
          <p:sp>
            <p:nvSpPr>
              <p:cNvPr id="8708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s-ES"/>
              </a:p>
            </p:txBody>
          </p:sp>
          <p:sp>
            <p:nvSpPr>
              <p:cNvPr id="8708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s-ES"/>
              </a:p>
            </p:txBody>
          </p:sp>
          <p:sp>
            <p:nvSpPr>
              <p:cNvPr id="8709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s-ES"/>
              </a:p>
            </p:txBody>
          </p:sp>
          <p:sp>
            <p:nvSpPr>
              <p:cNvPr id="8709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s-ES"/>
              </a:p>
            </p:txBody>
          </p:sp>
          <p:sp>
            <p:nvSpPr>
              <p:cNvPr id="8709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s-ES"/>
              </a:p>
            </p:txBody>
          </p:sp>
          <p:sp>
            <p:nvSpPr>
              <p:cNvPr id="8709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s-ES"/>
              </a:p>
            </p:txBody>
          </p:sp>
        </p:grpSp>
        <p:grpSp>
          <p:nvGrpSpPr>
            <p:cNvPr id="87094" name="Group 54"/>
            <p:cNvGrpSpPr>
              <a:grpSpLocks/>
            </p:cNvGrpSpPr>
            <p:nvPr userDrawn="1"/>
          </p:nvGrpSpPr>
          <p:grpSpPr bwMode="auto">
            <a:xfrm>
              <a:off x="5280" y="3024"/>
              <a:ext cx="425" cy="258"/>
              <a:chOff x="5280" y="3024"/>
              <a:chExt cx="425" cy="258"/>
            </a:xfrm>
          </p:grpSpPr>
          <p:sp>
            <p:nvSpPr>
              <p:cNvPr id="8709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8709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8709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8709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8709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ES"/>
              </a:p>
            </p:txBody>
          </p:sp>
          <p:sp>
            <p:nvSpPr>
              <p:cNvPr id="8710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ES"/>
              </a:p>
            </p:txBody>
          </p:sp>
          <p:sp>
            <p:nvSpPr>
              <p:cNvPr id="8710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grpSp>
            <p:nvGrpSpPr>
              <p:cNvPr id="87102" name="Group 62"/>
              <p:cNvGrpSpPr>
                <a:grpSpLocks/>
              </p:cNvGrpSpPr>
              <p:nvPr/>
            </p:nvGrpSpPr>
            <p:grpSpPr bwMode="auto">
              <a:xfrm>
                <a:off x="5381" y="3085"/>
                <a:ext cx="227" cy="132"/>
                <a:chOff x="5381" y="3085"/>
                <a:chExt cx="227" cy="132"/>
              </a:xfrm>
            </p:grpSpPr>
            <p:sp>
              <p:nvSpPr>
                <p:cNvPr id="8710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s-ES"/>
                </a:p>
              </p:txBody>
            </p:sp>
            <p:sp>
              <p:nvSpPr>
                <p:cNvPr id="8710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s-ES"/>
                </a:p>
              </p:txBody>
            </p:sp>
            <p:sp>
              <p:nvSpPr>
                <p:cNvPr id="8710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s-ES"/>
                </a:p>
              </p:txBody>
            </p:sp>
            <p:sp>
              <p:nvSpPr>
                <p:cNvPr id="8710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s-ES"/>
                </a:p>
              </p:txBody>
            </p:sp>
          </p:grpSp>
        </p:grpSp>
      </p:grpSp>
      <p:sp>
        <p:nvSpPr>
          <p:cNvPr id="8710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8710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8710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s-ES"/>
          </a:p>
        </p:txBody>
      </p:sp>
      <p:sp>
        <p:nvSpPr>
          <p:cNvPr id="8711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s-ES"/>
          </a:p>
        </p:txBody>
      </p:sp>
      <p:sp>
        <p:nvSpPr>
          <p:cNvPr id="8711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827FAB3B-0DAE-4F7D-89F2-A8994CA25B91}"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70"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53602" name="Group 2"/>
          <p:cNvGrpSpPr>
            <a:grpSpLocks/>
          </p:cNvGrpSpPr>
          <p:nvPr/>
        </p:nvGrpSpPr>
        <p:grpSpPr bwMode="auto">
          <a:xfrm>
            <a:off x="0" y="0"/>
            <a:ext cx="9144000" cy="6934200"/>
            <a:chOff x="0" y="0"/>
            <a:chExt cx="5760" cy="4368"/>
          </a:xfrm>
        </p:grpSpPr>
        <p:sp>
          <p:nvSpPr>
            <p:cNvPr id="15360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s-ES"/>
            </a:p>
          </p:txBody>
        </p:sp>
        <p:sp>
          <p:nvSpPr>
            <p:cNvPr id="15360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5360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sp>
          <p:nvSpPr>
            <p:cNvPr id="15360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sp>
          <p:nvSpPr>
            <p:cNvPr id="15360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sp>
          <p:nvSpPr>
            <p:cNvPr id="15360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5360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5361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5361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s-ES"/>
            </a:p>
          </p:txBody>
        </p:sp>
        <p:sp>
          <p:nvSpPr>
            <p:cNvPr id="15361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s-ES"/>
            </a:p>
          </p:txBody>
        </p:sp>
        <p:sp>
          <p:nvSpPr>
            <p:cNvPr id="15361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s-ES"/>
            </a:p>
          </p:txBody>
        </p:sp>
        <p:sp>
          <p:nvSpPr>
            <p:cNvPr id="15361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s-ES"/>
            </a:p>
          </p:txBody>
        </p:sp>
        <p:sp>
          <p:nvSpPr>
            <p:cNvPr id="15361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s-ES"/>
            </a:p>
          </p:txBody>
        </p:sp>
        <p:sp>
          <p:nvSpPr>
            <p:cNvPr id="15361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s-ES"/>
            </a:p>
          </p:txBody>
        </p:sp>
        <p:sp>
          <p:nvSpPr>
            <p:cNvPr id="15361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s-ES"/>
            </a:p>
          </p:txBody>
        </p:sp>
        <p:sp>
          <p:nvSpPr>
            <p:cNvPr id="15361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5361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s-ES"/>
            </a:p>
          </p:txBody>
        </p:sp>
        <p:sp>
          <p:nvSpPr>
            <p:cNvPr id="15362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grpSp>
      <p:sp>
        <p:nvSpPr>
          <p:cNvPr id="15362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5362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53623"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es-ES"/>
          </a:p>
        </p:txBody>
      </p:sp>
      <p:sp>
        <p:nvSpPr>
          <p:cNvPr id="153624"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es-ES"/>
          </a:p>
        </p:txBody>
      </p:sp>
      <p:sp>
        <p:nvSpPr>
          <p:cNvPr id="153625"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E6E955CD-D717-4D38-AD6E-EBACA6CD6A9C}"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72"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59"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3621"/>
                                        </p:tgtEl>
                                        <p:attrNameLst>
                                          <p:attrName>style.visibility</p:attrName>
                                        </p:attrNameLst>
                                      </p:cBhvr>
                                      <p:to>
                                        <p:strVal val="visible"/>
                                      </p:to>
                                    </p:set>
                                    <p:anim calcmode="lin" valueType="num">
                                      <p:cBhvr>
                                        <p:cTn id="7" dur="1000" fill="hold"/>
                                        <p:tgtEl>
                                          <p:spTgt spid="153621"/>
                                        </p:tgtEl>
                                        <p:attrNameLst>
                                          <p:attrName>ppt_x</p:attrName>
                                        </p:attrNameLst>
                                      </p:cBhvr>
                                      <p:tavLst>
                                        <p:tav tm="0">
                                          <p:val>
                                            <p:strVal val="#ppt_x-.2"/>
                                          </p:val>
                                        </p:tav>
                                        <p:tav tm="100000">
                                          <p:val>
                                            <p:strVal val="#ppt_x"/>
                                          </p:val>
                                        </p:tav>
                                      </p:tavLst>
                                    </p:anim>
                                    <p:anim calcmode="lin" valueType="num">
                                      <p:cBhvr>
                                        <p:cTn id="8" dur="1000" fill="hold"/>
                                        <p:tgtEl>
                                          <p:spTgt spid="1536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1"/>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3622">
                                            <p:txEl>
                                              <p:pRg st="0" end="0"/>
                                            </p:txEl>
                                          </p:spTgt>
                                        </p:tgtEl>
                                        <p:attrNameLst>
                                          <p:attrName>style.visibility</p:attrName>
                                        </p:attrNameLst>
                                      </p:cBhvr>
                                      <p:to>
                                        <p:strVal val="visible"/>
                                      </p:to>
                                    </p:set>
                                    <p:animEffect transition="in" filter="fade">
                                      <p:cBhvr>
                                        <p:cTn id="14" dur="500"/>
                                        <p:tgtEl>
                                          <p:spTgt spid="153622">
                                            <p:txEl>
                                              <p:pRg st="0" end="0"/>
                                            </p:txEl>
                                          </p:spTgt>
                                        </p:tgtEl>
                                      </p:cBhvr>
                                    </p:animEffect>
                                    <p:anim calcmode="lin" valueType="num">
                                      <p:cBhvr>
                                        <p:cTn id="15" dur="500" fill="hold"/>
                                        <p:tgtEl>
                                          <p:spTgt spid="15362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3622">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53622">
                                            <p:txEl>
                                              <p:pRg st="1" end="1"/>
                                            </p:txEl>
                                          </p:spTgt>
                                        </p:tgtEl>
                                        <p:attrNameLst>
                                          <p:attrName>style.visibility</p:attrName>
                                        </p:attrNameLst>
                                      </p:cBhvr>
                                      <p:to>
                                        <p:strVal val="visible"/>
                                      </p:to>
                                    </p:set>
                                    <p:animEffect transition="in" filter="fade">
                                      <p:cBhvr>
                                        <p:cTn id="19" dur="500"/>
                                        <p:tgtEl>
                                          <p:spTgt spid="153622">
                                            <p:txEl>
                                              <p:pRg st="1" end="1"/>
                                            </p:txEl>
                                          </p:spTgt>
                                        </p:tgtEl>
                                      </p:cBhvr>
                                    </p:animEffect>
                                    <p:anim calcmode="lin" valueType="num">
                                      <p:cBhvr>
                                        <p:cTn id="20" dur="500" fill="hold"/>
                                        <p:tgtEl>
                                          <p:spTgt spid="15362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53622">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53622">
                                            <p:txEl>
                                              <p:pRg st="2" end="2"/>
                                            </p:txEl>
                                          </p:spTgt>
                                        </p:tgtEl>
                                        <p:attrNameLst>
                                          <p:attrName>style.visibility</p:attrName>
                                        </p:attrNameLst>
                                      </p:cBhvr>
                                      <p:to>
                                        <p:strVal val="visible"/>
                                      </p:to>
                                    </p:set>
                                    <p:animEffect transition="in" filter="fade">
                                      <p:cBhvr>
                                        <p:cTn id="24" dur="500"/>
                                        <p:tgtEl>
                                          <p:spTgt spid="153622">
                                            <p:txEl>
                                              <p:pRg st="2" end="2"/>
                                            </p:txEl>
                                          </p:spTgt>
                                        </p:tgtEl>
                                      </p:cBhvr>
                                    </p:animEffect>
                                    <p:anim calcmode="lin" valueType="num">
                                      <p:cBhvr>
                                        <p:cTn id="25" dur="500" fill="hold"/>
                                        <p:tgtEl>
                                          <p:spTgt spid="15362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53622">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53622">
                                            <p:txEl>
                                              <p:pRg st="3" end="3"/>
                                            </p:txEl>
                                          </p:spTgt>
                                        </p:tgtEl>
                                        <p:attrNameLst>
                                          <p:attrName>style.visibility</p:attrName>
                                        </p:attrNameLst>
                                      </p:cBhvr>
                                      <p:to>
                                        <p:strVal val="visible"/>
                                      </p:to>
                                    </p:set>
                                    <p:animEffect transition="in" filter="fade">
                                      <p:cBhvr>
                                        <p:cTn id="29" dur="500"/>
                                        <p:tgtEl>
                                          <p:spTgt spid="153622">
                                            <p:txEl>
                                              <p:pRg st="3" end="3"/>
                                            </p:txEl>
                                          </p:spTgt>
                                        </p:tgtEl>
                                      </p:cBhvr>
                                    </p:animEffect>
                                    <p:anim calcmode="lin" valueType="num">
                                      <p:cBhvr>
                                        <p:cTn id="30" dur="500" fill="hold"/>
                                        <p:tgtEl>
                                          <p:spTgt spid="15362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53622">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53622">
                                            <p:txEl>
                                              <p:pRg st="4" end="4"/>
                                            </p:txEl>
                                          </p:spTgt>
                                        </p:tgtEl>
                                        <p:attrNameLst>
                                          <p:attrName>style.visibility</p:attrName>
                                        </p:attrNameLst>
                                      </p:cBhvr>
                                      <p:to>
                                        <p:strVal val="visible"/>
                                      </p:to>
                                    </p:set>
                                    <p:animEffect transition="in" filter="fade">
                                      <p:cBhvr>
                                        <p:cTn id="34" dur="500"/>
                                        <p:tgtEl>
                                          <p:spTgt spid="153622">
                                            <p:txEl>
                                              <p:pRg st="4" end="4"/>
                                            </p:txEl>
                                          </p:spTgt>
                                        </p:tgtEl>
                                      </p:cBhvr>
                                    </p:animEffect>
                                    <p:anim calcmode="lin" valueType="num">
                                      <p:cBhvr>
                                        <p:cTn id="35" dur="500" fill="hold"/>
                                        <p:tgtEl>
                                          <p:spTgt spid="15362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5362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1" grpId="0"/>
      <p:bldP spid="153622" grpId="0" build="p">
        <p:tmplLst>
          <p:tmpl lvl="1">
            <p:tnLst>
              <p:par>
                <p:cTn presetID="44" presetClass="entr" presetSubtype="0" fill="hold" nodeType="clickEffect">
                  <p:stCondLst>
                    <p:cond delay="0"/>
                  </p:stCondLst>
                  <p:childTnLst>
                    <p:set>
                      <p:cBhvr>
                        <p:cTn dur="1" fill="hold">
                          <p:stCondLst>
                            <p:cond delay="0"/>
                          </p:stCondLst>
                        </p:cTn>
                        <p:tgtEl>
                          <p:spTgt spid="153622"/>
                        </p:tgtEl>
                        <p:attrNameLst>
                          <p:attrName>style.visibility</p:attrName>
                        </p:attrNameLst>
                      </p:cBhvr>
                      <p:to>
                        <p:strVal val="visible"/>
                      </p:to>
                    </p:set>
                    <p:animEffect transition="in" filter="fade">
                      <p:cBhvr>
                        <p:cTn dur="500"/>
                        <p:tgtEl>
                          <p:spTgt spid="153622"/>
                        </p:tgtEl>
                      </p:cBhvr>
                    </p:animEffect>
                    <p:anim calcmode="lin" valueType="num">
                      <p:cBhvr>
                        <p:cTn dur="500" fill="hold"/>
                        <p:tgtEl>
                          <p:spTgt spid="153622"/>
                        </p:tgtEl>
                        <p:attrNameLst>
                          <p:attrName>ppt_x</p:attrName>
                        </p:attrNameLst>
                      </p:cBhvr>
                      <p:tavLst>
                        <p:tav tm="0">
                          <p:val>
                            <p:strVal val="#ppt_x"/>
                          </p:val>
                        </p:tav>
                        <p:tav tm="100000">
                          <p:val>
                            <p:strVal val="#ppt_x"/>
                          </p:val>
                        </p:tav>
                      </p:tavLst>
                    </p:anim>
                    <p:anim calcmode="lin" valueType="num">
                      <p:cBhvr>
                        <p:cTn dur="500" fill="hold"/>
                        <p:tgtEl>
                          <p:spTgt spid="15362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53622"/>
                        </p:tgtEl>
                        <p:attrNameLst>
                          <p:attrName>style.visibility</p:attrName>
                        </p:attrNameLst>
                      </p:cBhvr>
                      <p:to>
                        <p:strVal val="visible"/>
                      </p:to>
                    </p:set>
                    <p:animEffect transition="in" filter="fade">
                      <p:cBhvr>
                        <p:cTn dur="500"/>
                        <p:tgtEl>
                          <p:spTgt spid="153622"/>
                        </p:tgtEl>
                      </p:cBhvr>
                    </p:animEffect>
                    <p:anim calcmode="lin" valueType="num">
                      <p:cBhvr>
                        <p:cTn dur="500" fill="hold"/>
                        <p:tgtEl>
                          <p:spTgt spid="153622"/>
                        </p:tgtEl>
                        <p:attrNameLst>
                          <p:attrName>ppt_x</p:attrName>
                        </p:attrNameLst>
                      </p:cBhvr>
                      <p:tavLst>
                        <p:tav tm="0">
                          <p:val>
                            <p:strVal val="#ppt_x"/>
                          </p:val>
                        </p:tav>
                        <p:tav tm="100000">
                          <p:val>
                            <p:strVal val="#ppt_x"/>
                          </p:val>
                        </p:tav>
                      </p:tavLst>
                    </p:anim>
                    <p:anim calcmode="lin" valueType="num">
                      <p:cBhvr>
                        <p:cTn dur="500" fill="hold"/>
                        <p:tgtEl>
                          <p:spTgt spid="15362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53622"/>
                        </p:tgtEl>
                        <p:attrNameLst>
                          <p:attrName>style.visibility</p:attrName>
                        </p:attrNameLst>
                      </p:cBhvr>
                      <p:to>
                        <p:strVal val="visible"/>
                      </p:to>
                    </p:set>
                    <p:animEffect transition="in" filter="fade">
                      <p:cBhvr>
                        <p:cTn dur="500"/>
                        <p:tgtEl>
                          <p:spTgt spid="153622"/>
                        </p:tgtEl>
                      </p:cBhvr>
                    </p:animEffect>
                    <p:anim calcmode="lin" valueType="num">
                      <p:cBhvr>
                        <p:cTn dur="500" fill="hold"/>
                        <p:tgtEl>
                          <p:spTgt spid="153622"/>
                        </p:tgtEl>
                        <p:attrNameLst>
                          <p:attrName>ppt_x</p:attrName>
                        </p:attrNameLst>
                      </p:cBhvr>
                      <p:tavLst>
                        <p:tav tm="0">
                          <p:val>
                            <p:strVal val="#ppt_x"/>
                          </p:val>
                        </p:tav>
                        <p:tav tm="100000">
                          <p:val>
                            <p:strVal val="#ppt_x"/>
                          </p:val>
                        </p:tav>
                      </p:tavLst>
                    </p:anim>
                    <p:anim calcmode="lin" valueType="num">
                      <p:cBhvr>
                        <p:cTn dur="500" fill="hold"/>
                        <p:tgtEl>
                          <p:spTgt spid="15362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53622"/>
                        </p:tgtEl>
                        <p:attrNameLst>
                          <p:attrName>style.visibility</p:attrName>
                        </p:attrNameLst>
                      </p:cBhvr>
                      <p:to>
                        <p:strVal val="visible"/>
                      </p:to>
                    </p:set>
                    <p:animEffect transition="in" filter="fade">
                      <p:cBhvr>
                        <p:cTn dur="500"/>
                        <p:tgtEl>
                          <p:spTgt spid="153622"/>
                        </p:tgtEl>
                      </p:cBhvr>
                    </p:animEffect>
                    <p:anim calcmode="lin" valueType="num">
                      <p:cBhvr>
                        <p:cTn dur="500" fill="hold"/>
                        <p:tgtEl>
                          <p:spTgt spid="153622"/>
                        </p:tgtEl>
                        <p:attrNameLst>
                          <p:attrName>ppt_x</p:attrName>
                        </p:attrNameLst>
                      </p:cBhvr>
                      <p:tavLst>
                        <p:tav tm="0">
                          <p:val>
                            <p:strVal val="#ppt_x"/>
                          </p:val>
                        </p:tav>
                        <p:tav tm="100000">
                          <p:val>
                            <p:strVal val="#ppt_x"/>
                          </p:val>
                        </p:tav>
                      </p:tavLst>
                    </p:anim>
                    <p:anim calcmode="lin" valueType="num">
                      <p:cBhvr>
                        <p:cTn dur="500" fill="hold"/>
                        <p:tgtEl>
                          <p:spTgt spid="15362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53622"/>
                        </p:tgtEl>
                        <p:attrNameLst>
                          <p:attrName>style.visibility</p:attrName>
                        </p:attrNameLst>
                      </p:cBhvr>
                      <p:to>
                        <p:strVal val="visible"/>
                      </p:to>
                    </p:set>
                    <p:animEffect transition="in" filter="fade">
                      <p:cBhvr>
                        <p:cTn dur="500"/>
                        <p:tgtEl>
                          <p:spTgt spid="153622"/>
                        </p:tgtEl>
                      </p:cBhvr>
                    </p:animEffect>
                    <p:anim calcmode="lin" valueType="num">
                      <p:cBhvr>
                        <p:cTn dur="500" fill="hold"/>
                        <p:tgtEl>
                          <p:spTgt spid="153622"/>
                        </p:tgtEl>
                        <p:attrNameLst>
                          <p:attrName>ppt_x</p:attrName>
                        </p:attrNameLst>
                      </p:cBhvr>
                      <p:tavLst>
                        <p:tav tm="0">
                          <p:val>
                            <p:strVal val="#ppt_x"/>
                          </p:val>
                        </p:tav>
                        <p:tav tm="100000">
                          <p:val>
                            <p:strVal val="#ppt_x"/>
                          </p:val>
                        </p:tav>
                      </p:tavLst>
                    </p:anim>
                    <p:anim calcmode="lin" valueType="num">
                      <p:cBhvr>
                        <p:cTn dur="500" fill="hold"/>
                        <p:tgtEl>
                          <p:spTgt spid="153622"/>
                        </p:tgtEl>
                        <p:attrNameLst>
                          <p:attrName>ppt_y</p:attrName>
                        </p:attrNameLst>
                      </p:cBhvr>
                      <p:tavLst>
                        <p:tav tm="0">
                          <p:val>
                            <p:strVal val="#ppt_y+.05"/>
                          </p:val>
                        </p:tav>
                        <p:tav tm="100000">
                          <p:val>
                            <p:strVal val="#ppt_y"/>
                          </p:val>
                        </p:tav>
                      </p:tavLst>
                    </p:anim>
                  </p:childTnLst>
                </p:cTn>
              </p:par>
            </p:tnLst>
          </p:tmpl>
        </p:tmplLst>
      </p:bldP>
    </p:bldLst>
  </p:timing>
  <p:hf hdr="0" ft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75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75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75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75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D67553B-5ED4-4873-AD25-4E6D50A3ABD2}"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2365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82C53B-C17B-40DB-A869-02B1B628A9F8}" type="slidenum">
              <a:rPr lang="es-ES"/>
              <a:pPr/>
              <a:t>‹Nº›</a:t>
            </a:fld>
            <a:endParaRPr lang="es-ES"/>
          </a:p>
        </p:txBody>
      </p:sp>
      <p:grpSp>
        <p:nvGrpSpPr>
          <p:cNvPr id="236548" name="Group 4"/>
          <p:cNvGrpSpPr>
            <a:grpSpLocks/>
          </p:cNvGrpSpPr>
          <p:nvPr/>
        </p:nvGrpSpPr>
        <p:grpSpPr bwMode="auto">
          <a:xfrm>
            <a:off x="0" y="0"/>
            <a:ext cx="9140825" cy="6850063"/>
            <a:chOff x="0" y="0"/>
            <a:chExt cx="5758" cy="4315"/>
          </a:xfrm>
        </p:grpSpPr>
        <p:grpSp>
          <p:nvGrpSpPr>
            <p:cNvPr id="236549" name="Group 5"/>
            <p:cNvGrpSpPr>
              <a:grpSpLocks/>
            </p:cNvGrpSpPr>
            <p:nvPr userDrawn="1"/>
          </p:nvGrpSpPr>
          <p:grpSpPr bwMode="auto">
            <a:xfrm>
              <a:off x="1728" y="2230"/>
              <a:ext cx="4027" cy="2085"/>
              <a:chOff x="1728" y="2230"/>
              <a:chExt cx="4027" cy="2085"/>
            </a:xfrm>
          </p:grpSpPr>
          <p:sp>
            <p:nvSpPr>
              <p:cNvPr id="2365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s-ES"/>
              </a:p>
            </p:txBody>
          </p:sp>
          <p:sp>
            <p:nvSpPr>
              <p:cNvPr id="2365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s-ES"/>
              </a:p>
            </p:txBody>
          </p:sp>
          <p:sp>
            <p:nvSpPr>
              <p:cNvPr id="2365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s-ES"/>
              </a:p>
            </p:txBody>
          </p:sp>
          <p:sp>
            <p:nvSpPr>
              <p:cNvPr id="2365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s-ES"/>
              </a:p>
            </p:txBody>
          </p:sp>
          <p:sp>
            <p:nvSpPr>
              <p:cNvPr id="2365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s-ES"/>
              </a:p>
            </p:txBody>
          </p:sp>
        </p:grpSp>
        <p:sp>
          <p:nvSpPr>
            <p:cNvPr id="2365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2365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grpSp>
      <p:sp>
        <p:nvSpPr>
          <p:cNvPr id="2365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365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s-ES"/>
          </a:p>
        </p:txBody>
      </p:sp>
      <p:sp>
        <p:nvSpPr>
          <p:cNvPr id="2365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75"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6557"/>
                                        </p:tgtEl>
                                        <p:attrNameLst>
                                          <p:attrName>style.visibility</p:attrName>
                                        </p:attrNameLst>
                                      </p:cBhvr>
                                      <p:to>
                                        <p:strVal val="visible"/>
                                      </p:to>
                                    </p:set>
                                    <p:anim calcmode="lin" valueType="num">
                                      <p:cBhvr>
                                        <p:cTn id="7" dur="1000" fill="hold"/>
                                        <p:tgtEl>
                                          <p:spTgt spid="236557"/>
                                        </p:tgtEl>
                                        <p:attrNameLst>
                                          <p:attrName>ppt_x</p:attrName>
                                        </p:attrNameLst>
                                      </p:cBhvr>
                                      <p:tavLst>
                                        <p:tav tm="0">
                                          <p:val>
                                            <p:strVal val="#ppt_x-.2"/>
                                          </p:val>
                                        </p:tav>
                                        <p:tav tm="100000">
                                          <p:val>
                                            <p:strVal val="#ppt_x"/>
                                          </p:val>
                                        </p:tav>
                                      </p:tavLst>
                                    </p:anim>
                                    <p:anim calcmode="lin" valueType="num">
                                      <p:cBhvr>
                                        <p:cTn id="8" dur="1000" fill="hold"/>
                                        <p:tgtEl>
                                          <p:spTgt spid="23655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655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36559">
                                            <p:txEl>
                                              <p:pRg st="0" end="0"/>
                                            </p:txEl>
                                          </p:spTgt>
                                        </p:tgtEl>
                                        <p:attrNameLst>
                                          <p:attrName>style.visibility</p:attrName>
                                        </p:attrNameLst>
                                      </p:cBhvr>
                                      <p:to>
                                        <p:strVal val="visible"/>
                                      </p:to>
                                    </p:set>
                                    <p:animEffect transition="in" filter="fade">
                                      <p:cBhvr>
                                        <p:cTn id="14" dur="500"/>
                                        <p:tgtEl>
                                          <p:spTgt spid="236559">
                                            <p:txEl>
                                              <p:pRg st="0" end="0"/>
                                            </p:txEl>
                                          </p:spTgt>
                                        </p:tgtEl>
                                      </p:cBhvr>
                                    </p:animEffect>
                                    <p:anim calcmode="lin" valueType="num">
                                      <p:cBhvr>
                                        <p:cTn id="15" dur="500" fill="hold"/>
                                        <p:tgtEl>
                                          <p:spTgt spid="2365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3655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36559">
                                            <p:txEl>
                                              <p:pRg st="1" end="1"/>
                                            </p:txEl>
                                          </p:spTgt>
                                        </p:tgtEl>
                                        <p:attrNameLst>
                                          <p:attrName>style.visibility</p:attrName>
                                        </p:attrNameLst>
                                      </p:cBhvr>
                                      <p:to>
                                        <p:strVal val="visible"/>
                                      </p:to>
                                    </p:set>
                                    <p:animEffect transition="in" filter="fade">
                                      <p:cBhvr>
                                        <p:cTn id="19" dur="500"/>
                                        <p:tgtEl>
                                          <p:spTgt spid="236559">
                                            <p:txEl>
                                              <p:pRg st="1" end="1"/>
                                            </p:txEl>
                                          </p:spTgt>
                                        </p:tgtEl>
                                      </p:cBhvr>
                                    </p:animEffect>
                                    <p:anim calcmode="lin" valueType="num">
                                      <p:cBhvr>
                                        <p:cTn id="20" dur="500" fill="hold"/>
                                        <p:tgtEl>
                                          <p:spTgt spid="23655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3655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36559">
                                            <p:txEl>
                                              <p:pRg st="2" end="2"/>
                                            </p:txEl>
                                          </p:spTgt>
                                        </p:tgtEl>
                                        <p:attrNameLst>
                                          <p:attrName>style.visibility</p:attrName>
                                        </p:attrNameLst>
                                      </p:cBhvr>
                                      <p:to>
                                        <p:strVal val="visible"/>
                                      </p:to>
                                    </p:set>
                                    <p:animEffect transition="in" filter="fade">
                                      <p:cBhvr>
                                        <p:cTn id="24" dur="500"/>
                                        <p:tgtEl>
                                          <p:spTgt spid="236559">
                                            <p:txEl>
                                              <p:pRg st="2" end="2"/>
                                            </p:txEl>
                                          </p:spTgt>
                                        </p:tgtEl>
                                      </p:cBhvr>
                                    </p:animEffect>
                                    <p:anim calcmode="lin" valueType="num">
                                      <p:cBhvr>
                                        <p:cTn id="25" dur="500" fill="hold"/>
                                        <p:tgtEl>
                                          <p:spTgt spid="23655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3655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236559">
                                            <p:txEl>
                                              <p:pRg st="3" end="3"/>
                                            </p:txEl>
                                          </p:spTgt>
                                        </p:tgtEl>
                                        <p:attrNameLst>
                                          <p:attrName>style.visibility</p:attrName>
                                        </p:attrNameLst>
                                      </p:cBhvr>
                                      <p:to>
                                        <p:strVal val="visible"/>
                                      </p:to>
                                    </p:set>
                                    <p:animEffect transition="in" filter="fade">
                                      <p:cBhvr>
                                        <p:cTn id="29" dur="500"/>
                                        <p:tgtEl>
                                          <p:spTgt spid="236559">
                                            <p:txEl>
                                              <p:pRg st="3" end="3"/>
                                            </p:txEl>
                                          </p:spTgt>
                                        </p:tgtEl>
                                      </p:cBhvr>
                                    </p:animEffect>
                                    <p:anim calcmode="lin" valueType="num">
                                      <p:cBhvr>
                                        <p:cTn id="30" dur="500" fill="hold"/>
                                        <p:tgtEl>
                                          <p:spTgt spid="23655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23655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236559">
                                            <p:txEl>
                                              <p:pRg st="4" end="4"/>
                                            </p:txEl>
                                          </p:spTgt>
                                        </p:tgtEl>
                                        <p:attrNameLst>
                                          <p:attrName>style.visibility</p:attrName>
                                        </p:attrNameLst>
                                      </p:cBhvr>
                                      <p:to>
                                        <p:strVal val="visible"/>
                                      </p:to>
                                    </p:set>
                                    <p:animEffect transition="in" filter="fade">
                                      <p:cBhvr>
                                        <p:cTn id="34" dur="500"/>
                                        <p:tgtEl>
                                          <p:spTgt spid="236559">
                                            <p:txEl>
                                              <p:pRg st="4" end="4"/>
                                            </p:txEl>
                                          </p:spTgt>
                                        </p:tgtEl>
                                      </p:cBhvr>
                                    </p:animEffect>
                                    <p:anim calcmode="lin" valueType="num">
                                      <p:cBhvr>
                                        <p:cTn id="35" dur="500" fill="hold"/>
                                        <p:tgtEl>
                                          <p:spTgt spid="23655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23655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7" grpId="0"/>
      <p:bldP spid="236559" grpId="0" build="p">
        <p:tmplLst>
          <p:tmpl lvl="1">
            <p:tnLst>
              <p:par>
                <p:cTn presetID="44" presetClass="entr" presetSubtype="0" fill="hold" nodeType="clickEffect">
                  <p:stCondLst>
                    <p:cond delay="0"/>
                  </p:stCondLst>
                  <p:childTnLst>
                    <p:set>
                      <p:cBhvr>
                        <p:cTn dur="1" fill="hold">
                          <p:stCondLst>
                            <p:cond delay="0"/>
                          </p:stCondLst>
                        </p:cTn>
                        <p:tgtEl>
                          <p:spTgt spid="236559"/>
                        </p:tgtEl>
                        <p:attrNameLst>
                          <p:attrName>style.visibility</p:attrName>
                        </p:attrNameLst>
                      </p:cBhvr>
                      <p:to>
                        <p:strVal val="visible"/>
                      </p:to>
                    </p:set>
                    <p:animEffect transition="in" filter="fade">
                      <p:cBhvr>
                        <p:cTn dur="500"/>
                        <p:tgtEl>
                          <p:spTgt spid="236559"/>
                        </p:tgtEl>
                      </p:cBhvr>
                    </p:animEffect>
                    <p:anim calcmode="lin" valueType="num">
                      <p:cBhvr>
                        <p:cTn dur="500" fill="hold"/>
                        <p:tgtEl>
                          <p:spTgt spid="236559"/>
                        </p:tgtEl>
                        <p:attrNameLst>
                          <p:attrName>ppt_x</p:attrName>
                        </p:attrNameLst>
                      </p:cBhvr>
                      <p:tavLst>
                        <p:tav tm="0">
                          <p:val>
                            <p:strVal val="#ppt_x"/>
                          </p:val>
                        </p:tav>
                        <p:tav tm="100000">
                          <p:val>
                            <p:strVal val="#ppt_x"/>
                          </p:val>
                        </p:tav>
                      </p:tavLst>
                    </p:anim>
                    <p:anim calcmode="lin" valueType="num">
                      <p:cBhvr>
                        <p:cTn dur="500" fill="hold"/>
                        <p:tgtEl>
                          <p:spTgt spid="23655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236559"/>
                        </p:tgtEl>
                        <p:attrNameLst>
                          <p:attrName>style.visibility</p:attrName>
                        </p:attrNameLst>
                      </p:cBhvr>
                      <p:to>
                        <p:strVal val="visible"/>
                      </p:to>
                    </p:set>
                    <p:animEffect transition="in" filter="fade">
                      <p:cBhvr>
                        <p:cTn dur="500"/>
                        <p:tgtEl>
                          <p:spTgt spid="236559"/>
                        </p:tgtEl>
                      </p:cBhvr>
                    </p:animEffect>
                    <p:anim calcmode="lin" valueType="num">
                      <p:cBhvr>
                        <p:cTn dur="500" fill="hold"/>
                        <p:tgtEl>
                          <p:spTgt spid="236559"/>
                        </p:tgtEl>
                        <p:attrNameLst>
                          <p:attrName>ppt_x</p:attrName>
                        </p:attrNameLst>
                      </p:cBhvr>
                      <p:tavLst>
                        <p:tav tm="0">
                          <p:val>
                            <p:strVal val="#ppt_x"/>
                          </p:val>
                        </p:tav>
                        <p:tav tm="100000">
                          <p:val>
                            <p:strVal val="#ppt_x"/>
                          </p:val>
                        </p:tav>
                      </p:tavLst>
                    </p:anim>
                    <p:anim calcmode="lin" valueType="num">
                      <p:cBhvr>
                        <p:cTn dur="500" fill="hold"/>
                        <p:tgtEl>
                          <p:spTgt spid="23655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236559"/>
                        </p:tgtEl>
                        <p:attrNameLst>
                          <p:attrName>style.visibility</p:attrName>
                        </p:attrNameLst>
                      </p:cBhvr>
                      <p:to>
                        <p:strVal val="visible"/>
                      </p:to>
                    </p:set>
                    <p:animEffect transition="in" filter="fade">
                      <p:cBhvr>
                        <p:cTn dur="500"/>
                        <p:tgtEl>
                          <p:spTgt spid="236559"/>
                        </p:tgtEl>
                      </p:cBhvr>
                    </p:animEffect>
                    <p:anim calcmode="lin" valueType="num">
                      <p:cBhvr>
                        <p:cTn dur="500" fill="hold"/>
                        <p:tgtEl>
                          <p:spTgt spid="236559"/>
                        </p:tgtEl>
                        <p:attrNameLst>
                          <p:attrName>ppt_x</p:attrName>
                        </p:attrNameLst>
                      </p:cBhvr>
                      <p:tavLst>
                        <p:tav tm="0">
                          <p:val>
                            <p:strVal val="#ppt_x"/>
                          </p:val>
                        </p:tav>
                        <p:tav tm="100000">
                          <p:val>
                            <p:strVal val="#ppt_x"/>
                          </p:val>
                        </p:tav>
                      </p:tavLst>
                    </p:anim>
                    <p:anim calcmode="lin" valueType="num">
                      <p:cBhvr>
                        <p:cTn dur="500" fill="hold"/>
                        <p:tgtEl>
                          <p:spTgt spid="23655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236559"/>
                        </p:tgtEl>
                        <p:attrNameLst>
                          <p:attrName>style.visibility</p:attrName>
                        </p:attrNameLst>
                      </p:cBhvr>
                      <p:to>
                        <p:strVal val="visible"/>
                      </p:to>
                    </p:set>
                    <p:animEffect transition="in" filter="fade">
                      <p:cBhvr>
                        <p:cTn dur="500"/>
                        <p:tgtEl>
                          <p:spTgt spid="236559"/>
                        </p:tgtEl>
                      </p:cBhvr>
                    </p:animEffect>
                    <p:anim calcmode="lin" valueType="num">
                      <p:cBhvr>
                        <p:cTn dur="500" fill="hold"/>
                        <p:tgtEl>
                          <p:spTgt spid="236559"/>
                        </p:tgtEl>
                        <p:attrNameLst>
                          <p:attrName>ppt_x</p:attrName>
                        </p:attrNameLst>
                      </p:cBhvr>
                      <p:tavLst>
                        <p:tav tm="0">
                          <p:val>
                            <p:strVal val="#ppt_x"/>
                          </p:val>
                        </p:tav>
                        <p:tav tm="100000">
                          <p:val>
                            <p:strVal val="#ppt_x"/>
                          </p:val>
                        </p:tav>
                      </p:tavLst>
                    </p:anim>
                    <p:anim calcmode="lin" valueType="num">
                      <p:cBhvr>
                        <p:cTn dur="500" fill="hold"/>
                        <p:tgtEl>
                          <p:spTgt spid="23655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236559"/>
                        </p:tgtEl>
                        <p:attrNameLst>
                          <p:attrName>style.visibility</p:attrName>
                        </p:attrNameLst>
                      </p:cBhvr>
                      <p:to>
                        <p:strVal val="visible"/>
                      </p:to>
                    </p:set>
                    <p:animEffect transition="in" filter="fade">
                      <p:cBhvr>
                        <p:cTn dur="500"/>
                        <p:tgtEl>
                          <p:spTgt spid="236559"/>
                        </p:tgtEl>
                      </p:cBhvr>
                    </p:animEffect>
                    <p:anim calcmode="lin" valueType="num">
                      <p:cBhvr>
                        <p:cTn dur="500" fill="hold"/>
                        <p:tgtEl>
                          <p:spTgt spid="236559"/>
                        </p:tgtEl>
                        <p:attrNameLst>
                          <p:attrName>ppt_x</p:attrName>
                        </p:attrNameLst>
                      </p:cBhvr>
                      <p:tavLst>
                        <p:tav tm="0">
                          <p:val>
                            <p:strVal val="#ppt_x"/>
                          </p:val>
                        </p:tav>
                        <p:tav tm="100000">
                          <p:val>
                            <p:strVal val="#ppt_x"/>
                          </p:val>
                        </p:tav>
                      </p:tavLst>
                    </p:anim>
                    <p:anim calcmode="lin" valueType="num">
                      <p:cBhvr>
                        <p:cTn dur="500" fill="hold"/>
                        <p:tgtEl>
                          <p:spTgt spid="236559"/>
                        </p:tgtEl>
                        <p:attrNameLst>
                          <p:attrName>ppt_y</p:attrName>
                        </p:attrNameLst>
                      </p:cBhvr>
                      <p:tavLst>
                        <p:tav tm="0">
                          <p:val>
                            <p:strVal val="#ppt_y+.05"/>
                          </p:val>
                        </p:tav>
                        <p:tav tm="100000">
                          <p:val>
                            <p:strVal val="#ppt_y"/>
                          </p:val>
                        </p:tav>
                      </p:tavLst>
                    </p:anim>
                  </p:childTnLst>
                </p:cTn>
              </p:par>
            </p:tnLst>
          </p:tmpl>
        </p:tmplLst>
      </p:bldP>
    </p:bldLst>
  </p:timing>
  <p:hf hdr="0" ft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1.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1.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2060575"/>
            <a:ext cx="7772400" cy="1511300"/>
          </a:xfrm>
        </p:spPr>
        <p:txBody>
          <a:bodyPr/>
          <a:lstStyle/>
          <a:p>
            <a:r>
              <a:rPr lang="es-ES" sz="4800">
                <a:latin typeface="Times New Roman" pitchFamily="18" charset="0"/>
              </a:rPr>
              <a:t>COMPETENCIAS BASICAS EN EDUCACIÓN MATEMÁTICA</a:t>
            </a:r>
          </a:p>
        </p:txBody>
      </p:sp>
      <p:sp>
        <p:nvSpPr>
          <p:cNvPr id="2051" name="Rectangle 3"/>
          <p:cNvSpPr>
            <a:spLocks noGrp="1" noChangeArrowheads="1"/>
          </p:cNvSpPr>
          <p:nvPr>
            <p:ph type="subTitle" idx="1"/>
          </p:nvPr>
        </p:nvSpPr>
        <p:spPr>
          <a:xfrm>
            <a:off x="1042988" y="5105400"/>
            <a:ext cx="6400800" cy="1752600"/>
          </a:xfrm>
        </p:spPr>
        <p:txBody>
          <a:bodyPr/>
          <a:lstStyle/>
          <a:p>
            <a:r>
              <a:rPr lang="es-ES" sz="2000"/>
              <a:t>González Marí, J. L.</a:t>
            </a:r>
          </a:p>
          <a:p>
            <a:r>
              <a:rPr lang="es-ES" sz="2000"/>
              <a:t>Didáctica de la Matemática</a:t>
            </a:r>
          </a:p>
          <a:p>
            <a:r>
              <a:rPr lang="es-ES" sz="2000"/>
              <a:t>Universidad de Málaga</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Marcador de número de diapositiva"/>
          <p:cNvSpPr>
            <a:spLocks noGrp="1"/>
          </p:cNvSpPr>
          <p:nvPr>
            <p:ph type="sldNum" sz="quarter" idx="12"/>
          </p:nvPr>
        </p:nvSpPr>
        <p:spPr/>
        <p:txBody>
          <a:bodyPr/>
          <a:lstStyle/>
          <a:p>
            <a:fld id="{774DF38F-40F8-460E-AC20-4C5CC6297092}" type="slidenum">
              <a:rPr lang="es-ES"/>
              <a:pPr/>
              <a:t>10</a:t>
            </a:fld>
            <a:endParaRPr lang="es-ES"/>
          </a:p>
        </p:txBody>
      </p:sp>
      <p:sp>
        <p:nvSpPr>
          <p:cNvPr id="261122" name="Oval 2"/>
          <p:cNvSpPr>
            <a:spLocks noChangeArrowheads="1"/>
          </p:cNvSpPr>
          <p:nvPr/>
        </p:nvSpPr>
        <p:spPr bwMode="auto">
          <a:xfrm>
            <a:off x="755650" y="2420938"/>
            <a:ext cx="7812088" cy="1511300"/>
          </a:xfrm>
          <a:prstGeom prst="ellipse">
            <a:avLst/>
          </a:prstGeom>
          <a:solidFill>
            <a:srgbClr val="00FFFF">
              <a:alpha val="30000"/>
            </a:srgbClr>
          </a:solidFill>
          <a:ln w="9525">
            <a:solidFill>
              <a:schemeClr val="tx1"/>
            </a:solidFill>
            <a:round/>
            <a:headEnd/>
            <a:tailEnd/>
          </a:ln>
          <a:effectLst/>
        </p:spPr>
        <p:txBody>
          <a:bodyPr wrap="none" anchor="ctr"/>
          <a:lstStyle/>
          <a:p>
            <a:endParaRPr lang="es-ES"/>
          </a:p>
        </p:txBody>
      </p:sp>
      <p:sp>
        <p:nvSpPr>
          <p:cNvPr id="261123" name="Rectangle 3"/>
          <p:cNvSpPr>
            <a:spLocks noGrp="1" noChangeArrowheads="1"/>
          </p:cNvSpPr>
          <p:nvPr>
            <p:ph type="body" idx="1"/>
          </p:nvPr>
        </p:nvSpPr>
        <p:spPr>
          <a:xfrm>
            <a:off x="611188" y="1125538"/>
            <a:ext cx="8226425" cy="4281487"/>
          </a:xfrm>
        </p:spPr>
        <p:txBody>
          <a:bodyPr/>
          <a:lstStyle/>
          <a:p>
            <a:pPr>
              <a:lnSpc>
                <a:spcPct val="90000"/>
              </a:lnSpc>
              <a:buFont typeface="Wingdings" pitchFamily="2" charset="2"/>
              <a:buNone/>
            </a:pPr>
            <a:endParaRPr lang="es-ES" sz="2800"/>
          </a:p>
          <a:p>
            <a:pPr>
              <a:lnSpc>
                <a:spcPct val="90000"/>
              </a:lnSpc>
              <a:buFont typeface="Wingdings" pitchFamily="2" charset="2"/>
              <a:buNone/>
            </a:pPr>
            <a:endParaRPr lang="es-ES" sz="2800"/>
          </a:p>
          <a:p>
            <a:pPr>
              <a:lnSpc>
                <a:spcPct val="90000"/>
              </a:lnSpc>
              <a:buFont typeface="Wingdings" pitchFamily="2" charset="2"/>
              <a:buNone/>
            </a:pPr>
            <a:endParaRPr lang="es-ES" sz="2800"/>
          </a:p>
          <a:p>
            <a:pPr>
              <a:lnSpc>
                <a:spcPct val="90000"/>
              </a:lnSpc>
              <a:buFont typeface="Wingdings" pitchFamily="2" charset="2"/>
              <a:buNone/>
            </a:pPr>
            <a:endParaRPr lang="es-ES" sz="2800"/>
          </a:p>
          <a:p>
            <a:pPr>
              <a:lnSpc>
                <a:spcPct val="90000"/>
              </a:lnSpc>
              <a:buFont typeface="Wingdings" pitchFamily="2" charset="2"/>
              <a:buNone/>
            </a:pPr>
            <a:r>
              <a:rPr lang="es-ES" sz="2800"/>
              <a:t>      Instrumentales                     Formativos</a:t>
            </a:r>
          </a:p>
          <a:p>
            <a:pPr lvl="2">
              <a:lnSpc>
                <a:spcPct val="90000"/>
              </a:lnSpc>
            </a:pPr>
            <a:endParaRPr lang="es-ES" sz="2000"/>
          </a:p>
          <a:p>
            <a:pPr lvl="2">
              <a:lnSpc>
                <a:spcPct val="90000"/>
              </a:lnSpc>
              <a:buFont typeface="Wingdings" pitchFamily="2" charset="2"/>
              <a:buNone/>
            </a:pPr>
            <a:endParaRPr lang="es-ES" sz="2000"/>
          </a:p>
          <a:p>
            <a:pPr lvl="2">
              <a:lnSpc>
                <a:spcPct val="90000"/>
              </a:lnSpc>
              <a:buFont typeface="Wingdings" pitchFamily="2" charset="2"/>
              <a:buNone/>
            </a:pPr>
            <a:endParaRPr lang="es-ES" sz="2000"/>
          </a:p>
          <a:p>
            <a:pPr lvl="2">
              <a:lnSpc>
                <a:spcPct val="90000"/>
              </a:lnSpc>
              <a:buFont typeface="Wingdings" pitchFamily="2" charset="2"/>
              <a:buNone/>
            </a:pPr>
            <a:endParaRPr lang="es-ES" sz="2000"/>
          </a:p>
          <a:p>
            <a:pPr lvl="2">
              <a:lnSpc>
                <a:spcPct val="90000"/>
              </a:lnSpc>
              <a:buFont typeface="Wingdings" pitchFamily="2" charset="2"/>
              <a:buNone/>
            </a:pPr>
            <a:r>
              <a:rPr lang="es-ES" sz="2000"/>
              <a:t>			    </a:t>
            </a:r>
            <a:r>
              <a:rPr lang="es-ES" sz="2800"/>
              <a:t>Funcionales</a:t>
            </a:r>
          </a:p>
        </p:txBody>
      </p:sp>
      <p:sp>
        <p:nvSpPr>
          <p:cNvPr id="261124" name="AutoShape 4">
            <a:hlinkClick r:id="" action="ppaction://hlinkshowjump?jump=nextslide" highlightClick="1"/>
          </p:cNvPr>
          <p:cNvSpPr>
            <a:spLocks noChangeArrowheads="1"/>
          </p:cNvSpPr>
          <p:nvPr/>
        </p:nvSpPr>
        <p:spPr bwMode="auto">
          <a:xfrm>
            <a:off x="1258888" y="2997200"/>
            <a:ext cx="2592387" cy="431800"/>
          </a:xfrm>
          <a:prstGeom prst="actionButtonBlank">
            <a:avLst/>
          </a:prstGeom>
          <a:solidFill>
            <a:schemeClr val="accent1">
              <a:alpha val="39999"/>
            </a:schemeClr>
          </a:solidFill>
          <a:ln w="9525">
            <a:noFill/>
            <a:miter lim="800000"/>
            <a:headEnd/>
            <a:tailEnd/>
          </a:ln>
          <a:effectLst/>
        </p:spPr>
        <p:txBody>
          <a:bodyPr wrap="none" anchor="ctr"/>
          <a:lstStyle/>
          <a:p>
            <a:endParaRPr lang="es-ES"/>
          </a:p>
        </p:txBody>
      </p:sp>
      <p:sp>
        <p:nvSpPr>
          <p:cNvPr id="261125" name="AutoShape 5">
            <a:hlinkClick r:id="rId2" action="ppaction://hlinksldjump" highlightClick="1"/>
          </p:cNvPr>
          <p:cNvSpPr>
            <a:spLocks noChangeArrowheads="1"/>
          </p:cNvSpPr>
          <p:nvPr/>
        </p:nvSpPr>
        <p:spPr bwMode="auto">
          <a:xfrm>
            <a:off x="5364163" y="2997200"/>
            <a:ext cx="2305050" cy="503238"/>
          </a:xfrm>
          <a:prstGeom prst="actionButtonBlank">
            <a:avLst/>
          </a:prstGeom>
          <a:solidFill>
            <a:schemeClr val="accent1">
              <a:alpha val="39999"/>
            </a:schemeClr>
          </a:solidFill>
          <a:ln w="9525">
            <a:noFill/>
            <a:miter lim="800000"/>
            <a:headEnd/>
            <a:tailEnd/>
          </a:ln>
          <a:effectLst/>
        </p:spPr>
        <p:txBody>
          <a:bodyPr wrap="none" anchor="ctr"/>
          <a:lstStyle/>
          <a:p>
            <a:endParaRPr lang="es-ES"/>
          </a:p>
        </p:txBody>
      </p:sp>
      <p:sp>
        <p:nvSpPr>
          <p:cNvPr id="261126" name="AutoShape 6">
            <a:hlinkClick r:id="rId3" action="ppaction://hlinksldjump" highlightClick="1"/>
          </p:cNvPr>
          <p:cNvSpPr>
            <a:spLocks noChangeArrowheads="1"/>
          </p:cNvSpPr>
          <p:nvPr/>
        </p:nvSpPr>
        <p:spPr bwMode="auto">
          <a:xfrm>
            <a:off x="3563938" y="4797425"/>
            <a:ext cx="2232025" cy="504825"/>
          </a:xfrm>
          <a:prstGeom prst="actionButtonBlank">
            <a:avLst/>
          </a:prstGeom>
          <a:solidFill>
            <a:schemeClr val="accent1">
              <a:alpha val="39999"/>
            </a:schemeClr>
          </a:solidFill>
          <a:ln w="9525">
            <a:noFill/>
            <a:miter lim="800000"/>
            <a:headEnd/>
            <a:tailEnd/>
          </a:ln>
          <a:effectLst/>
        </p:spPr>
        <p:txBody>
          <a:bodyPr wrap="none" anchor="ctr"/>
          <a:lstStyle/>
          <a:p>
            <a:endParaRPr lang="es-ES"/>
          </a:p>
        </p:txBody>
      </p:sp>
      <p:sp>
        <p:nvSpPr>
          <p:cNvPr id="261127" name="AutoShape 7"/>
          <p:cNvSpPr>
            <a:spLocks noChangeArrowheads="1"/>
          </p:cNvSpPr>
          <p:nvPr/>
        </p:nvSpPr>
        <p:spPr bwMode="auto">
          <a:xfrm>
            <a:off x="4427538" y="3789363"/>
            <a:ext cx="647700" cy="6477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s-ES"/>
          </a:p>
        </p:txBody>
      </p:sp>
      <p:sp>
        <p:nvSpPr>
          <p:cNvPr id="261128" name="Rectangle 8"/>
          <p:cNvSpPr>
            <a:spLocks noGrp="1" noChangeArrowheads="1"/>
          </p:cNvSpPr>
          <p:nvPr>
            <p:ph type="title"/>
          </p:nvPr>
        </p:nvSpPr>
        <p:spPr>
          <a:noFill/>
          <a:ln/>
        </p:spPr>
        <p:txBody>
          <a:bodyPr/>
          <a:lstStyle/>
          <a:p>
            <a:r>
              <a:rPr lang="es-ES" sz="4000"/>
              <a:t>A lo que contribuye mediante aspectos: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61123">
                                            <p:txEl>
                                              <p:pRg st="4" end="4"/>
                                            </p:txEl>
                                          </p:spTgt>
                                        </p:tgtEl>
                                        <p:attrNameLst>
                                          <p:attrName>style.visibility</p:attrName>
                                        </p:attrNameLst>
                                      </p:cBhvr>
                                      <p:to>
                                        <p:strVal val="visible"/>
                                      </p:to>
                                    </p:set>
                                    <p:animEffect transition="in" filter="box(in)">
                                      <p:cBhvr>
                                        <p:cTn id="7" dur="500"/>
                                        <p:tgtEl>
                                          <p:spTgt spid="261123">
                                            <p:txEl>
                                              <p:pRg st="4" end="4"/>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61123">
                                            <p:txEl>
                                              <p:pRg st="9" end="9"/>
                                            </p:txEl>
                                          </p:spTgt>
                                        </p:tgtEl>
                                        <p:attrNameLst>
                                          <p:attrName>style.visibility</p:attrName>
                                        </p:attrNameLst>
                                      </p:cBhvr>
                                      <p:to>
                                        <p:strVal val="visible"/>
                                      </p:to>
                                    </p:set>
                                    <p:animEffect transition="in" filter="box(in)">
                                      <p:cBhvr>
                                        <p:cTn id="11" dur="500"/>
                                        <p:tgtEl>
                                          <p:spTgt spid="261123">
                                            <p:txEl>
                                              <p:pRg st="9" end="9"/>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61124"/>
                                        </p:tgtEl>
                                        <p:attrNameLst>
                                          <p:attrName>style.visibility</p:attrName>
                                        </p:attrNameLst>
                                      </p:cBhvr>
                                      <p:to>
                                        <p:strVal val="visible"/>
                                      </p:to>
                                    </p:set>
                                    <p:animEffect transition="in" filter="box(in)">
                                      <p:cBhvr>
                                        <p:cTn id="15" dur="500"/>
                                        <p:tgtEl>
                                          <p:spTgt spid="26112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61125"/>
                                        </p:tgtEl>
                                        <p:attrNameLst>
                                          <p:attrName>style.visibility</p:attrName>
                                        </p:attrNameLst>
                                      </p:cBhvr>
                                      <p:to>
                                        <p:strVal val="visible"/>
                                      </p:to>
                                    </p:set>
                                    <p:animEffect transition="in" filter="box(in)">
                                      <p:cBhvr>
                                        <p:cTn id="18" dur="500"/>
                                        <p:tgtEl>
                                          <p:spTgt spid="26112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61126"/>
                                        </p:tgtEl>
                                        <p:attrNameLst>
                                          <p:attrName>style.visibility</p:attrName>
                                        </p:attrNameLst>
                                      </p:cBhvr>
                                      <p:to>
                                        <p:strVal val="visible"/>
                                      </p:to>
                                    </p:set>
                                    <p:animEffect transition="in" filter="box(in)">
                                      <p:cBhvr>
                                        <p:cTn id="21" dur="500"/>
                                        <p:tgtEl>
                                          <p:spTgt spid="261126"/>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261127"/>
                                        </p:tgtEl>
                                        <p:attrNameLst>
                                          <p:attrName>style.visibility</p:attrName>
                                        </p:attrNameLst>
                                      </p:cBhvr>
                                      <p:to>
                                        <p:strVal val="visible"/>
                                      </p:to>
                                    </p:set>
                                    <p:animEffect transition="in" filter="wipe(down)">
                                      <p:cBhvr>
                                        <p:cTn id="25" dur="500"/>
                                        <p:tgtEl>
                                          <p:spTgt spid="261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P spid="261124" grpId="0" animBg="1"/>
      <p:bldP spid="261125" grpId="0" animBg="1"/>
      <p:bldP spid="261126" grpId="0" animBg="1"/>
      <p:bldP spid="2611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Marcador de número de diapositiva"/>
          <p:cNvSpPr>
            <a:spLocks noGrp="1"/>
          </p:cNvSpPr>
          <p:nvPr>
            <p:ph type="sldNum" sz="quarter" idx="12"/>
          </p:nvPr>
        </p:nvSpPr>
        <p:spPr/>
        <p:txBody>
          <a:bodyPr/>
          <a:lstStyle/>
          <a:p>
            <a:fld id="{8C99E671-0395-4CC1-AF17-2BF55E6C914E}" type="slidenum">
              <a:rPr lang="es-ES"/>
              <a:pPr/>
              <a:t>11</a:t>
            </a:fld>
            <a:endParaRPr lang="es-ES"/>
          </a:p>
        </p:txBody>
      </p:sp>
      <p:sp>
        <p:nvSpPr>
          <p:cNvPr id="282627" name="Rectangle 3"/>
          <p:cNvSpPr>
            <a:spLocks noGrp="1" noChangeArrowheads="1"/>
          </p:cNvSpPr>
          <p:nvPr>
            <p:ph type="title"/>
          </p:nvPr>
        </p:nvSpPr>
        <p:spPr>
          <a:noFill/>
          <a:ln/>
        </p:spPr>
        <p:txBody>
          <a:bodyPr/>
          <a:lstStyle/>
          <a:p>
            <a:r>
              <a:rPr lang="es-ES" sz="4000"/>
              <a:t>Aspectos instrumentales</a:t>
            </a:r>
          </a:p>
        </p:txBody>
      </p:sp>
      <p:sp>
        <p:nvSpPr>
          <p:cNvPr id="282626" name="Rectangle 2"/>
          <p:cNvSpPr>
            <a:spLocks noGrp="1" noChangeArrowheads="1"/>
          </p:cNvSpPr>
          <p:nvPr>
            <p:ph type="body" sz="half" idx="1"/>
          </p:nvPr>
        </p:nvSpPr>
        <p:spPr>
          <a:xfrm>
            <a:off x="1187450" y="1484313"/>
            <a:ext cx="2952750" cy="4854575"/>
          </a:xfrm>
        </p:spPr>
        <p:txBody>
          <a:bodyPr/>
          <a:lstStyle/>
          <a:p>
            <a:pPr>
              <a:lnSpc>
                <a:spcPct val="80000"/>
              </a:lnSpc>
            </a:pPr>
            <a:r>
              <a:rPr lang="es-ES" sz="2000">
                <a:effectLst/>
              </a:rPr>
              <a:t>Conceptos;</a:t>
            </a:r>
          </a:p>
          <a:p>
            <a:pPr>
              <a:lnSpc>
                <a:spcPct val="80000"/>
              </a:lnSpc>
            </a:pPr>
            <a:endParaRPr lang="es-ES" sz="2000">
              <a:effectLst/>
            </a:endParaRPr>
          </a:p>
          <a:p>
            <a:pPr>
              <a:lnSpc>
                <a:spcPct val="80000"/>
              </a:lnSpc>
            </a:pPr>
            <a:r>
              <a:rPr lang="es-ES" sz="2000">
                <a:effectLst/>
              </a:rPr>
              <a:t>procedimientos;</a:t>
            </a:r>
          </a:p>
          <a:p>
            <a:pPr>
              <a:lnSpc>
                <a:spcPct val="80000"/>
              </a:lnSpc>
            </a:pPr>
            <a:endParaRPr lang="es-ES" sz="2000">
              <a:effectLst/>
            </a:endParaRPr>
          </a:p>
          <a:p>
            <a:pPr>
              <a:lnSpc>
                <a:spcPct val="80000"/>
              </a:lnSpc>
            </a:pPr>
            <a:r>
              <a:rPr lang="es-ES" sz="2000">
                <a:effectLst/>
              </a:rPr>
              <a:t>técnicas;</a:t>
            </a:r>
          </a:p>
          <a:p>
            <a:pPr>
              <a:lnSpc>
                <a:spcPct val="80000"/>
              </a:lnSpc>
            </a:pPr>
            <a:endParaRPr lang="es-ES" sz="2000">
              <a:effectLst/>
            </a:endParaRPr>
          </a:p>
          <a:p>
            <a:pPr>
              <a:lnSpc>
                <a:spcPct val="80000"/>
              </a:lnSpc>
            </a:pPr>
            <a:r>
              <a:rPr lang="es-ES" sz="2000">
                <a:effectLst/>
              </a:rPr>
              <a:t>destrezas;</a:t>
            </a:r>
          </a:p>
          <a:p>
            <a:pPr>
              <a:lnSpc>
                <a:spcPct val="80000"/>
              </a:lnSpc>
            </a:pPr>
            <a:endParaRPr lang="es-ES" sz="2000">
              <a:effectLst/>
            </a:endParaRPr>
          </a:p>
          <a:p>
            <a:pPr>
              <a:lnSpc>
                <a:spcPct val="80000"/>
              </a:lnSpc>
            </a:pPr>
            <a:r>
              <a:rPr lang="es-ES" sz="2000">
                <a:effectLst/>
              </a:rPr>
              <a:t>algoritmos;</a:t>
            </a:r>
          </a:p>
          <a:p>
            <a:pPr>
              <a:lnSpc>
                <a:spcPct val="80000"/>
              </a:lnSpc>
            </a:pPr>
            <a:endParaRPr lang="es-ES" sz="2000">
              <a:effectLst/>
            </a:endParaRPr>
          </a:p>
          <a:p>
            <a:pPr>
              <a:lnSpc>
                <a:spcPct val="80000"/>
              </a:lnSpc>
            </a:pPr>
            <a:r>
              <a:rPr lang="es-ES" sz="2000">
                <a:effectLst/>
              </a:rPr>
              <a:t>Fórmulas;</a:t>
            </a:r>
          </a:p>
          <a:p>
            <a:pPr>
              <a:lnSpc>
                <a:spcPct val="80000"/>
              </a:lnSpc>
            </a:pPr>
            <a:endParaRPr lang="es-ES" sz="2000">
              <a:effectLst/>
            </a:endParaRPr>
          </a:p>
          <a:p>
            <a:pPr>
              <a:lnSpc>
                <a:spcPct val="80000"/>
              </a:lnSpc>
            </a:pPr>
            <a:r>
              <a:rPr lang="es-ES" sz="2000">
                <a:effectLst/>
              </a:rPr>
              <a:t>métodos;</a:t>
            </a:r>
          </a:p>
          <a:p>
            <a:pPr>
              <a:lnSpc>
                <a:spcPct val="80000"/>
              </a:lnSpc>
            </a:pPr>
            <a:endParaRPr lang="es-ES" sz="2000">
              <a:effectLst/>
            </a:endParaRPr>
          </a:p>
          <a:p>
            <a:pPr>
              <a:lnSpc>
                <a:spcPct val="80000"/>
              </a:lnSpc>
            </a:pPr>
            <a:r>
              <a:rPr lang="es-ES" sz="2000">
                <a:effectLst/>
              </a:rPr>
              <a:t>términos;</a:t>
            </a:r>
          </a:p>
          <a:p>
            <a:pPr>
              <a:lnSpc>
                <a:spcPct val="80000"/>
              </a:lnSpc>
              <a:spcBef>
                <a:spcPct val="0"/>
              </a:spcBef>
              <a:buClrTx/>
              <a:buFontTx/>
              <a:buNone/>
            </a:pPr>
            <a:endParaRPr lang="es-ES" sz="2000">
              <a:effectLst/>
            </a:endParaRPr>
          </a:p>
          <a:p>
            <a:pPr>
              <a:lnSpc>
                <a:spcPct val="80000"/>
              </a:lnSpc>
              <a:spcBef>
                <a:spcPct val="0"/>
              </a:spcBef>
              <a:buClrTx/>
              <a:buFontTx/>
              <a:buNone/>
            </a:pPr>
            <a:r>
              <a:rPr lang="es-ES" sz="2000">
                <a:effectLst/>
              </a:rPr>
              <a:t>. . . </a:t>
            </a:r>
          </a:p>
          <a:p>
            <a:pPr>
              <a:lnSpc>
                <a:spcPct val="80000"/>
              </a:lnSpc>
              <a:buFont typeface="Wingdings" pitchFamily="2" charset="2"/>
              <a:buNone/>
            </a:pPr>
            <a:endParaRPr lang="es-ES" sz="2000"/>
          </a:p>
          <a:p>
            <a:pPr>
              <a:lnSpc>
                <a:spcPct val="80000"/>
              </a:lnSpc>
              <a:buFont typeface="Wingdings" pitchFamily="2" charset="2"/>
              <a:buNone/>
            </a:pPr>
            <a:r>
              <a:rPr lang="es-ES" sz="2000"/>
              <a:t>      </a:t>
            </a:r>
          </a:p>
        </p:txBody>
      </p:sp>
      <p:sp>
        <p:nvSpPr>
          <p:cNvPr id="282630" name="Rectangle 6"/>
          <p:cNvSpPr>
            <a:spLocks noGrp="1" noChangeArrowheads="1"/>
          </p:cNvSpPr>
          <p:nvPr>
            <p:ph type="body" sz="half" idx="2"/>
          </p:nvPr>
        </p:nvSpPr>
        <p:spPr>
          <a:xfrm>
            <a:off x="4787900" y="1484313"/>
            <a:ext cx="3167063" cy="4926012"/>
          </a:xfrm>
        </p:spPr>
        <p:txBody>
          <a:bodyPr/>
          <a:lstStyle/>
          <a:p>
            <a:pPr>
              <a:lnSpc>
                <a:spcPct val="90000"/>
              </a:lnSpc>
            </a:pPr>
            <a:r>
              <a:rPr lang="es-ES" sz="2000">
                <a:effectLst/>
              </a:rPr>
              <a:t>lenguajes;</a:t>
            </a:r>
          </a:p>
          <a:p>
            <a:pPr>
              <a:lnSpc>
                <a:spcPct val="90000"/>
              </a:lnSpc>
            </a:pPr>
            <a:endParaRPr lang="es-ES" sz="2000">
              <a:effectLst/>
            </a:endParaRPr>
          </a:p>
          <a:p>
            <a:pPr>
              <a:lnSpc>
                <a:spcPct val="90000"/>
              </a:lnSpc>
            </a:pPr>
            <a:r>
              <a:rPr lang="es-ES" sz="2000">
                <a:effectLst/>
              </a:rPr>
              <a:t>Actitudes;</a:t>
            </a:r>
          </a:p>
          <a:p>
            <a:pPr>
              <a:lnSpc>
                <a:spcPct val="90000"/>
              </a:lnSpc>
            </a:pPr>
            <a:endParaRPr lang="es-ES" sz="2000">
              <a:effectLst/>
            </a:endParaRPr>
          </a:p>
          <a:p>
            <a:pPr>
              <a:lnSpc>
                <a:spcPct val="90000"/>
              </a:lnSpc>
            </a:pPr>
            <a:r>
              <a:rPr lang="es-ES" sz="2000">
                <a:effectLst/>
              </a:rPr>
              <a:t>Definiciones;</a:t>
            </a:r>
          </a:p>
          <a:p>
            <a:pPr>
              <a:lnSpc>
                <a:spcPct val="90000"/>
              </a:lnSpc>
            </a:pPr>
            <a:endParaRPr lang="es-ES" sz="2000">
              <a:effectLst/>
            </a:endParaRPr>
          </a:p>
          <a:p>
            <a:pPr>
              <a:lnSpc>
                <a:spcPct val="90000"/>
              </a:lnSpc>
            </a:pPr>
            <a:r>
              <a:rPr lang="es-ES" sz="2000">
                <a:effectLst/>
              </a:rPr>
              <a:t>Propiedades</a:t>
            </a:r>
          </a:p>
          <a:p>
            <a:pPr>
              <a:lnSpc>
                <a:spcPct val="90000"/>
              </a:lnSpc>
            </a:pPr>
            <a:endParaRPr lang="es-ES" sz="2000">
              <a:effectLst/>
            </a:endParaRPr>
          </a:p>
          <a:p>
            <a:pPr>
              <a:lnSpc>
                <a:spcPct val="90000"/>
              </a:lnSpc>
            </a:pPr>
            <a:r>
              <a:rPr lang="es-ES" sz="2000">
                <a:effectLst/>
              </a:rPr>
              <a:t>. . .</a:t>
            </a:r>
          </a:p>
        </p:txBody>
      </p:sp>
      <p:sp>
        <p:nvSpPr>
          <p:cNvPr id="282628" name="Text Box 4"/>
          <p:cNvSpPr txBox="1">
            <a:spLocks noChangeArrowheads="1"/>
          </p:cNvSpPr>
          <p:nvPr/>
        </p:nvSpPr>
        <p:spPr bwMode="auto">
          <a:xfrm>
            <a:off x="466725" y="3860800"/>
            <a:ext cx="2879725" cy="336550"/>
          </a:xfrm>
          <a:prstGeom prst="rect">
            <a:avLst/>
          </a:prstGeom>
          <a:noFill/>
          <a:ln w="9525">
            <a:noFill/>
            <a:miter lim="800000"/>
            <a:headEnd/>
            <a:tailEnd/>
          </a:ln>
          <a:effectLst/>
        </p:spPr>
        <p:txBody>
          <a:bodyPr>
            <a:spAutoFit/>
          </a:bodyPr>
          <a:lstStyle/>
          <a:p>
            <a:endParaRPr lang="es-ES" sz="1600">
              <a:latin typeface="Times New Roman" pitchFamily="18" charset="0"/>
            </a:endParaRPr>
          </a:p>
        </p:txBody>
      </p:sp>
      <p:sp>
        <p:nvSpPr>
          <p:cNvPr id="282631" name="AutoShape 7">
            <a:hlinkClick r:id="rId2" action="ppaction://hlinksldjump" highlightClick="1"/>
          </p:cNvPr>
          <p:cNvSpPr>
            <a:spLocks noChangeArrowheads="1"/>
          </p:cNvSpPr>
          <p:nvPr/>
        </p:nvSpPr>
        <p:spPr bwMode="auto">
          <a:xfrm>
            <a:off x="8172450" y="6092825"/>
            <a:ext cx="503238" cy="503238"/>
          </a:xfrm>
          <a:prstGeom prst="actionButtonBackPrevious">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Marcador de número de diapositiva"/>
          <p:cNvSpPr>
            <a:spLocks noGrp="1"/>
          </p:cNvSpPr>
          <p:nvPr>
            <p:ph type="sldNum" sz="quarter" idx="12"/>
          </p:nvPr>
        </p:nvSpPr>
        <p:spPr/>
        <p:txBody>
          <a:bodyPr/>
          <a:lstStyle/>
          <a:p>
            <a:fld id="{44A6DD43-0B5D-4A2E-AD9F-9C6B18AE2224}" type="slidenum">
              <a:rPr lang="es-ES"/>
              <a:pPr/>
              <a:t>12</a:t>
            </a:fld>
            <a:endParaRPr lang="es-ES"/>
          </a:p>
        </p:txBody>
      </p:sp>
      <p:sp>
        <p:nvSpPr>
          <p:cNvPr id="285698" name="Rectangle 2"/>
          <p:cNvSpPr>
            <a:spLocks noGrp="1" noChangeArrowheads="1"/>
          </p:cNvSpPr>
          <p:nvPr>
            <p:ph type="title"/>
          </p:nvPr>
        </p:nvSpPr>
        <p:spPr>
          <a:noFill/>
          <a:ln/>
        </p:spPr>
        <p:txBody>
          <a:bodyPr/>
          <a:lstStyle/>
          <a:p>
            <a:r>
              <a:rPr lang="es-ES" sz="4000"/>
              <a:t>Aspectos formativos</a:t>
            </a:r>
          </a:p>
        </p:txBody>
      </p:sp>
      <p:sp>
        <p:nvSpPr>
          <p:cNvPr id="285699" name="Rectangle 3"/>
          <p:cNvSpPr>
            <a:spLocks noGrp="1" noChangeArrowheads="1"/>
          </p:cNvSpPr>
          <p:nvPr>
            <p:ph type="body" sz="half" idx="1"/>
          </p:nvPr>
        </p:nvSpPr>
        <p:spPr>
          <a:xfrm>
            <a:off x="827088" y="1341438"/>
            <a:ext cx="3671887" cy="4854575"/>
          </a:xfrm>
        </p:spPr>
        <p:txBody>
          <a:bodyPr/>
          <a:lstStyle/>
          <a:p>
            <a:pPr>
              <a:lnSpc>
                <a:spcPct val="80000"/>
              </a:lnSpc>
            </a:pPr>
            <a:r>
              <a:rPr lang="es-ES" sz="2000">
                <a:effectLst/>
              </a:rPr>
              <a:t>Razonamiento;</a:t>
            </a:r>
          </a:p>
          <a:p>
            <a:pPr>
              <a:lnSpc>
                <a:spcPct val="80000"/>
              </a:lnSpc>
            </a:pPr>
            <a:endParaRPr lang="es-ES" sz="2000">
              <a:effectLst/>
            </a:endParaRPr>
          </a:p>
          <a:p>
            <a:pPr>
              <a:lnSpc>
                <a:spcPct val="80000"/>
              </a:lnSpc>
            </a:pPr>
            <a:r>
              <a:rPr lang="es-ES" sz="2000">
                <a:effectLst/>
              </a:rPr>
              <a:t>capacidad de acción simbólica;</a:t>
            </a:r>
          </a:p>
          <a:p>
            <a:pPr>
              <a:lnSpc>
                <a:spcPct val="80000"/>
              </a:lnSpc>
            </a:pPr>
            <a:endParaRPr lang="es-ES" sz="2000">
              <a:effectLst/>
            </a:endParaRPr>
          </a:p>
          <a:p>
            <a:pPr>
              <a:lnSpc>
                <a:spcPct val="80000"/>
              </a:lnSpc>
            </a:pPr>
            <a:r>
              <a:rPr lang="es-ES" sz="2000">
                <a:effectLst/>
              </a:rPr>
              <a:t>espíritu crítico;</a:t>
            </a:r>
          </a:p>
          <a:p>
            <a:pPr>
              <a:lnSpc>
                <a:spcPct val="80000"/>
              </a:lnSpc>
            </a:pPr>
            <a:endParaRPr lang="es-ES" sz="2000">
              <a:effectLst/>
            </a:endParaRPr>
          </a:p>
          <a:p>
            <a:pPr>
              <a:lnSpc>
                <a:spcPct val="80000"/>
              </a:lnSpc>
            </a:pPr>
            <a:r>
              <a:rPr lang="es-ES" sz="2000">
                <a:effectLst/>
              </a:rPr>
              <a:t>exhaustividad;</a:t>
            </a:r>
          </a:p>
          <a:p>
            <a:pPr>
              <a:lnSpc>
                <a:spcPct val="80000"/>
              </a:lnSpc>
            </a:pPr>
            <a:endParaRPr lang="es-ES" sz="2000">
              <a:effectLst/>
            </a:endParaRPr>
          </a:p>
          <a:p>
            <a:pPr>
              <a:lnSpc>
                <a:spcPct val="80000"/>
              </a:lnSpc>
            </a:pPr>
            <a:r>
              <a:rPr lang="es-ES" sz="2000">
                <a:effectLst/>
              </a:rPr>
              <a:t>Inconformismo;</a:t>
            </a:r>
          </a:p>
          <a:p>
            <a:pPr>
              <a:lnSpc>
                <a:spcPct val="80000"/>
              </a:lnSpc>
            </a:pPr>
            <a:endParaRPr lang="es-ES" sz="2000">
              <a:effectLst/>
            </a:endParaRPr>
          </a:p>
          <a:p>
            <a:pPr>
              <a:lnSpc>
                <a:spcPct val="80000"/>
              </a:lnSpc>
            </a:pPr>
            <a:r>
              <a:rPr lang="es-ES" sz="2000">
                <a:effectLst/>
              </a:rPr>
              <a:t>Curiosidad;</a:t>
            </a:r>
          </a:p>
          <a:p>
            <a:pPr>
              <a:lnSpc>
                <a:spcPct val="80000"/>
              </a:lnSpc>
            </a:pPr>
            <a:endParaRPr lang="es-ES" sz="2000">
              <a:effectLst/>
            </a:endParaRPr>
          </a:p>
          <a:p>
            <a:pPr>
              <a:lnSpc>
                <a:spcPct val="80000"/>
              </a:lnSpc>
            </a:pPr>
            <a:r>
              <a:rPr lang="es-ES" sz="2000">
                <a:effectLst/>
              </a:rPr>
              <a:t>Persistencia;</a:t>
            </a:r>
          </a:p>
          <a:p>
            <a:pPr>
              <a:lnSpc>
                <a:spcPct val="80000"/>
              </a:lnSpc>
            </a:pPr>
            <a:endParaRPr lang="es-ES" sz="2000">
              <a:effectLst/>
            </a:endParaRPr>
          </a:p>
          <a:p>
            <a:pPr>
              <a:lnSpc>
                <a:spcPct val="80000"/>
              </a:lnSpc>
            </a:pPr>
            <a:r>
              <a:rPr lang="es-ES" sz="2000">
                <a:effectLst/>
              </a:rPr>
              <a:t>Incredulidad;</a:t>
            </a:r>
          </a:p>
          <a:p>
            <a:pPr>
              <a:lnSpc>
                <a:spcPct val="80000"/>
              </a:lnSpc>
            </a:pPr>
            <a:endParaRPr lang="es-ES" sz="2000">
              <a:effectLst/>
            </a:endParaRPr>
          </a:p>
          <a:p>
            <a:pPr>
              <a:lnSpc>
                <a:spcPct val="80000"/>
              </a:lnSpc>
            </a:pPr>
            <a:r>
              <a:rPr lang="es-ES" sz="2000">
                <a:effectLst/>
              </a:rPr>
              <a:t>. . . </a:t>
            </a:r>
            <a:endParaRPr lang="es-ES" sz="2000"/>
          </a:p>
        </p:txBody>
      </p:sp>
      <p:sp>
        <p:nvSpPr>
          <p:cNvPr id="285700" name="Rectangle 4"/>
          <p:cNvSpPr>
            <a:spLocks noGrp="1" noChangeArrowheads="1"/>
          </p:cNvSpPr>
          <p:nvPr>
            <p:ph type="body" sz="half" idx="2"/>
          </p:nvPr>
        </p:nvSpPr>
        <p:spPr>
          <a:xfrm>
            <a:off x="4643438" y="1341438"/>
            <a:ext cx="4037012" cy="4926012"/>
          </a:xfrm>
        </p:spPr>
        <p:txBody>
          <a:bodyPr/>
          <a:lstStyle/>
          <a:p>
            <a:pPr>
              <a:lnSpc>
                <a:spcPct val="80000"/>
              </a:lnSpc>
            </a:pPr>
            <a:r>
              <a:rPr lang="es-ES" sz="2000">
                <a:effectLst/>
              </a:rPr>
              <a:t>Autonomía;</a:t>
            </a:r>
          </a:p>
          <a:p>
            <a:pPr>
              <a:lnSpc>
                <a:spcPct val="80000"/>
              </a:lnSpc>
            </a:pPr>
            <a:endParaRPr lang="es-ES" sz="2000">
              <a:effectLst/>
            </a:endParaRPr>
          </a:p>
          <a:p>
            <a:pPr>
              <a:lnSpc>
                <a:spcPct val="80000"/>
              </a:lnSpc>
            </a:pPr>
            <a:r>
              <a:rPr lang="es-ES" sz="2000">
                <a:effectLst/>
              </a:rPr>
              <a:t>Rigurosidad;</a:t>
            </a:r>
          </a:p>
          <a:p>
            <a:pPr>
              <a:lnSpc>
                <a:spcPct val="80000"/>
              </a:lnSpc>
            </a:pPr>
            <a:endParaRPr lang="es-ES" sz="2000">
              <a:effectLst/>
            </a:endParaRPr>
          </a:p>
          <a:p>
            <a:pPr>
              <a:lnSpc>
                <a:spcPct val="80000"/>
              </a:lnSpc>
            </a:pPr>
            <a:r>
              <a:rPr lang="es-ES" sz="2000">
                <a:effectLst/>
              </a:rPr>
              <a:t>Imaginación;</a:t>
            </a:r>
          </a:p>
          <a:p>
            <a:pPr>
              <a:lnSpc>
                <a:spcPct val="80000"/>
              </a:lnSpc>
            </a:pPr>
            <a:endParaRPr lang="es-ES" sz="2000">
              <a:effectLst/>
            </a:endParaRPr>
          </a:p>
          <a:p>
            <a:pPr>
              <a:lnSpc>
                <a:spcPct val="80000"/>
              </a:lnSpc>
            </a:pPr>
            <a:r>
              <a:rPr lang="es-ES" sz="2000">
                <a:effectLst/>
              </a:rPr>
              <a:t>Creatividad;</a:t>
            </a:r>
          </a:p>
          <a:p>
            <a:pPr>
              <a:lnSpc>
                <a:spcPct val="80000"/>
              </a:lnSpc>
            </a:pPr>
            <a:endParaRPr lang="es-ES" sz="2000">
              <a:effectLst/>
            </a:endParaRPr>
          </a:p>
          <a:p>
            <a:pPr>
              <a:lnSpc>
                <a:spcPct val="80000"/>
              </a:lnSpc>
            </a:pPr>
            <a:r>
              <a:rPr lang="es-ES" sz="2000">
                <a:effectLst/>
              </a:rPr>
              <a:t>sistematicidad;</a:t>
            </a:r>
          </a:p>
          <a:p>
            <a:pPr>
              <a:lnSpc>
                <a:spcPct val="80000"/>
              </a:lnSpc>
            </a:pPr>
            <a:endParaRPr lang="es-ES" sz="2000">
              <a:effectLst/>
            </a:endParaRPr>
          </a:p>
          <a:p>
            <a:pPr>
              <a:lnSpc>
                <a:spcPct val="80000"/>
              </a:lnSpc>
            </a:pPr>
            <a:r>
              <a:rPr lang="es-ES" sz="2000">
                <a:effectLst/>
              </a:rPr>
              <a:t>expresión, elaboración y apreciación de patrones y regularidades;</a:t>
            </a:r>
          </a:p>
          <a:p>
            <a:pPr>
              <a:lnSpc>
                <a:spcPct val="80000"/>
              </a:lnSpc>
            </a:pPr>
            <a:endParaRPr lang="es-ES" sz="2000">
              <a:effectLst/>
            </a:endParaRPr>
          </a:p>
          <a:p>
            <a:pPr>
              <a:lnSpc>
                <a:spcPct val="80000"/>
              </a:lnSpc>
            </a:pPr>
            <a:r>
              <a:rPr lang="es-ES" sz="2000">
                <a:effectLst/>
              </a:rPr>
              <a:t>combinación de patrones para obtener eficacia o belleza etc</a:t>
            </a:r>
          </a:p>
          <a:p>
            <a:pPr>
              <a:lnSpc>
                <a:spcPct val="80000"/>
              </a:lnSpc>
            </a:pPr>
            <a:endParaRPr lang="es-ES" sz="2000">
              <a:effectLst/>
            </a:endParaRPr>
          </a:p>
          <a:p>
            <a:pPr>
              <a:lnSpc>
                <a:spcPct val="80000"/>
              </a:lnSpc>
            </a:pPr>
            <a:r>
              <a:rPr lang="es-ES" sz="2000">
                <a:effectLst/>
              </a:rPr>
              <a:t>. . .</a:t>
            </a:r>
          </a:p>
        </p:txBody>
      </p:sp>
      <p:sp>
        <p:nvSpPr>
          <p:cNvPr id="285701" name="Text Box 5"/>
          <p:cNvSpPr txBox="1">
            <a:spLocks noChangeArrowheads="1"/>
          </p:cNvSpPr>
          <p:nvPr/>
        </p:nvSpPr>
        <p:spPr bwMode="auto">
          <a:xfrm>
            <a:off x="466725" y="3860800"/>
            <a:ext cx="2879725" cy="336550"/>
          </a:xfrm>
          <a:prstGeom prst="rect">
            <a:avLst/>
          </a:prstGeom>
          <a:noFill/>
          <a:ln w="9525">
            <a:noFill/>
            <a:miter lim="800000"/>
            <a:headEnd/>
            <a:tailEnd/>
          </a:ln>
          <a:effectLst/>
        </p:spPr>
        <p:txBody>
          <a:bodyPr>
            <a:spAutoFit/>
          </a:bodyPr>
          <a:lstStyle/>
          <a:p>
            <a:endParaRPr lang="es-ES" sz="1600">
              <a:latin typeface="Times New Roman" pitchFamily="18" charset="0"/>
            </a:endParaRPr>
          </a:p>
        </p:txBody>
      </p:sp>
      <p:sp>
        <p:nvSpPr>
          <p:cNvPr id="285702" name="AutoShape 6">
            <a:hlinkClick r:id="rId2" action="ppaction://hlinksldjump" highlightClick="1"/>
          </p:cNvPr>
          <p:cNvSpPr>
            <a:spLocks noChangeArrowheads="1"/>
          </p:cNvSpPr>
          <p:nvPr/>
        </p:nvSpPr>
        <p:spPr bwMode="auto">
          <a:xfrm>
            <a:off x="8172450" y="6092825"/>
            <a:ext cx="503238" cy="503238"/>
          </a:xfrm>
          <a:prstGeom prst="actionButtonBackPrevious">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0D78A71-2EF7-4E09-B588-AE7517A3DDAC}" type="slidenum">
              <a:rPr lang="es-ES"/>
              <a:pPr/>
              <a:t>13</a:t>
            </a:fld>
            <a:endParaRPr lang="es-ES"/>
          </a:p>
        </p:txBody>
      </p:sp>
      <p:sp>
        <p:nvSpPr>
          <p:cNvPr id="253954" name="Rectangle 2"/>
          <p:cNvSpPr>
            <a:spLocks noGrp="1" noChangeArrowheads="1"/>
          </p:cNvSpPr>
          <p:nvPr>
            <p:ph type="title"/>
          </p:nvPr>
        </p:nvSpPr>
        <p:spPr>
          <a:xfrm>
            <a:off x="395288" y="1268413"/>
            <a:ext cx="8226425" cy="795337"/>
          </a:xfrm>
        </p:spPr>
        <p:txBody>
          <a:bodyPr/>
          <a:lstStyle/>
          <a:p>
            <a:r>
              <a:rPr lang="es-ES" sz="2800"/>
              <a:t>Las matemáticas son útiles para dar respuesta a:</a:t>
            </a:r>
          </a:p>
        </p:txBody>
      </p:sp>
      <p:sp>
        <p:nvSpPr>
          <p:cNvPr id="253955" name="Rectangle 3"/>
          <p:cNvSpPr>
            <a:spLocks noGrp="1" noChangeArrowheads="1"/>
          </p:cNvSpPr>
          <p:nvPr>
            <p:ph type="body" idx="1"/>
          </p:nvPr>
        </p:nvSpPr>
        <p:spPr>
          <a:xfrm>
            <a:off x="395288" y="2205038"/>
            <a:ext cx="8353425" cy="4176712"/>
          </a:xfrm>
        </p:spPr>
        <p:txBody>
          <a:bodyPr/>
          <a:lstStyle/>
          <a:p>
            <a:r>
              <a:rPr lang="es-ES" sz="2800"/>
              <a:t>Necesidades </a:t>
            </a:r>
            <a:r>
              <a:rPr lang="es-ES" sz="2800" u="sng"/>
              <a:t>socioculturales</a:t>
            </a:r>
          </a:p>
          <a:p>
            <a:pPr>
              <a:lnSpc>
                <a:spcPct val="80000"/>
              </a:lnSpc>
              <a:spcBef>
                <a:spcPct val="0"/>
              </a:spcBef>
              <a:buFont typeface="Wingdings" pitchFamily="2" charset="2"/>
              <a:buNone/>
            </a:pPr>
            <a:r>
              <a:rPr lang="es-ES" sz="2800"/>
              <a:t>	</a:t>
            </a:r>
            <a:r>
              <a:rPr lang="es-ES" sz="1800">
                <a:latin typeface="Times New Roman" pitchFamily="18" charset="0"/>
              </a:rPr>
              <a:t>El problema del tráfico en las ciudades; La planificación del Sistema Educativo; Los procesos electorales</a:t>
            </a:r>
          </a:p>
          <a:p>
            <a:r>
              <a:rPr lang="es-ES" sz="2800"/>
              <a:t>Necesidades </a:t>
            </a:r>
            <a:r>
              <a:rPr lang="es-ES" sz="2800" u="sng"/>
              <a:t>científicas</a:t>
            </a:r>
          </a:p>
          <a:p>
            <a:pPr>
              <a:lnSpc>
                <a:spcPct val="80000"/>
              </a:lnSpc>
              <a:spcBef>
                <a:spcPct val="0"/>
              </a:spcBef>
              <a:buFont typeface="Wingdings" pitchFamily="2" charset="2"/>
              <a:buNone/>
            </a:pPr>
            <a:r>
              <a:rPr lang="es-ES" sz="2800">
                <a:effectLst/>
                <a:latin typeface="Times New Roman" pitchFamily="18" charset="0"/>
              </a:rPr>
              <a:t>	</a:t>
            </a:r>
            <a:r>
              <a:rPr lang="es-ES" sz="1800">
                <a:latin typeface="Times New Roman" pitchFamily="18" charset="0"/>
              </a:rPr>
              <a:t>El estudio de problemas importantes actuales, como el calentamiento de la atmósfera, la globalización, las células madre, energías alternativas, etc., necesitan de las matemáticas</a:t>
            </a:r>
            <a:endParaRPr lang="es-ES" sz="1800"/>
          </a:p>
          <a:p>
            <a:r>
              <a:rPr lang="es-ES" sz="2800"/>
              <a:t>Necesidades </a:t>
            </a:r>
            <a:r>
              <a:rPr lang="es-ES" sz="2800" u="sng"/>
              <a:t>individuales</a:t>
            </a:r>
          </a:p>
          <a:p>
            <a:pPr>
              <a:lnSpc>
                <a:spcPct val="80000"/>
              </a:lnSpc>
              <a:spcBef>
                <a:spcPct val="0"/>
              </a:spcBef>
              <a:buFont typeface="Wingdings" pitchFamily="2" charset="2"/>
              <a:buNone/>
            </a:pPr>
            <a:r>
              <a:rPr lang="es-ES" sz="2400">
                <a:latin typeface="Times New Roman" pitchFamily="18" charset="0"/>
              </a:rPr>
              <a:t>	</a:t>
            </a:r>
            <a:r>
              <a:rPr lang="es-ES" sz="2000">
                <a:latin typeface="Times New Roman" pitchFamily="18" charset="0"/>
              </a:rPr>
              <a:t>Me gusta esa librería casera y quiero hacer una igual . . .</a:t>
            </a:r>
          </a:p>
          <a:p>
            <a:pPr>
              <a:lnSpc>
                <a:spcPct val="80000"/>
              </a:lnSpc>
              <a:spcBef>
                <a:spcPct val="0"/>
              </a:spcBef>
              <a:buFont typeface="Wingdings" pitchFamily="2" charset="2"/>
              <a:buNone/>
            </a:pPr>
            <a:r>
              <a:rPr lang="es-ES" sz="2000">
                <a:latin typeface="Times New Roman" pitchFamily="18" charset="0"/>
              </a:rPr>
              <a:t>	¿cómo puedo conseguir un cuadrado cuya superficie sea el doble que la de otro?</a:t>
            </a:r>
          </a:p>
          <a:p>
            <a:pPr>
              <a:lnSpc>
                <a:spcPct val="80000"/>
              </a:lnSpc>
              <a:spcBef>
                <a:spcPct val="0"/>
              </a:spcBef>
              <a:buFont typeface="Wingdings" pitchFamily="2" charset="2"/>
              <a:buNone/>
            </a:pPr>
            <a:r>
              <a:rPr lang="es-ES" sz="2000">
                <a:latin typeface="Times New Roman" pitchFamily="18" charset="0"/>
              </a:rPr>
              <a:t>	¿Puedo comprar esta vivienda?</a:t>
            </a:r>
          </a:p>
        </p:txBody>
      </p:sp>
      <p:sp>
        <p:nvSpPr>
          <p:cNvPr id="253960" name="Rectangle 8"/>
          <p:cNvSpPr>
            <a:spLocks noChangeArrowheads="1"/>
          </p:cNvSpPr>
          <p:nvPr/>
        </p:nvSpPr>
        <p:spPr bwMode="auto">
          <a:xfrm>
            <a:off x="455613" y="273050"/>
            <a:ext cx="8226425" cy="923925"/>
          </a:xfrm>
          <a:prstGeom prst="rect">
            <a:avLst/>
          </a:prstGeom>
          <a:noFill/>
          <a:ln w="9525">
            <a:noFill/>
            <a:miter lim="800000"/>
            <a:headEnd/>
            <a:tailEnd/>
          </a:ln>
          <a:effectLst/>
        </p:spPr>
        <p:txBody>
          <a:bodyPr anchor="ctr" anchorCtr="1"/>
          <a:lstStyle/>
          <a:p>
            <a:pPr algn="ctr"/>
            <a:r>
              <a:rPr lang="es-ES" sz="4000">
                <a:solidFill>
                  <a:schemeClr val="tx2"/>
                </a:solidFill>
                <a:effectLst>
                  <a:outerShdw blurRad="38100" dist="38100" dir="2700000" algn="tl">
                    <a:srgbClr val="000000"/>
                  </a:outerShdw>
                </a:effectLst>
              </a:rPr>
              <a:t>Aspectos funcionales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box(in)">
                                      <p:cBhvr>
                                        <p:cTn id="7" dur="2000"/>
                                        <p:tgtEl>
                                          <p:spTgt spid="253955">
                                            <p:txEl>
                                              <p:pRg st="0" end="0"/>
                                            </p:txEl>
                                          </p:spTgt>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animEffect transition="in" filter="box(in)">
                                      <p:cBhvr>
                                        <p:cTn id="11" dur="2000"/>
                                        <p:tgtEl>
                                          <p:spTgt spid="253955">
                                            <p:txEl>
                                              <p:pRg st="1" end="1"/>
                                            </p:txEl>
                                          </p:spTgt>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253955">
                                            <p:txEl>
                                              <p:pRg st="2" end="2"/>
                                            </p:txEl>
                                          </p:spTgt>
                                        </p:tgtEl>
                                        <p:attrNameLst>
                                          <p:attrName>style.visibility</p:attrName>
                                        </p:attrNameLst>
                                      </p:cBhvr>
                                      <p:to>
                                        <p:strVal val="visible"/>
                                      </p:to>
                                    </p:set>
                                    <p:animEffect transition="in" filter="box(in)">
                                      <p:cBhvr>
                                        <p:cTn id="15" dur="1000"/>
                                        <p:tgtEl>
                                          <p:spTgt spid="253955">
                                            <p:txEl>
                                              <p:pRg st="2" end="2"/>
                                            </p:txEl>
                                          </p:spTgt>
                                        </p:tgtEl>
                                      </p:cBhvr>
                                    </p:animEffect>
                                  </p:childTnLst>
                                </p:cTn>
                              </p:par>
                            </p:childTnLst>
                          </p:cTn>
                        </p:par>
                        <p:par>
                          <p:cTn id="16" fill="hold">
                            <p:stCondLst>
                              <p:cond delay="5000"/>
                            </p:stCondLst>
                            <p:childTnLst>
                              <p:par>
                                <p:cTn id="17" presetID="4" presetClass="entr" presetSubtype="16" fill="hold" nodeType="afterEffect">
                                  <p:stCondLst>
                                    <p:cond delay="0"/>
                                  </p:stCondLst>
                                  <p:childTnLst>
                                    <p:set>
                                      <p:cBhvr>
                                        <p:cTn id="18" dur="1" fill="hold">
                                          <p:stCondLst>
                                            <p:cond delay="0"/>
                                          </p:stCondLst>
                                        </p:cTn>
                                        <p:tgtEl>
                                          <p:spTgt spid="253955">
                                            <p:txEl>
                                              <p:pRg st="3" end="3"/>
                                            </p:txEl>
                                          </p:spTgt>
                                        </p:tgtEl>
                                        <p:attrNameLst>
                                          <p:attrName>style.visibility</p:attrName>
                                        </p:attrNameLst>
                                      </p:cBhvr>
                                      <p:to>
                                        <p:strVal val="visible"/>
                                      </p:to>
                                    </p:set>
                                    <p:animEffect transition="in" filter="box(in)">
                                      <p:cBhvr>
                                        <p:cTn id="19" dur="1000"/>
                                        <p:tgtEl>
                                          <p:spTgt spid="253955">
                                            <p:txEl>
                                              <p:pRg st="3" end="3"/>
                                            </p:txEl>
                                          </p:spTgt>
                                        </p:tgtEl>
                                      </p:cBhvr>
                                    </p:animEffect>
                                  </p:childTnLst>
                                </p:cTn>
                              </p:par>
                            </p:childTnLst>
                          </p:cTn>
                        </p:par>
                        <p:par>
                          <p:cTn id="20" fill="hold">
                            <p:stCondLst>
                              <p:cond delay="6000"/>
                            </p:stCondLst>
                            <p:childTnLst>
                              <p:par>
                                <p:cTn id="21" presetID="4" presetClass="entr" presetSubtype="16" fill="hold" nodeType="afterEffect">
                                  <p:stCondLst>
                                    <p:cond delay="0"/>
                                  </p:stCondLst>
                                  <p:childTnLst>
                                    <p:set>
                                      <p:cBhvr>
                                        <p:cTn id="22" dur="1" fill="hold">
                                          <p:stCondLst>
                                            <p:cond delay="0"/>
                                          </p:stCondLst>
                                        </p:cTn>
                                        <p:tgtEl>
                                          <p:spTgt spid="253955">
                                            <p:txEl>
                                              <p:pRg st="4" end="4"/>
                                            </p:txEl>
                                          </p:spTgt>
                                        </p:tgtEl>
                                        <p:attrNameLst>
                                          <p:attrName>style.visibility</p:attrName>
                                        </p:attrNameLst>
                                      </p:cBhvr>
                                      <p:to>
                                        <p:strVal val="visible"/>
                                      </p:to>
                                    </p:set>
                                    <p:animEffect transition="in" filter="box(in)">
                                      <p:cBhvr>
                                        <p:cTn id="23" dur="1000"/>
                                        <p:tgtEl>
                                          <p:spTgt spid="253955">
                                            <p:txEl>
                                              <p:pRg st="4" end="4"/>
                                            </p:txEl>
                                          </p:spTgt>
                                        </p:tgtEl>
                                      </p:cBhvr>
                                    </p:animEffect>
                                  </p:childTnLst>
                                </p:cTn>
                              </p:par>
                            </p:childTnLst>
                          </p:cTn>
                        </p:par>
                        <p:par>
                          <p:cTn id="24" fill="hold">
                            <p:stCondLst>
                              <p:cond delay="7000"/>
                            </p:stCondLst>
                            <p:childTnLst>
                              <p:par>
                                <p:cTn id="25" presetID="4" presetClass="entr" presetSubtype="16" fill="hold" nodeType="afterEffect">
                                  <p:stCondLst>
                                    <p:cond delay="0"/>
                                  </p:stCondLst>
                                  <p:childTnLst>
                                    <p:set>
                                      <p:cBhvr>
                                        <p:cTn id="26" dur="1" fill="hold">
                                          <p:stCondLst>
                                            <p:cond delay="0"/>
                                          </p:stCondLst>
                                        </p:cTn>
                                        <p:tgtEl>
                                          <p:spTgt spid="253955">
                                            <p:txEl>
                                              <p:pRg st="7" end="7"/>
                                            </p:txEl>
                                          </p:spTgt>
                                        </p:tgtEl>
                                        <p:attrNameLst>
                                          <p:attrName>style.visibility</p:attrName>
                                        </p:attrNameLst>
                                      </p:cBhvr>
                                      <p:to>
                                        <p:strVal val="visible"/>
                                      </p:to>
                                    </p:set>
                                    <p:animEffect transition="in" filter="box(in)">
                                      <p:cBhvr>
                                        <p:cTn id="27" dur="1000"/>
                                        <p:tgtEl>
                                          <p:spTgt spid="253955">
                                            <p:txEl>
                                              <p:pRg st="7" end="7"/>
                                            </p:txEl>
                                          </p:spTgt>
                                        </p:tgtEl>
                                      </p:cBhvr>
                                    </p:animEffect>
                                  </p:childTnLst>
                                </p:cTn>
                              </p:par>
                            </p:childTnLst>
                          </p:cTn>
                        </p:par>
                        <p:par>
                          <p:cTn id="28" fill="hold">
                            <p:stCondLst>
                              <p:cond delay="8000"/>
                            </p:stCondLst>
                            <p:childTnLst>
                              <p:par>
                                <p:cTn id="29" presetID="4" presetClass="entr" presetSubtype="16" fill="hold" nodeType="afterEffect">
                                  <p:stCondLst>
                                    <p:cond delay="0"/>
                                  </p:stCondLst>
                                  <p:childTnLst>
                                    <p:set>
                                      <p:cBhvr>
                                        <p:cTn id="30" dur="1" fill="hold">
                                          <p:stCondLst>
                                            <p:cond delay="0"/>
                                          </p:stCondLst>
                                        </p:cTn>
                                        <p:tgtEl>
                                          <p:spTgt spid="253955">
                                            <p:txEl>
                                              <p:pRg st="5" end="5"/>
                                            </p:txEl>
                                          </p:spTgt>
                                        </p:tgtEl>
                                        <p:attrNameLst>
                                          <p:attrName>style.visibility</p:attrName>
                                        </p:attrNameLst>
                                      </p:cBhvr>
                                      <p:to>
                                        <p:strVal val="visible"/>
                                      </p:to>
                                    </p:set>
                                    <p:animEffect transition="in" filter="box(in)">
                                      <p:cBhvr>
                                        <p:cTn id="31" dur="1000"/>
                                        <p:tgtEl>
                                          <p:spTgt spid="253955">
                                            <p:txEl>
                                              <p:pRg st="5" end="5"/>
                                            </p:txEl>
                                          </p:spTgt>
                                        </p:tgtEl>
                                      </p:cBhvr>
                                    </p:animEffect>
                                  </p:childTnLst>
                                </p:cTn>
                              </p:par>
                            </p:childTnLst>
                          </p:cTn>
                        </p:par>
                        <p:par>
                          <p:cTn id="32" fill="hold">
                            <p:stCondLst>
                              <p:cond delay="9000"/>
                            </p:stCondLst>
                            <p:childTnLst>
                              <p:par>
                                <p:cTn id="33" presetID="4" presetClass="entr" presetSubtype="16" fill="hold" nodeType="afterEffect">
                                  <p:stCondLst>
                                    <p:cond delay="0"/>
                                  </p:stCondLst>
                                  <p:childTnLst>
                                    <p:set>
                                      <p:cBhvr>
                                        <p:cTn id="34" dur="1" fill="hold">
                                          <p:stCondLst>
                                            <p:cond delay="0"/>
                                          </p:stCondLst>
                                        </p:cTn>
                                        <p:tgtEl>
                                          <p:spTgt spid="253955">
                                            <p:txEl>
                                              <p:pRg st="6" end="6"/>
                                            </p:txEl>
                                          </p:spTgt>
                                        </p:tgtEl>
                                        <p:attrNameLst>
                                          <p:attrName>style.visibility</p:attrName>
                                        </p:attrNameLst>
                                      </p:cBhvr>
                                      <p:to>
                                        <p:strVal val="visible"/>
                                      </p:to>
                                    </p:set>
                                    <p:animEffect transition="in" filter="box(in)">
                                      <p:cBhvr>
                                        <p:cTn id="35" dur="1000"/>
                                        <p:tgtEl>
                                          <p:spTgt spid="2539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5C59B8B3-B93F-4778-A576-4A71DF42DC79}" type="slidenum">
              <a:rPr lang="es-ES"/>
              <a:pPr/>
              <a:t>14</a:t>
            </a:fld>
            <a:endParaRPr lang="es-ES"/>
          </a:p>
        </p:txBody>
      </p:sp>
      <p:sp>
        <p:nvSpPr>
          <p:cNvPr id="277509" name="Rectangle 5"/>
          <p:cNvSpPr>
            <a:spLocks noChangeArrowheads="1"/>
          </p:cNvSpPr>
          <p:nvPr/>
        </p:nvSpPr>
        <p:spPr bwMode="auto">
          <a:xfrm>
            <a:off x="466725" y="1916113"/>
            <a:ext cx="8226425" cy="4032250"/>
          </a:xfrm>
          <a:prstGeom prst="rect">
            <a:avLst/>
          </a:prstGeom>
          <a:noFill/>
          <a:ln w="9525">
            <a:noFill/>
            <a:miter lim="800000"/>
            <a:headEnd/>
            <a:tailEnd/>
          </a:ln>
          <a:effectLst/>
        </p:spPr>
        <p:txBody>
          <a:bodyPr anchor="ctr" anchorCtr="1"/>
          <a:lstStyle/>
          <a:p>
            <a:pPr>
              <a:buFontTx/>
              <a:buChar char="•"/>
            </a:pPr>
            <a:r>
              <a:rPr lang="es-ES" sz="2400">
                <a:effectLst>
                  <a:outerShdw blurRad="38100" dist="38100" dir="2700000" algn="tl">
                    <a:srgbClr val="000000"/>
                  </a:outerShdw>
                </a:effectLst>
              </a:rPr>
              <a:t> </a:t>
            </a:r>
            <a:r>
              <a:rPr lang="es-ES" sz="2400" b="1"/>
              <a:t>¿Se cubren las necesidades anteriores y en qué medida?</a:t>
            </a:r>
            <a:br>
              <a:rPr lang="es-ES" sz="2400" b="1"/>
            </a:br>
            <a:r>
              <a:rPr lang="es-ES" sz="2400" b="1"/>
              <a:t/>
            </a:r>
            <a:br>
              <a:rPr lang="es-ES" sz="2400" b="1"/>
            </a:br>
            <a:r>
              <a:rPr lang="es-ES" sz="2400">
                <a:effectLst>
                  <a:outerShdw blurRad="38100" dist="38100" dir="2700000" algn="tl">
                    <a:srgbClr val="000000"/>
                  </a:outerShdw>
                </a:effectLst>
              </a:rPr>
              <a:t> </a:t>
            </a:r>
            <a:r>
              <a:rPr lang="es-ES" sz="2400" b="1"/>
              <a:t>¿Se alcanzan los fines establecidos y en qué medida?</a:t>
            </a:r>
            <a:br>
              <a:rPr lang="es-ES" sz="2400" b="1"/>
            </a:br>
            <a:r>
              <a:rPr lang="es-ES" sz="2400">
                <a:effectLst>
                  <a:outerShdw blurRad="38100" dist="38100" dir="2700000" algn="tl">
                    <a:srgbClr val="000000"/>
                  </a:outerShdw>
                </a:effectLst>
              </a:rPr>
              <a:t/>
            </a:r>
            <a:br>
              <a:rPr lang="es-ES" sz="2400">
                <a:effectLst>
                  <a:outerShdw blurRad="38100" dist="38100" dir="2700000" algn="tl">
                    <a:srgbClr val="000000"/>
                  </a:outerShdw>
                </a:effectLst>
              </a:rPr>
            </a:br>
            <a:r>
              <a:rPr lang="es-ES" sz="2400" b="1"/>
              <a:t/>
            </a:r>
            <a:br>
              <a:rPr lang="es-ES" sz="2400" b="1"/>
            </a:br>
            <a:r>
              <a:rPr lang="es-ES" sz="2400">
                <a:effectLst>
                  <a:outerShdw blurRad="38100" dist="38100" dir="2700000" algn="tl">
                    <a:srgbClr val="000000"/>
                  </a:outerShdw>
                </a:effectLst>
              </a:rPr>
              <a:t> </a:t>
            </a:r>
            <a:r>
              <a:rPr lang="es-ES" sz="2400" b="1"/>
              <a:t>¿Qué proporciona efectivamente y en qué medida? . .</a:t>
            </a:r>
            <a:br>
              <a:rPr lang="es-ES" sz="2400" b="1"/>
            </a:br>
            <a:r>
              <a:rPr lang="es-ES" sz="2400">
                <a:effectLst>
                  <a:outerShdw blurRad="38100" dist="38100" dir="2700000" algn="tl">
                    <a:srgbClr val="000000"/>
                  </a:outerShdw>
                </a:effectLst>
              </a:rPr>
              <a:t>Instrumentos, modos de pensar, modos de hacer y actuar, </a:t>
            </a:r>
            <a:br>
              <a:rPr lang="es-ES" sz="2400">
                <a:effectLst>
                  <a:outerShdw blurRad="38100" dist="38100" dir="2700000" algn="tl">
                    <a:srgbClr val="000000"/>
                  </a:outerShdw>
                </a:effectLst>
              </a:rPr>
            </a:br>
            <a:r>
              <a:rPr lang="es-ES" sz="2400">
                <a:effectLst>
                  <a:outerShdw blurRad="38100" dist="38100" dir="2700000" algn="tl">
                    <a:srgbClr val="000000"/>
                  </a:outerShdw>
                </a:effectLst>
              </a:rPr>
              <a:t/>
            </a:r>
            <a:br>
              <a:rPr lang="es-ES" sz="2400">
                <a:effectLst>
                  <a:outerShdw blurRad="38100" dist="38100" dir="2700000" algn="tl">
                    <a:srgbClr val="000000"/>
                  </a:outerShdw>
                </a:effectLst>
              </a:rPr>
            </a:br>
            <a:r>
              <a:rPr lang="es-ES" sz="2400">
                <a:effectLst>
                  <a:outerShdw blurRad="38100" dist="38100" dir="2700000" algn="tl">
                    <a:srgbClr val="000000"/>
                  </a:outerShdw>
                </a:effectLst>
              </a:rPr>
              <a:t> </a:t>
            </a:r>
            <a:r>
              <a:rPr lang="es-ES" sz="2400" b="1"/>
              <a:t>¿A qué contribuye realmente y en qué medida? . .</a:t>
            </a:r>
            <a:r>
              <a:rPr lang="es-ES" sz="2400">
                <a:effectLst>
                  <a:outerShdw blurRad="38100" dist="38100" dir="2700000" algn="tl">
                    <a:srgbClr val="000000"/>
                  </a:outerShdw>
                </a:effectLst>
              </a:rPr>
              <a:t>  Adaptación, autonomía, cultura.  </a:t>
            </a:r>
          </a:p>
        </p:txBody>
      </p:sp>
      <p:sp>
        <p:nvSpPr>
          <p:cNvPr id="277512" name="Rectangle 8"/>
          <p:cNvSpPr>
            <a:spLocks noGrp="1" noChangeArrowheads="1"/>
          </p:cNvSpPr>
          <p:nvPr>
            <p:ph type="title"/>
          </p:nvPr>
        </p:nvSpPr>
        <p:spPr>
          <a:noFill/>
          <a:ln/>
        </p:spPr>
        <p:txBody>
          <a:bodyPr/>
          <a:lstStyle/>
          <a:p>
            <a:r>
              <a:rPr lang="es-ES" sz="3600"/>
              <a:t>Con la Educación Matemática que se desarrolla en las aulas:</a:t>
            </a:r>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95D7FF-0366-4B7B-A058-B8E7C32E8799}" type="slidenum">
              <a:rPr lang="es-ES"/>
              <a:pPr/>
              <a:t>15</a:t>
            </a:fld>
            <a:endParaRPr lang="es-ES"/>
          </a:p>
        </p:txBody>
      </p:sp>
      <p:sp>
        <p:nvSpPr>
          <p:cNvPr id="286722" name="Rectangle 2"/>
          <p:cNvSpPr>
            <a:spLocks noGrp="1" noChangeArrowheads="1"/>
          </p:cNvSpPr>
          <p:nvPr>
            <p:ph type="title"/>
          </p:nvPr>
        </p:nvSpPr>
        <p:spPr>
          <a:xfrm>
            <a:off x="466725" y="404813"/>
            <a:ext cx="8226425" cy="1143000"/>
          </a:xfrm>
        </p:spPr>
        <p:txBody>
          <a:bodyPr/>
          <a:lstStyle/>
          <a:p>
            <a:r>
              <a:rPr lang="es-ES"/>
              <a:t>La evaluación</a:t>
            </a:r>
          </a:p>
        </p:txBody>
      </p:sp>
      <p:sp>
        <p:nvSpPr>
          <p:cNvPr id="286723" name="Rectangle 3"/>
          <p:cNvSpPr>
            <a:spLocks noGrp="1" noChangeArrowheads="1"/>
          </p:cNvSpPr>
          <p:nvPr>
            <p:ph type="body" idx="1"/>
          </p:nvPr>
        </p:nvSpPr>
        <p:spPr>
          <a:xfrm>
            <a:off x="466725" y="1557338"/>
            <a:ext cx="8226425" cy="1512887"/>
          </a:xfrm>
          <a:noFill/>
          <a:ln/>
        </p:spPr>
        <p:txBody>
          <a:bodyPr/>
          <a:lstStyle/>
          <a:p>
            <a:pPr>
              <a:lnSpc>
                <a:spcPct val="80000"/>
              </a:lnSpc>
            </a:pPr>
            <a:r>
              <a:rPr lang="es-ES" sz="2000">
                <a:effectLst/>
              </a:rPr>
              <a:t>Los datos; la información “objetiva”</a:t>
            </a:r>
          </a:p>
          <a:p>
            <a:pPr>
              <a:lnSpc>
                <a:spcPct val="80000"/>
              </a:lnSpc>
            </a:pPr>
            <a:r>
              <a:rPr lang="es-ES" sz="2000">
                <a:effectLst/>
              </a:rPr>
              <a:t>Una parte importante de las claves para mejorar la calidad de la Educación Matemática</a:t>
            </a:r>
          </a:p>
          <a:p>
            <a:pPr>
              <a:lnSpc>
                <a:spcPct val="80000"/>
              </a:lnSpc>
            </a:pPr>
            <a:r>
              <a:rPr lang="es-ES" sz="2000">
                <a:effectLst/>
              </a:rPr>
              <a:t>El factor regulador</a:t>
            </a:r>
          </a:p>
          <a:p>
            <a:pPr>
              <a:lnSpc>
                <a:spcPct val="80000"/>
              </a:lnSpc>
            </a:pPr>
            <a:r>
              <a:rPr lang="es-ES" sz="2000">
                <a:effectLst/>
              </a:rPr>
              <a:t>El desencadenante de la polémica; de lo que se habla</a:t>
            </a:r>
          </a:p>
        </p:txBody>
      </p:sp>
      <p:sp>
        <p:nvSpPr>
          <p:cNvPr id="286725" name="Rectangle 5"/>
          <p:cNvSpPr>
            <a:spLocks noChangeArrowheads="1"/>
          </p:cNvSpPr>
          <p:nvPr/>
        </p:nvSpPr>
        <p:spPr bwMode="auto">
          <a:xfrm>
            <a:off x="466725" y="3789363"/>
            <a:ext cx="7127875" cy="2303462"/>
          </a:xfrm>
          <a:prstGeom prst="rect">
            <a:avLst/>
          </a:prstGeom>
          <a:noFill/>
          <a:ln w="9525">
            <a:noFill/>
            <a:miter lim="800000"/>
            <a:headEnd/>
            <a:tailEnd/>
          </a:ln>
          <a:effectLst/>
        </p:spPr>
        <p:txBody>
          <a:bodyPr anchor="ctr" anchorCtr="1"/>
          <a:lstStyle/>
          <a:p>
            <a:r>
              <a:rPr lang="es-ES" sz="2400" b="1" u="sng">
                <a:solidFill>
                  <a:schemeClr val="tx2"/>
                </a:solidFill>
                <a:effectLst>
                  <a:outerShdw blurRad="38100" dist="38100" dir="2700000" algn="tl">
                    <a:srgbClr val="000000"/>
                  </a:outerShdw>
                </a:effectLst>
              </a:rPr>
              <a:t>Evaluaciones del rendimiento matemático</a:t>
            </a:r>
            <a:r>
              <a:rPr lang="es-ES" sz="2400">
                <a:solidFill>
                  <a:schemeClr val="tx2"/>
                </a:solidFill>
                <a:effectLst>
                  <a:outerShdw blurRad="38100" dist="38100" dir="2700000" algn="tl">
                    <a:srgbClr val="000000"/>
                  </a:outerShdw>
                </a:effectLst>
              </a:rPr>
              <a:t>:</a:t>
            </a:r>
            <a:br>
              <a:rPr lang="es-ES" sz="2400">
                <a:solidFill>
                  <a:schemeClr val="tx2"/>
                </a:solidFill>
                <a:effectLst>
                  <a:outerShdw blurRad="38100" dist="38100" dir="2700000" algn="tl">
                    <a:srgbClr val="000000"/>
                  </a:outerShdw>
                </a:effectLst>
              </a:rPr>
            </a:br>
            <a:r>
              <a:rPr lang="es-ES" sz="2400">
                <a:solidFill>
                  <a:schemeClr val="tx2"/>
                </a:solidFill>
                <a:effectLst>
                  <a:outerShdw blurRad="38100" dist="38100" dir="2700000" algn="tl">
                    <a:srgbClr val="000000"/>
                  </a:outerShdw>
                </a:effectLst>
              </a:rPr>
              <a:t/>
            </a:r>
            <a:br>
              <a:rPr lang="es-ES" sz="2400">
                <a:solidFill>
                  <a:schemeClr val="tx2"/>
                </a:solidFill>
                <a:effectLst>
                  <a:outerShdw blurRad="38100" dist="38100" dir="2700000" algn="tl">
                    <a:srgbClr val="000000"/>
                  </a:outerShdw>
                </a:effectLst>
              </a:rPr>
            </a:br>
            <a:r>
              <a:rPr lang="es-ES" sz="2400">
                <a:solidFill>
                  <a:schemeClr val="tx2"/>
                </a:solidFill>
              </a:rPr>
              <a:t>PISA - OCDE 2003</a:t>
            </a:r>
            <a:br>
              <a:rPr lang="es-ES" sz="2400">
                <a:solidFill>
                  <a:schemeClr val="tx2"/>
                </a:solidFill>
              </a:rPr>
            </a:br>
            <a:r>
              <a:rPr lang="es-ES" sz="2400">
                <a:solidFill>
                  <a:schemeClr val="tx2"/>
                </a:solidFill>
              </a:rPr>
              <a:t>Evaluación de Diagnóstico en Andalucía</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box(in)">
                                      <p:cBhvr>
                                        <p:cTn id="7" dur="1000"/>
                                        <p:tgtEl>
                                          <p:spTgt spid="286723">
                                            <p:txEl>
                                              <p:pRg st="0" end="0"/>
                                            </p:txEl>
                                          </p:spTgt>
                                        </p:tgtEl>
                                      </p:cBhvr>
                                    </p:animEffect>
                                  </p:childTnLst>
                                </p:cTn>
                              </p:par>
                            </p:childTnLst>
                          </p:cTn>
                        </p:par>
                        <p:par>
                          <p:cTn id="8" fill="hold">
                            <p:stCondLst>
                              <p:cond delay="1000"/>
                            </p:stCondLst>
                            <p:childTnLst>
                              <p:par>
                                <p:cTn id="9" presetID="4" presetClass="entr" presetSubtype="16" fill="hold" nodeType="afterEffect">
                                  <p:stCondLst>
                                    <p:cond delay="500"/>
                                  </p:stCondLst>
                                  <p:childTnLst>
                                    <p:set>
                                      <p:cBhvr>
                                        <p:cTn id="10" dur="1" fill="hold">
                                          <p:stCondLst>
                                            <p:cond delay="0"/>
                                          </p:stCondLst>
                                        </p:cTn>
                                        <p:tgtEl>
                                          <p:spTgt spid="286723">
                                            <p:txEl>
                                              <p:pRg st="1" end="1"/>
                                            </p:txEl>
                                          </p:spTgt>
                                        </p:tgtEl>
                                        <p:attrNameLst>
                                          <p:attrName>style.visibility</p:attrName>
                                        </p:attrNameLst>
                                      </p:cBhvr>
                                      <p:to>
                                        <p:strVal val="visible"/>
                                      </p:to>
                                    </p:set>
                                    <p:animEffect transition="in" filter="box(in)">
                                      <p:cBhvr>
                                        <p:cTn id="11" dur="1000"/>
                                        <p:tgtEl>
                                          <p:spTgt spid="286723">
                                            <p:txEl>
                                              <p:pRg st="1" end="1"/>
                                            </p:txEl>
                                          </p:spTgt>
                                        </p:tgtEl>
                                      </p:cBhvr>
                                    </p:animEffect>
                                  </p:childTnLst>
                                </p:cTn>
                              </p:par>
                            </p:childTnLst>
                          </p:cTn>
                        </p:par>
                        <p:par>
                          <p:cTn id="12" fill="hold">
                            <p:stCondLst>
                              <p:cond delay="2500"/>
                            </p:stCondLst>
                            <p:childTnLst>
                              <p:par>
                                <p:cTn id="13" presetID="4" presetClass="entr" presetSubtype="16" fill="hold" nodeType="afterEffect">
                                  <p:stCondLst>
                                    <p:cond delay="500"/>
                                  </p:stCondLst>
                                  <p:childTnLst>
                                    <p:set>
                                      <p:cBhvr>
                                        <p:cTn id="14" dur="1" fill="hold">
                                          <p:stCondLst>
                                            <p:cond delay="0"/>
                                          </p:stCondLst>
                                        </p:cTn>
                                        <p:tgtEl>
                                          <p:spTgt spid="286723">
                                            <p:txEl>
                                              <p:pRg st="2" end="2"/>
                                            </p:txEl>
                                          </p:spTgt>
                                        </p:tgtEl>
                                        <p:attrNameLst>
                                          <p:attrName>style.visibility</p:attrName>
                                        </p:attrNameLst>
                                      </p:cBhvr>
                                      <p:to>
                                        <p:strVal val="visible"/>
                                      </p:to>
                                    </p:set>
                                    <p:animEffect transition="in" filter="box(in)">
                                      <p:cBhvr>
                                        <p:cTn id="15" dur="1000"/>
                                        <p:tgtEl>
                                          <p:spTgt spid="286723">
                                            <p:txEl>
                                              <p:pRg st="2" end="2"/>
                                            </p:txEl>
                                          </p:spTgt>
                                        </p:tgtEl>
                                      </p:cBhvr>
                                    </p:animEffect>
                                  </p:childTnLst>
                                </p:cTn>
                              </p:par>
                            </p:childTnLst>
                          </p:cTn>
                        </p:par>
                        <p:par>
                          <p:cTn id="16" fill="hold">
                            <p:stCondLst>
                              <p:cond delay="4000"/>
                            </p:stCondLst>
                            <p:childTnLst>
                              <p:par>
                                <p:cTn id="17" presetID="4" presetClass="entr" presetSubtype="16" fill="hold" nodeType="afterEffect">
                                  <p:stCondLst>
                                    <p:cond delay="500"/>
                                  </p:stCondLst>
                                  <p:childTnLst>
                                    <p:set>
                                      <p:cBhvr>
                                        <p:cTn id="18" dur="1" fill="hold">
                                          <p:stCondLst>
                                            <p:cond delay="0"/>
                                          </p:stCondLst>
                                        </p:cTn>
                                        <p:tgtEl>
                                          <p:spTgt spid="286723">
                                            <p:txEl>
                                              <p:pRg st="3" end="3"/>
                                            </p:txEl>
                                          </p:spTgt>
                                        </p:tgtEl>
                                        <p:attrNameLst>
                                          <p:attrName>style.visibility</p:attrName>
                                        </p:attrNameLst>
                                      </p:cBhvr>
                                      <p:to>
                                        <p:strVal val="visible"/>
                                      </p:to>
                                    </p:set>
                                    <p:animEffect transition="in" filter="box(in)">
                                      <p:cBhvr>
                                        <p:cTn id="19" dur="1000"/>
                                        <p:tgtEl>
                                          <p:spTgt spid="28672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86725"/>
                                        </p:tgtEl>
                                        <p:attrNameLst>
                                          <p:attrName>style.visibility</p:attrName>
                                        </p:attrNameLst>
                                      </p:cBhvr>
                                      <p:to>
                                        <p:strVal val="visible"/>
                                      </p:to>
                                    </p:set>
                                    <p:animEffect transition="in" filter="wipe(down)">
                                      <p:cBhvr>
                                        <p:cTn id="24" dur="500"/>
                                        <p:tgtEl>
                                          <p:spTgt spid="286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FFFF99"/>
        </a:solidFill>
        <a:effectLst/>
      </p:bgPr>
    </p:bg>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66FBE4DC-B06E-4510-BB9B-101AF5D8E0DA}" type="slidenum">
              <a:rPr lang="es-ES"/>
              <a:pPr/>
              <a:t>16</a:t>
            </a:fld>
            <a:endParaRPr lang="es-ES"/>
          </a:p>
        </p:txBody>
      </p:sp>
      <p:sp>
        <p:nvSpPr>
          <p:cNvPr id="96258" name="Rectangle 2"/>
          <p:cNvSpPr>
            <a:spLocks noGrp="1" noChangeArrowheads="1"/>
          </p:cNvSpPr>
          <p:nvPr>
            <p:ph type="body" idx="1"/>
          </p:nvPr>
        </p:nvSpPr>
        <p:spPr>
          <a:xfrm>
            <a:off x="395288" y="2420938"/>
            <a:ext cx="8007350" cy="2016125"/>
          </a:xfrm>
        </p:spPr>
        <p:txBody>
          <a:bodyPr/>
          <a:lstStyle/>
          <a:p>
            <a:pPr algn="ctr">
              <a:buFontTx/>
              <a:buNone/>
            </a:pPr>
            <a:r>
              <a:rPr lang="es-ES" sz="3600">
                <a:solidFill>
                  <a:schemeClr val="accent2"/>
                </a:solidFill>
              </a:rPr>
              <a:t>	Evaluación del rendimiento matemático PISA - OCDE 2003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Effect transition="in" filter="fade">
                                      <p:cBhvr>
                                        <p:cTn id="7" dur="500"/>
                                        <p:tgtEl>
                                          <p:spTgt spid="96258">
                                            <p:txEl>
                                              <p:pRg st="0" end="0"/>
                                            </p:txEl>
                                          </p:spTgt>
                                        </p:tgtEl>
                                      </p:cBhvr>
                                    </p:animEffect>
                                    <p:anim calcmode="lin" valueType="num">
                                      <p:cBhvr>
                                        <p:cTn id="8" dur="500" fill="hold"/>
                                        <p:tgtEl>
                                          <p:spTgt spid="9625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6258">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FF7250AE-D499-4307-897C-8218006C7409}" type="slidenum">
              <a:rPr lang="es-ES"/>
              <a:pPr/>
              <a:t>17</a:t>
            </a:fld>
            <a:endParaRPr lang="es-ES"/>
          </a:p>
        </p:txBody>
      </p:sp>
      <p:sp>
        <p:nvSpPr>
          <p:cNvPr id="24578" name="Rectangle 2"/>
          <p:cNvSpPr>
            <a:spLocks noGrp="1" noChangeArrowheads="1"/>
          </p:cNvSpPr>
          <p:nvPr>
            <p:ph type="title"/>
          </p:nvPr>
        </p:nvSpPr>
        <p:spPr/>
        <p:txBody>
          <a:bodyPr/>
          <a:lstStyle/>
          <a:p>
            <a:r>
              <a:rPr lang="es-ES" sz="3200"/>
              <a:t>Contribución de las matemáticas</a:t>
            </a:r>
            <a:br>
              <a:rPr lang="es-ES" sz="3200"/>
            </a:br>
            <a:r>
              <a:rPr lang="es-ES" sz="3200"/>
              <a:t>Dominio que se evalúa</a:t>
            </a:r>
          </a:p>
        </p:txBody>
      </p:sp>
      <p:sp>
        <p:nvSpPr>
          <p:cNvPr id="24579" name="Rectangle 3"/>
          <p:cNvSpPr>
            <a:spLocks noGrp="1" noChangeArrowheads="1"/>
          </p:cNvSpPr>
          <p:nvPr>
            <p:ph type="body" idx="1"/>
          </p:nvPr>
        </p:nvSpPr>
        <p:spPr>
          <a:xfrm>
            <a:off x="455613" y="1598613"/>
            <a:ext cx="8226425" cy="4999037"/>
          </a:xfrm>
        </p:spPr>
        <p:txBody>
          <a:bodyPr/>
          <a:lstStyle/>
          <a:p>
            <a:pPr>
              <a:lnSpc>
                <a:spcPct val="80000"/>
              </a:lnSpc>
            </a:pPr>
            <a:r>
              <a:rPr lang="es-ES" sz="2400"/>
              <a:t>“</a:t>
            </a:r>
            <a:r>
              <a:rPr lang="es-ES" sz="2400" b="1" u="sng"/>
              <a:t>Alfabetización Matemática</a:t>
            </a:r>
            <a:r>
              <a:rPr lang="es-ES" sz="2400"/>
              <a:t>” (Mathematical Literacy).</a:t>
            </a:r>
          </a:p>
          <a:p>
            <a:pPr>
              <a:lnSpc>
                <a:spcPct val="80000"/>
              </a:lnSpc>
              <a:buFont typeface="Wingdings" pitchFamily="2" charset="2"/>
              <a:buNone/>
            </a:pPr>
            <a:endParaRPr lang="es-ES" sz="2400"/>
          </a:p>
          <a:p>
            <a:pPr>
              <a:lnSpc>
                <a:spcPct val="80000"/>
              </a:lnSpc>
              <a:buFont typeface="Wingdings" pitchFamily="2" charset="2"/>
              <a:buNone/>
            </a:pPr>
            <a:r>
              <a:rPr lang="es-ES" sz="2400" i="1"/>
              <a:t>	capacidad para utilizar y hacer matemáticas en situaciones reales, es decir,</a:t>
            </a:r>
            <a:r>
              <a:rPr lang="es-ES" sz="2400"/>
              <a:t> para </a:t>
            </a:r>
            <a:r>
              <a:rPr lang="es-ES" sz="2400" i="1"/>
              <a:t>analizar, razonar y comunicar eficazmente cuando se enuncian, formulan y resuelven problemas matemáticos en una variedad de dominios y situaciones (OCDE)</a:t>
            </a:r>
            <a:endParaRPr lang="es-ES" sz="2400"/>
          </a:p>
          <a:p>
            <a:pPr>
              <a:lnSpc>
                <a:spcPct val="80000"/>
              </a:lnSpc>
              <a:buFont typeface="Wingdings" pitchFamily="2" charset="2"/>
              <a:buNone/>
            </a:pPr>
            <a:endParaRPr lang="es-ES" sz="2000"/>
          </a:p>
          <a:p>
            <a:pPr>
              <a:lnSpc>
                <a:spcPct val="80000"/>
              </a:lnSpc>
              <a:buFont typeface="Wingdings" pitchFamily="2" charset="2"/>
              <a:buNone/>
            </a:pPr>
            <a:r>
              <a:rPr lang="es-ES" sz="2400"/>
              <a:t>	</a:t>
            </a:r>
            <a:r>
              <a:rPr lang="es-ES" sz="2000"/>
              <a:t>pero también: comunicar, relacionarse con las matemáticas, valorar, apreciar y disfrutar . . .</a:t>
            </a:r>
          </a:p>
          <a:p>
            <a:pPr>
              <a:lnSpc>
                <a:spcPct val="80000"/>
              </a:lnSpc>
              <a:buFont typeface="Wingdings" pitchFamily="2" charset="2"/>
              <a:buNone/>
            </a:pPr>
            <a:r>
              <a:rPr lang="es-ES" sz="2400"/>
              <a:t>	</a:t>
            </a:r>
          </a:p>
          <a:p>
            <a:pPr>
              <a:lnSpc>
                <a:spcPct val="80000"/>
              </a:lnSpc>
              <a:buFont typeface="Wingdings" pitchFamily="2" charset="2"/>
              <a:buNone/>
            </a:pPr>
            <a:r>
              <a:rPr lang="es-ES" sz="2400"/>
              <a:t>	</a:t>
            </a:r>
            <a:r>
              <a:rPr lang="es-ES" sz="2800" b="1"/>
              <a:t>La alfabetización matemática se produce mediante el desarrollo de competencias matemáticas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fill="hold"/>
                                        <p:tgtEl>
                                          <p:spTgt spid="2457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457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457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457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457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4579">
                                            <p:txEl>
                                              <p:pRg st="2" end="2"/>
                                            </p:txEl>
                                          </p:spTgt>
                                        </p:tgtEl>
                                        <p:attrNameLst>
                                          <p:attrName>style.visibility</p:attrName>
                                        </p:attrNameLst>
                                      </p:cBhvr>
                                      <p:to>
                                        <p:strVal val="visible"/>
                                      </p:to>
                                    </p:set>
                                    <p:animEffect transition="in" filter="box(in)">
                                      <p:cBhvr>
                                        <p:cTn id="16" dur="500"/>
                                        <p:tgtEl>
                                          <p:spTgt spid="24579">
                                            <p:txEl>
                                              <p:pRg st="2" end="2"/>
                                            </p:txEl>
                                          </p:spTgt>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24579">
                                            <p:txEl>
                                              <p:pRg st="4" end="4"/>
                                            </p:txEl>
                                          </p:spTgt>
                                        </p:tgtEl>
                                        <p:attrNameLst>
                                          <p:attrName>style.visibility</p:attrName>
                                        </p:attrNameLst>
                                      </p:cBhvr>
                                      <p:to>
                                        <p:strVal val="visible"/>
                                      </p:to>
                                    </p:set>
                                    <p:animEffect transition="in" filter="checkerboard(across)">
                                      <p:cBhvr>
                                        <p:cTn id="20" dur="500"/>
                                        <p:tgtEl>
                                          <p:spTgt spid="2457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animEffect transition="in" filter="wipe(down)">
                                      <p:cBhvr>
                                        <p:cTn id="25"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0427A370-35D7-4DA3-97CF-A074D5842122}" type="slidenum">
              <a:rPr lang="es-ES"/>
              <a:pPr/>
              <a:t>18</a:t>
            </a:fld>
            <a:endParaRPr lang="es-ES"/>
          </a:p>
        </p:txBody>
      </p:sp>
      <p:sp>
        <p:nvSpPr>
          <p:cNvPr id="71682" name="Rectangle 2"/>
          <p:cNvSpPr>
            <a:spLocks noGrp="1" noChangeArrowheads="1"/>
          </p:cNvSpPr>
          <p:nvPr>
            <p:ph type="title"/>
          </p:nvPr>
        </p:nvSpPr>
        <p:spPr>
          <a:xfrm>
            <a:off x="466725" y="333375"/>
            <a:ext cx="8226425" cy="1143000"/>
          </a:xfrm>
        </p:spPr>
        <p:txBody>
          <a:bodyPr/>
          <a:lstStyle/>
          <a:p>
            <a:pPr>
              <a:lnSpc>
                <a:spcPct val="80000"/>
              </a:lnSpc>
            </a:pPr>
            <a:r>
              <a:rPr lang="es-ES" sz="4000"/>
              <a:t>Competencia</a:t>
            </a:r>
            <a:br>
              <a:rPr lang="es-ES" sz="4000"/>
            </a:br>
            <a:r>
              <a:rPr lang="es-ES" sz="4000"/>
              <a:t> </a:t>
            </a:r>
            <a:r>
              <a:rPr lang="es-ES" sz="2400"/>
              <a:t>(PISA - OCDE)</a:t>
            </a:r>
          </a:p>
        </p:txBody>
      </p:sp>
      <p:sp>
        <p:nvSpPr>
          <p:cNvPr id="71685" name="Rectangle 5"/>
          <p:cNvSpPr>
            <a:spLocks noGrp="1" noChangeArrowheads="1"/>
          </p:cNvSpPr>
          <p:nvPr>
            <p:ph type="body" idx="1"/>
          </p:nvPr>
        </p:nvSpPr>
        <p:spPr>
          <a:xfrm>
            <a:off x="395288" y="1700213"/>
            <a:ext cx="8424862" cy="4564062"/>
          </a:xfrm>
        </p:spPr>
        <p:txBody>
          <a:bodyPr/>
          <a:lstStyle/>
          <a:p>
            <a:pPr>
              <a:lnSpc>
                <a:spcPct val="80000"/>
              </a:lnSpc>
              <a:buFont typeface="Wingdings" pitchFamily="2" charset="2"/>
              <a:buNone/>
            </a:pPr>
            <a:r>
              <a:rPr lang="es-ES" sz="2400" u="sng">
                <a:effectLst/>
              </a:rPr>
              <a:t>En el ámbito laboral</a:t>
            </a:r>
          </a:p>
          <a:p>
            <a:pPr>
              <a:lnSpc>
                <a:spcPct val="80000"/>
              </a:lnSpc>
              <a:buFont typeface="Wingdings" pitchFamily="2" charset="2"/>
              <a:buNone/>
            </a:pPr>
            <a:endParaRPr lang="es-ES" sz="1800"/>
          </a:p>
          <a:p>
            <a:pPr>
              <a:lnSpc>
                <a:spcPct val="80000"/>
              </a:lnSpc>
            </a:pPr>
            <a:r>
              <a:rPr lang="es-ES" sz="2400"/>
              <a:t>Cualidad o conjunto de cualidades individuales relacionadas con el desempeño de un trabajo o una profesión (capacitado, cualificado, apto, idóneo, entendido, experto, diestro, capaz, eficiente, eficaz, hábil, preparado)</a:t>
            </a:r>
          </a:p>
          <a:p>
            <a:pPr>
              <a:lnSpc>
                <a:spcPct val="80000"/>
              </a:lnSpc>
            </a:pPr>
            <a:endParaRPr lang="es-ES" sz="1800"/>
          </a:p>
          <a:p>
            <a:pPr>
              <a:lnSpc>
                <a:spcPct val="80000"/>
              </a:lnSpc>
              <a:buFont typeface="Wingdings" pitchFamily="2" charset="2"/>
              <a:buNone/>
            </a:pPr>
            <a:r>
              <a:rPr lang="es-ES" sz="2400" u="sng">
                <a:effectLst/>
              </a:rPr>
              <a:t>En el ámbito educativo</a:t>
            </a:r>
          </a:p>
          <a:p>
            <a:pPr>
              <a:lnSpc>
                <a:spcPct val="80000"/>
              </a:lnSpc>
              <a:buFont typeface="Wingdings" pitchFamily="2" charset="2"/>
              <a:buNone/>
            </a:pPr>
            <a:endParaRPr lang="es-ES" sz="2000" u="sng">
              <a:effectLst/>
            </a:endParaRPr>
          </a:p>
          <a:p>
            <a:pPr>
              <a:lnSpc>
                <a:spcPct val="80000"/>
              </a:lnSpc>
            </a:pPr>
            <a:r>
              <a:rPr lang="es-ES" sz="2400">
                <a:effectLst/>
              </a:rPr>
              <a:t>Ser capaz de hacer algo al término del proceso educativo y haber desarrollado los procedimientos para continuar aprendiendo de forma autónoma a lo largo de la vida</a:t>
            </a:r>
          </a:p>
          <a:p>
            <a:pPr>
              <a:lnSpc>
                <a:spcPct val="80000"/>
              </a:lnSpc>
              <a:buFont typeface="Wingdings" pitchFamily="2" charset="2"/>
              <a:buNone/>
            </a:pPr>
            <a:endParaRPr lang="es-ES" sz="1800">
              <a:effectLst/>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Effect transition="in" filter="wipe(down)">
                                      <p:cBhvr>
                                        <p:cTn id="7" dur="500"/>
                                        <p:tgtEl>
                                          <p:spTgt spid="71685">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685">
                                            <p:txEl>
                                              <p:pRg st="2" end="2"/>
                                            </p:txEl>
                                          </p:spTgt>
                                        </p:tgtEl>
                                        <p:attrNameLst>
                                          <p:attrName>style.visibility</p:attrName>
                                        </p:attrNameLst>
                                      </p:cBhvr>
                                      <p:to>
                                        <p:strVal val="visible"/>
                                      </p:to>
                                    </p:set>
                                    <p:animEffect transition="in" filter="wipe(down)">
                                      <p:cBhvr>
                                        <p:cTn id="11" dur="500"/>
                                        <p:tgtEl>
                                          <p:spTgt spid="7168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1685">
                                            <p:txEl>
                                              <p:pRg st="4" end="4"/>
                                            </p:txEl>
                                          </p:spTgt>
                                        </p:tgtEl>
                                        <p:attrNameLst>
                                          <p:attrName>style.visibility</p:attrName>
                                        </p:attrNameLst>
                                      </p:cBhvr>
                                      <p:to>
                                        <p:strVal val="visible"/>
                                      </p:to>
                                    </p:set>
                                    <p:animEffect transition="in" filter="wipe(down)">
                                      <p:cBhvr>
                                        <p:cTn id="16" dur="500"/>
                                        <p:tgtEl>
                                          <p:spTgt spid="71685">
                                            <p:txEl>
                                              <p:pRg st="4" end="4"/>
                                            </p:tx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71685">
                                            <p:txEl>
                                              <p:pRg st="6" end="6"/>
                                            </p:txEl>
                                          </p:spTgt>
                                        </p:tgtEl>
                                        <p:attrNameLst>
                                          <p:attrName>style.visibility</p:attrName>
                                        </p:attrNameLst>
                                      </p:cBhvr>
                                      <p:to>
                                        <p:strVal val="visible"/>
                                      </p:to>
                                    </p:set>
                                    <p:animEffect transition="in" filter="wipe(down)">
                                      <p:cBhvr>
                                        <p:cTn id="20" dur="500"/>
                                        <p:tgtEl>
                                          <p:spTgt spid="716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F724790C-C49B-4B5A-B6BC-3E3D614A2D0E}" type="slidenum">
              <a:rPr lang="es-ES"/>
              <a:pPr/>
              <a:t>19</a:t>
            </a:fld>
            <a:endParaRPr lang="es-ES"/>
          </a:p>
        </p:txBody>
      </p:sp>
      <p:sp>
        <p:nvSpPr>
          <p:cNvPr id="326658" name="Rectangle 2"/>
          <p:cNvSpPr>
            <a:spLocks noGrp="1" noChangeArrowheads="1"/>
          </p:cNvSpPr>
          <p:nvPr>
            <p:ph type="title"/>
          </p:nvPr>
        </p:nvSpPr>
        <p:spPr>
          <a:xfrm>
            <a:off x="395288" y="260350"/>
            <a:ext cx="8226425" cy="1143000"/>
          </a:xfrm>
        </p:spPr>
        <p:txBody>
          <a:bodyPr/>
          <a:lstStyle/>
          <a:p>
            <a:pPr>
              <a:lnSpc>
                <a:spcPct val="80000"/>
              </a:lnSpc>
            </a:pPr>
            <a:r>
              <a:rPr lang="es-ES" sz="3600"/>
              <a:t>Competencias Básicas</a:t>
            </a:r>
            <a:br>
              <a:rPr lang="es-ES" sz="3600"/>
            </a:br>
            <a:r>
              <a:rPr lang="es-ES" sz="3600"/>
              <a:t> </a:t>
            </a:r>
            <a:r>
              <a:rPr lang="es-ES" sz="2400"/>
              <a:t>(PISA - OCDE)</a:t>
            </a:r>
          </a:p>
        </p:txBody>
      </p:sp>
      <p:sp>
        <p:nvSpPr>
          <p:cNvPr id="326659" name="Rectangle 3"/>
          <p:cNvSpPr>
            <a:spLocks noGrp="1" noChangeArrowheads="1"/>
          </p:cNvSpPr>
          <p:nvPr>
            <p:ph type="body" idx="1"/>
          </p:nvPr>
        </p:nvSpPr>
        <p:spPr>
          <a:xfrm>
            <a:off x="179388" y="1484313"/>
            <a:ext cx="8713787" cy="4968875"/>
          </a:xfrm>
        </p:spPr>
        <p:txBody>
          <a:bodyPr/>
          <a:lstStyle/>
          <a:p>
            <a:pPr>
              <a:lnSpc>
                <a:spcPct val="80000"/>
              </a:lnSpc>
              <a:buFont typeface="Wingdings" pitchFamily="2" charset="2"/>
              <a:buNone/>
            </a:pPr>
            <a:r>
              <a:rPr lang="es-ES" sz="2000" i="1" u="sng"/>
              <a:t>(Key competencies)</a:t>
            </a:r>
            <a:endParaRPr lang="es-ES" sz="2000"/>
          </a:p>
          <a:p>
            <a:pPr>
              <a:lnSpc>
                <a:spcPct val="80000"/>
              </a:lnSpc>
              <a:buFont typeface="Wingdings" pitchFamily="2" charset="2"/>
              <a:buNone/>
            </a:pPr>
            <a:r>
              <a:rPr lang="es-ES" sz="2000"/>
              <a:t>(DeSeCo Project (definición y selección de competencias (OCDE)))</a:t>
            </a:r>
            <a:endParaRPr lang="es-ES" sz="2000" i="1"/>
          </a:p>
          <a:p>
            <a:pPr>
              <a:lnSpc>
                <a:spcPct val="80000"/>
              </a:lnSpc>
              <a:buFont typeface="Wingdings" pitchFamily="2" charset="2"/>
              <a:buNone/>
            </a:pPr>
            <a:r>
              <a:rPr lang="es-ES" sz="2000" i="1"/>
              <a:t>“Conocimientos y destrezas esenciales para la participación plena en la sociedad</a:t>
            </a:r>
            <a:r>
              <a:rPr lang="es-ES" sz="2000"/>
              <a:t>”</a:t>
            </a:r>
          </a:p>
          <a:p>
            <a:pPr>
              <a:lnSpc>
                <a:spcPct val="80000"/>
              </a:lnSpc>
              <a:buFont typeface="Wingdings" pitchFamily="2" charset="2"/>
              <a:buNone/>
            </a:pPr>
            <a:r>
              <a:rPr lang="es-ES" sz="2000"/>
              <a:t> </a:t>
            </a:r>
            <a:endParaRPr lang="es-ES" sz="2000" i="1"/>
          </a:p>
          <a:p>
            <a:pPr>
              <a:lnSpc>
                <a:spcPct val="80000"/>
              </a:lnSpc>
              <a:buFont typeface="Wingdings" pitchFamily="2" charset="2"/>
              <a:buNone/>
            </a:pPr>
            <a:r>
              <a:rPr lang="es-ES" sz="2000" i="1"/>
              <a:t> “Capacidad de responder a demandas complejas y llevar a cabo tareas diversas de forma adecuada. . .”</a:t>
            </a:r>
          </a:p>
          <a:p>
            <a:pPr>
              <a:lnSpc>
                <a:spcPct val="80000"/>
              </a:lnSpc>
              <a:buFont typeface="Wingdings" pitchFamily="2" charset="2"/>
              <a:buNone/>
            </a:pPr>
            <a:r>
              <a:rPr lang="es-ES" sz="2000" i="1"/>
              <a:t>“. . . combinación de destrezas, habilidades prácticas, conocimientos, motivación, valores éticos, actitudes, emociones y otros componentes sociales y de comportamiento adecuadas al contexto y que se movilizan conjuntamente para lograr una acción eficaz”</a:t>
            </a:r>
          </a:p>
          <a:p>
            <a:pPr>
              <a:lnSpc>
                <a:spcPct val="80000"/>
              </a:lnSpc>
              <a:buFont typeface="Wingdings" pitchFamily="2" charset="2"/>
              <a:buNone/>
            </a:pPr>
            <a:endParaRPr lang="es-ES" sz="2400">
              <a:effectLst/>
            </a:endParaRPr>
          </a:p>
          <a:p>
            <a:pPr>
              <a:lnSpc>
                <a:spcPct val="80000"/>
              </a:lnSpc>
            </a:pPr>
            <a:r>
              <a:rPr lang="es-ES" sz="1800">
                <a:effectLst/>
              </a:rPr>
              <a:t>Son algo más que conocimientos y destrezas.</a:t>
            </a:r>
          </a:p>
          <a:p>
            <a:pPr>
              <a:lnSpc>
                <a:spcPct val="80000"/>
              </a:lnSpc>
            </a:pPr>
            <a:r>
              <a:rPr lang="es-ES" sz="1800">
                <a:effectLst/>
              </a:rPr>
              <a:t>Constituyen un “</a:t>
            </a:r>
            <a:r>
              <a:rPr lang="es-ES" sz="1800" b="1" u="sng">
                <a:effectLst/>
              </a:rPr>
              <a:t>saber hacer</a:t>
            </a:r>
            <a:r>
              <a:rPr lang="es-ES" sz="1800">
                <a:effectLst/>
              </a:rPr>
              <a:t>” que se aplica en diversidad de contextos.</a:t>
            </a:r>
            <a:endParaRPr lang="es-ES" sz="1800" b="1" u="sng">
              <a:effectLst/>
            </a:endParaRPr>
          </a:p>
          <a:p>
            <a:pPr>
              <a:lnSpc>
                <a:spcPct val="80000"/>
              </a:lnSpc>
            </a:pPr>
            <a:r>
              <a:rPr lang="es-ES" sz="1800">
                <a:effectLst/>
              </a:rPr>
              <a:t>Poseen un </a:t>
            </a:r>
            <a:r>
              <a:rPr lang="es-ES" sz="1800" b="1" u="sng">
                <a:effectLst/>
              </a:rPr>
              <a:t>carácter integrador</a:t>
            </a:r>
            <a:r>
              <a:rPr lang="es-ES" sz="1800">
                <a:effectLst/>
              </a:rPr>
              <a:t>, de modo que cada competencia abarca conocimientos, procedimientos y actitudes.</a:t>
            </a:r>
          </a:p>
          <a:p>
            <a:pPr>
              <a:lnSpc>
                <a:spcPct val="80000"/>
              </a:lnSpc>
            </a:pPr>
            <a:r>
              <a:rPr lang="es-ES" sz="1800">
                <a:effectLst/>
              </a:rPr>
              <a:t>Se construyen con la </a:t>
            </a:r>
            <a:r>
              <a:rPr lang="es-ES" sz="1800" b="1" u="sng">
                <a:effectLst/>
              </a:rPr>
              <a:t>interrelación de saberes</a:t>
            </a:r>
            <a:r>
              <a:rPr lang="es-ES" sz="1800">
                <a:effectLst/>
              </a:rPr>
              <a:t> de distintos ámbitos educativos.</a:t>
            </a:r>
          </a:p>
          <a:p>
            <a:pPr>
              <a:lnSpc>
                <a:spcPct val="80000"/>
              </a:lnSpc>
              <a:buFont typeface="Wingdings" pitchFamily="2" charset="2"/>
              <a:buNone/>
            </a:pPr>
            <a:endParaRPr lang="es-ES"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wipe(down)">
                                      <p:cBhvr>
                                        <p:cTn id="7" dur="500"/>
                                        <p:tgtEl>
                                          <p:spTgt spid="32665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26659">
                                            <p:txEl>
                                              <p:pRg st="1" end="1"/>
                                            </p:txEl>
                                          </p:spTgt>
                                        </p:tgtEl>
                                        <p:attrNameLst>
                                          <p:attrName>style.visibility</p:attrName>
                                        </p:attrNameLst>
                                      </p:cBhvr>
                                      <p:to>
                                        <p:strVal val="visible"/>
                                      </p:to>
                                    </p:set>
                                    <p:animEffect transition="in" filter="wipe(down)">
                                      <p:cBhvr>
                                        <p:cTn id="10" dur="500"/>
                                        <p:tgtEl>
                                          <p:spTgt spid="32665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26659">
                                            <p:txEl>
                                              <p:pRg st="2" end="2"/>
                                            </p:txEl>
                                          </p:spTgt>
                                        </p:tgtEl>
                                        <p:attrNameLst>
                                          <p:attrName>style.visibility</p:attrName>
                                        </p:attrNameLst>
                                      </p:cBhvr>
                                      <p:to>
                                        <p:strVal val="visible"/>
                                      </p:to>
                                    </p:set>
                                    <p:animEffect transition="in" filter="wipe(down)">
                                      <p:cBhvr>
                                        <p:cTn id="13" dur="500"/>
                                        <p:tgtEl>
                                          <p:spTgt spid="32665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26659">
                                            <p:txEl>
                                              <p:pRg st="4" end="4"/>
                                            </p:txEl>
                                          </p:spTgt>
                                        </p:tgtEl>
                                        <p:attrNameLst>
                                          <p:attrName>style.visibility</p:attrName>
                                        </p:attrNameLst>
                                      </p:cBhvr>
                                      <p:to>
                                        <p:strVal val="visible"/>
                                      </p:to>
                                    </p:set>
                                    <p:animEffect transition="in" filter="box(in)">
                                      <p:cBhvr>
                                        <p:cTn id="18" dur="500"/>
                                        <p:tgtEl>
                                          <p:spTgt spid="326659">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26659">
                                            <p:txEl>
                                              <p:pRg st="5" end="5"/>
                                            </p:txEl>
                                          </p:spTgt>
                                        </p:tgtEl>
                                        <p:attrNameLst>
                                          <p:attrName>style.visibility</p:attrName>
                                        </p:attrNameLst>
                                      </p:cBhvr>
                                      <p:to>
                                        <p:strVal val="visible"/>
                                      </p:to>
                                    </p:set>
                                    <p:animEffect transition="in" filter="box(in)">
                                      <p:cBhvr>
                                        <p:cTn id="21" dur="500"/>
                                        <p:tgtEl>
                                          <p:spTgt spid="32665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26659">
                                            <p:txEl>
                                              <p:pRg st="7" end="7"/>
                                            </p:txEl>
                                          </p:spTgt>
                                        </p:tgtEl>
                                        <p:attrNameLst>
                                          <p:attrName>style.visibility</p:attrName>
                                        </p:attrNameLst>
                                      </p:cBhvr>
                                      <p:to>
                                        <p:strVal val="visible"/>
                                      </p:to>
                                    </p:set>
                                    <p:anim calcmode="lin" valueType="num">
                                      <p:cBhvr additive="base">
                                        <p:cTn id="26" dur="500" fill="hold"/>
                                        <p:tgtEl>
                                          <p:spTgt spid="326659">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26659">
                                            <p:txEl>
                                              <p:pRg st="7" end="7"/>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26659">
                                            <p:txEl>
                                              <p:pRg st="8" end="8"/>
                                            </p:txEl>
                                          </p:spTgt>
                                        </p:tgtEl>
                                        <p:attrNameLst>
                                          <p:attrName>style.visibility</p:attrName>
                                        </p:attrNameLst>
                                      </p:cBhvr>
                                      <p:to>
                                        <p:strVal val="visible"/>
                                      </p:to>
                                    </p:set>
                                    <p:anim calcmode="lin" valueType="num">
                                      <p:cBhvr additive="base">
                                        <p:cTn id="30" dur="500" fill="hold"/>
                                        <p:tgtEl>
                                          <p:spTgt spid="326659">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26659">
                                            <p:txEl>
                                              <p:pRg st="8" end="8"/>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26659">
                                            <p:txEl>
                                              <p:pRg st="9" end="9"/>
                                            </p:txEl>
                                          </p:spTgt>
                                        </p:tgtEl>
                                        <p:attrNameLst>
                                          <p:attrName>style.visibility</p:attrName>
                                        </p:attrNameLst>
                                      </p:cBhvr>
                                      <p:to>
                                        <p:strVal val="visible"/>
                                      </p:to>
                                    </p:set>
                                    <p:anim calcmode="lin" valueType="num">
                                      <p:cBhvr additive="base">
                                        <p:cTn id="34" dur="500" fill="hold"/>
                                        <p:tgtEl>
                                          <p:spTgt spid="326659">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26659">
                                            <p:txEl>
                                              <p:pRg st="9" end="9"/>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26659">
                                            <p:txEl>
                                              <p:pRg st="10" end="10"/>
                                            </p:txEl>
                                          </p:spTgt>
                                        </p:tgtEl>
                                        <p:attrNameLst>
                                          <p:attrName>style.visibility</p:attrName>
                                        </p:attrNameLst>
                                      </p:cBhvr>
                                      <p:to>
                                        <p:strVal val="visible"/>
                                      </p:to>
                                    </p:set>
                                    <p:anim calcmode="lin" valueType="num">
                                      <p:cBhvr additive="base">
                                        <p:cTn id="38" dur="500" fill="hold"/>
                                        <p:tgtEl>
                                          <p:spTgt spid="326659">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266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669900"/>
        </a:solidFill>
        <a:effectLst/>
      </p:bgPr>
    </p:bg>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72F2EA94-5251-41B4-BA73-EC01AFA922D4}" type="slidenum">
              <a:rPr lang="es-ES"/>
              <a:pPr/>
              <a:t>2</a:t>
            </a:fld>
            <a:endParaRPr lang="es-ES"/>
          </a:p>
        </p:txBody>
      </p:sp>
      <p:sp>
        <p:nvSpPr>
          <p:cNvPr id="76803" name="Rectangle 3"/>
          <p:cNvSpPr>
            <a:spLocks noGrp="1" noRot="1" noChangeArrowheads="1"/>
          </p:cNvSpPr>
          <p:nvPr>
            <p:ph type="body" idx="1"/>
          </p:nvPr>
        </p:nvSpPr>
        <p:spPr>
          <a:xfrm>
            <a:off x="827088" y="1125538"/>
            <a:ext cx="8007350" cy="5114925"/>
          </a:xfrm>
        </p:spPr>
        <p:txBody>
          <a:bodyPr/>
          <a:lstStyle/>
          <a:p>
            <a:r>
              <a:rPr lang="es-ES" sz="2800"/>
              <a:t>Reflexiones iniciales sobre la Educación Matemática: Los fines y los medios</a:t>
            </a:r>
          </a:p>
          <a:p>
            <a:r>
              <a:rPr lang="es-ES" sz="2800"/>
              <a:t>Evaluaciones del rendimiento matemático</a:t>
            </a:r>
          </a:p>
          <a:p>
            <a:pPr lvl="1"/>
            <a:r>
              <a:rPr lang="es-ES" sz="2400"/>
              <a:t>PISA 2003</a:t>
            </a:r>
          </a:p>
          <a:p>
            <a:pPr lvl="1"/>
            <a:r>
              <a:rPr lang="es-ES" sz="2400"/>
              <a:t>Evaluación de Diagnóstico en Andalucía</a:t>
            </a:r>
          </a:p>
          <a:p>
            <a:r>
              <a:rPr lang="es-ES" sz="2800"/>
              <a:t>Nuevas orientaciones oficiales basadas en competencias y capacidades</a:t>
            </a:r>
          </a:p>
          <a:p>
            <a:r>
              <a:rPr lang="es-ES" sz="2800"/>
              <a:t>Algunas reflexiones y claves para una enseñanza de las matemáticas bajo las nuevas orientaciones</a:t>
            </a:r>
          </a:p>
          <a:p>
            <a:pPr lvl="1"/>
            <a:endParaRPr lang="es-ES" sz="2400"/>
          </a:p>
        </p:txBody>
      </p:sp>
      <p:sp>
        <p:nvSpPr>
          <p:cNvPr id="76806" name="Rectangle 6"/>
          <p:cNvSpPr>
            <a:spLocks noGrp="1" noChangeArrowheads="1"/>
          </p:cNvSpPr>
          <p:nvPr>
            <p:ph type="title"/>
          </p:nvPr>
        </p:nvSpPr>
        <p:spPr>
          <a:xfrm>
            <a:off x="468313" y="260350"/>
            <a:ext cx="8226425" cy="865188"/>
          </a:xfrm>
          <a:noFill/>
          <a:ln/>
        </p:spPr>
        <p:txBody>
          <a:bodyPr anchorCtr="1"/>
          <a:lstStyle/>
          <a:p>
            <a:r>
              <a:rPr lang="es-ES" sz="3600"/>
              <a:t>Contenidos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1" nodeType="after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500" fill="hold"/>
                                        <p:tgtEl>
                                          <p:spTgt spid="7680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7680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7680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7680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76803">
                                            <p:txEl>
                                              <p:pRg st="0" end="0"/>
                                            </p:txEl>
                                          </p:spTgt>
                                        </p:tgtEl>
                                      </p:cBhvr>
                                    </p:animEffect>
                                  </p:childTnLst>
                                </p:cTn>
                              </p:par>
                            </p:childTnLst>
                          </p:cTn>
                        </p:par>
                        <p:par>
                          <p:cTn id="12" fill="hold">
                            <p:stCondLst>
                              <p:cond delay="500"/>
                            </p:stCondLst>
                            <p:childTnLst>
                              <p:par>
                                <p:cTn id="13" presetID="4" presetClass="entr" presetSubtype="16" fill="hold" grpId="1" nodeType="afterEffect">
                                  <p:stCondLst>
                                    <p:cond delay="0"/>
                                  </p:stCondLst>
                                  <p:childTnLst>
                                    <p:set>
                                      <p:cBhvr>
                                        <p:cTn id="14" dur="1" fill="hold">
                                          <p:stCondLst>
                                            <p:cond delay="0"/>
                                          </p:stCondLst>
                                        </p:cTn>
                                        <p:tgtEl>
                                          <p:spTgt spid="76803">
                                            <p:txEl>
                                              <p:pRg st="1" end="1"/>
                                            </p:txEl>
                                          </p:spTgt>
                                        </p:tgtEl>
                                        <p:attrNameLst>
                                          <p:attrName>style.visibility</p:attrName>
                                        </p:attrNameLst>
                                      </p:cBhvr>
                                      <p:to>
                                        <p:strVal val="visible"/>
                                      </p:to>
                                    </p:set>
                                    <p:animEffect transition="in" filter="box(in)">
                                      <p:cBhvr>
                                        <p:cTn id="15" dur="500"/>
                                        <p:tgtEl>
                                          <p:spTgt spid="76803">
                                            <p:txEl>
                                              <p:pRg st="1" end="1"/>
                                            </p:txEl>
                                          </p:spTgt>
                                        </p:tgtEl>
                                      </p:cBhvr>
                                    </p:animEffect>
                                  </p:childTnLst>
                                </p:cTn>
                              </p:par>
                              <p:par>
                                <p:cTn id="16" presetID="5" presetClass="entr" presetSubtype="10" fill="hold" grpId="1" nodeType="withEffect">
                                  <p:stCondLst>
                                    <p:cond delay="0"/>
                                  </p:stCondLst>
                                  <p:childTnLst>
                                    <p:set>
                                      <p:cBhvr>
                                        <p:cTn id="17" dur="1" fill="hold">
                                          <p:stCondLst>
                                            <p:cond delay="0"/>
                                          </p:stCondLst>
                                        </p:cTn>
                                        <p:tgtEl>
                                          <p:spTgt spid="76803">
                                            <p:txEl>
                                              <p:pRg st="2" end="2"/>
                                            </p:txEl>
                                          </p:spTgt>
                                        </p:tgtEl>
                                        <p:attrNameLst>
                                          <p:attrName>style.visibility</p:attrName>
                                        </p:attrNameLst>
                                      </p:cBhvr>
                                      <p:to>
                                        <p:strVal val="visible"/>
                                      </p:to>
                                    </p:set>
                                    <p:animEffect transition="in" filter="checkerboard(across)">
                                      <p:cBhvr>
                                        <p:cTn id="18" dur="500"/>
                                        <p:tgtEl>
                                          <p:spTgt spid="76803">
                                            <p:txEl>
                                              <p:pRg st="2" end="2"/>
                                            </p:txEl>
                                          </p:spTgt>
                                        </p:tgtEl>
                                      </p:cBhvr>
                                    </p:animEffect>
                                  </p:childTnLst>
                                </p:cTn>
                              </p:par>
                              <p:par>
                                <p:cTn id="19" presetID="4" presetClass="entr" presetSubtype="16" fill="hold" grpId="1" nodeType="withEffect">
                                  <p:stCondLst>
                                    <p:cond delay="0"/>
                                  </p:stCondLst>
                                  <p:childTnLst>
                                    <p:set>
                                      <p:cBhvr>
                                        <p:cTn id="20" dur="1" fill="hold">
                                          <p:stCondLst>
                                            <p:cond delay="0"/>
                                          </p:stCondLst>
                                        </p:cTn>
                                        <p:tgtEl>
                                          <p:spTgt spid="76803">
                                            <p:txEl>
                                              <p:pRg st="3" end="3"/>
                                            </p:txEl>
                                          </p:spTgt>
                                        </p:tgtEl>
                                        <p:attrNameLst>
                                          <p:attrName>style.visibility</p:attrName>
                                        </p:attrNameLst>
                                      </p:cBhvr>
                                      <p:to>
                                        <p:strVal val="visible"/>
                                      </p:to>
                                    </p:set>
                                    <p:animEffect transition="in" filter="box(in)">
                                      <p:cBhvr>
                                        <p:cTn id="21" dur="500"/>
                                        <p:tgtEl>
                                          <p:spTgt spid="76803">
                                            <p:txEl>
                                              <p:pRg st="3" end="3"/>
                                            </p:txEl>
                                          </p:spTgt>
                                        </p:tgtEl>
                                      </p:cBhvr>
                                    </p:animEffect>
                                  </p:childTnLst>
                                </p:cTn>
                              </p:par>
                            </p:childTnLst>
                          </p:cTn>
                        </p:par>
                        <p:par>
                          <p:cTn id="22" fill="hold">
                            <p:stCondLst>
                              <p:cond delay="1000"/>
                            </p:stCondLst>
                            <p:childTnLst>
                              <p:par>
                                <p:cTn id="23" presetID="4" presetClass="entr" presetSubtype="16" fill="hold" grpId="1" nodeType="afterEffect">
                                  <p:stCondLst>
                                    <p:cond delay="0"/>
                                  </p:stCondLst>
                                  <p:childTnLst>
                                    <p:set>
                                      <p:cBhvr>
                                        <p:cTn id="24" dur="1" fill="hold">
                                          <p:stCondLst>
                                            <p:cond delay="0"/>
                                          </p:stCondLst>
                                        </p:cTn>
                                        <p:tgtEl>
                                          <p:spTgt spid="76803">
                                            <p:txEl>
                                              <p:pRg st="4" end="4"/>
                                            </p:txEl>
                                          </p:spTgt>
                                        </p:tgtEl>
                                        <p:attrNameLst>
                                          <p:attrName>style.visibility</p:attrName>
                                        </p:attrNameLst>
                                      </p:cBhvr>
                                      <p:to>
                                        <p:strVal val="visible"/>
                                      </p:to>
                                    </p:set>
                                    <p:animEffect transition="in" filter="box(in)">
                                      <p:cBhvr>
                                        <p:cTn id="25" dur="500"/>
                                        <p:tgtEl>
                                          <p:spTgt spid="76803">
                                            <p:txEl>
                                              <p:pRg st="4" end="4"/>
                                            </p:txEl>
                                          </p:spTgt>
                                        </p:tgtEl>
                                      </p:cBhvr>
                                    </p:animEffect>
                                  </p:childTnLst>
                                </p:cTn>
                              </p:par>
                            </p:childTnLst>
                          </p:cTn>
                        </p:par>
                        <p:par>
                          <p:cTn id="26" fill="hold">
                            <p:stCondLst>
                              <p:cond delay="1500"/>
                            </p:stCondLst>
                            <p:childTnLst>
                              <p:par>
                                <p:cTn id="27" presetID="22" presetClass="entr" presetSubtype="4" fill="hold" grpId="1" nodeType="afterEffect">
                                  <p:stCondLst>
                                    <p:cond delay="0"/>
                                  </p:stCondLst>
                                  <p:childTnLst>
                                    <p:set>
                                      <p:cBhvr>
                                        <p:cTn id="28" dur="1" fill="hold">
                                          <p:stCondLst>
                                            <p:cond delay="0"/>
                                          </p:stCondLst>
                                        </p:cTn>
                                        <p:tgtEl>
                                          <p:spTgt spid="76803">
                                            <p:txEl>
                                              <p:pRg st="5" end="5"/>
                                            </p:txEl>
                                          </p:spTgt>
                                        </p:tgtEl>
                                        <p:attrNameLst>
                                          <p:attrName>style.visibility</p:attrName>
                                        </p:attrNameLst>
                                      </p:cBhvr>
                                      <p:to>
                                        <p:strVal val="visible"/>
                                      </p:to>
                                    </p:set>
                                    <p:animEffect transition="in" filter="wipe(down)">
                                      <p:cBhvr>
                                        <p:cTn id="29" dur="500"/>
                                        <p:tgtEl>
                                          <p:spTgt spid="76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3FEC3392-CAF5-41BD-9F22-2FF796EFE494}" type="slidenum">
              <a:rPr lang="es-ES"/>
              <a:pPr/>
              <a:t>20</a:t>
            </a:fld>
            <a:endParaRPr lang="es-ES"/>
          </a:p>
        </p:txBody>
      </p:sp>
      <p:sp>
        <p:nvSpPr>
          <p:cNvPr id="327682" name="Rectangle 2"/>
          <p:cNvSpPr>
            <a:spLocks noGrp="1" noChangeArrowheads="1"/>
          </p:cNvSpPr>
          <p:nvPr>
            <p:ph type="body" idx="1"/>
          </p:nvPr>
        </p:nvSpPr>
        <p:spPr>
          <a:xfrm>
            <a:off x="250825" y="1773238"/>
            <a:ext cx="8642350" cy="4248150"/>
          </a:xfrm>
        </p:spPr>
        <p:txBody>
          <a:bodyPr/>
          <a:lstStyle/>
          <a:p>
            <a:pPr>
              <a:lnSpc>
                <a:spcPct val="80000"/>
              </a:lnSpc>
            </a:pPr>
            <a:r>
              <a:rPr lang="es-ES" sz="2400"/>
              <a:t>El concepto de competencia matemática está íntimamente relacionado con </a:t>
            </a:r>
            <a:r>
              <a:rPr lang="es-ES" sz="2400" b="1"/>
              <a:t>el punto de vista funcional de las matemáticas</a:t>
            </a:r>
            <a:r>
              <a:rPr lang="es-ES" sz="2400"/>
              <a:t>, que tiene que ver con (OCDE):</a:t>
            </a:r>
          </a:p>
          <a:p>
            <a:pPr>
              <a:lnSpc>
                <a:spcPct val="80000"/>
              </a:lnSpc>
            </a:pPr>
            <a:endParaRPr lang="es-ES" sz="2400"/>
          </a:p>
          <a:p>
            <a:pPr lvl="1">
              <a:lnSpc>
                <a:spcPct val="80000"/>
              </a:lnSpc>
            </a:pPr>
            <a:r>
              <a:rPr lang="es-ES" sz="2000"/>
              <a:t>las matemáticas como “modo de hacer”</a:t>
            </a:r>
          </a:p>
          <a:p>
            <a:pPr lvl="1">
              <a:lnSpc>
                <a:spcPct val="80000"/>
              </a:lnSpc>
            </a:pPr>
            <a:r>
              <a:rPr lang="es-ES" sz="2000"/>
              <a:t>la utilización de herramientas matemáticas</a:t>
            </a:r>
          </a:p>
          <a:p>
            <a:pPr lvl="1">
              <a:lnSpc>
                <a:spcPct val="80000"/>
              </a:lnSpc>
            </a:pPr>
            <a:r>
              <a:rPr lang="es-ES" sz="2000"/>
              <a:t>el conocimiento matemático en funcionamiento</a:t>
            </a:r>
          </a:p>
          <a:p>
            <a:pPr lvl="1">
              <a:lnSpc>
                <a:spcPct val="80000"/>
              </a:lnSpc>
              <a:buFont typeface="Wingdings" pitchFamily="2" charset="2"/>
              <a:buNone/>
            </a:pPr>
            <a:endParaRPr lang="es-ES" sz="2000"/>
          </a:p>
          <a:p>
            <a:pPr>
              <a:lnSpc>
                <a:spcPct val="80000"/>
              </a:lnSpc>
            </a:pPr>
            <a:r>
              <a:rPr lang="es-ES" sz="2400"/>
              <a:t>Poseer </a:t>
            </a:r>
            <a:r>
              <a:rPr lang="es-ES" sz="2400" b="1"/>
              <a:t>competencia matemática</a:t>
            </a:r>
            <a:r>
              <a:rPr lang="es-ES" sz="2400"/>
              <a:t> significa:</a:t>
            </a:r>
            <a:r>
              <a:rPr lang="es-ES" sz="2400" b="1" i="1"/>
              <a:t> poseer habilidad para comprender, juzgar, hacer y usar las matemáticas en una variedad de contextos intra y extra matemáticos y situaciones en las que las matemáticas juegan o pueden tener un protagonismo (Niss, M.)</a:t>
            </a:r>
          </a:p>
        </p:txBody>
      </p:sp>
      <p:sp>
        <p:nvSpPr>
          <p:cNvPr id="327683" name="Rectangle 3"/>
          <p:cNvSpPr>
            <a:spLocks noGrp="1" noChangeArrowheads="1"/>
          </p:cNvSpPr>
          <p:nvPr>
            <p:ph type="title"/>
          </p:nvPr>
        </p:nvSpPr>
        <p:spPr>
          <a:noFill/>
          <a:ln/>
        </p:spPr>
        <p:txBody>
          <a:bodyPr anchorCtr="0"/>
          <a:lstStyle/>
          <a:p>
            <a:r>
              <a:rPr lang="es-ES" sz="3600"/>
              <a:t>Competencias Matemáticas</a:t>
            </a:r>
            <a:r>
              <a:rPr lang="es-ES" sz="4000"/>
              <a:t/>
            </a:r>
            <a:br>
              <a:rPr lang="es-ES" sz="4000"/>
            </a:br>
            <a:r>
              <a:rPr lang="es-ES" sz="2400"/>
              <a:t>(PISA - OCDE)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wipe(down)">
                                      <p:cBhvr>
                                        <p:cTn id="7" dur="500"/>
                                        <p:tgtEl>
                                          <p:spTgt spid="327682">
                                            <p:txEl>
                                              <p:pRg st="0" end="0"/>
                                            </p:txEl>
                                          </p:spTgt>
                                        </p:tgtEl>
                                      </p:cBhvr>
                                    </p:animEffect>
                                  </p:childTnLst>
                                </p:cTn>
                              </p:par>
                            </p:childTnLst>
                          </p:cTn>
                        </p:par>
                        <p:par>
                          <p:cTn id="8" fill="hold">
                            <p:stCondLst>
                              <p:cond delay="500"/>
                            </p:stCondLst>
                            <p:childTnLst>
                              <p:par>
                                <p:cTn id="9" presetID="54" presetClass="entr" presetSubtype="0" accel="100000" fill="hold" nodeType="afterEffect">
                                  <p:stCondLst>
                                    <p:cond delay="0"/>
                                  </p:stCondLst>
                                  <p:childTnLst>
                                    <p:set>
                                      <p:cBhvr>
                                        <p:cTn id="10" dur="1" fill="hold">
                                          <p:stCondLst>
                                            <p:cond delay="0"/>
                                          </p:stCondLst>
                                        </p:cTn>
                                        <p:tgtEl>
                                          <p:spTgt spid="327682">
                                            <p:txEl>
                                              <p:pRg st="2" end="2"/>
                                            </p:txEl>
                                          </p:spTgt>
                                        </p:tgtEl>
                                        <p:attrNameLst>
                                          <p:attrName>style.visibility</p:attrName>
                                        </p:attrNameLst>
                                      </p:cBhvr>
                                      <p:to>
                                        <p:strVal val="visible"/>
                                      </p:to>
                                    </p:set>
                                    <p:anim calcmode="lin" valueType="num">
                                      <p:cBhvr>
                                        <p:cTn id="11" dur="500" fill="hold"/>
                                        <p:tgtEl>
                                          <p:spTgt spid="327682">
                                            <p:txEl>
                                              <p:pRg st="2" end="2"/>
                                            </p:txEl>
                                          </p:spTgt>
                                        </p:tgtEl>
                                        <p:attrNameLst>
                                          <p:attrName>ppt_w</p:attrName>
                                        </p:attrNameLst>
                                      </p:cBhvr>
                                      <p:tavLst>
                                        <p:tav tm="0">
                                          <p:val>
                                            <p:strVal val="#ppt_w*0.05"/>
                                          </p:val>
                                        </p:tav>
                                        <p:tav tm="100000">
                                          <p:val>
                                            <p:strVal val="#ppt_w"/>
                                          </p:val>
                                        </p:tav>
                                      </p:tavLst>
                                    </p:anim>
                                    <p:anim calcmode="lin" valueType="num">
                                      <p:cBhvr>
                                        <p:cTn id="12" dur="500" fill="hold"/>
                                        <p:tgtEl>
                                          <p:spTgt spid="327682">
                                            <p:txEl>
                                              <p:pRg st="2" end="2"/>
                                            </p:txEl>
                                          </p:spTgt>
                                        </p:tgtEl>
                                        <p:attrNameLst>
                                          <p:attrName>ppt_h</p:attrName>
                                        </p:attrNameLst>
                                      </p:cBhvr>
                                      <p:tavLst>
                                        <p:tav tm="0">
                                          <p:val>
                                            <p:strVal val="#ppt_h"/>
                                          </p:val>
                                        </p:tav>
                                        <p:tav tm="100000">
                                          <p:val>
                                            <p:strVal val="#ppt_h"/>
                                          </p:val>
                                        </p:tav>
                                      </p:tavLst>
                                    </p:anim>
                                    <p:anim calcmode="lin" valueType="num">
                                      <p:cBhvr>
                                        <p:cTn id="13" dur="500" fill="hold"/>
                                        <p:tgtEl>
                                          <p:spTgt spid="327682">
                                            <p:txEl>
                                              <p:pRg st="2" end="2"/>
                                            </p:txEl>
                                          </p:spTgt>
                                        </p:tgtEl>
                                        <p:attrNameLst>
                                          <p:attrName>ppt_x</p:attrName>
                                        </p:attrNameLst>
                                      </p:cBhvr>
                                      <p:tavLst>
                                        <p:tav tm="0">
                                          <p:val>
                                            <p:strVal val="#ppt_x-.2"/>
                                          </p:val>
                                        </p:tav>
                                        <p:tav tm="100000">
                                          <p:val>
                                            <p:strVal val="#ppt_x"/>
                                          </p:val>
                                        </p:tav>
                                      </p:tavLst>
                                    </p:anim>
                                    <p:anim calcmode="lin" valueType="num">
                                      <p:cBhvr>
                                        <p:cTn id="14" dur="500" fill="hold"/>
                                        <p:tgtEl>
                                          <p:spTgt spid="327682">
                                            <p:txEl>
                                              <p:pRg st="2" end="2"/>
                                            </p:txEl>
                                          </p:spTgt>
                                        </p:tgtEl>
                                        <p:attrNameLst>
                                          <p:attrName>ppt_y</p:attrName>
                                        </p:attrNameLst>
                                      </p:cBhvr>
                                      <p:tavLst>
                                        <p:tav tm="0">
                                          <p:val>
                                            <p:strVal val="#ppt_y"/>
                                          </p:val>
                                        </p:tav>
                                        <p:tav tm="100000">
                                          <p:val>
                                            <p:strVal val="#ppt_y"/>
                                          </p:val>
                                        </p:tav>
                                      </p:tavLst>
                                    </p:anim>
                                    <p:animEffect transition="in" filter="fade">
                                      <p:cBhvr>
                                        <p:cTn id="15" dur="500"/>
                                        <p:tgtEl>
                                          <p:spTgt spid="327682">
                                            <p:txEl>
                                              <p:pRg st="2" end="2"/>
                                            </p:txEl>
                                          </p:spTgt>
                                        </p:tgtEl>
                                      </p:cBhvr>
                                    </p:animEffect>
                                  </p:childTnLst>
                                </p:cTn>
                              </p:par>
                              <p:par>
                                <p:cTn id="16" presetID="54" presetClass="entr" presetSubtype="0" accel="100000" fill="hold" nodeType="withEffect">
                                  <p:stCondLst>
                                    <p:cond delay="0"/>
                                  </p:stCondLst>
                                  <p:childTnLst>
                                    <p:set>
                                      <p:cBhvr>
                                        <p:cTn id="17" dur="1" fill="hold">
                                          <p:stCondLst>
                                            <p:cond delay="0"/>
                                          </p:stCondLst>
                                        </p:cTn>
                                        <p:tgtEl>
                                          <p:spTgt spid="327682">
                                            <p:txEl>
                                              <p:pRg st="3" end="3"/>
                                            </p:txEl>
                                          </p:spTgt>
                                        </p:tgtEl>
                                        <p:attrNameLst>
                                          <p:attrName>style.visibility</p:attrName>
                                        </p:attrNameLst>
                                      </p:cBhvr>
                                      <p:to>
                                        <p:strVal val="visible"/>
                                      </p:to>
                                    </p:set>
                                    <p:anim calcmode="lin" valueType="num">
                                      <p:cBhvr>
                                        <p:cTn id="18" dur="500" fill="hold"/>
                                        <p:tgtEl>
                                          <p:spTgt spid="327682">
                                            <p:txEl>
                                              <p:pRg st="3" end="3"/>
                                            </p:txEl>
                                          </p:spTgt>
                                        </p:tgtEl>
                                        <p:attrNameLst>
                                          <p:attrName>ppt_w</p:attrName>
                                        </p:attrNameLst>
                                      </p:cBhvr>
                                      <p:tavLst>
                                        <p:tav tm="0">
                                          <p:val>
                                            <p:strVal val="#ppt_w*0.05"/>
                                          </p:val>
                                        </p:tav>
                                        <p:tav tm="100000">
                                          <p:val>
                                            <p:strVal val="#ppt_w"/>
                                          </p:val>
                                        </p:tav>
                                      </p:tavLst>
                                    </p:anim>
                                    <p:anim calcmode="lin" valueType="num">
                                      <p:cBhvr>
                                        <p:cTn id="19" dur="500" fill="hold"/>
                                        <p:tgtEl>
                                          <p:spTgt spid="327682">
                                            <p:txEl>
                                              <p:pRg st="3" end="3"/>
                                            </p:txEl>
                                          </p:spTgt>
                                        </p:tgtEl>
                                        <p:attrNameLst>
                                          <p:attrName>ppt_h</p:attrName>
                                        </p:attrNameLst>
                                      </p:cBhvr>
                                      <p:tavLst>
                                        <p:tav tm="0">
                                          <p:val>
                                            <p:strVal val="#ppt_h"/>
                                          </p:val>
                                        </p:tav>
                                        <p:tav tm="100000">
                                          <p:val>
                                            <p:strVal val="#ppt_h"/>
                                          </p:val>
                                        </p:tav>
                                      </p:tavLst>
                                    </p:anim>
                                    <p:anim calcmode="lin" valueType="num">
                                      <p:cBhvr>
                                        <p:cTn id="20" dur="500" fill="hold"/>
                                        <p:tgtEl>
                                          <p:spTgt spid="327682">
                                            <p:txEl>
                                              <p:pRg st="3" end="3"/>
                                            </p:txEl>
                                          </p:spTgt>
                                        </p:tgtEl>
                                        <p:attrNameLst>
                                          <p:attrName>ppt_x</p:attrName>
                                        </p:attrNameLst>
                                      </p:cBhvr>
                                      <p:tavLst>
                                        <p:tav tm="0">
                                          <p:val>
                                            <p:strVal val="#ppt_x-.2"/>
                                          </p:val>
                                        </p:tav>
                                        <p:tav tm="100000">
                                          <p:val>
                                            <p:strVal val="#ppt_x"/>
                                          </p:val>
                                        </p:tav>
                                      </p:tavLst>
                                    </p:anim>
                                    <p:anim calcmode="lin" valueType="num">
                                      <p:cBhvr>
                                        <p:cTn id="21" dur="500" fill="hold"/>
                                        <p:tgtEl>
                                          <p:spTgt spid="327682">
                                            <p:txEl>
                                              <p:pRg st="3" end="3"/>
                                            </p:txEl>
                                          </p:spTgt>
                                        </p:tgtEl>
                                        <p:attrNameLst>
                                          <p:attrName>ppt_y</p:attrName>
                                        </p:attrNameLst>
                                      </p:cBhvr>
                                      <p:tavLst>
                                        <p:tav tm="0">
                                          <p:val>
                                            <p:strVal val="#ppt_y"/>
                                          </p:val>
                                        </p:tav>
                                        <p:tav tm="100000">
                                          <p:val>
                                            <p:strVal val="#ppt_y"/>
                                          </p:val>
                                        </p:tav>
                                      </p:tavLst>
                                    </p:anim>
                                    <p:animEffect transition="in" filter="fade">
                                      <p:cBhvr>
                                        <p:cTn id="22" dur="500"/>
                                        <p:tgtEl>
                                          <p:spTgt spid="327682">
                                            <p:txEl>
                                              <p:pRg st="3" end="3"/>
                                            </p:txEl>
                                          </p:spTgt>
                                        </p:tgtEl>
                                      </p:cBhvr>
                                    </p:animEffect>
                                  </p:childTnLst>
                                </p:cTn>
                              </p:par>
                              <p:par>
                                <p:cTn id="23" presetID="54" presetClass="entr" presetSubtype="0" accel="100000" fill="hold" nodeType="withEffect">
                                  <p:stCondLst>
                                    <p:cond delay="0"/>
                                  </p:stCondLst>
                                  <p:childTnLst>
                                    <p:set>
                                      <p:cBhvr>
                                        <p:cTn id="24" dur="1" fill="hold">
                                          <p:stCondLst>
                                            <p:cond delay="0"/>
                                          </p:stCondLst>
                                        </p:cTn>
                                        <p:tgtEl>
                                          <p:spTgt spid="327682">
                                            <p:txEl>
                                              <p:pRg st="4" end="4"/>
                                            </p:txEl>
                                          </p:spTgt>
                                        </p:tgtEl>
                                        <p:attrNameLst>
                                          <p:attrName>style.visibility</p:attrName>
                                        </p:attrNameLst>
                                      </p:cBhvr>
                                      <p:to>
                                        <p:strVal val="visible"/>
                                      </p:to>
                                    </p:set>
                                    <p:anim calcmode="lin" valueType="num">
                                      <p:cBhvr>
                                        <p:cTn id="25" dur="500" fill="hold"/>
                                        <p:tgtEl>
                                          <p:spTgt spid="327682">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327682">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327682">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327682">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32768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27682">
                                            <p:txEl>
                                              <p:pRg st="6" end="6"/>
                                            </p:txEl>
                                          </p:spTgt>
                                        </p:tgtEl>
                                        <p:attrNameLst>
                                          <p:attrName>style.visibility</p:attrName>
                                        </p:attrNameLst>
                                      </p:cBhvr>
                                      <p:to>
                                        <p:strVal val="visible"/>
                                      </p:to>
                                    </p:set>
                                    <p:animEffect transition="in" filter="blinds(horizontal)">
                                      <p:cBhvr>
                                        <p:cTn id="34" dur="500"/>
                                        <p:tgtEl>
                                          <p:spTgt spid="3276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000F5DC2-0322-42F7-87A7-72D4442EF012}" type="slidenum">
              <a:rPr lang="es-ES"/>
              <a:pPr/>
              <a:t>21</a:t>
            </a:fld>
            <a:endParaRPr lang="es-ES"/>
          </a:p>
        </p:txBody>
      </p:sp>
      <p:sp>
        <p:nvSpPr>
          <p:cNvPr id="32770" name="Rectangle 2"/>
          <p:cNvSpPr>
            <a:spLocks noGrp="1" noChangeArrowheads="1"/>
          </p:cNvSpPr>
          <p:nvPr>
            <p:ph type="title"/>
          </p:nvPr>
        </p:nvSpPr>
        <p:spPr/>
        <p:txBody>
          <a:bodyPr/>
          <a:lstStyle/>
          <a:p>
            <a:r>
              <a:rPr lang="es-ES" sz="4000"/>
              <a:t>Competencias matemáticas Pisa 2003</a:t>
            </a:r>
          </a:p>
        </p:txBody>
      </p:sp>
      <p:sp>
        <p:nvSpPr>
          <p:cNvPr id="32771" name="Rectangle 3"/>
          <p:cNvSpPr>
            <a:spLocks noGrp="1" noChangeArrowheads="1"/>
          </p:cNvSpPr>
          <p:nvPr>
            <p:ph type="body" idx="1"/>
          </p:nvPr>
        </p:nvSpPr>
        <p:spPr>
          <a:xfrm>
            <a:off x="457200" y="1600200"/>
            <a:ext cx="8229600" cy="4852988"/>
          </a:xfrm>
        </p:spPr>
        <p:txBody>
          <a:bodyPr/>
          <a:lstStyle/>
          <a:p>
            <a:pPr>
              <a:lnSpc>
                <a:spcPct val="80000"/>
              </a:lnSpc>
            </a:pPr>
            <a:r>
              <a:rPr lang="es-ES" sz="2000"/>
              <a:t>Pensar y razonar (tipos de enunciados, cuestiones propias de las matemáticas) (</a:t>
            </a:r>
            <a:r>
              <a:rPr lang="es-ES" sz="2000" b="1"/>
              <a:t>PR</a:t>
            </a:r>
            <a:r>
              <a:rPr lang="es-ES" sz="2000"/>
              <a:t>)</a:t>
            </a:r>
          </a:p>
          <a:p>
            <a:pPr>
              <a:lnSpc>
                <a:spcPct val="80000"/>
              </a:lnSpc>
            </a:pPr>
            <a:endParaRPr lang="es-ES" sz="2000"/>
          </a:p>
          <a:p>
            <a:pPr>
              <a:lnSpc>
                <a:spcPct val="80000"/>
              </a:lnSpc>
            </a:pPr>
            <a:r>
              <a:rPr lang="es-ES" sz="2000"/>
              <a:t>Argumentar (pruebas matemáticas, heurística, crear y expresar argumentos matemáticos) (</a:t>
            </a:r>
            <a:r>
              <a:rPr lang="es-ES" sz="2000" b="1"/>
              <a:t>ARG</a:t>
            </a:r>
            <a:r>
              <a:rPr lang="es-ES" sz="2000"/>
              <a:t>)</a:t>
            </a:r>
          </a:p>
          <a:p>
            <a:pPr>
              <a:lnSpc>
                <a:spcPct val="80000"/>
              </a:lnSpc>
            </a:pPr>
            <a:endParaRPr lang="es-ES" sz="2000"/>
          </a:p>
          <a:p>
            <a:pPr>
              <a:lnSpc>
                <a:spcPct val="80000"/>
              </a:lnSpc>
            </a:pPr>
            <a:r>
              <a:rPr lang="es-ES" sz="2000"/>
              <a:t>Comunicar (expresión matemática oral y escrita, entender expresiones, transmitir ideas matemáticas) (</a:t>
            </a:r>
            <a:r>
              <a:rPr lang="es-ES" sz="2000" b="1"/>
              <a:t>CO</a:t>
            </a:r>
            <a:r>
              <a:rPr lang="es-ES" sz="2000"/>
              <a:t>)</a:t>
            </a:r>
          </a:p>
          <a:p>
            <a:pPr>
              <a:lnSpc>
                <a:spcPct val="80000"/>
              </a:lnSpc>
            </a:pPr>
            <a:endParaRPr lang="es-ES" sz="2000"/>
          </a:p>
          <a:p>
            <a:pPr>
              <a:lnSpc>
                <a:spcPct val="80000"/>
              </a:lnSpc>
            </a:pPr>
            <a:r>
              <a:rPr lang="es-ES" sz="2000"/>
              <a:t>Modelizar (estructurar el campo, interpretar los modelos, trabajar con modelos) (</a:t>
            </a:r>
            <a:r>
              <a:rPr lang="es-ES" sz="2000" b="1"/>
              <a:t>MO</a:t>
            </a:r>
            <a:r>
              <a:rPr lang="es-ES" sz="2000"/>
              <a:t>)</a:t>
            </a:r>
          </a:p>
          <a:p>
            <a:pPr>
              <a:lnSpc>
                <a:spcPct val="80000"/>
              </a:lnSpc>
            </a:pPr>
            <a:endParaRPr lang="es-ES" sz="2000"/>
          </a:p>
          <a:p>
            <a:pPr>
              <a:lnSpc>
                <a:spcPct val="80000"/>
              </a:lnSpc>
            </a:pPr>
            <a:r>
              <a:rPr lang="es-ES" sz="2000"/>
              <a:t>Plantear y resolver problemas (</a:t>
            </a:r>
            <a:r>
              <a:rPr lang="es-ES" sz="2000" b="1"/>
              <a:t>PRP</a:t>
            </a:r>
            <a:r>
              <a:rPr lang="es-ES" sz="2000"/>
              <a:t>)</a:t>
            </a:r>
          </a:p>
          <a:p>
            <a:pPr>
              <a:lnSpc>
                <a:spcPct val="80000"/>
              </a:lnSpc>
            </a:pPr>
            <a:endParaRPr lang="es-ES" sz="2000"/>
          </a:p>
          <a:p>
            <a:pPr>
              <a:lnSpc>
                <a:spcPct val="80000"/>
              </a:lnSpc>
            </a:pPr>
            <a:r>
              <a:rPr lang="es-ES" sz="2000"/>
              <a:t>Representar y simbolizar (codificar, decodificar e interpretar representaciones, traducir entre diferentes representaciones) (</a:t>
            </a:r>
            <a:r>
              <a:rPr lang="es-ES" sz="2000" b="1"/>
              <a:t>REP</a:t>
            </a:r>
            <a:r>
              <a:rPr lang="es-ES" sz="20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00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childTnLst>
                          </p:cTn>
                        </p:par>
                        <p:par>
                          <p:cTn id="8" fill="hold">
                            <p:stCondLst>
                              <p:cond delay="2500"/>
                            </p:stCondLst>
                            <p:childTnLst>
                              <p:par>
                                <p:cTn id="9" presetID="3" presetClass="entr" presetSubtype="10" fill="hold" grpId="0" nodeType="afterEffect">
                                  <p:stCondLst>
                                    <p:cond delay="2000"/>
                                  </p:stCondLst>
                                  <p:childTnLst>
                                    <p:set>
                                      <p:cBhvr>
                                        <p:cTn id="10"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1" dur="500"/>
                                        <p:tgtEl>
                                          <p:spTgt spid="32771">
                                            <p:txEl>
                                              <p:pRg st="2" end="2"/>
                                            </p:txEl>
                                          </p:spTgt>
                                        </p:tgtEl>
                                      </p:cBhvr>
                                    </p:animEffect>
                                  </p:childTnLst>
                                </p:cTn>
                              </p:par>
                            </p:childTnLst>
                          </p:cTn>
                        </p:par>
                        <p:par>
                          <p:cTn id="12" fill="hold">
                            <p:stCondLst>
                              <p:cond delay="5000"/>
                            </p:stCondLst>
                            <p:childTnLst>
                              <p:par>
                                <p:cTn id="13" presetID="3" presetClass="entr" presetSubtype="10" fill="hold" grpId="0" nodeType="afterEffect">
                                  <p:stCondLst>
                                    <p:cond delay="2000"/>
                                  </p:stCondLst>
                                  <p:childTnLst>
                                    <p:set>
                                      <p:cBhvr>
                                        <p:cTn id="14"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15" dur="500"/>
                                        <p:tgtEl>
                                          <p:spTgt spid="32771">
                                            <p:txEl>
                                              <p:pRg st="4" end="4"/>
                                            </p:txEl>
                                          </p:spTgt>
                                        </p:tgtEl>
                                      </p:cBhvr>
                                    </p:animEffect>
                                  </p:childTnLst>
                                </p:cTn>
                              </p:par>
                            </p:childTnLst>
                          </p:cTn>
                        </p:par>
                        <p:par>
                          <p:cTn id="16" fill="hold">
                            <p:stCondLst>
                              <p:cond delay="7500"/>
                            </p:stCondLst>
                            <p:childTnLst>
                              <p:par>
                                <p:cTn id="17" presetID="3" presetClass="entr" presetSubtype="10" fill="hold" grpId="0" nodeType="afterEffect">
                                  <p:stCondLst>
                                    <p:cond delay="2000"/>
                                  </p:stCondLst>
                                  <p:childTnLst>
                                    <p:set>
                                      <p:cBhvr>
                                        <p:cTn id="18" dur="1" fill="hold">
                                          <p:stCondLst>
                                            <p:cond delay="0"/>
                                          </p:stCondLst>
                                        </p:cTn>
                                        <p:tgtEl>
                                          <p:spTgt spid="32771">
                                            <p:txEl>
                                              <p:pRg st="6" end="6"/>
                                            </p:txEl>
                                          </p:spTgt>
                                        </p:tgtEl>
                                        <p:attrNameLst>
                                          <p:attrName>style.visibility</p:attrName>
                                        </p:attrNameLst>
                                      </p:cBhvr>
                                      <p:to>
                                        <p:strVal val="visible"/>
                                      </p:to>
                                    </p:set>
                                    <p:animEffect transition="in" filter="blinds(horizontal)">
                                      <p:cBhvr>
                                        <p:cTn id="19" dur="500"/>
                                        <p:tgtEl>
                                          <p:spTgt spid="32771">
                                            <p:txEl>
                                              <p:pRg st="6" end="6"/>
                                            </p:txEl>
                                          </p:spTgt>
                                        </p:tgtEl>
                                      </p:cBhvr>
                                    </p:animEffect>
                                  </p:childTnLst>
                                </p:cTn>
                              </p:par>
                            </p:childTnLst>
                          </p:cTn>
                        </p:par>
                        <p:par>
                          <p:cTn id="20" fill="hold">
                            <p:stCondLst>
                              <p:cond delay="10000"/>
                            </p:stCondLst>
                            <p:childTnLst>
                              <p:par>
                                <p:cTn id="21" presetID="3" presetClass="entr" presetSubtype="10" fill="hold" grpId="0" nodeType="afterEffect">
                                  <p:stCondLst>
                                    <p:cond delay="2000"/>
                                  </p:stCondLst>
                                  <p:childTnLst>
                                    <p:set>
                                      <p:cBhvr>
                                        <p:cTn id="22" dur="1" fill="hold">
                                          <p:stCondLst>
                                            <p:cond delay="0"/>
                                          </p:stCondLst>
                                        </p:cTn>
                                        <p:tgtEl>
                                          <p:spTgt spid="32771">
                                            <p:txEl>
                                              <p:pRg st="8" end="8"/>
                                            </p:txEl>
                                          </p:spTgt>
                                        </p:tgtEl>
                                        <p:attrNameLst>
                                          <p:attrName>style.visibility</p:attrName>
                                        </p:attrNameLst>
                                      </p:cBhvr>
                                      <p:to>
                                        <p:strVal val="visible"/>
                                      </p:to>
                                    </p:set>
                                    <p:animEffect transition="in" filter="blinds(horizontal)">
                                      <p:cBhvr>
                                        <p:cTn id="23" dur="500"/>
                                        <p:tgtEl>
                                          <p:spTgt spid="32771">
                                            <p:txEl>
                                              <p:pRg st="8" end="8"/>
                                            </p:txEl>
                                          </p:spTgt>
                                        </p:tgtEl>
                                      </p:cBhvr>
                                    </p:animEffect>
                                  </p:childTnLst>
                                </p:cTn>
                              </p:par>
                            </p:childTnLst>
                          </p:cTn>
                        </p:par>
                        <p:par>
                          <p:cTn id="24" fill="hold">
                            <p:stCondLst>
                              <p:cond delay="12500"/>
                            </p:stCondLst>
                            <p:childTnLst>
                              <p:par>
                                <p:cTn id="25" presetID="3" presetClass="entr" presetSubtype="10" fill="hold" grpId="0" nodeType="afterEffect">
                                  <p:stCondLst>
                                    <p:cond delay="2000"/>
                                  </p:stCondLst>
                                  <p:childTnLst>
                                    <p:set>
                                      <p:cBhvr>
                                        <p:cTn id="26" dur="1" fill="hold">
                                          <p:stCondLst>
                                            <p:cond delay="0"/>
                                          </p:stCondLst>
                                        </p:cTn>
                                        <p:tgtEl>
                                          <p:spTgt spid="32771">
                                            <p:txEl>
                                              <p:pRg st="10" end="10"/>
                                            </p:txEl>
                                          </p:spTgt>
                                        </p:tgtEl>
                                        <p:attrNameLst>
                                          <p:attrName>style.visibility</p:attrName>
                                        </p:attrNameLst>
                                      </p:cBhvr>
                                      <p:to>
                                        <p:strVal val="visible"/>
                                      </p:to>
                                    </p:set>
                                    <p:animEffect transition="in" filter="blinds(horizontal)">
                                      <p:cBhvr>
                                        <p:cTn id="27" dur="500"/>
                                        <p:tgtEl>
                                          <p:spTgt spid="327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356C85D7-C9C8-4E84-9245-0274F62038C5}" type="slidenum">
              <a:rPr lang="es-ES"/>
              <a:pPr/>
              <a:t>22</a:t>
            </a:fld>
            <a:endParaRPr lang="es-ES"/>
          </a:p>
        </p:txBody>
      </p:sp>
      <p:sp>
        <p:nvSpPr>
          <p:cNvPr id="304130" name="Rectangle 2"/>
          <p:cNvSpPr>
            <a:spLocks noGrp="1" noChangeArrowheads="1"/>
          </p:cNvSpPr>
          <p:nvPr>
            <p:ph type="title"/>
          </p:nvPr>
        </p:nvSpPr>
        <p:spPr/>
        <p:txBody>
          <a:bodyPr/>
          <a:lstStyle/>
          <a:p>
            <a:r>
              <a:rPr lang="es-ES" sz="4000"/>
              <a:t>Competencias matemáticas Algunos ejemplos</a:t>
            </a:r>
          </a:p>
        </p:txBody>
      </p:sp>
      <p:sp>
        <p:nvSpPr>
          <p:cNvPr id="304131" name="Rectangle 3"/>
          <p:cNvSpPr>
            <a:spLocks noGrp="1" noChangeArrowheads="1"/>
          </p:cNvSpPr>
          <p:nvPr>
            <p:ph type="body" idx="1"/>
          </p:nvPr>
        </p:nvSpPr>
        <p:spPr/>
        <p:txBody>
          <a:bodyPr/>
          <a:lstStyle/>
          <a:p>
            <a:pPr>
              <a:lnSpc>
                <a:spcPct val="90000"/>
              </a:lnSpc>
            </a:pPr>
            <a:r>
              <a:rPr lang="es-ES" sz="2400"/>
              <a:t>1.a.- Dos hermanos se quieren repartir un campo rectangular en partes iguales. ¿Cómo lo pueden hacer?. ¿De cuántas maneras distintas?. ¿Cómo pueden estar seguros de que los trozos son iguales?</a:t>
            </a:r>
          </a:p>
          <a:p>
            <a:pPr>
              <a:lnSpc>
                <a:spcPct val="90000"/>
              </a:lnSpc>
              <a:buFont typeface="Wingdings" pitchFamily="2" charset="2"/>
              <a:buNone/>
            </a:pPr>
            <a:r>
              <a:rPr lang="es-ES" sz="2400" b="1"/>
              <a:t>		 </a:t>
            </a:r>
            <a:r>
              <a:rPr lang="es-ES" sz="2800" b="1">
                <a:solidFill>
                  <a:srgbClr val="CCFF33"/>
                </a:solidFill>
              </a:rPr>
              <a:t>PR</a:t>
            </a:r>
            <a:r>
              <a:rPr lang="es-ES" sz="2400" b="1">
                <a:solidFill>
                  <a:srgbClr val="CCFF33"/>
                </a:solidFill>
              </a:rPr>
              <a:t> 	MO     PRP    </a:t>
            </a:r>
            <a:r>
              <a:rPr lang="es-ES" sz="2800" b="1">
                <a:solidFill>
                  <a:srgbClr val="CCFF33"/>
                </a:solidFill>
              </a:rPr>
              <a:t>ARG</a:t>
            </a:r>
            <a:r>
              <a:rPr lang="es-ES" sz="2400" b="1">
                <a:solidFill>
                  <a:srgbClr val="CCFF33"/>
                </a:solidFill>
              </a:rPr>
              <a:t>     </a:t>
            </a:r>
            <a:r>
              <a:rPr lang="es-ES" sz="2400" b="1"/>
              <a:t>CO      REP</a:t>
            </a:r>
            <a:endParaRPr lang="es-ES" sz="2400"/>
          </a:p>
          <a:p>
            <a:pPr>
              <a:lnSpc>
                <a:spcPct val="90000"/>
              </a:lnSpc>
            </a:pPr>
            <a:endParaRPr lang="es-ES" sz="2400"/>
          </a:p>
          <a:p>
            <a:pPr>
              <a:lnSpc>
                <a:spcPct val="90000"/>
              </a:lnSpc>
            </a:pPr>
            <a:r>
              <a:rPr lang="es-ES" sz="2400"/>
              <a:t>1.b.- Sin hacer la multiplicación ¿se puede saber si 17 x 28 es mayor o menor que 400?. Explica porqué. ¿Hay varias formas de hacerlo?</a:t>
            </a:r>
          </a:p>
          <a:p>
            <a:pPr>
              <a:lnSpc>
                <a:spcPct val="90000"/>
              </a:lnSpc>
              <a:buFont typeface="Wingdings" pitchFamily="2" charset="2"/>
              <a:buNone/>
            </a:pPr>
            <a:r>
              <a:rPr lang="es-ES" sz="2400" b="1"/>
              <a:t>		 </a:t>
            </a:r>
            <a:r>
              <a:rPr lang="es-ES" sz="2800" b="1">
                <a:solidFill>
                  <a:srgbClr val="CCFF33"/>
                </a:solidFill>
              </a:rPr>
              <a:t>PR</a:t>
            </a:r>
            <a:r>
              <a:rPr lang="es-ES" sz="2400" b="1"/>
              <a:t> 	MO     </a:t>
            </a:r>
            <a:r>
              <a:rPr lang="es-ES" sz="2800" b="1">
                <a:solidFill>
                  <a:srgbClr val="CCFF33"/>
                </a:solidFill>
              </a:rPr>
              <a:t>PRP</a:t>
            </a:r>
            <a:r>
              <a:rPr lang="es-ES" sz="2400" b="1">
                <a:solidFill>
                  <a:srgbClr val="CCFF33"/>
                </a:solidFill>
              </a:rPr>
              <a:t>    </a:t>
            </a:r>
            <a:r>
              <a:rPr lang="es-ES" sz="2800" b="1">
                <a:solidFill>
                  <a:srgbClr val="CCFF33"/>
                </a:solidFill>
              </a:rPr>
              <a:t>ARG</a:t>
            </a:r>
            <a:r>
              <a:rPr lang="es-ES" sz="2400" b="1">
                <a:solidFill>
                  <a:srgbClr val="CCFF33"/>
                </a:solidFill>
              </a:rPr>
              <a:t>     </a:t>
            </a:r>
            <a:r>
              <a:rPr lang="es-ES" sz="2400" b="1"/>
              <a:t>CO</a:t>
            </a:r>
            <a:r>
              <a:rPr lang="es-ES" sz="2400" b="1">
                <a:solidFill>
                  <a:srgbClr val="CCFF33"/>
                </a:solidFill>
              </a:rPr>
              <a:t>      </a:t>
            </a:r>
            <a:r>
              <a:rPr lang="es-ES" sz="2400" b="1"/>
              <a:t>REP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Effect transition="in" filter="wipe(down)">
                                      <p:cBhvr>
                                        <p:cTn id="7" dur="500"/>
                                        <p:tgtEl>
                                          <p:spTgt spid="304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304131">
                                            <p:txEl>
                                              <p:pRg st="1" end="1"/>
                                            </p:txEl>
                                          </p:spTgt>
                                        </p:tgtEl>
                                        <p:attrNameLst>
                                          <p:attrName>style.visibility</p:attrName>
                                        </p:attrNameLst>
                                      </p:cBhvr>
                                      <p:to>
                                        <p:strVal val="visible"/>
                                      </p:to>
                                    </p:set>
                                    <p:anim calcmode="lin" valueType="num">
                                      <p:cBhvr>
                                        <p:cTn id="12" dur="500" fill="hold"/>
                                        <p:tgtEl>
                                          <p:spTgt spid="304131">
                                            <p:txEl>
                                              <p:pRg st="1" end="1"/>
                                            </p:txEl>
                                          </p:spTgt>
                                        </p:tgtEl>
                                        <p:attrNameLst>
                                          <p:attrName>ppt_w</p:attrName>
                                        </p:attrNameLst>
                                      </p:cBhvr>
                                      <p:tavLst>
                                        <p:tav tm="0">
                                          <p:val>
                                            <p:strVal val="#ppt_w*0.05"/>
                                          </p:val>
                                        </p:tav>
                                        <p:tav tm="100000">
                                          <p:val>
                                            <p:strVal val="#ppt_w"/>
                                          </p:val>
                                        </p:tav>
                                      </p:tavLst>
                                    </p:anim>
                                    <p:anim calcmode="lin" valueType="num">
                                      <p:cBhvr>
                                        <p:cTn id="13" dur="500" fill="hold"/>
                                        <p:tgtEl>
                                          <p:spTgt spid="304131">
                                            <p:txEl>
                                              <p:pRg st="1" end="1"/>
                                            </p:txEl>
                                          </p:spTgt>
                                        </p:tgtEl>
                                        <p:attrNameLst>
                                          <p:attrName>ppt_h</p:attrName>
                                        </p:attrNameLst>
                                      </p:cBhvr>
                                      <p:tavLst>
                                        <p:tav tm="0">
                                          <p:val>
                                            <p:strVal val="#ppt_h"/>
                                          </p:val>
                                        </p:tav>
                                        <p:tav tm="100000">
                                          <p:val>
                                            <p:strVal val="#ppt_h"/>
                                          </p:val>
                                        </p:tav>
                                      </p:tavLst>
                                    </p:anim>
                                    <p:anim calcmode="lin" valueType="num">
                                      <p:cBhvr>
                                        <p:cTn id="14" dur="500" fill="hold"/>
                                        <p:tgtEl>
                                          <p:spTgt spid="304131">
                                            <p:txEl>
                                              <p:pRg st="1" end="1"/>
                                            </p:txEl>
                                          </p:spTgt>
                                        </p:tgtEl>
                                        <p:attrNameLst>
                                          <p:attrName>ppt_x</p:attrName>
                                        </p:attrNameLst>
                                      </p:cBhvr>
                                      <p:tavLst>
                                        <p:tav tm="0">
                                          <p:val>
                                            <p:strVal val="#ppt_x-.2"/>
                                          </p:val>
                                        </p:tav>
                                        <p:tav tm="100000">
                                          <p:val>
                                            <p:strVal val="#ppt_x"/>
                                          </p:val>
                                        </p:tav>
                                      </p:tavLst>
                                    </p:anim>
                                    <p:anim calcmode="lin" valueType="num">
                                      <p:cBhvr>
                                        <p:cTn id="15" dur="500" fill="hold"/>
                                        <p:tgtEl>
                                          <p:spTgt spid="304131">
                                            <p:txEl>
                                              <p:pRg st="1" end="1"/>
                                            </p:txEl>
                                          </p:spTgt>
                                        </p:tgtEl>
                                        <p:attrNameLst>
                                          <p:attrName>ppt_y</p:attrName>
                                        </p:attrNameLst>
                                      </p:cBhvr>
                                      <p:tavLst>
                                        <p:tav tm="0">
                                          <p:val>
                                            <p:strVal val="#ppt_y"/>
                                          </p:val>
                                        </p:tav>
                                        <p:tav tm="100000">
                                          <p:val>
                                            <p:strVal val="#ppt_y"/>
                                          </p:val>
                                        </p:tav>
                                      </p:tavLst>
                                    </p:anim>
                                    <p:animEffect transition="in" filter="fade">
                                      <p:cBhvr>
                                        <p:cTn id="16" dur="500"/>
                                        <p:tgtEl>
                                          <p:spTgt spid="3041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304131">
                                            <p:txEl>
                                              <p:pRg st="3" end="3"/>
                                            </p:txEl>
                                          </p:spTgt>
                                        </p:tgtEl>
                                        <p:attrNameLst>
                                          <p:attrName>style.visibility</p:attrName>
                                        </p:attrNameLst>
                                      </p:cBhvr>
                                      <p:to>
                                        <p:strVal val="visible"/>
                                      </p:to>
                                    </p:set>
                                    <p:anim calcmode="lin" valueType="num">
                                      <p:cBhvr>
                                        <p:cTn id="21" dur="500" fill="hold"/>
                                        <p:tgtEl>
                                          <p:spTgt spid="304131">
                                            <p:txEl>
                                              <p:pRg st="3" end="3"/>
                                            </p:txEl>
                                          </p:spTgt>
                                        </p:tgtEl>
                                        <p:attrNameLst>
                                          <p:attrName>ppt_w</p:attrName>
                                        </p:attrNameLst>
                                      </p:cBhvr>
                                      <p:tavLst>
                                        <p:tav tm="0">
                                          <p:val>
                                            <p:strVal val="#ppt_w*0.05"/>
                                          </p:val>
                                        </p:tav>
                                        <p:tav tm="100000">
                                          <p:val>
                                            <p:strVal val="#ppt_w"/>
                                          </p:val>
                                        </p:tav>
                                      </p:tavLst>
                                    </p:anim>
                                    <p:anim calcmode="lin" valueType="num">
                                      <p:cBhvr>
                                        <p:cTn id="22" dur="500" fill="hold"/>
                                        <p:tgtEl>
                                          <p:spTgt spid="304131">
                                            <p:txEl>
                                              <p:pRg st="3" end="3"/>
                                            </p:txEl>
                                          </p:spTgt>
                                        </p:tgtEl>
                                        <p:attrNameLst>
                                          <p:attrName>ppt_h</p:attrName>
                                        </p:attrNameLst>
                                      </p:cBhvr>
                                      <p:tavLst>
                                        <p:tav tm="0">
                                          <p:val>
                                            <p:strVal val="#ppt_h"/>
                                          </p:val>
                                        </p:tav>
                                        <p:tav tm="100000">
                                          <p:val>
                                            <p:strVal val="#ppt_h"/>
                                          </p:val>
                                        </p:tav>
                                      </p:tavLst>
                                    </p:anim>
                                    <p:anim calcmode="lin" valueType="num">
                                      <p:cBhvr>
                                        <p:cTn id="23" dur="500" fill="hold"/>
                                        <p:tgtEl>
                                          <p:spTgt spid="304131">
                                            <p:txEl>
                                              <p:pRg st="3" end="3"/>
                                            </p:txEl>
                                          </p:spTgt>
                                        </p:tgtEl>
                                        <p:attrNameLst>
                                          <p:attrName>ppt_x</p:attrName>
                                        </p:attrNameLst>
                                      </p:cBhvr>
                                      <p:tavLst>
                                        <p:tav tm="0">
                                          <p:val>
                                            <p:strVal val="#ppt_x-.2"/>
                                          </p:val>
                                        </p:tav>
                                        <p:tav tm="100000">
                                          <p:val>
                                            <p:strVal val="#ppt_x"/>
                                          </p:val>
                                        </p:tav>
                                      </p:tavLst>
                                    </p:anim>
                                    <p:anim calcmode="lin" valueType="num">
                                      <p:cBhvr>
                                        <p:cTn id="24" dur="500" fill="hold"/>
                                        <p:tgtEl>
                                          <p:spTgt spid="304131">
                                            <p:txEl>
                                              <p:pRg st="3" end="3"/>
                                            </p:txEl>
                                          </p:spTgt>
                                        </p:tgtEl>
                                        <p:attrNameLst>
                                          <p:attrName>ppt_y</p:attrName>
                                        </p:attrNameLst>
                                      </p:cBhvr>
                                      <p:tavLst>
                                        <p:tav tm="0">
                                          <p:val>
                                            <p:strVal val="#ppt_y"/>
                                          </p:val>
                                        </p:tav>
                                        <p:tav tm="100000">
                                          <p:val>
                                            <p:strVal val="#ppt_y"/>
                                          </p:val>
                                        </p:tav>
                                      </p:tavLst>
                                    </p:anim>
                                    <p:animEffect transition="in" filter="fade">
                                      <p:cBhvr>
                                        <p:cTn id="25" dur="500"/>
                                        <p:tgtEl>
                                          <p:spTgt spid="30413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04131">
                                            <p:txEl>
                                              <p:pRg st="4" end="4"/>
                                            </p:txEl>
                                          </p:spTgt>
                                        </p:tgtEl>
                                        <p:attrNameLst>
                                          <p:attrName>style.visibility</p:attrName>
                                        </p:attrNameLst>
                                      </p:cBhvr>
                                      <p:to>
                                        <p:strVal val="visible"/>
                                      </p:to>
                                    </p:set>
                                    <p:animEffect transition="in" filter="checkerboard(across)">
                                      <p:cBhvr>
                                        <p:cTn id="30" dur="500"/>
                                        <p:tgtEl>
                                          <p:spTgt spid="304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2A6F4EEA-9056-46D6-928C-C41C85693ADE}" type="slidenum">
              <a:rPr lang="es-ES"/>
              <a:pPr/>
              <a:t>23</a:t>
            </a:fld>
            <a:endParaRPr lang="es-ES"/>
          </a:p>
        </p:txBody>
      </p:sp>
      <p:sp>
        <p:nvSpPr>
          <p:cNvPr id="305154" name="Rectangle 2"/>
          <p:cNvSpPr>
            <a:spLocks noGrp="1" noChangeArrowheads="1"/>
          </p:cNvSpPr>
          <p:nvPr>
            <p:ph type="title"/>
          </p:nvPr>
        </p:nvSpPr>
        <p:spPr/>
        <p:txBody>
          <a:bodyPr/>
          <a:lstStyle/>
          <a:p>
            <a:r>
              <a:rPr lang="es-ES" sz="4000"/>
              <a:t>Competencias matemáticas Algunos ejemplos</a:t>
            </a:r>
          </a:p>
        </p:txBody>
      </p:sp>
      <p:pic>
        <p:nvPicPr>
          <p:cNvPr id="305155" name="Picture 3"/>
          <p:cNvPicPr>
            <a:picLocks noChangeAspect="1" noChangeArrowheads="1"/>
          </p:cNvPicPr>
          <p:nvPr>
            <p:ph idx="1"/>
          </p:nvPr>
        </p:nvPicPr>
        <p:blipFill>
          <a:blip r:embed="rId2" cstate="print"/>
          <a:srcRect/>
          <a:stretch>
            <a:fillRect/>
          </a:stretch>
        </p:blipFill>
        <p:spPr>
          <a:xfrm>
            <a:off x="457200" y="1601788"/>
            <a:ext cx="8229600" cy="4527550"/>
          </a:xfrm>
          <a:noFill/>
          <a:ln/>
        </p:spPr>
      </p:pic>
      <p:sp>
        <p:nvSpPr>
          <p:cNvPr id="305156" name="Rectangle 4"/>
          <p:cNvSpPr>
            <a:spLocks noChangeArrowheads="1"/>
          </p:cNvSpPr>
          <p:nvPr/>
        </p:nvSpPr>
        <p:spPr bwMode="auto">
          <a:xfrm>
            <a:off x="2195513" y="6113463"/>
            <a:ext cx="4892675" cy="519112"/>
          </a:xfrm>
          <a:prstGeom prst="rect">
            <a:avLst/>
          </a:prstGeom>
          <a:noFill/>
          <a:ln w="9525">
            <a:noFill/>
            <a:miter lim="800000"/>
            <a:headEnd/>
            <a:tailEnd/>
          </a:ln>
          <a:effectLst/>
        </p:spPr>
        <p:txBody>
          <a:bodyPr wrap="none">
            <a:spAutoFit/>
          </a:bodyPr>
          <a:lstStyle/>
          <a:p>
            <a:r>
              <a:rPr lang="es-ES" sz="2000" b="1">
                <a:solidFill>
                  <a:srgbClr val="CCFF33"/>
                </a:solidFill>
                <a:effectLst>
                  <a:outerShdw blurRad="38100" dist="38100" dir="2700000" algn="tl">
                    <a:srgbClr val="000000"/>
                  </a:outerShdw>
                </a:effectLst>
              </a:rPr>
              <a:t>PR</a:t>
            </a:r>
            <a:r>
              <a:rPr lang="es-ES" sz="2000" b="1">
                <a:effectLst>
                  <a:outerShdw blurRad="38100" dist="38100" dir="2700000" algn="tl">
                    <a:srgbClr val="000000"/>
                  </a:outerShdw>
                </a:effectLst>
              </a:rPr>
              <a:t>     MO     </a:t>
            </a:r>
            <a:r>
              <a:rPr lang="es-ES" sz="2800" b="1">
                <a:solidFill>
                  <a:srgbClr val="CCFF33"/>
                </a:solidFill>
                <a:effectLst>
                  <a:outerShdw blurRad="38100" dist="38100" dir="2700000" algn="tl">
                    <a:srgbClr val="000000"/>
                  </a:outerShdw>
                </a:effectLst>
              </a:rPr>
              <a:t>PRP</a:t>
            </a:r>
            <a:r>
              <a:rPr lang="es-ES" sz="2000" b="1">
                <a:effectLst>
                  <a:outerShdw blurRad="38100" dist="38100" dir="2700000" algn="tl">
                    <a:srgbClr val="000000"/>
                  </a:outerShdw>
                </a:effectLst>
              </a:rPr>
              <a:t>    ARG     CO      REP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05155"/>
                                        </p:tgtEl>
                                        <p:attrNameLst>
                                          <p:attrName>style.visibility</p:attrName>
                                        </p:attrNameLst>
                                      </p:cBhvr>
                                      <p:to>
                                        <p:strVal val="visible"/>
                                      </p:to>
                                    </p:set>
                                    <p:animEffect transition="in" filter="box(in)">
                                      <p:cBhvr>
                                        <p:cTn id="7" dur="500"/>
                                        <p:tgtEl>
                                          <p:spTgt spid="305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5156">
                                            <p:txEl>
                                              <p:pRg st="0" end="0"/>
                                            </p:txEl>
                                          </p:spTgt>
                                        </p:tgtEl>
                                        <p:attrNameLst>
                                          <p:attrName>style.visibility</p:attrName>
                                        </p:attrNameLst>
                                      </p:cBhvr>
                                      <p:to>
                                        <p:strVal val="visible"/>
                                      </p:to>
                                    </p:set>
                                    <p:animEffect transition="in" filter="wipe(down)">
                                      <p:cBhvr>
                                        <p:cTn id="12" dur="500"/>
                                        <p:tgtEl>
                                          <p:spTgt spid="305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fld id="{44DC56D7-A4BC-42E0-B591-6524E3833446}" type="slidenum">
              <a:rPr lang="es-ES"/>
              <a:pPr/>
              <a:t>24</a:t>
            </a:fld>
            <a:endParaRPr lang="es-ES"/>
          </a:p>
        </p:txBody>
      </p:sp>
      <p:sp>
        <p:nvSpPr>
          <p:cNvPr id="306178" name="Rectangle 2"/>
          <p:cNvSpPr>
            <a:spLocks noGrp="1" noChangeArrowheads="1"/>
          </p:cNvSpPr>
          <p:nvPr>
            <p:ph type="title"/>
          </p:nvPr>
        </p:nvSpPr>
        <p:spPr/>
        <p:txBody>
          <a:bodyPr/>
          <a:lstStyle/>
          <a:p>
            <a:r>
              <a:rPr lang="es-ES" sz="4000"/>
              <a:t>Competencias matemáticas Algunos ejemplos</a:t>
            </a:r>
          </a:p>
        </p:txBody>
      </p:sp>
      <p:sp>
        <p:nvSpPr>
          <p:cNvPr id="306179" name="Rectangle 3"/>
          <p:cNvSpPr>
            <a:spLocks noGrp="1" noChangeArrowheads="1"/>
          </p:cNvSpPr>
          <p:nvPr>
            <p:ph type="body" sz="half" idx="1"/>
          </p:nvPr>
        </p:nvSpPr>
        <p:spPr>
          <a:xfrm>
            <a:off x="457200" y="1600200"/>
            <a:ext cx="4038600" cy="4924425"/>
          </a:xfrm>
        </p:spPr>
        <p:txBody>
          <a:bodyPr/>
          <a:lstStyle/>
          <a:p>
            <a:pPr>
              <a:lnSpc>
                <a:spcPct val="80000"/>
              </a:lnSpc>
            </a:pPr>
            <a:r>
              <a:rPr lang="es-ES" sz="1800" u="sng">
                <a:latin typeface="Times New Roman" pitchFamily="18" charset="0"/>
              </a:rPr>
              <a:t>El problema del tanque de agua</a:t>
            </a:r>
            <a:endParaRPr lang="es-ES" sz="1800">
              <a:latin typeface="Times New Roman" pitchFamily="18" charset="0"/>
            </a:endParaRPr>
          </a:p>
          <a:p>
            <a:pPr>
              <a:lnSpc>
                <a:spcPct val="80000"/>
              </a:lnSpc>
              <a:buFont typeface="Wingdings" pitchFamily="2" charset="2"/>
              <a:buNone/>
            </a:pPr>
            <a:r>
              <a:rPr lang="es-ES" sz="1800">
                <a:latin typeface="Times New Roman" pitchFamily="18" charset="0"/>
              </a:rPr>
              <a:t>	Tenemos un tanque vacio que se llena de agua a la razón de un litro por segundo. Lo que aparece en las figuras siguientes son los resultados de un proceso de construcción de un modelo realizado por un grupo de alumnos. En dicho proceso, los alumnos han hecho ciertas suposiciones sobre el tanque con las que han dibujado el gráfico que acompaña al dibujo del tanque.</a:t>
            </a:r>
          </a:p>
          <a:p>
            <a:pPr>
              <a:lnSpc>
                <a:spcPct val="80000"/>
              </a:lnSpc>
              <a:buFont typeface="Wingdings" pitchFamily="2" charset="2"/>
              <a:buNone/>
            </a:pPr>
            <a:r>
              <a:rPr lang="es-ES" sz="1800">
                <a:latin typeface="Times New Roman" pitchFamily="18" charset="0"/>
              </a:rPr>
              <a:t>     </a:t>
            </a:r>
          </a:p>
          <a:p>
            <a:pPr>
              <a:lnSpc>
                <a:spcPct val="80000"/>
              </a:lnSpc>
            </a:pPr>
            <a:r>
              <a:rPr lang="es-ES" sz="1800">
                <a:latin typeface="Times New Roman" pitchFamily="18" charset="0"/>
              </a:rPr>
              <a:t>a) Describe cómo crees que los alumnos realizaron el proceso de modelización</a:t>
            </a:r>
          </a:p>
          <a:p>
            <a:pPr>
              <a:lnSpc>
                <a:spcPct val="80000"/>
              </a:lnSpc>
            </a:pPr>
            <a:r>
              <a:rPr lang="es-ES" sz="1800">
                <a:latin typeface="Times New Roman" pitchFamily="18" charset="0"/>
              </a:rPr>
              <a:t>b) ¿Qué suposiciones hicieron?</a:t>
            </a:r>
          </a:p>
          <a:p>
            <a:pPr>
              <a:lnSpc>
                <a:spcPct val="80000"/>
              </a:lnSpc>
            </a:pPr>
            <a:r>
              <a:rPr lang="es-ES" sz="1800">
                <a:latin typeface="Times New Roman" pitchFamily="18" charset="0"/>
              </a:rPr>
              <a:t>c) ¿Qué clase de modelo usaron?</a:t>
            </a:r>
          </a:p>
          <a:p>
            <a:pPr>
              <a:lnSpc>
                <a:spcPct val="80000"/>
              </a:lnSpc>
            </a:pPr>
            <a:r>
              <a:rPr lang="es-ES" sz="1800">
                <a:latin typeface="Times New Roman" pitchFamily="18" charset="0"/>
              </a:rPr>
              <a:t>d) ¿Cuál puede ser el próximo paso teniendo en cuenta el gráfico?</a:t>
            </a:r>
          </a:p>
        </p:txBody>
      </p:sp>
      <p:pic>
        <p:nvPicPr>
          <p:cNvPr id="306180" name="Picture 4" descr="dibujo tanque"/>
          <p:cNvPicPr>
            <a:picLocks noChangeAspect="1" noChangeArrowheads="1"/>
          </p:cNvPicPr>
          <p:nvPr>
            <p:ph sz="quarter" idx="2"/>
          </p:nvPr>
        </p:nvPicPr>
        <p:blipFill>
          <a:blip r:embed="rId2" cstate="print"/>
          <a:srcRect/>
          <a:stretch>
            <a:fillRect/>
          </a:stretch>
        </p:blipFill>
        <p:spPr>
          <a:xfrm>
            <a:off x="4500563" y="1700213"/>
            <a:ext cx="1792287" cy="3384550"/>
          </a:xfrm>
          <a:noFill/>
          <a:ln/>
        </p:spPr>
      </p:pic>
      <p:pic>
        <p:nvPicPr>
          <p:cNvPr id="306181" name="Picture 5"/>
          <p:cNvPicPr>
            <a:picLocks noChangeAspect="1" noChangeArrowheads="1"/>
          </p:cNvPicPr>
          <p:nvPr>
            <p:ph sz="quarter" idx="3"/>
          </p:nvPr>
        </p:nvPicPr>
        <p:blipFill>
          <a:blip r:embed="rId3" cstate="print"/>
          <a:srcRect/>
          <a:stretch>
            <a:fillRect/>
          </a:stretch>
        </p:blipFill>
        <p:spPr>
          <a:xfrm>
            <a:off x="6372225" y="2924175"/>
            <a:ext cx="2555875" cy="2119313"/>
          </a:xfrm>
          <a:noFill/>
          <a:ln/>
        </p:spPr>
      </p:pic>
      <p:sp>
        <p:nvSpPr>
          <p:cNvPr id="306182" name="Rectangle 6"/>
          <p:cNvSpPr>
            <a:spLocks noChangeArrowheads="1"/>
          </p:cNvSpPr>
          <p:nvPr/>
        </p:nvSpPr>
        <p:spPr bwMode="auto">
          <a:xfrm>
            <a:off x="4292600" y="5445125"/>
            <a:ext cx="4851400" cy="519113"/>
          </a:xfrm>
          <a:prstGeom prst="rect">
            <a:avLst/>
          </a:prstGeom>
          <a:noFill/>
          <a:ln w="9525">
            <a:noFill/>
            <a:miter lim="800000"/>
            <a:headEnd/>
            <a:tailEnd/>
          </a:ln>
          <a:effectLst/>
        </p:spPr>
        <p:txBody>
          <a:bodyPr wrap="none">
            <a:spAutoFit/>
          </a:bodyPr>
          <a:lstStyle/>
          <a:p>
            <a:r>
              <a:rPr lang="es-ES" sz="2000" b="1">
                <a:solidFill>
                  <a:srgbClr val="CCFF33"/>
                </a:solidFill>
                <a:effectLst>
                  <a:outerShdw blurRad="38100" dist="38100" dir="2700000" algn="tl">
                    <a:srgbClr val="000000"/>
                  </a:outerShdw>
                </a:effectLst>
              </a:rPr>
              <a:t>PR</a:t>
            </a:r>
            <a:r>
              <a:rPr lang="es-ES" sz="2000" b="1">
                <a:effectLst>
                  <a:outerShdw blurRad="38100" dist="38100" dir="2700000" algn="tl">
                    <a:srgbClr val="000000"/>
                  </a:outerShdw>
                </a:effectLst>
              </a:rPr>
              <a:t>     </a:t>
            </a:r>
            <a:r>
              <a:rPr lang="es-ES" sz="2800" b="1">
                <a:solidFill>
                  <a:srgbClr val="CCFF33"/>
                </a:solidFill>
                <a:effectLst>
                  <a:outerShdw blurRad="38100" dist="38100" dir="2700000" algn="tl">
                    <a:srgbClr val="000000"/>
                  </a:outerShdw>
                </a:effectLst>
              </a:rPr>
              <a:t>MO</a:t>
            </a:r>
            <a:r>
              <a:rPr lang="es-ES" sz="2000" b="1">
                <a:effectLst>
                  <a:outerShdw blurRad="38100" dist="38100" dir="2700000" algn="tl">
                    <a:srgbClr val="000000"/>
                  </a:outerShdw>
                </a:effectLst>
              </a:rPr>
              <a:t>     </a:t>
            </a:r>
            <a:r>
              <a:rPr lang="es-ES" sz="2000" b="1">
                <a:solidFill>
                  <a:srgbClr val="CCFF33"/>
                </a:solidFill>
                <a:effectLst>
                  <a:outerShdw blurRad="38100" dist="38100" dir="2700000" algn="tl">
                    <a:srgbClr val="000000"/>
                  </a:outerShdw>
                </a:effectLst>
              </a:rPr>
              <a:t>PRP</a:t>
            </a:r>
            <a:r>
              <a:rPr lang="es-ES" sz="2000" b="1">
                <a:effectLst>
                  <a:outerShdw blurRad="38100" dist="38100" dir="2700000" algn="tl">
                    <a:srgbClr val="000000"/>
                  </a:outerShdw>
                </a:effectLst>
              </a:rPr>
              <a:t>    </a:t>
            </a:r>
            <a:r>
              <a:rPr lang="es-ES" sz="2000" b="1">
                <a:solidFill>
                  <a:srgbClr val="CCFF33"/>
                </a:solidFill>
                <a:effectLst>
                  <a:outerShdw blurRad="38100" dist="38100" dir="2700000" algn="tl">
                    <a:srgbClr val="000000"/>
                  </a:outerShdw>
                </a:effectLst>
              </a:rPr>
              <a:t>ARG</a:t>
            </a:r>
            <a:r>
              <a:rPr lang="es-ES" sz="2000" b="1">
                <a:effectLst>
                  <a:outerShdw blurRad="38100" dist="38100" dir="2700000" algn="tl">
                    <a:srgbClr val="000000"/>
                  </a:outerShdw>
                </a:effectLst>
              </a:rPr>
              <a:t>     CO      </a:t>
            </a:r>
            <a:r>
              <a:rPr lang="es-ES" sz="2000" b="1">
                <a:solidFill>
                  <a:srgbClr val="CCFF33"/>
                </a:solidFill>
                <a:effectLst>
                  <a:outerShdw blurRad="38100" dist="38100" dir="2700000" algn="tl">
                    <a:srgbClr val="000000"/>
                  </a:outerShdw>
                </a:effectLst>
              </a:rPr>
              <a:t>REP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wipe(down)">
                                      <p:cBhvr>
                                        <p:cTn id="7" dur="500"/>
                                        <p:tgtEl>
                                          <p:spTgt spid="306179">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animEffect transition="in" filter="wipe(down)">
                                      <p:cBhvr>
                                        <p:cTn id="11" dur="500"/>
                                        <p:tgtEl>
                                          <p:spTgt spid="306179">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06179">
                                            <p:txEl>
                                              <p:pRg st="2" end="2"/>
                                            </p:txEl>
                                          </p:spTgt>
                                        </p:tgtEl>
                                        <p:attrNameLst>
                                          <p:attrName>style.visibility</p:attrName>
                                        </p:attrNameLst>
                                      </p:cBhvr>
                                      <p:to>
                                        <p:strVal val="visible"/>
                                      </p:to>
                                    </p:set>
                                    <p:animEffect transition="in" filter="wipe(down)">
                                      <p:cBhvr>
                                        <p:cTn id="15" dur="500"/>
                                        <p:tgtEl>
                                          <p:spTgt spid="306179">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06179">
                                            <p:txEl>
                                              <p:pRg st="3" end="3"/>
                                            </p:txEl>
                                          </p:spTgt>
                                        </p:tgtEl>
                                        <p:attrNameLst>
                                          <p:attrName>style.visibility</p:attrName>
                                        </p:attrNameLst>
                                      </p:cBhvr>
                                      <p:to>
                                        <p:strVal val="visible"/>
                                      </p:to>
                                    </p:set>
                                    <p:animEffect transition="in" filter="wipe(down)">
                                      <p:cBhvr>
                                        <p:cTn id="19" dur="500"/>
                                        <p:tgtEl>
                                          <p:spTgt spid="306179">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06179">
                                            <p:txEl>
                                              <p:pRg st="4" end="4"/>
                                            </p:txEl>
                                          </p:spTgt>
                                        </p:tgtEl>
                                        <p:attrNameLst>
                                          <p:attrName>style.visibility</p:attrName>
                                        </p:attrNameLst>
                                      </p:cBhvr>
                                      <p:to>
                                        <p:strVal val="visible"/>
                                      </p:to>
                                    </p:set>
                                    <p:animEffect transition="in" filter="wipe(down)">
                                      <p:cBhvr>
                                        <p:cTn id="23" dur="500"/>
                                        <p:tgtEl>
                                          <p:spTgt spid="306179">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06179">
                                            <p:txEl>
                                              <p:pRg st="5" end="5"/>
                                            </p:txEl>
                                          </p:spTgt>
                                        </p:tgtEl>
                                        <p:attrNameLst>
                                          <p:attrName>style.visibility</p:attrName>
                                        </p:attrNameLst>
                                      </p:cBhvr>
                                      <p:to>
                                        <p:strVal val="visible"/>
                                      </p:to>
                                    </p:set>
                                    <p:animEffect transition="in" filter="wipe(down)">
                                      <p:cBhvr>
                                        <p:cTn id="27" dur="500"/>
                                        <p:tgtEl>
                                          <p:spTgt spid="306179">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06179">
                                            <p:txEl>
                                              <p:pRg st="6" end="6"/>
                                            </p:txEl>
                                          </p:spTgt>
                                        </p:tgtEl>
                                        <p:attrNameLst>
                                          <p:attrName>style.visibility</p:attrName>
                                        </p:attrNameLst>
                                      </p:cBhvr>
                                      <p:to>
                                        <p:strVal val="visible"/>
                                      </p:to>
                                    </p:set>
                                    <p:animEffect transition="in" filter="wipe(down)">
                                      <p:cBhvr>
                                        <p:cTn id="31" dur="500"/>
                                        <p:tgtEl>
                                          <p:spTgt spid="306179">
                                            <p:txEl>
                                              <p:pRg st="6" end="6"/>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06180"/>
                                        </p:tgtEl>
                                        <p:attrNameLst>
                                          <p:attrName>style.visibility</p:attrName>
                                        </p:attrNameLst>
                                      </p:cBhvr>
                                      <p:to>
                                        <p:strVal val="visible"/>
                                      </p:to>
                                    </p:set>
                                    <p:animEffect transition="in" filter="wipe(down)">
                                      <p:cBhvr>
                                        <p:cTn id="35" dur="500"/>
                                        <p:tgtEl>
                                          <p:spTgt spid="306180"/>
                                        </p:tgtEl>
                                      </p:cBhvr>
                                    </p:animEffect>
                                  </p:childTnLst>
                                </p:cTn>
                              </p:par>
                            </p:childTnLst>
                          </p:cTn>
                        </p:par>
                        <p:par>
                          <p:cTn id="36" fill="hold">
                            <p:stCondLst>
                              <p:cond delay="4000"/>
                            </p:stCondLst>
                            <p:childTnLst>
                              <p:par>
                                <p:cTn id="37" presetID="4" presetClass="entr" presetSubtype="16" fill="hold" nodeType="afterEffect">
                                  <p:stCondLst>
                                    <p:cond delay="0"/>
                                  </p:stCondLst>
                                  <p:childTnLst>
                                    <p:set>
                                      <p:cBhvr>
                                        <p:cTn id="38" dur="1" fill="hold">
                                          <p:stCondLst>
                                            <p:cond delay="0"/>
                                          </p:stCondLst>
                                        </p:cTn>
                                        <p:tgtEl>
                                          <p:spTgt spid="306181"/>
                                        </p:tgtEl>
                                        <p:attrNameLst>
                                          <p:attrName>style.visibility</p:attrName>
                                        </p:attrNameLst>
                                      </p:cBhvr>
                                      <p:to>
                                        <p:strVal val="visible"/>
                                      </p:to>
                                    </p:set>
                                    <p:animEffect transition="in" filter="box(in)">
                                      <p:cBhvr>
                                        <p:cTn id="39" dur="500"/>
                                        <p:tgtEl>
                                          <p:spTgt spid="30618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306182">
                                            <p:txEl>
                                              <p:pRg st="0" end="0"/>
                                            </p:txEl>
                                          </p:spTgt>
                                        </p:tgtEl>
                                        <p:attrNameLst>
                                          <p:attrName>style.visibility</p:attrName>
                                        </p:attrNameLst>
                                      </p:cBhvr>
                                      <p:to>
                                        <p:strVal val="visible"/>
                                      </p:to>
                                    </p:set>
                                    <p:animEffect transition="in" filter="box(in)">
                                      <p:cBhvr>
                                        <p:cTn id="44" dur="500"/>
                                        <p:tgtEl>
                                          <p:spTgt spid="3061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8D09D524-C87D-4FF7-B1A4-8D687C633CD8}" type="slidenum">
              <a:rPr lang="es-ES"/>
              <a:pPr/>
              <a:t>25</a:t>
            </a:fld>
            <a:endParaRPr lang="es-ES"/>
          </a:p>
        </p:txBody>
      </p:sp>
      <p:sp>
        <p:nvSpPr>
          <p:cNvPr id="307202" name="Rectangle 2"/>
          <p:cNvSpPr>
            <a:spLocks noGrp="1" noChangeArrowheads="1"/>
          </p:cNvSpPr>
          <p:nvPr>
            <p:ph type="title"/>
          </p:nvPr>
        </p:nvSpPr>
        <p:spPr/>
        <p:txBody>
          <a:bodyPr/>
          <a:lstStyle/>
          <a:p>
            <a:r>
              <a:rPr lang="es-ES" sz="4000"/>
              <a:t>Competencias matemáticas Algunos ejemplos</a:t>
            </a:r>
          </a:p>
        </p:txBody>
      </p:sp>
      <p:sp>
        <p:nvSpPr>
          <p:cNvPr id="307203" name="Rectangle 3"/>
          <p:cNvSpPr>
            <a:spLocks noGrp="1" noChangeArrowheads="1"/>
          </p:cNvSpPr>
          <p:nvPr>
            <p:ph type="body" idx="1"/>
          </p:nvPr>
        </p:nvSpPr>
        <p:spPr>
          <a:xfrm>
            <a:off x="466725" y="1700213"/>
            <a:ext cx="8229600" cy="4852987"/>
          </a:xfrm>
        </p:spPr>
        <p:txBody>
          <a:bodyPr/>
          <a:lstStyle/>
          <a:p>
            <a:pPr>
              <a:lnSpc>
                <a:spcPct val="80000"/>
              </a:lnSpc>
              <a:buFont typeface="Wingdings" pitchFamily="2" charset="2"/>
              <a:buNone/>
            </a:pPr>
            <a:r>
              <a:rPr lang="es-ES" sz="1800" u="sng"/>
              <a:t>Fiesta escolar</a:t>
            </a:r>
            <a:endParaRPr lang="es-ES" sz="1800"/>
          </a:p>
          <a:p>
            <a:pPr>
              <a:lnSpc>
                <a:spcPct val="80000"/>
              </a:lnSpc>
              <a:buFont typeface="Wingdings" pitchFamily="2" charset="2"/>
              <a:buNone/>
            </a:pPr>
            <a:r>
              <a:rPr lang="es-ES" sz="1800"/>
              <a:t>Se va a celebrar una fiesta en el colegio a la que va a venir a tocar un famoso grupo musical. La mayoría de los alumnos del centro y de otros centros cercanos querrán asistir a la fiesta, de manera que es posible que se llene el local.</a:t>
            </a:r>
          </a:p>
          <a:p>
            <a:pPr>
              <a:lnSpc>
                <a:spcPct val="80000"/>
              </a:lnSpc>
              <a:buFont typeface="Wingdings" pitchFamily="2" charset="2"/>
              <a:buNone/>
            </a:pPr>
            <a:r>
              <a:rPr lang="es-ES" sz="1800"/>
              <a:t>Sabiendo que el grupo cobra una cantidad y que el colegio subvenciona con otra cantidad, los organizadores te encargan la tarea de averiguar el máximo número de personas que caben en el gimnasio y fijar un precio para la entrada</a:t>
            </a:r>
          </a:p>
          <a:p>
            <a:pPr>
              <a:lnSpc>
                <a:spcPct val="80000"/>
              </a:lnSpc>
              <a:buFont typeface="Wingdings" pitchFamily="2" charset="2"/>
              <a:buNone/>
            </a:pPr>
            <a:endParaRPr lang="es-ES" sz="1800"/>
          </a:p>
          <a:p>
            <a:pPr>
              <a:lnSpc>
                <a:spcPct val="80000"/>
              </a:lnSpc>
              <a:buFont typeface="Wingdings" pitchFamily="2" charset="2"/>
              <a:buNone/>
            </a:pPr>
            <a:r>
              <a:rPr lang="es-ES" sz="1800"/>
              <a:t>Explica como harías para resolver el problema y los pasos necesarios para encontrar la solución;</a:t>
            </a:r>
          </a:p>
          <a:p>
            <a:pPr>
              <a:lnSpc>
                <a:spcPct val="80000"/>
              </a:lnSpc>
              <a:buFont typeface="Wingdings" pitchFamily="2" charset="2"/>
              <a:buNone/>
            </a:pPr>
            <a:r>
              <a:rPr lang="es-ES" sz="1800"/>
              <a:t>Completa la tarea como creas conveniente. Si falta información precisa, emplea la estimación.</a:t>
            </a:r>
          </a:p>
          <a:p>
            <a:pPr>
              <a:lnSpc>
                <a:spcPct val="80000"/>
              </a:lnSpc>
              <a:buFont typeface="Wingdings" pitchFamily="2" charset="2"/>
              <a:buNone/>
            </a:pPr>
            <a:r>
              <a:rPr lang="es-ES" sz="1800"/>
              <a:t>Los organizadores quieren convencer al Director del colegio mediante una presentación corta de las conclusiones de tu trabajo,</a:t>
            </a:r>
          </a:p>
          <a:p>
            <a:pPr>
              <a:lnSpc>
                <a:spcPct val="80000"/>
              </a:lnSpc>
              <a:buFont typeface="Wingdings" pitchFamily="2" charset="2"/>
              <a:buNone/>
            </a:pPr>
            <a:r>
              <a:rPr lang="es-ES" sz="1800"/>
              <a:t>Elabora un guión corto con los puntos clave para que dicha exposición sea convincente.</a:t>
            </a:r>
          </a:p>
        </p:txBody>
      </p:sp>
      <p:sp>
        <p:nvSpPr>
          <p:cNvPr id="307204" name="Rectangle 4"/>
          <p:cNvSpPr>
            <a:spLocks noChangeArrowheads="1"/>
          </p:cNvSpPr>
          <p:nvPr/>
        </p:nvSpPr>
        <p:spPr bwMode="auto">
          <a:xfrm>
            <a:off x="2987675" y="5969000"/>
            <a:ext cx="5110163" cy="519113"/>
          </a:xfrm>
          <a:prstGeom prst="rect">
            <a:avLst/>
          </a:prstGeom>
          <a:noFill/>
          <a:ln w="9525">
            <a:noFill/>
            <a:miter lim="800000"/>
            <a:headEnd/>
            <a:tailEnd/>
          </a:ln>
          <a:effectLst/>
        </p:spPr>
        <p:txBody>
          <a:bodyPr wrap="none">
            <a:spAutoFit/>
          </a:bodyPr>
          <a:lstStyle/>
          <a:p>
            <a:r>
              <a:rPr lang="es-ES" sz="2000" b="1">
                <a:solidFill>
                  <a:srgbClr val="CCFF33"/>
                </a:solidFill>
                <a:effectLst>
                  <a:outerShdw blurRad="38100" dist="38100" dir="2700000" algn="tl">
                    <a:srgbClr val="000000"/>
                  </a:outerShdw>
                </a:effectLst>
              </a:rPr>
              <a:t>PR</a:t>
            </a:r>
            <a:r>
              <a:rPr lang="es-ES" sz="2000" b="1">
                <a:effectLst>
                  <a:outerShdw blurRad="38100" dist="38100" dir="2700000" algn="tl">
                    <a:srgbClr val="000000"/>
                  </a:outerShdw>
                </a:effectLst>
              </a:rPr>
              <a:t>      </a:t>
            </a:r>
            <a:r>
              <a:rPr lang="es-ES" sz="2800" b="1" u="sng">
                <a:solidFill>
                  <a:srgbClr val="CCFF33"/>
                </a:solidFill>
                <a:effectLst>
                  <a:outerShdw blurRad="38100" dist="38100" dir="2700000" algn="tl">
                    <a:srgbClr val="000000"/>
                  </a:outerShdw>
                </a:effectLst>
              </a:rPr>
              <a:t>MO</a:t>
            </a:r>
            <a:r>
              <a:rPr lang="es-ES" sz="2000" b="1">
                <a:effectLst>
                  <a:outerShdw blurRad="38100" dist="38100" dir="2700000" algn="tl">
                    <a:srgbClr val="000000"/>
                  </a:outerShdw>
                </a:effectLst>
              </a:rPr>
              <a:t>     </a:t>
            </a:r>
            <a:r>
              <a:rPr lang="es-ES" sz="2000" b="1">
                <a:solidFill>
                  <a:srgbClr val="CCFF33"/>
                </a:solidFill>
                <a:effectLst>
                  <a:outerShdw blurRad="38100" dist="38100" dir="2700000" algn="tl">
                    <a:srgbClr val="000000"/>
                  </a:outerShdw>
                </a:effectLst>
              </a:rPr>
              <a:t>PRP</a:t>
            </a:r>
            <a:r>
              <a:rPr lang="es-ES" sz="2000" b="1">
                <a:effectLst>
                  <a:outerShdw blurRad="38100" dist="38100" dir="2700000" algn="tl">
                    <a:srgbClr val="000000"/>
                  </a:outerShdw>
                </a:effectLst>
              </a:rPr>
              <a:t>    </a:t>
            </a:r>
            <a:r>
              <a:rPr lang="es-ES" sz="2400" b="1" u="sng">
                <a:solidFill>
                  <a:srgbClr val="CCFF33"/>
                </a:solidFill>
                <a:effectLst>
                  <a:outerShdw blurRad="38100" dist="38100" dir="2700000" algn="tl">
                    <a:srgbClr val="000000"/>
                  </a:outerShdw>
                </a:effectLst>
              </a:rPr>
              <a:t>ARG</a:t>
            </a:r>
            <a:r>
              <a:rPr lang="es-ES" sz="2000" b="1">
                <a:effectLst>
                  <a:outerShdw blurRad="38100" dist="38100" dir="2700000" algn="tl">
                    <a:srgbClr val="000000"/>
                  </a:outerShdw>
                </a:effectLst>
              </a:rPr>
              <a:t>     </a:t>
            </a:r>
            <a:r>
              <a:rPr lang="es-ES" sz="2400" b="1" u="sng">
                <a:solidFill>
                  <a:srgbClr val="CCFF33"/>
                </a:solidFill>
                <a:effectLst>
                  <a:outerShdw blurRad="38100" dist="38100" dir="2700000" algn="tl">
                    <a:srgbClr val="000000"/>
                  </a:outerShdw>
                </a:effectLst>
              </a:rPr>
              <a:t>CO</a:t>
            </a:r>
            <a:r>
              <a:rPr lang="es-ES" sz="2000" b="1">
                <a:effectLst>
                  <a:outerShdw blurRad="38100" dist="38100" dir="2700000" algn="tl">
                    <a:srgbClr val="000000"/>
                  </a:outerShdw>
                </a:effectLst>
              </a:rPr>
              <a:t>      REP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wipe(down)">
                                      <p:cBhvr>
                                        <p:cTn id="7" dur="500"/>
                                        <p:tgtEl>
                                          <p:spTgt spid="30720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7203">
                                            <p:txEl>
                                              <p:pRg st="1" end="1"/>
                                            </p:txEl>
                                          </p:spTgt>
                                        </p:tgtEl>
                                        <p:attrNameLst>
                                          <p:attrName>style.visibility</p:attrName>
                                        </p:attrNameLst>
                                      </p:cBhvr>
                                      <p:to>
                                        <p:strVal val="visible"/>
                                      </p:to>
                                    </p:set>
                                    <p:animEffect transition="in" filter="wipe(down)">
                                      <p:cBhvr>
                                        <p:cTn id="11" dur="500"/>
                                        <p:tgtEl>
                                          <p:spTgt spid="30720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07203">
                                            <p:txEl>
                                              <p:pRg st="2" end="2"/>
                                            </p:txEl>
                                          </p:spTgt>
                                        </p:tgtEl>
                                        <p:attrNameLst>
                                          <p:attrName>style.visibility</p:attrName>
                                        </p:attrNameLst>
                                      </p:cBhvr>
                                      <p:to>
                                        <p:strVal val="visible"/>
                                      </p:to>
                                    </p:set>
                                    <p:animEffect transition="in" filter="wipe(down)">
                                      <p:cBhvr>
                                        <p:cTn id="15" dur="500"/>
                                        <p:tgtEl>
                                          <p:spTgt spid="30720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07203">
                                            <p:txEl>
                                              <p:pRg st="4" end="4"/>
                                            </p:txEl>
                                          </p:spTgt>
                                        </p:tgtEl>
                                        <p:attrNameLst>
                                          <p:attrName>style.visibility</p:attrName>
                                        </p:attrNameLst>
                                      </p:cBhvr>
                                      <p:to>
                                        <p:strVal val="visible"/>
                                      </p:to>
                                    </p:set>
                                    <p:animEffect transition="in" filter="wipe(down)">
                                      <p:cBhvr>
                                        <p:cTn id="19" dur="500"/>
                                        <p:tgtEl>
                                          <p:spTgt spid="307203">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07203">
                                            <p:txEl>
                                              <p:pRg st="5" end="5"/>
                                            </p:txEl>
                                          </p:spTgt>
                                        </p:tgtEl>
                                        <p:attrNameLst>
                                          <p:attrName>style.visibility</p:attrName>
                                        </p:attrNameLst>
                                      </p:cBhvr>
                                      <p:to>
                                        <p:strVal val="visible"/>
                                      </p:to>
                                    </p:set>
                                    <p:animEffect transition="in" filter="wipe(down)">
                                      <p:cBhvr>
                                        <p:cTn id="23" dur="500"/>
                                        <p:tgtEl>
                                          <p:spTgt spid="307203">
                                            <p:txEl>
                                              <p:pRg st="5" end="5"/>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07203">
                                            <p:txEl>
                                              <p:pRg st="6" end="6"/>
                                            </p:txEl>
                                          </p:spTgt>
                                        </p:tgtEl>
                                        <p:attrNameLst>
                                          <p:attrName>style.visibility</p:attrName>
                                        </p:attrNameLst>
                                      </p:cBhvr>
                                      <p:to>
                                        <p:strVal val="visible"/>
                                      </p:to>
                                    </p:set>
                                    <p:animEffect transition="in" filter="wipe(down)">
                                      <p:cBhvr>
                                        <p:cTn id="27" dur="500"/>
                                        <p:tgtEl>
                                          <p:spTgt spid="307203">
                                            <p:txEl>
                                              <p:pRg st="6" end="6"/>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07203">
                                            <p:txEl>
                                              <p:pRg st="7" end="7"/>
                                            </p:txEl>
                                          </p:spTgt>
                                        </p:tgtEl>
                                        <p:attrNameLst>
                                          <p:attrName>style.visibility</p:attrName>
                                        </p:attrNameLst>
                                      </p:cBhvr>
                                      <p:to>
                                        <p:strVal val="visible"/>
                                      </p:to>
                                    </p:set>
                                    <p:animEffect transition="in" filter="wipe(down)">
                                      <p:cBhvr>
                                        <p:cTn id="31" dur="500"/>
                                        <p:tgtEl>
                                          <p:spTgt spid="30720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307204"/>
                                        </p:tgtEl>
                                        <p:attrNameLst>
                                          <p:attrName>style.visibility</p:attrName>
                                        </p:attrNameLst>
                                      </p:cBhvr>
                                      <p:to>
                                        <p:strVal val="visible"/>
                                      </p:to>
                                    </p:set>
                                    <p:anim calcmode="lin" valueType="num">
                                      <p:cBhvr>
                                        <p:cTn id="36" dur="500" fill="hold"/>
                                        <p:tgtEl>
                                          <p:spTgt spid="307204"/>
                                        </p:tgtEl>
                                        <p:attrNameLst>
                                          <p:attrName>ppt_w</p:attrName>
                                        </p:attrNameLst>
                                      </p:cBhvr>
                                      <p:tavLst>
                                        <p:tav tm="0">
                                          <p:val>
                                            <p:strVal val="#ppt_w*0.05"/>
                                          </p:val>
                                        </p:tav>
                                        <p:tav tm="100000">
                                          <p:val>
                                            <p:strVal val="#ppt_w"/>
                                          </p:val>
                                        </p:tav>
                                      </p:tavLst>
                                    </p:anim>
                                    <p:anim calcmode="lin" valueType="num">
                                      <p:cBhvr>
                                        <p:cTn id="37" dur="500" fill="hold"/>
                                        <p:tgtEl>
                                          <p:spTgt spid="307204"/>
                                        </p:tgtEl>
                                        <p:attrNameLst>
                                          <p:attrName>ppt_h</p:attrName>
                                        </p:attrNameLst>
                                      </p:cBhvr>
                                      <p:tavLst>
                                        <p:tav tm="0">
                                          <p:val>
                                            <p:strVal val="#ppt_h"/>
                                          </p:val>
                                        </p:tav>
                                        <p:tav tm="100000">
                                          <p:val>
                                            <p:strVal val="#ppt_h"/>
                                          </p:val>
                                        </p:tav>
                                      </p:tavLst>
                                    </p:anim>
                                    <p:anim calcmode="lin" valueType="num">
                                      <p:cBhvr>
                                        <p:cTn id="38" dur="500" fill="hold"/>
                                        <p:tgtEl>
                                          <p:spTgt spid="307204"/>
                                        </p:tgtEl>
                                        <p:attrNameLst>
                                          <p:attrName>ppt_x</p:attrName>
                                        </p:attrNameLst>
                                      </p:cBhvr>
                                      <p:tavLst>
                                        <p:tav tm="0">
                                          <p:val>
                                            <p:strVal val="#ppt_x-.2"/>
                                          </p:val>
                                        </p:tav>
                                        <p:tav tm="100000">
                                          <p:val>
                                            <p:strVal val="#ppt_x"/>
                                          </p:val>
                                        </p:tav>
                                      </p:tavLst>
                                    </p:anim>
                                    <p:anim calcmode="lin" valueType="num">
                                      <p:cBhvr>
                                        <p:cTn id="39" dur="500" fill="hold"/>
                                        <p:tgtEl>
                                          <p:spTgt spid="307204"/>
                                        </p:tgtEl>
                                        <p:attrNameLst>
                                          <p:attrName>ppt_y</p:attrName>
                                        </p:attrNameLst>
                                      </p:cBhvr>
                                      <p:tavLst>
                                        <p:tav tm="0">
                                          <p:val>
                                            <p:strVal val="#ppt_y"/>
                                          </p:val>
                                        </p:tav>
                                        <p:tav tm="100000">
                                          <p:val>
                                            <p:strVal val="#ppt_y"/>
                                          </p:val>
                                        </p:tav>
                                      </p:tavLst>
                                    </p:anim>
                                    <p:animEffect transition="in" filter="fade">
                                      <p:cBhvr>
                                        <p:cTn id="40" dur="500"/>
                                        <p:tgtEl>
                                          <p:spTgt spid="307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uiExpand="1" build="p"/>
      <p:bldP spid="3072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6" name="6 Marcador de número de diapositiva"/>
          <p:cNvSpPr>
            <a:spLocks noGrp="1"/>
          </p:cNvSpPr>
          <p:nvPr>
            <p:ph type="sldNum" sz="quarter" idx="12"/>
          </p:nvPr>
        </p:nvSpPr>
        <p:spPr/>
        <p:txBody>
          <a:bodyPr/>
          <a:lstStyle/>
          <a:p>
            <a:fld id="{EDEDC778-2DA7-460F-8302-1F1654FF9D08}" type="slidenum">
              <a:rPr lang="es-ES"/>
              <a:pPr/>
              <a:t>26</a:t>
            </a:fld>
            <a:endParaRPr lang="es-ES"/>
          </a:p>
        </p:txBody>
      </p:sp>
      <p:sp>
        <p:nvSpPr>
          <p:cNvPr id="272386" name="Rectangle 2"/>
          <p:cNvSpPr>
            <a:spLocks noGrp="1" noChangeArrowheads="1"/>
          </p:cNvSpPr>
          <p:nvPr>
            <p:ph type="title"/>
          </p:nvPr>
        </p:nvSpPr>
        <p:spPr/>
        <p:txBody>
          <a:bodyPr/>
          <a:lstStyle/>
          <a:p>
            <a:r>
              <a:rPr lang="es-ES" sz="4000"/>
              <a:t>Competencias matemáticas Algunos ejemplos</a:t>
            </a:r>
          </a:p>
        </p:txBody>
      </p:sp>
      <p:sp>
        <p:nvSpPr>
          <p:cNvPr id="272387" name="Rectangle 3"/>
          <p:cNvSpPr>
            <a:spLocks noGrp="1" noChangeArrowheads="1"/>
          </p:cNvSpPr>
          <p:nvPr>
            <p:ph type="body" sz="half" idx="1"/>
          </p:nvPr>
        </p:nvSpPr>
        <p:spPr>
          <a:xfrm>
            <a:off x="457200" y="1600200"/>
            <a:ext cx="8075613" cy="4852988"/>
          </a:xfrm>
        </p:spPr>
        <p:txBody>
          <a:bodyPr/>
          <a:lstStyle/>
          <a:p>
            <a:pPr>
              <a:lnSpc>
                <a:spcPct val="80000"/>
              </a:lnSpc>
              <a:buFont typeface="Wingdings" pitchFamily="2" charset="2"/>
              <a:buNone/>
            </a:pPr>
            <a:r>
              <a:rPr lang="es-ES" sz="1800" u="sng"/>
              <a:t>Accidentes de tráfico</a:t>
            </a:r>
            <a:endParaRPr lang="es-ES" sz="1800"/>
          </a:p>
          <a:p>
            <a:pPr>
              <a:lnSpc>
                <a:spcPct val="80000"/>
              </a:lnSpc>
              <a:buFont typeface="Wingdings" pitchFamily="2" charset="2"/>
              <a:buNone/>
            </a:pPr>
            <a:r>
              <a:rPr lang="es-ES" sz="1600"/>
              <a:t>(nivel 3) (reflexión crítica sobre el proceso de modelización y su uso en una aplicación real; evaluar el uso tendencioso de modelos matemáticos en general)</a:t>
            </a:r>
          </a:p>
          <a:p>
            <a:pPr>
              <a:lnSpc>
                <a:spcPct val="80000"/>
              </a:lnSpc>
              <a:buFont typeface="Wingdings" pitchFamily="2" charset="2"/>
              <a:buNone/>
            </a:pPr>
            <a:endParaRPr lang="es-ES" sz="1800"/>
          </a:p>
          <a:p>
            <a:pPr>
              <a:lnSpc>
                <a:spcPct val="80000"/>
              </a:lnSpc>
              <a:buFont typeface="Wingdings" pitchFamily="2" charset="2"/>
              <a:buNone/>
            </a:pPr>
            <a:r>
              <a:rPr lang="es-ES" sz="1800"/>
              <a:t>En la siguiente tabla se indica el número de muertes por accidente de tráfico en un pais en una serie de años</a:t>
            </a:r>
          </a:p>
          <a:p>
            <a:pPr>
              <a:lnSpc>
                <a:spcPct val="80000"/>
              </a:lnSpc>
              <a:buFont typeface="Wingdings" pitchFamily="2" charset="2"/>
              <a:buNone/>
            </a:pPr>
            <a:endParaRPr lang="es-ES" sz="1800"/>
          </a:p>
          <a:p>
            <a:pPr algn="just">
              <a:lnSpc>
                <a:spcPct val="80000"/>
              </a:lnSpc>
              <a:buFont typeface="Wingdings" pitchFamily="2" charset="2"/>
              <a:buNone/>
            </a:pPr>
            <a:r>
              <a:rPr lang="es-ES" sz="1800"/>
              <a:t>Año                            1960  1965  1970  1975  1980  1984</a:t>
            </a:r>
          </a:p>
          <a:p>
            <a:pPr algn="just">
              <a:lnSpc>
                <a:spcPct val="80000"/>
              </a:lnSpc>
              <a:buFont typeface="Wingdings" pitchFamily="2" charset="2"/>
              <a:buNone/>
            </a:pPr>
            <a:r>
              <a:rPr lang="es-ES" sz="1800"/>
              <a:t>Número de accidentes    110   200    330    480    590    550</a:t>
            </a:r>
          </a:p>
          <a:p>
            <a:pPr algn="just">
              <a:lnSpc>
                <a:spcPct val="80000"/>
              </a:lnSpc>
              <a:buFont typeface="Wingdings" pitchFamily="2" charset="2"/>
              <a:buNone/>
            </a:pPr>
            <a:endParaRPr lang="es-ES" sz="1800"/>
          </a:p>
          <a:p>
            <a:pPr>
              <a:lnSpc>
                <a:spcPct val="80000"/>
              </a:lnSpc>
              <a:buFont typeface="Wingdings" pitchFamily="2" charset="2"/>
              <a:buNone/>
            </a:pPr>
            <a:r>
              <a:rPr lang="es-ES" sz="1800"/>
              <a:t>La tabla es utilizada por una marca de coches conocida para justificar la necesidad de un nuevo sistema de seguridad instalado en sus vehículos.</a:t>
            </a:r>
          </a:p>
          <a:p>
            <a:pPr>
              <a:lnSpc>
                <a:spcPct val="80000"/>
              </a:lnSpc>
              <a:buFont typeface="Wingdings" pitchFamily="2" charset="2"/>
              <a:buNone/>
            </a:pPr>
            <a:r>
              <a:rPr lang="es-ES" sz="1800"/>
              <a:t>El slogan que acompaña a la tabla es el siguiente: “Cada 10 años se duplica o triplica el número de accidentes. Con nuestros vehículos equipados con el sistema HB1 viajará más seguro!!!”</a:t>
            </a:r>
          </a:p>
          <a:p>
            <a:pPr>
              <a:lnSpc>
                <a:spcPct val="80000"/>
              </a:lnSpc>
              <a:buFont typeface="Wingdings" pitchFamily="2" charset="2"/>
              <a:buNone/>
            </a:pPr>
            <a:r>
              <a:rPr lang="es-ES" sz="1800"/>
              <a:t>¿Es correcta la frase de la primera parte del slogan?. Justifica la respuesta</a:t>
            </a:r>
          </a:p>
          <a:p>
            <a:pPr>
              <a:lnSpc>
                <a:spcPct val="80000"/>
              </a:lnSpc>
              <a:buFont typeface="Wingdings" pitchFamily="2" charset="2"/>
              <a:buNone/>
            </a:pPr>
            <a:r>
              <a:rPr lang="es-ES" sz="1800"/>
              <a:t>¿Porqué esta casa comercial utiliza este recurso matemático?</a:t>
            </a:r>
          </a:p>
          <a:p>
            <a:pPr>
              <a:lnSpc>
                <a:spcPct val="80000"/>
              </a:lnSpc>
              <a:buFont typeface="Wingdings" pitchFamily="2" charset="2"/>
              <a:buNone/>
            </a:pPr>
            <a:r>
              <a:rPr lang="es-ES" sz="1800"/>
              <a:t>¿Es posible utilizar erróneamente las matemáticas?</a:t>
            </a:r>
          </a:p>
        </p:txBody>
      </p:sp>
      <p:sp>
        <p:nvSpPr>
          <p:cNvPr id="272421" name="Rectangle 37"/>
          <p:cNvSpPr>
            <a:spLocks noChangeArrowheads="1"/>
          </p:cNvSpPr>
          <p:nvPr/>
        </p:nvSpPr>
        <p:spPr bwMode="auto">
          <a:xfrm>
            <a:off x="2124075" y="6237288"/>
            <a:ext cx="5132388" cy="457200"/>
          </a:xfrm>
          <a:prstGeom prst="rect">
            <a:avLst/>
          </a:prstGeom>
          <a:noFill/>
          <a:ln w="9525">
            <a:noFill/>
            <a:miter lim="800000"/>
            <a:headEnd/>
            <a:tailEnd/>
          </a:ln>
          <a:effectLst/>
        </p:spPr>
        <p:txBody>
          <a:bodyPr wrap="none">
            <a:spAutoFit/>
          </a:bodyPr>
          <a:lstStyle/>
          <a:p>
            <a:r>
              <a:rPr lang="es-ES" sz="2400" b="1">
                <a:solidFill>
                  <a:srgbClr val="CCFF33"/>
                </a:solidFill>
                <a:effectLst>
                  <a:outerShdw blurRad="38100" dist="38100" dir="2700000" algn="tl">
                    <a:srgbClr val="000000"/>
                  </a:outerShdw>
                </a:effectLst>
              </a:rPr>
              <a:t>PR</a:t>
            </a:r>
            <a:r>
              <a:rPr lang="es-ES" b="1">
                <a:effectLst>
                  <a:outerShdw blurRad="38100" dist="38100" dir="2700000" algn="tl">
                    <a:srgbClr val="000000"/>
                  </a:outerShdw>
                </a:effectLst>
              </a:rPr>
              <a:t> </a:t>
            </a:r>
            <a:r>
              <a:rPr lang="es-ES" sz="2000" b="1">
                <a:effectLst>
                  <a:outerShdw blurRad="38100" dist="38100" dir="2700000" algn="tl">
                    <a:srgbClr val="000000"/>
                  </a:outerShdw>
                </a:effectLst>
              </a:rPr>
              <a:t>     </a:t>
            </a:r>
            <a:r>
              <a:rPr lang="es-ES" sz="2400" b="1">
                <a:solidFill>
                  <a:srgbClr val="CCFF33"/>
                </a:solidFill>
                <a:effectLst>
                  <a:outerShdw blurRad="38100" dist="38100" dir="2700000" algn="tl">
                    <a:srgbClr val="000000"/>
                  </a:outerShdw>
                </a:effectLst>
              </a:rPr>
              <a:t>MO</a:t>
            </a:r>
            <a:r>
              <a:rPr lang="es-ES" sz="2000" b="1">
                <a:effectLst>
                  <a:outerShdw blurRad="38100" dist="38100" dir="2700000" algn="tl">
                    <a:srgbClr val="000000"/>
                  </a:outerShdw>
                </a:effectLst>
              </a:rPr>
              <a:t>     </a:t>
            </a:r>
            <a:r>
              <a:rPr lang="es-ES" sz="2000" b="1">
                <a:solidFill>
                  <a:srgbClr val="CCFF33"/>
                </a:solidFill>
                <a:effectLst>
                  <a:outerShdw blurRad="38100" dist="38100" dir="2700000" algn="tl">
                    <a:srgbClr val="000000"/>
                  </a:outerShdw>
                </a:effectLst>
              </a:rPr>
              <a:t>PRP</a:t>
            </a:r>
            <a:r>
              <a:rPr lang="es-ES" sz="2000" b="1">
                <a:effectLst>
                  <a:outerShdw blurRad="38100" dist="38100" dir="2700000" algn="tl">
                    <a:srgbClr val="000000"/>
                  </a:outerShdw>
                </a:effectLst>
              </a:rPr>
              <a:t>   </a:t>
            </a:r>
            <a:r>
              <a:rPr lang="es-ES" sz="2400" b="1">
                <a:effectLst>
                  <a:outerShdw blurRad="38100" dist="38100" dir="2700000" algn="tl">
                    <a:srgbClr val="000000"/>
                  </a:outerShdw>
                </a:effectLst>
              </a:rPr>
              <a:t> </a:t>
            </a:r>
            <a:r>
              <a:rPr lang="es-ES" sz="2400" b="1">
                <a:solidFill>
                  <a:srgbClr val="CCFF33"/>
                </a:solidFill>
                <a:effectLst>
                  <a:outerShdw blurRad="38100" dist="38100" dir="2700000" algn="tl">
                    <a:srgbClr val="000000"/>
                  </a:outerShdw>
                </a:effectLst>
              </a:rPr>
              <a:t>ARG</a:t>
            </a:r>
            <a:r>
              <a:rPr lang="es-ES" sz="2000" b="1">
                <a:effectLst>
                  <a:outerShdw blurRad="38100" dist="38100" dir="2700000" algn="tl">
                    <a:srgbClr val="000000"/>
                  </a:outerShdw>
                </a:effectLst>
              </a:rPr>
              <a:t>     CO      </a:t>
            </a:r>
            <a:r>
              <a:rPr lang="es-ES" sz="2400" b="1">
                <a:solidFill>
                  <a:srgbClr val="CCFF33"/>
                </a:solidFill>
                <a:effectLst>
                  <a:outerShdw blurRad="38100" dist="38100" dir="2700000" algn="tl">
                    <a:srgbClr val="000000"/>
                  </a:outerShdw>
                </a:effectLst>
              </a:rPr>
              <a:t>REP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box(in)">
                                      <p:cBhvr>
                                        <p:cTn id="7" dur="500"/>
                                        <p:tgtEl>
                                          <p:spTgt spid="272387">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72387">
                                            <p:txEl>
                                              <p:pRg st="1" end="1"/>
                                            </p:txEl>
                                          </p:spTgt>
                                        </p:tgtEl>
                                        <p:attrNameLst>
                                          <p:attrName>style.visibility</p:attrName>
                                        </p:attrNameLst>
                                      </p:cBhvr>
                                      <p:to>
                                        <p:strVal val="visible"/>
                                      </p:to>
                                    </p:set>
                                    <p:animEffect transition="in" filter="box(in)">
                                      <p:cBhvr>
                                        <p:cTn id="11" dur="500"/>
                                        <p:tgtEl>
                                          <p:spTgt spid="272387">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72387">
                                            <p:txEl>
                                              <p:pRg st="3" end="3"/>
                                            </p:txEl>
                                          </p:spTgt>
                                        </p:tgtEl>
                                        <p:attrNameLst>
                                          <p:attrName>style.visibility</p:attrName>
                                        </p:attrNameLst>
                                      </p:cBhvr>
                                      <p:to>
                                        <p:strVal val="visible"/>
                                      </p:to>
                                    </p:set>
                                    <p:animEffect transition="in" filter="box(in)">
                                      <p:cBhvr>
                                        <p:cTn id="15" dur="500"/>
                                        <p:tgtEl>
                                          <p:spTgt spid="272387">
                                            <p:txEl>
                                              <p:pRg st="3" end="3"/>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72387">
                                            <p:txEl>
                                              <p:pRg st="5" end="5"/>
                                            </p:txEl>
                                          </p:spTgt>
                                        </p:tgtEl>
                                        <p:attrNameLst>
                                          <p:attrName>style.visibility</p:attrName>
                                        </p:attrNameLst>
                                      </p:cBhvr>
                                      <p:to>
                                        <p:strVal val="visible"/>
                                      </p:to>
                                    </p:set>
                                    <p:animEffect transition="in" filter="box(in)">
                                      <p:cBhvr>
                                        <p:cTn id="19" dur="500"/>
                                        <p:tgtEl>
                                          <p:spTgt spid="272387">
                                            <p:txEl>
                                              <p:pRg st="5" end="5"/>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72387">
                                            <p:txEl>
                                              <p:pRg st="6" end="6"/>
                                            </p:txEl>
                                          </p:spTgt>
                                        </p:tgtEl>
                                        <p:attrNameLst>
                                          <p:attrName>style.visibility</p:attrName>
                                        </p:attrNameLst>
                                      </p:cBhvr>
                                      <p:to>
                                        <p:strVal val="visible"/>
                                      </p:to>
                                    </p:set>
                                    <p:animEffect transition="in" filter="box(in)">
                                      <p:cBhvr>
                                        <p:cTn id="23" dur="500"/>
                                        <p:tgtEl>
                                          <p:spTgt spid="272387">
                                            <p:txEl>
                                              <p:pRg st="6" end="6"/>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72387">
                                            <p:txEl>
                                              <p:pRg st="8" end="8"/>
                                            </p:txEl>
                                          </p:spTgt>
                                        </p:tgtEl>
                                        <p:attrNameLst>
                                          <p:attrName>style.visibility</p:attrName>
                                        </p:attrNameLst>
                                      </p:cBhvr>
                                      <p:to>
                                        <p:strVal val="visible"/>
                                      </p:to>
                                    </p:set>
                                    <p:animEffect transition="in" filter="box(in)">
                                      <p:cBhvr>
                                        <p:cTn id="27" dur="500"/>
                                        <p:tgtEl>
                                          <p:spTgt spid="272387">
                                            <p:txEl>
                                              <p:pRg st="8" end="8"/>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272387">
                                            <p:txEl>
                                              <p:pRg st="9" end="9"/>
                                            </p:txEl>
                                          </p:spTgt>
                                        </p:tgtEl>
                                        <p:attrNameLst>
                                          <p:attrName>style.visibility</p:attrName>
                                        </p:attrNameLst>
                                      </p:cBhvr>
                                      <p:to>
                                        <p:strVal val="visible"/>
                                      </p:to>
                                    </p:set>
                                    <p:animEffect transition="in" filter="box(in)">
                                      <p:cBhvr>
                                        <p:cTn id="31" dur="500"/>
                                        <p:tgtEl>
                                          <p:spTgt spid="272387">
                                            <p:txEl>
                                              <p:pRg st="9" end="9"/>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272387">
                                            <p:txEl>
                                              <p:pRg st="10" end="10"/>
                                            </p:txEl>
                                          </p:spTgt>
                                        </p:tgtEl>
                                        <p:attrNameLst>
                                          <p:attrName>style.visibility</p:attrName>
                                        </p:attrNameLst>
                                      </p:cBhvr>
                                      <p:to>
                                        <p:strVal val="visible"/>
                                      </p:to>
                                    </p:set>
                                    <p:animEffect transition="in" filter="box(in)">
                                      <p:cBhvr>
                                        <p:cTn id="35" dur="500"/>
                                        <p:tgtEl>
                                          <p:spTgt spid="272387">
                                            <p:txEl>
                                              <p:pRg st="10" end="10"/>
                                            </p:txEl>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272387">
                                            <p:txEl>
                                              <p:pRg st="11" end="11"/>
                                            </p:txEl>
                                          </p:spTgt>
                                        </p:tgtEl>
                                        <p:attrNameLst>
                                          <p:attrName>style.visibility</p:attrName>
                                        </p:attrNameLst>
                                      </p:cBhvr>
                                      <p:to>
                                        <p:strVal val="visible"/>
                                      </p:to>
                                    </p:set>
                                    <p:animEffect transition="in" filter="box(in)">
                                      <p:cBhvr>
                                        <p:cTn id="39" dur="500"/>
                                        <p:tgtEl>
                                          <p:spTgt spid="272387">
                                            <p:txEl>
                                              <p:pRg st="11" end="11"/>
                                            </p:txEl>
                                          </p:spTgt>
                                        </p:tgtEl>
                                      </p:cBhvr>
                                    </p:animEffect>
                                  </p:childTnLst>
                                </p:cTn>
                              </p:par>
                            </p:childTnLst>
                          </p:cTn>
                        </p:par>
                        <p:par>
                          <p:cTn id="40" fill="hold">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272387">
                                            <p:txEl>
                                              <p:pRg st="12" end="12"/>
                                            </p:txEl>
                                          </p:spTgt>
                                        </p:tgtEl>
                                        <p:attrNameLst>
                                          <p:attrName>style.visibility</p:attrName>
                                        </p:attrNameLst>
                                      </p:cBhvr>
                                      <p:to>
                                        <p:strVal val="visible"/>
                                      </p:to>
                                    </p:set>
                                    <p:animEffect transition="in" filter="box(in)">
                                      <p:cBhvr>
                                        <p:cTn id="43" dur="500"/>
                                        <p:tgtEl>
                                          <p:spTgt spid="272387">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2421"/>
                                        </p:tgtEl>
                                        <p:attrNameLst>
                                          <p:attrName>style.visibility</p:attrName>
                                        </p:attrNameLst>
                                      </p:cBhvr>
                                      <p:to>
                                        <p:strVal val="visible"/>
                                      </p:to>
                                    </p:set>
                                    <p:anim calcmode="lin" valueType="num">
                                      <p:cBhvr additive="base">
                                        <p:cTn id="48" dur="500" fill="hold"/>
                                        <p:tgtEl>
                                          <p:spTgt spid="272421"/>
                                        </p:tgtEl>
                                        <p:attrNameLst>
                                          <p:attrName>ppt_x</p:attrName>
                                        </p:attrNameLst>
                                      </p:cBhvr>
                                      <p:tavLst>
                                        <p:tav tm="0">
                                          <p:val>
                                            <p:strVal val="#ppt_x"/>
                                          </p:val>
                                        </p:tav>
                                        <p:tav tm="100000">
                                          <p:val>
                                            <p:strVal val="#ppt_x"/>
                                          </p:val>
                                        </p:tav>
                                      </p:tavLst>
                                    </p:anim>
                                    <p:anim calcmode="lin" valueType="num">
                                      <p:cBhvr additive="base">
                                        <p:cTn id="49" dur="500" fill="hold"/>
                                        <p:tgtEl>
                                          <p:spTgt spid="272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p:bldP spid="2724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27" name="6 Marcador de número de diapositiva"/>
          <p:cNvSpPr>
            <a:spLocks noGrp="1"/>
          </p:cNvSpPr>
          <p:nvPr>
            <p:ph type="sldNum" sz="quarter" idx="12"/>
          </p:nvPr>
        </p:nvSpPr>
        <p:spPr/>
        <p:txBody>
          <a:bodyPr/>
          <a:lstStyle/>
          <a:p>
            <a:fld id="{A24EAD82-BB09-40DB-813F-2729DC0380A8}" type="slidenum">
              <a:rPr lang="es-ES"/>
              <a:pPr/>
              <a:t>27</a:t>
            </a:fld>
            <a:endParaRPr lang="es-ES"/>
          </a:p>
        </p:txBody>
      </p:sp>
      <p:sp>
        <p:nvSpPr>
          <p:cNvPr id="275458" name="Rectangle 2"/>
          <p:cNvSpPr>
            <a:spLocks noGrp="1" noChangeArrowheads="1"/>
          </p:cNvSpPr>
          <p:nvPr>
            <p:ph type="title"/>
          </p:nvPr>
        </p:nvSpPr>
        <p:spPr/>
        <p:txBody>
          <a:bodyPr/>
          <a:lstStyle/>
          <a:p>
            <a:r>
              <a:rPr lang="es-ES" sz="4000"/>
              <a:t>Competencias matemáticas Algunos ejemplos</a:t>
            </a:r>
          </a:p>
        </p:txBody>
      </p:sp>
      <p:sp>
        <p:nvSpPr>
          <p:cNvPr id="275459" name="Rectangle 3"/>
          <p:cNvSpPr>
            <a:spLocks noGrp="1" noChangeArrowheads="1"/>
          </p:cNvSpPr>
          <p:nvPr>
            <p:ph type="body" sz="half" idx="1"/>
          </p:nvPr>
        </p:nvSpPr>
        <p:spPr>
          <a:xfrm>
            <a:off x="457200" y="1600200"/>
            <a:ext cx="4038600" cy="1612900"/>
          </a:xfrm>
        </p:spPr>
        <p:txBody>
          <a:bodyPr/>
          <a:lstStyle/>
          <a:p>
            <a:pPr>
              <a:lnSpc>
                <a:spcPct val="90000"/>
              </a:lnSpc>
              <a:buFont typeface="Wingdings" pitchFamily="2" charset="2"/>
              <a:buNone/>
            </a:pPr>
            <a:r>
              <a:rPr lang="es-ES" sz="2000"/>
              <a:t>Completa:</a:t>
            </a:r>
          </a:p>
        </p:txBody>
      </p:sp>
      <p:pic>
        <p:nvPicPr>
          <p:cNvPr id="275472" name="Picture 16"/>
          <p:cNvPicPr>
            <a:picLocks noChangeAspect="1" noChangeArrowheads="1"/>
          </p:cNvPicPr>
          <p:nvPr>
            <p:ph sz="half" idx="2"/>
          </p:nvPr>
        </p:nvPicPr>
        <p:blipFill>
          <a:blip r:embed="rId2" cstate="print"/>
          <a:srcRect/>
          <a:stretch>
            <a:fillRect/>
          </a:stretch>
        </p:blipFill>
        <p:spPr>
          <a:xfrm>
            <a:off x="2411413" y="1700213"/>
            <a:ext cx="1619250" cy="1323975"/>
          </a:xfrm>
          <a:noFill/>
          <a:ln/>
        </p:spPr>
      </p:pic>
      <p:sp>
        <p:nvSpPr>
          <p:cNvPr id="275474" name="Rectangle 18"/>
          <p:cNvSpPr>
            <a:spLocks noChangeArrowheads="1"/>
          </p:cNvSpPr>
          <p:nvPr/>
        </p:nvSpPr>
        <p:spPr bwMode="auto">
          <a:xfrm>
            <a:off x="4246563" y="1941513"/>
            <a:ext cx="4929187" cy="457200"/>
          </a:xfrm>
          <a:prstGeom prst="rect">
            <a:avLst/>
          </a:prstGeom>
          <a:noFill/>
          <a:ln w="9525">
            <a:noFill/>
            <a:miter lim="800000"/>
            <a:headEnd/>
            <a:tailEnd/>
          </a:ln>
          <a:effectLst/>
        </p:spPr>
        <p:txBody>
          <a:bodyPr wrap="none">
            <a:spAutoFit/>
          </a:bodyPr>
          <a:lstStyle/>
          <a:p>
            <a:r>
              <a:rPr lang="es-ES" sz="2400" b="1">
                <a:solidFill>
                  <a:srgbClr val="CCFF33"/>
                </a:solidFill>
                <a:effectLst>
                  <a:outerShdw blurRad="38100" dist="38100" dir="2700000" algn="tl">
                    <a:srgbClr val="000000"/>
                  </a:outerShdw>
                </a:effectLst>
              </a:rPr>
              <a:t>PR</a:t>
            </a:r>
            <a:r>
              <a:rPr lang="es-ES" sz="2000" b="1">
                <a:effectLst>
                  <a:outerShdw blurRad="38100" dist="38100" dir="2700000" algn="tl">
                    <a:srgbClr val="000000"/>
                  </a:outerShdw>
                </a:effectLst>
              </a:rPr>
              <a:t>      MO     </a:t>
            </a:r>
            <a:r>
              <a:rPr lang="es-ES" sz="2400" b="1">
                <a:solidFill>
                  <a:srgbClr val="CCFF33"/>
                </a:solidFill>
                <a:effectLst>
                  <a:outerShdw blurRad="38100" dist="38100" dir="2700000" algn="tl">
                    <a:srgbClr val="000000"/>
                  </a:outerShdw>
                </a:effectLst>
              </a:rPr>
              <a:t>PRP</a:t>
            </a:r>
            <a:r>
              <a:rPr lang="es-ES" sz="2000" b="1">
                <a:effectLst>
                  <a:outerShdw blurRad="38100" dist="38100" dir="2700000" algn="tl">
                    <a:srgbClr val="000000"/>
                  </a:outerShdw>
                </a:effectLst>
              </a:rPr>
              <a:t>    ARG     CO      </a:t>
            </a:r>
            <a:r>
              <a:rPr lang="es-ES" sz="2000" b="1">
                <a:solidFill>
                  <a:srgbClr val="CCFF33"/>
                </a:solidFill>
                <a:effectLst>
                  <a:outerShdw blurRad="38100" dist="38100" dir="2700000" algn="tl">
                    <a:srgbClr val="000000"/>
                  </a:outerShdw>
                </a:effectLst>
              </a:rPr>
              <a:t>REP</a:t>
            </a:r>
          </a:p>
        </p:txBody>
      </p:sp>
      <p:sp>
        <p:nvSpPr>
          <p:cNvPr id="275493" name="Rectangle 37"/>
          <p:cNvSpPr>
            <a:spLocks noChangeArrowheads="1"/>
          </p:cNvSpPr>
          <p:nvPr/>
        </p:nvSpPr>
        <p:spPr bwMode="auto">
          <a:xfrm>
            <a:off x="466725" y="3500438"/>
            <a:ext cx="4933950" cy="915987"/>
          </a:xfrm>
          <a:prstGeom prst="rect">
            <a:avLst/>
          </a:prstGeom>
          <a:noFill/>
          <a:ln w="9525">
            <a:noFill/>
            <a:miter lim="800000"/>
            <a:headEnd/>
            <a:tailEnd/>
          </a:ln>
          <a:effectLst/>
        </p:spPr>
        <p:txBody>
          <a:bodyPr anchor="ctr">
            <a:spAutoFit/>
          </a:bodyPr>
          <a:lstStyle/>
          <a:p>
            <a:r>
              <a:rPr lang="es-ES">
                <a:cs typeface="Times New Roman" pitchFamily="18" charset="0"/>
              </a:rPr>
              <a:t>Cada cuadrado tiene de área 1</a:t>
            </a:r>
          </a:p>
          <a:p>
            <a:r>
              <a:rPr lang="es-ES">
                <a:cs typeface="Times New Roman" pitchFamily="18" charset="0"/>
              </a:rPr>
              <a:t>¿Qué parte del total representa lo sombreado?</a:t>
            </a:r>
            <a:endParaRPr lang="es-ES"/>
          </a:p>
          <a:p>
            <a:pPr eaLnBrk="0" hangingPunct="0"/>
            <a:endParaRPr lang="es-ES"/>
          </a:p>
        </p:txBody>
      </p:sp>
      <p:grpSp>
        <p:nvGrpSpPr>
          <p:cNvPr id="275475" name="Group 19"/>
          <p:cNvGrpSpPr>
            <a:grpSpLocks noChangeAspect="1"/>
          </p:cNvGrpSpPr>
          <p:nvPr/>
        </p:nvGrpSpPr>
        <p:grpSpPr bwMode="auto">
          <a:xfrm>
            <a:off x="539750" y="4076700"/>
            <a:ext cx="6496050" cy="1778000"/>
            <a:chOff x="2387" y="990"/>
            <a:chExt cx="7150" cy="1960"/>
          </a:xfrm>
        </p:grpSpPr>
        <p:sp>
          <p:nvSpPr>
            <p:cNvPr id="275492" name="AutoShape 36"/>
            <p:cNvSpPr>
              <a:spLocks noChangeAspect="1" noChangeArrowheads="1" noTextEdit="1"/>
            </p:cNvSpPr>
            <p:nvPr/>
          </p:nvSpPr>
          <p:spPr bwMode="auto">
            <a:xfrm>
              <a:off x="2387" y="990"/>
              <a:ext cx="7150" cy="1960"/>
            </a:xfrm>
            <a:prstGeom prst="rect">
              <a:avLst/>
            </a:prstGeom>
            <a:noFill/>
          </p:spPr>
          <p:txBody>
            <a:bodyPr/>
            <a:lstStyle/>
            <a:p>
              <a:endParaRPr lang="es-ES"/>
            </a:p>
          </p:txBody>
        </p:sp>
        <p:sp>
          <p:nvSpPr>
            <p:cNvPr id="275491" name="Rectangle 35"/>
            <p:cNvSpPr>
              <a:spLocks noChangeArrowheads="1"/>
            </p:cNvSpPr>
            <p:nvPr/>
          </p:nvSpPr>
          <p:spPr bwMode="auto">
            <a:xfrm rot="5400000">
              <a:off x="3092" y="1141"/>
              <a:ext cx="1666" cy="1691"/>
            </a:xfrm>
            <a:prstGeom prst="rect">
              <a:avLst/>
            </a:prstGeom>
            <a:solidFill>
              <a:srgbClr val="FFFFFF"/>
            </a:solidFill>
            <a:ln w="9525">
              <a:solidFill>
                <a:srgbClr val="000000"/>
              </a:solidFill>
              <a:miter lim="800000"/>
              <a:headEnd/>
              <a:tailEnd/>
            </a:ln>
          </p:spPr>
          <p:txBody>
            <a:bodyPr/>
            <a:lstStyle/>
            <a:p>
              <a:endParaRPr lang="es-ES"/>
            </a:p>
          </p:txBody>
        </p:sp>
        <p:sp>
          <p:nvSpPr>
            <p:cNvPr id="275490" name="Line 34"/>
            <p:cNvSpPr>
              <a:spLocks noChangeShapeType="1"/>
            </p:cNvSpPr>
            <p:nvPr/>
          </p:nvSpPr>
          <p:spPr bwMode="auto">
            <a:xfrm>
              <a:off x="3079" y="2526"/>
              <a:ext cx="0" cy="0"/>
            </a:xfrm>
            <a:prstGeom prst="line">
              <a:avLst/>
            </a:prstGeom>
            <a:noFill/>
            <a:ln w="9525">
              <a:solidFill>
                <a:srgbClr val="000000"/>
              </a:solidFill>
              <a:round/>
              <a:headEnd/>
              <a:tailEnd/>
            </a:ln>
          </p:spPr>
          <p:txBody>
            <a:bodyPr/>
            <a:lstStyle/>
            <a:p>
              <a:endParaRPr lang="es-ES"/>
            </a:p>
          </p:txBody>
        </p:sp>
        <p:sp>
          <p:nvSpPr>
            <p:cNvPr id="275489" name="Line 33"/>
            <p:cNvSpPr>
              <a:spLocks noChangeShapeType="1"/>
            </p:cNvSpPr>
            <p:nvPr/>
          </p:nvSpPr>
          <p:spPr bwMode="auto">
            <a:xfrm flipV="1">
              <a:off x="3463" y="1154"/>
              <a:ext cx="462" cy="823"/>
            </a:xfrm>
            <a:prstGeom prst="line">
              <a:avLst/>
            </a:prstGeom>
            <a:noFill/>
            <a:ln w="9525">
              <a:solidFill>
                <a:srgbClr val="000000"/>
              </a:solidFill>
              <a:round/>
              <a:headEnd/>
              <a:tailEnd/>
            </a:ln>
          </p:spPr>
          <p:txBody>
            <a:bodyPr/>
            <a:lstStyle/>
            <a:p>
              <a:endParaRPr lang="es-ES"/>
            </a:p>
          </p:txBody>
        </p:sp>
        <p:sp>
          <p:nvSpPr>
            <p:cNvPr id="275488" name="Line 32"/>
            <p:cNvSpPr>
              <a:spLocks noChangeShapeType="1"/>
            </p:cNvSpPr>
            <p:nvPr/>
          </p:nvSpPr>
          <p:spPr bwMode="auto">
            <a:xfrm>
              <a:off x="3463" y="1977"/>
              <a:ext cx="462" cy="823"/>
            </a:xfrm>
            <a:prstGeom prst="line">
              <a:avLst/>
            </a:prstGeom>
            <a:noFill/>
            <a:ln w="9525">
              <a:solidFill>
                <a:srgbClr val="000000"/>
              </a:solidFill>
              <a:round/>
              <a:headEnd/>
              <a:tailEnd/>
            </a:ln>
          </p:spPr>
          <p:txBody>
            <a:bodyPr/>
            <a:lstStyle/>
            <a:p>
              <a:endParaRPr lang="es-ES"/>
            </a:p>
          </p:txBody>
        </p:sp>
        <p:sp>
          <p:nvSpPr>
            <p:cNvPr id="275487" name="Line 31"/>
            <p:cNvSpPr>
              <a:spLocks noChangeShapeType="1"/>
            </p:cNvSpPr>
            <p:nvPr/>
          </p:nvSpPr>
          <p:spPr bwMode="auto">
            <a:xfrm>
              <a:off x="3925" y="1154"/>
              <a:ext cx="0" cy="0"/>
            </a:xfrm>
            <a:prstGeom prst="line">
              <a:avLst/>
            </a:prstGeom>
            <a:noFill/>
            <a:ln w="9525">
              <a:solidFill>
                <a:srgbClr val="000000"/>
              </a:solidFill>
              <a:round/>
              <a:headEnd/>
              <a:tailEnd/>
            </a:ln>
          </p:spPr>
          <p:txBody>
            <a:bodyPr/>
            <a:lstStyle/>
            <a:p>
              <a:endParaRPr lang="es-ES"/>
            </a:p>
          </p:txBody>
        </p:sp>
        <p:sp>
          <p:nvSpPr>
            <p:cNvPr id="275486" name="Line 30"/>
            <p:cNvSpPr>
              <a:spLocks noChangeShapeType="1"/>
            </p:cNvSpPr>
            <p:nvPr/>
          </p:nvSpPr>
          <p:spPr bwMode="auto">
            <a:xfrm>
              <a:off x="3925" y="1154"/>
              <a:ext cx="845" cy="803"/>
            </a:xfrm>
            <a:prstGeom prst="line">
              <a:avLst/>
            </a:prstGeom>
            <a:noFill/>
            <a:ln w="9525">
              <a:solidFill>
                <a:srgbClr val="000000"/>
              </a:solidFill>
              <a:round/>
              <a:headEnd/>
              <a:tailEnd/>
            </a:ln>
          </p:spPr>
          <p:txBody>
            <a:bodyPr/>
            <a:lstStyle/>
            <a:p>
              <a:endParaRPr lang="es-ES"/>
            </a:p>
          </p:txBody>
        </p:sp>
        <p:sp>
          <p:nvSpPr>
            <p:cNvPr id="275485" name="Line 29"/>
            <p:cNvSpPr>
              <a:spLocks noChangeShapeType="1"/>
            </p:cNvSpPr>
            <p:nvPr/>
          </p:nvSpPr>
          <p:spPr bwMode="auto">
            <a:xfrm flipV="1">
              <a:off x="3925" y="1977"/>
              <a:ext cx="845" cy="843"/>
            </a:xfrm>
            <a:prstGeom prst="line">
              <a:avLst/>
            </a:prstGeom>
            <a:noFill/>
            <a:ln w="9525">
              <a:solidFill>
                <a:srgbClr val="000000"/>
              </a:solidFill>
              <a:round/>
              <a:headEnd/>
              <a:tailEnd/>
            </a:ln>
          </p:spPr>
          <p:txBody>
            <a:bodyPr/>
            <a:lstStyle/>
            <a:p>
              <a:endParaRPr lang="es-ES"/>
            </a:p>
          </p:txBody>
        </p:sp>
        <p:sp>
          <p:nvSpPr>
            <p:cNvPr id="275484" name="Freeform 28"/>
            <p:cNvSpPr>
              <a:spLocks/>
            </p:cNvSpPr>
            <p:nvPr/>
          </p:nvSpPr>
          <p:spPr bwMode="auto">
            <a:xfrm>
              <a:off x="3463" y="1154"/>
              <a:ext cx="1307" cy="1666"/>
            </a:xfrm>
            <a:custGeom>
              <a:avLst/>
              <a:gdLst/>
              <a:ahLst/>
              <a:cxnLst>
                <a:cxn ang="0">
                  <a:pos x="660" y="0"/>
                </a:cxn>
                <a:cxn ang="0">
                  <a:pos x="0" y="1176"/>
                </a:cxn>
                <a:cxn ang="0">
                  <a:pos x="660" y="2380"/>
                </a:cxn>
                <a:cxn ang="0">
                  <a:pos x="1870" y="1148"/>
                </a:cxn>
                <a:cxn ang="0">
                  <a:pos x="660" y="0"/>
                </a:cxn>
              </a:cxnLst>
              <a:rect l="0" t="0" r="r" b="b"/>
              <a:pathLst>
                <a:path w="1870" h="2380">
                  <a:moveTo>
                    <a:pt x="660" y="0"/>
                  </a:moveTo>
                  <a:lnTo>
                    <a:pt x="0" y="1176"/>
                  </a:lnTo>
                  <a:lnTo>
                    <a:pt x="660" y="2380"/>
                  </a:lnTo>
                  <a:lnTo>
                    <a:pt x="1870" y="1148"/>
                  </a:lnTo>
                  <a:lnTo>
                    <a:pt x="660" y="0"/>
                  </a:lnTo>
                  <a:close/>
                </a:path>
              </a:pathLst>
            </a:custGeom>
            <a:solidFill>
              <a:srgbClr val="C0C0C0"/>
            </a:solidFill>
            <a:ln w="9525">
              <a:solidFill>
                <a:srgbClr val="000000"/>
              </a:solidFill>
              <a:round/>
              <a:headEnd/>
              <a:tailEnd/>
            </a:ln>
          </p:spPr>
          <p:txBody>
            <a:bodyPr/>
            <a:lstStyle/>
            <a:p>
              <a:endParaRPr lang="es-ES"/>
            </a:p>
          </p:txBody>
        </p:sp>
        <p:sp>
          <p:nvSpPr>
            <p:cNvPr id="275483" name="Rectangle 27"/>
            <p:cNvSpPr>
              <a:spLocks noChangeArrowheads="1"/>
            </p:cNvSpPr>
            <p:nvPr/>
          </p:nvSpPr>
          <p:spPr bwMode="auto">
            <a:xfrm rot="10800000">
              <a:off x="6231" y="1134"/>
              <a:ext cx="1691" cy="1679"/>
            </a:xfrm>
            <a:prstGeom prst="rect">
              <a:avLst/>
            </a:prstGeom>
            <a:solidFill>
              <a:srgbClr val="FFFFFF"/>
            </a:solidFill>
            <a:ln w="9525">
              <a:solidFill>
                <a:srgbClr val="000000"/>
              </a:solidFill>
              <a:miter lim="800000"/>
              <a:headEnd/>
              <a:tailEnd/>
            </a:ln>
          </p:spPr>
          <p:txBody>
            <a:bodyPr/>
            <a:lstStyle/>
            <a:p>
              <a:endParaRPr lang="es-ES"/>
            </a:p>
          </p:txBody>
        </p:sp>
        <p:sp>
          <p:nvSpPr>
            <p:cNvPr id="275482" name="Line 26"/>
            <p:cNvSpPr>
              <a:spLocks noChangeShapeType="1"/>
            </p:cNvSpPr>
            <p:nvPr/>
          </p:nvSpPr>
          <p:spPr bwMode="auto">
            <a:xfrm>
              <a:off x="6769" y="1134"/>
              <a:ext cx="615" cy="1679"/>
            </a:xfrm>
            <a:prstGeom prst="line">
              <a:avLst/>
            </a:prstGeom>
            <a:noFill/>
            <a:ln w="9525">
              <a:solidFill>
                <a:srgbClr val="000000"/>
              </a:solidFill>
              <a:round/>
              <a:headEnd/>
              <a:tailEnd/>
            </a:ln>
          </p:spPr>
          <p:txBody>
            <a:bodyPr/>
            <a:lstStyle/>
            <a:p>
              <a:endParaRPr lang="es-ES"/>
            </a:p>
          </p:txBody>
        </p:sp>
        <p:sp>
          <p:nvSpPr>
            <p:cNvPr id="275481" name="Line 25"/>
            <p:cNvSpPr>
              <a:spLocks noChangeShapeType="1"/>
            </p:cNvSpPr>
            <p:nvPr/>
          </p:nvSpPr>
          <p:spPr bwMode="auto">
            <a:xfrm>
              <a:off x="6231" y="1624"/>
              <a:ext cx="1692" cy="666"/>
            </a:xfrm>
            <a:prstGeom prst="line">
              <a:avLst/>
            </a:prstGeom>
            <a:noFill/>
            <a:ln w="9525">
              <a:solidFill>
                <a:srgbClr val="000000"/>
              </a:solidFill>
              <a:round/>
              <a:headEnd/>
              <a:tailEnd/>
            </a:ln>
          </p:spPr>
          <p:txBody>
            <a:bodyPr/>
            <a:lstStyle/>
            <a:p>
              <a:endParaRPr lang="es-ES"/>
            </a:p>
          </p:txBody>
        </p:sp>
        <p:sp>
          <p:nvSpPr>
            <p:cNvPr id="275480" name="Line 24"/>
            <p:cNvSpPr>
              <a:spLocks noChangeShapeType="1"/>
            </p:cNvSpPr>
            <p:nvPr/>
          </p:nvSpPr>
          <p:spPr bwMode="auto">
            <a:xfrm flipV="1">
              <a:off x="6231" y="1624"/>
              <a:ext cx="1692" cy="666"/>
            </a:xfrm>
            <a:prstGeom prst="line">
              <a:avLst/>
            </a:prstGeom>
            <a:noFill/>
            <a:ln w="9525">
              <a:solidFill>
                <a:srgbClr val="000000"/>
              </a:solidFill>
              <a:round/>
              <a:headEnd/>
              <a:tailEnd/>
            </a:ln>
          </p:spPr>
          <p:txBody>
            <a:bodyPr/>
            <a:lstStyle/>
            <a:p>
              <a:endParaRPr lang="es-ES"/>
            </a:p>
          </p:txBody>
        </p:sp>
        <p:sp>
          <p:nvSpPr>
            <p:cNvPr id="275479" name="Freeform 23"/>
            <p:cNvSpPr>
              <a:spLocks/>
            </p:cNvSpPr>
            <p:nvPr/>
          </p:nvSpPr>
          <p:spPr bwMode="auto">
            <a:xfrm>
              <a:off x="6231" y="1128"/>
              <a:ext cx="846" cy="823"/>
            </a:xfrm>
            <a:custGeom>
              <a:avLst/>
              <a:gdLst/>
              <a:ahLst/>
              <a:cxnLst>
                <a:cxn ang="0">
                  <a:pos x="0" y="0"/>
                </a:cxn>
                <a:cxn ang="0">
                  <a:pos x="770" y="0"/>
                </a:cxn>
                <a:cxn ang="0">
                  <a:pos x="1210" y="1176"/>
                </a:cxn>
                <a:cxn ang="0">
                  <a:pos x="0" y="700"/>
                </a:cxn>
                <a:cxn ang="0">
                  <a:pos x="0" y="0"/>
                </a:cxn>
              </a:cxnLst>
              <a:rect l="0" t="0" r="r" b="b"/>
              <a:pathLst>
                <a:path w="1210" h="1176">
                  <a:moveTo>
                    <a:pt x="0" y="0"/>
                  </a:moveTo>
                  <a:lnTo>
                    <a:pt x="770" y="0"/>
                  </a:lnTo>
                  <a:lnTo>
                    <a:pt x="1210" y="1176"/>
                  </a:lnTo>
                  <a:lnTo>
                    <a:pt x="0" y="700"/>
                  </a:lnTo>
                  <a:lnTo>
                    <a:pt x="0" y="0"/>
                  </a:lnTo>
                  <a:close/>
                </a:path>
              </a:pathLst>
            </a:custGeom>
            <a:solidFill>
              <a:srgbClr val="C0C0C0"/>
            </a:solidFill>
            <a:ln w="9525">
              <a:solidFill>
                <a:srgbClr val="000000"/>
              </a:solidFill>
              <a:round/>
              <a:headEnd/>
              <a:tailEnd/>
            </a:ln>
          </p:spPr>
          <p:txBody>
            <a:bodyPr/>
            <a:lstStyle/>
            <a:p>
              <a:endParaRPr lang="es-ES"/>
            </a:p>
          </p:txBody>
        </p:sp>
        <p:sp>
          <p:nvSpPr>
            <p:cNvPr id="275478" name="Freeform 22"/>
            <p:cNvSpPr>
              <a:spLocks/>
            </p:cNvSpPr>
            <p:nvPr/>
          </p:nvSpPr>
          <p:spPr bwMode="auto">
            <a:xfrm rot="10800000">
              <a:off x="7077" y="1951"/>
              <a:ext cx="845" cy="862"/>
            </a:xfrm>
            <a:custGeom>
              <a:avLst/>
              <a:gdLst/>
              <a:ahLst/>
              <a:cxnLst>
                <a:cxn ang="0">
                  <a:pos x="0" y="0"/>
                </a:cxn>
                <a:cxn ang="0">
                  <a:pos x="770" y="0"/>
                </a:cxn>
                <a:cxn ang="0">
                  <a:pos x="1210" y="1176"/>
                </a:cxn>
                <a:cxn ang="0">
                  <a:pos x="0" y="700"/>
                </a:cxn>
                <a:cxn ang="0">
                  <a:pos x="0" y="0"/>
                </a:cxn>
              </a:cxnLst>
              <a:rect l="0" t="0" r="r" b="b"/>
              <a:pathLst>
                <a:path w="1210" h="1176">
                  <a:moveTo>
                    <a:pt x="0" y="0"/>
                  </a:moveTo>
                  <a:lnTo>
                    <a:pt x="770" y="0"/>
                  </a:lnTo>
                  <a:lnTo>
                    <a:pt x="1210" y="1176"/>
                  </a:lnTo>
                  <a:lnTo>
                    <a:pt x="0" y="700"/>
                  </a:lnTo>
                  <a:lnTo>
                    <a:pt x="0" y="0"/>
                  </a:lnTo>
                  <a:close/>
                </a:path>
              </a:pathLst>
            </a:custGeom>
            <a:solidFill>
              <a:srgbClr val="C0C0C0"/>
            </a:solidFill>
            <a:ln w="9525">
              <a:solidFill>
                <a:srgbClr val="000000"/>
              </a:solidFill>
              <a:round/>
              <a:headEnd/>
              <a:tailEnd/>
            </a:ln>
          </p:spPr>
          <p:txBody>
            <a:bodyPr/>
            <a:lstStyle/>
            <a:p>
              <a:endParaRPr lang="es-ES"/>
            </a:p>
          </p:txBody>
        </p:sp>
        <p:sp>
          <p:nvSpPr>
            <p:cNvPr id="275477" name="Freeform 21"/>
            <p:cNvSpPr>
              <a:spLocks/>
            </p:cNvSpPr>
            <p:nvPr/>
          </p:nvSpPr>
          <p:spPr bwMode="auto">
            <a:xfrm rot="10800000">
              <a:off x="7076" y="1128"/>
              <a:ext cx="845" cy="823"/>
            </a:xfrm>
            <a:custGeom>
              <a:avLst/>
              <a:gdLst/>
              <a:ahLst/>
              <a:cxnLst>
                <a:cxn ang="0">
                  <a:pos x="0" y="476"/>
                </a:cxn>
                <a:cxn ang="0">
                  <a:pos x="1210" y="0"/>
                </a:cxn>
                <a:cxn ang="0">
                  <a:pos x="770" y="1204"/>
                </a:cxn>
                <a:cxn ang="0">
                  <a:pos x="0" y="1176"/>
                </a:cxn>
                <a:cxn ang="0">
                  <a:pos x="0" y="476"/>
                </a:cxn>
              </a:cxnLst>
              <a:rect l="0" t="0" r="r" b="b"/>
              <a:pathLst>
                <a:path w="1210" h="1204">
                  <a:moveTo>
                    <a:pt x="0" y="476"/>
                  </a:moveTo>
                  <a:lnTo>
                    <a:pt x="1210" y="0"/>
                  </a:lnTo>
                  <a:lnTo>
                    <a:pt x="770" y="1204"/>
                  </a:lnTo>
                  <a:lnTo>
                    <a:pt x="0" y="1176"/>
                  </a:lnTo>
                  <a:lnTo>
                    <a:pt x="0" y="476"/>
                  </a:lnTo>
                  <a:close/>
                </a:path>
              </a:pathLst>
            </a:custGeom>
            <a:solidFill>
              <a:srgbClr val="C0C0C0"/>
            </a:solidFill>
            <a:ln w="9525">
              <a:solidFill>
                <a:srgbClr val="000000"/>
              </a:solidFill>
              <a:round/>
              <a:headEnd/>
              <a:tailEnd/>
            </a:ln>
          </p:spPr>
          <p:txBody>
            <a:bodyPr/>
            <a:lstStyle/>
            <a:p>
              <a:endParaRPr lang="es-ES"/>
            </a:p>
          </p:txBody>
        </p:sp>
        <p:sp>
          <p:nvSpPr>
            <p:cNvPr id="275476" name="Freeform 20"/>
            <p:cNvSpPr>
              <a:spLocks/>
            </p:cNvSpPr>
            <p:nvPr/>
          </p:nvSpPr>
          <p:spPr bwMode="auto">
            <a:xfrm rot="16200000">
              <a:off x="6232" y="1969"/>
              <a:ext cx="843" cy="846"/>
            </a:xfrm>
            <a:custGeom>
              <a:avLst/>
              <a:gdLst/>
              <a:ahLst/>
              <a:cxnLst>
                <a:cxn ang="0">
                  <a:pos x="0" y="0"/>
                </a:cxn>
                <a:cxn ang="0">
                  <a:pos x="770" y="0"/>
                </a:cxn>
                <a:cxn ang="0">
                  <a:pos x="1210" y="1176"/>
                </a:cxn>
                <a:cxn ang="0">
                  <a:pos x="0" y="700"/>
                </a:cxn>
                <a:cxn ang="0">
                  <a:pos x="0" y="0"/>
                </a:cxn>
              </a:cxnLst>
              <a:rect l="0" t="0" r="r" b="b"/>
              <a:pathLst>
                <a:path w="1210" h="1176">
                  <a:moveTo>
                    <a:pt x="0" y="0"/>
                  </a:moveTo>
                  <a:lnTo>
                    <a:pt x="770" y="0"/>
                  </a:lnTo>
                  <a:lnTo>
                    <a:pt x="1210" y="1176"/>
                  </a:lnTo>
                  <a:lnTo>
                    <a:pt x="0" y="700"/>
                  </a:lnTo>
                  <a:lnTo>
                    <a:pt x="0" y="0"/>
                  </a:lnTo>
                  <a:close/>
                </a:path>
              </a:pathLst>
            </a:custGeom>
            <a:solidFill>
              <a:srgbClr val="C0C0C0"/>
            </a:solidFill>
            <a:ln w="9525">
              <a:solidFill>
                <a:srgbClr val="000000"/>
              </a:solidFill>
              <a:round/>
              <a:headEnd/>
              <a:tailEnd/>
            </a:ln>
          </p:spPr>
          <p:txBody>
            <a:bodyPr/>
            <a:lstStyle/>
            <a:p>
              <a:endParaRPr lang="es-ES"/>
            </a:p>
          </p:txBody>
        </p:sp>
      </p:grpSp>
      <p:sp>
        <p:nvSpPr>
          <p:cNvPr id="275494" name="Rectangle 38"/>
          <p:cNvSpPr>
            <a:spLocks noChangeArrowheads="1"/>
          </p:cNvSpPr>
          <p:nvPr/>
        </p:nvSpPr>
        <p:spPr bwMode="auto">
          <a:xfrm>
            <a:off x="971550" y="6092825"/>
            <a:ext cx="4929188" cy="457200"/>
          </a:xfrm>
          <a:prstGeom prst="rect">
            <a:avLst/>
          </a:prstGeom>
          <a:noFill/>
          <a:ln w="9525">
            <a:noFill/>
            <a:miter lim="800000"/>
            <a:headEnd/>
            <a:tailEnd/>
          </a:ln>
          <a:effectLst/>
        </p:spPr>
        <p:txBody>
          <a:bodyPr wrap="none">
            <a:spAutoFit/>
          </a:bodyPr>
          <a:lstStyle/>
          <a:p>
            <a:r>
              <a:rPr lang="es-ES" sz="2400" b="1">
                <a:solidFill>
                  <a:srgbClr val="CCFF33"/>
                </a:solidFill>
                <a:effectLst>
                  <a:outerShdw blurRad="38100" dist="38100" dir="2700000" algn="tl">
                    <a:srgbClr val="000000"/>
                  </a:outerShdw>
                </a:effectLst>
              </a:rPr>
              <a:t>PR</a:t>
            </a:r>
            <a:r>
              <a:rPr lang="es-ES" sz="2000" b="1">
                <a:effectLst>
                  <a:outerShdw blurRad="38100" dist="38100" dir="2700000" algn="tl">
                    <a:srgbClr val="000000"/>
                  </a:outerShdw>
                </a:effectLst>
              </a:rPr>
              <a:t>      </a:t>
            </a:r>
            <a:r>
              <a:rPr lang="es-ES" sz="2000" b="1">
                <a:solidFill>
                  <a:srgbClr val="CCFF33"/>
                </a:solidFill>
                <a:effectLst>
                  <a:outerShdw blurRad="38100" dist="38100" dir="2700000" algn="tl">
                    <a:srgbClr val="000000"/>
                  </a:outerShdw>
                </a:effectLst>
              </a:rPr>
              <a:t>MO</a:t>
            </a:r>
            <a:r>
              <a:rPr lang="es-ES" sz="2000" b="1">
                <a:effectLst>
                  <a:outerShdw blurRad="38100" dist="38100" dir="2700000" algn="tl">
                    <a:srgbClr val="000000"/>
                  </a:outerShdw>
                </a:effectLst>
              </a:rPr>
              <a:t>     </a:t>
            </a:r>
            <a:r>
              <a:rPr lang="es-ES" sz="2400" b="1">
                <a:solidFill>
                  <a:srgbClr val="CCFF33"/>
                </a:solidFill>
                <a:effectLst>
                  <a:outerShdw blurRad="38100" dist="38100" dir="2700000" algn="tl">
                    <a:srgbClr val="000000"/>
                  </a:outerShdw>
                </a:effectLst>
              </a:rPr>
              <a:t>PRP</a:t>
            </a:r>
            <a:r>
              <a:rPr lang="es-ES" sz="2000" b="1">
                <a:effectLst>
                  <a:outerShdw blurRad="38100" dist="38100" dir="2700000" algn="tl">
                    <a:srgbClr val="000000"/>
                  </a:outerShdw>
                </a:effectLst>
              </a:rPr>
              <a:t>    </a:t>
            </a:r>
            <a:r>
              <a:rPr lang="es-ES" sz="2000" b="1">
                <a:solidFill>
                  <a:srgbClr val="CCFF33"/>
                </a:solidFill>
                <a:effectLst>
                  <a:outerShdw blurRad="38100" dist="38100" dir="2700000" algn="tl">
                    <a:srgbClr val="000000"/>
                  </a:outerShdw>
                </a:effectLst>
              </a:rPr>
              <a:t>ARG</a:t>
            </a:r>
            <a:r>
              <a:rPr lang="es-ES" sz="2000" b="1">
                <a:effectLst>
                  <a:outerShdw blurRad="38100" dist="38100" dir="2700000" algn="tl">
                    <a:srgbClr val="000000"/>
                  </a:outerShdw>
                </a:effectLst>
              </a:rPr>
              <a:t>     CO      </a:t>
            </a:r>
            <a:r>
              <a:rPr lang="es-ES" sz="2000" b="1">
                <a:solidFill>
                  <a:srgbClr val="CCFF33"/>
                </a:solidFill>
                <a:effectLst>
                  <a:outerShdw blurRad="38100" dist="38100" dir="2700000" algn="tl">
                    <a:srgbClr val="000000"/>
                  </a:outerShdw>
                </a:effectLst>
              </a:rPr>
              <a:t>REP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additive="base">
                                        <p:cTn id="7" dur="500" fill="hold"/>
                                        <p:tgtEl>
                                          <p:spTgt spid="275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5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75474"/>
                                        </p:tgtEl>
                                        <p:attrNameLst>
                                          <p:attrName>style.visibility</p:attrName>
                                        </p:attrNameLst>
                                      </p:cBhvr>
                                      <p:to>
                                        <p:strVal val="visible"/>
                                      </p:to>
                                    </p:set>
                                    <p:animEffect transition="in" filter="blinds(horizontal)">
                                      <p:cBhvr>
                                        <p:cTn id="13" dur="500"/>
                                        <p:tgtEl>
                                          <p:spTgt spid="27547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5493"/>
                                        </p:tgtEl>
                                        <p:attrNameLst>
                                          <p:attrName>style.visibility</p:attrName>
                                        </p:attrNameLst>
                                      </p:cBhvr>
                                      <p:to>
                                        <p:strVal val="visible"/>
                                      </p:to>
                                    </p:set>
                                    <p:anim calcmode="lin" valueType="num">
                                      <p:cBhvr additive="base">
                                        <p:cTn id="18" dur="500" fill="hold"/>
                                        <p:tgtEl>
                                          <p:spTgt spid="275493"/>
                                        </p:tgtEl>
                                        <p:attrNameLst>
                                          <p:attrName>ppt_x</p:attrName>
                                        </p:attrNameLst>
                                      </p:cBhvr>
                                      <p:tavLst>
                                        <p:tav tm="0">
                                          <p:val>
                                            <p:strVal val="#ppt_x"/>
                                          </p:val>
                                        </p:tav>
                                        <p:tav tm="100000">
                                          <p:val>
                                            <p:strVal val="#ppt_x"/>
                                          </p:val>
                                        </p:tav>
                                      </p:tavLst>
                                    </p:anim>
                                    <p:anim calcmode="lin" valueType="num">
                                      <p:cBhvr additive="base">
                                        <p:cTn id="19" dur="500" fill="hold"/>
                                        <p:tgtEl>
                                          <p:spTgt spid="27549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275475"/>
                                        </p:tgtEl>
                                        <p:attrNameLst>
                                          <p:attrName>style.visibility</p:attrName>
                                        </p:attrNameLst>
                                      </p:cBhvr>
                                      <p:to>
                                        <p:strVal val="visible"/>
                                      </p:to>
                                    </p:set>
                                    <p:animEffect transition="in" filter="blinds(horizontal)">
                                      <p:cBhvr>
                                        <p:cTn id="23" dur="500"/>
                                        <p:tgtEl>
                                          <p:spTgt spid="275475"/>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275494"/>
                                        </p:tgtEl>
                                        <p:attrNameLst>
                                          <p:attrName>style.visibility</p:attrName>
                                        </p:attrNameLst>
                                      </p:cBhvr>
                                      <p:to>
                                        <p:strVal val="visible"/>
                                      </p:to>
                                    </p:set>
                                    <p:anim calcmode="lin" valueType="num">
                                      <p:cBhvr>
                                        <p:cTn id="28" dur="500" fill="hold"/>
                                        <p:tgtEl>
                                          <p:spTgt spid="275494"/>
                                        </p:tgtEl>
                                        <p:attrNameLst>
                                          <p:attrName>ppt_w</p:attrName>
                                        </p:attrNameLst>
                                      </p:cBhvr>
                                      <p:tavLst>
                                        <p:tav tm="0">
                                          <p:val>
                                            <p:strVal val="#ppt_w*0.05"/>
                                          </p:val>
                                        </p:tav>
                                        <p:tav tm="100000">
                                          <p:val>
                                            <p:strVal val="#ppt_w"/>
                                          </p:val>
                                        </p:tav>
                                      </p:tavLst>
                                    </p:anim>
                                    <p:anim calcmode="lin" valueType="num">
                                      <p:cBhvr>
                                        <p:cTn id="29" dur="500" fill="hold"/>
                                        <p:tgtEl>
                                          <p:spTgt spid="275494"/>
                                        </p:tgtEl>
                                        <p:attrNameLst>
                                          <p:attrName>ppt_h</p:attrName>
                                        </p:attrNameLst>
                                      </p:cBhvr>
                                      <p:tavLst>
                                        <p:tav tm="0">
                                          <p:val>
                                            <p:strVal val="#ppt_h"/>
                                          </p:val>
                                        </p:tav>
                                        <p:tav tm="100000">
                                          <p:val>
                                            <p:strVal val="#ppt_h"/>
                                          </p:val>
                                        </p:tav>
                                      </p:tavLst>
                                    </p:anim>
                                    <p:anim calcmode="lin" valueType="num">
                                      <p:cBhvr>
                                        <p:cTn id="30" dur="500" fill="hold"/>
                                        <p:tgtEl>
                                          <p:spTgt spid="275494"/>
                                        </p:tgtEl>
                                        <p:attrNameLst>
                                          <p:attrName>ppt_x</p:attrName>
                                        </p:attrNameLst>
                                      </p:cBhvr>
                                      <p:tavLst>
                                        <p:tav tm="0">
                                          <p:val>
                                            <p:strVal val="#ppt_x-.2"/>
                                          </p:val>
                                        </p:tav>
                                        <p:tav tm="100000">
                                          <p:val>
                                            <p:strVal val="#ppt_x"/>
                                          </p:val>
                                        </p:tav>
                                      </p:tavLst>
                                    </p:anim>
                                    <p:anim calcmode="lin" valueType="num">
                                      <p:cBhvr>
                                        <p:cTn id="31" dur="500" fill="hold"/>
                                        <p:tgtEl>
                                          <p:spTgt spid="275494"/>
                                        </p:tgtEl>
                                        <p:attrNameLst>
                                          <p:attrName>ppt_y</p:attrName>
                                        </p:attrNameLst>
                                      </p:cBhvr>
                                      <p:tavLst>
                                        <p:tav tm="0">
                                          <p:val>
                                            <p:strVal val="#ppt_y"/>
                                          </p:val>
                                        </p:tav>
                                        <p:tav tm="100000">
                                          <p:val>
                                            <p:strVal val="#ppt_y"/>
                                          </p:val>
                                        </p:tav>
                                      </p:tavLst>
                                    </p:anim>
                                    <p:animEffect transition="in" filter="fade">
                                      <p:cBhvr>
                                        <p:cTn id="32" dur="500"/>
                                        <p:tgtEl>
                                          <p:spTgt spid="275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P spid="275474" grpId="0"/>
      <p:bldP spid="275493" grpId="0"/>
      <p:bldP spid="27549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s-ES" sz="4000">
                <a:solidFill>
                  <a:srgbClr val="3333CC"/>
                </a:solidFill>
              </a:rPr>
              <a:t>Tarea de evaluación PISA</a:t>
            </a:r>
            <a:r>
              <a:rPr lang="es-ES" sz="4000"/>
              <a:t> </a:t>
            </a:r>
          </a:p>
        </p:txBody>
      </p:sp>
      <p:pic>
        <p:nvPicPr>
          <p:cNvPr id="91140" name="Picture 4"/>
          <p:cNvPicPr>
            <a:picLocks noChangeAspect="1" noChangeArrowheads="1"/>
          </p:cNvPicPr>
          <p:nvPr>
            <p:ph type="body" idx="1"/>
          </p:nvPr>
        </p:nvPicPr>
        <p:blipFill>
          <a:blip r:embed="rId2" cstate="print"/>
          <a:srcRect/>
          <a:stretch>
            <a:fillRect/>
          </a:stretch>
        </p:blipFill>
        <p:spPr>
          <a:xfrm>
            <a:off x="1116013" y="2060575"/>
            <a:ext cx="6877050" cy="33480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diamond(in)">
                                      <p:cBhvr>
                                        <p:cTn id="7" dur="20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s-ES" sz="4000">
                <a:solidFill>
                  <a:srgbClr val="3333CC"/>
                </a:solidFill>
              </a:rPr>
              <a:t>Tarea de evaluación PISA</a:t>
            </a:r>
            <a:r>
              <a:rPr lang="es-ES" sz="4000"/>
              <a:t> </a:t>
            </a:r>
          </a:p>
        </p:txBody>
      </p:sp>
      <p:pic>
        <p:nvPicPr>
          <p:cNvPr id="310277" name="Picture 5"/>
          <p:cNvPicPr>
            <a:picLocks noChangeAspect="1" noChangeArrowheads="1"/>
          </p:cNvPicPr>
          <p:nvPr>
            <p:ph type="body" idx="1"/>
          </p:nvPr>
        </p:nvPicPr>
        <p:blipFill>
          <a:blip r:embed="rId2" cstate="print"/>
          <a:srcRect/>
          <a:stretch>
            <a:fillRect/>
          </a:stretch>
        </p:blipFill>
        <p:spPr>
          <a:xfrm>
            <a:off x="971550" y="1268413"/>
            <a:ext cx="6940550" cy="52339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10277"/>
                                        </p:tgtEl>
                                        <p:attrNameLst>
                                          <p:attrName>style.visibility</p:attrName>
                                        </p:attrNameLst>
                                      </p:cBhvr>
                                      <p:to>
                                        <p:strVal val="visible"/>
                                      </p:to>
                                    </p:set>
                                    <p:anim calcmode="lin" valueType="num">
                                      <p:cBhvr>
                                        <p:cTn id="7" dur="2000" fill="hold"/>
                                        <p:tgtEl>
                                          <p:spTgt spid="310277"/>
                                        </p:tgtEl>
                                        <p:attrNameLst>
                                          <p:attrName>ppt_w</p:attrName>
                                        </p:attrNameLst>
                                      </p:cBhvr>
                                      <p:tavLst>
                                        <p:tav tm="0">
                                          <p:val>
                                            <p:strVal val="#ppt_w*0.05"/>
                                          </p:val>
                                        </p:tav>
                                        <p:tav tm="100000">
                                          <p:val>
                                            <p:strVal val="#ppt_w"/>
                                          </p:val>
                                        </p:tav>
                                      </p:tavLst>
                                    </p:anim>
                                    <p:anim calcmode="lin" valueType="num">
                                      <p:cBhvr>
                                        <p:cTn id="8" dur="2000" fill="hold"/>
                                        <p:tgtEl>
                                          <p:spTgt spid="310277"/>
                                        </p:tgtEl>
                                        <p:attrNameLst>
                                          <p:attrName>ppt_h</p:attrName>
                                        </p:attrNameLst>
                                      </p:cBhvr>
                                      <p:tavLst>
                                        <p:tav tm="0">
                                          <p:val>
                                            <p:strVal val="#ppt_h"/>
                                          </p:val>
                                        </p:tav>
                                        <p:tav tm="100000">
                                          <p:val>
                                            <p:strVal val="#ppt_h"/>
                                          </p:val>
                                        </p:tav>
                                      </p:tavLst>
                                    </p:anim>
                                    <p:anim calcmode="lin" valueType="num">
                                      <p:cBhvr>
                                        <p:cTn id="9" dur="2000" fill="hold"/>
                                        <p:tgtEl>
                                          <p:spTgt spid="310277"/>
                                        </p:tgtEl>
                                        <p:attrNameLst>
                                          <p:attrName>ppt_x</p:attrName>
                                        </p:attrNameLst>
                                      </p:cBhvr>
                                      <p:tavLst>
                                        <p:tav tm="0">
                                          <p:val>
                                            <p:strVal val="#ppt_x-.2"/>
                                          </p:val>
                                        </p:tav>
                                        <p:tav tm="100000">
                                          <p:val>
                                            <p:strVal val="#ppt_x"/>
                                          </p:val>
                                        </p:tav>
                                      </p:tavLst>
                                    </p:anim>
                                    <p:anim calcmode="lin" valueType="num">
                                      <p:cBhvr>
                                        <p:cTn id="10" dur="2000" fill="hold"/>
                                        <p:tgtEl>
                                          <p:spTgt spid="310277"/>
                                        </p:tgtEl>
                                        <p:attrNameLst>
                                          <p:attrName>ppt_y</p:attrName>
                                        </p:attrNameLst>
                                      </p:cBhvr>
                                      <p:tavLst>
                                        <p:tav tm="0">
                                          <p:val>
                                            <p:strVal val="#ppt_y"/>
                                          </p:val>
                                        </p:tav>
                                        <p:tav tm="100000">
                                          <p:val>
                                            <p:strVal val="#ppt_y"/>
                                          </p:val>
                                        </p:tav>
                                      </p:tavLst>
                                    </p:anim>
                                    <p:animEffect transition="in" filter="fade">
                                      <p:cBhvr>
                                        <p:cTn id="11" dur="2000"/>
                                        <p:tgtEl>
                                          <p:spTgt spid="310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376ABB42-81EE-455D-B41F-D87970F210C5}" type="slidenum">
              <a:rPr lang="es-ES"/>
              <a:pPr/>
              <a:t>3</a:t>
            </a:fld>
            <a:endParaRPr lang="es-ES"/>
          </a:p>
        </p:txBody>
      </p:sp>
      <p:sp>
        <p:nvSpPr>
          <p:cNvPr id="50178" name="Rectangle 2"/>
          <p:cNvSpPr>
            <a:spLocks noGrp="1" noChangeArrowheads="1"/>
          </p:cNvSpPr>
          <p:nvPr>
            <p:ph type="title"/>
          </p:nvPr>
        </p:nvSpPr>
        <p:spPr>
          <a:xfrm>
            <a:off x="466725" y="188913"/>
            <a:ext cx="8226425" cy="1143000"/>
          </a:xfrm>
        </p:spPr>
        <p:txBody>
          <a:bodyPr/>
          <a:lstStyle/>
          <a:p>
            <a:r>
              <a:rPr lang="es-ES" sz="3600"/>
              <a:t>Asunto central:</a:t>
            </a:r>
            <a:br>
              <a:rPr lang="es-ES" sz="3600"/>
            </a:br>
            <a:r>
              <a:rPr lang="es-ES" sz="3600"/>
              <a:t>La calidad de la Educación Matemática</a:t>
            </a:r>
          </a:p>
        </p:txBody>
      </p:sp>
      <p:sp>
        <p:nvSpPr>
          <p:cNvPr id="50179" name="Rectangle 3"/>
          <p:cNvSpPr>
            <a:spLocks noGrp="1" noChangeArrowheads="1"/>
          </p:cNvSpPr>
          <p:nvPr>
            <p:ph type="body" idx="1"/>
          </p:nvPr>
        </p:nvSpPr>
        <p:spPr>
          <a:xfrm>
            <a:off x="323850" y="1557338"/>
            <a:ext cx="8442325" cy="5040312"/>
          </a:xfrm>
        </p:spPr>
        <p:txBody>
          <a:bodyPr/>
          <a:lstStyle/>
          <a:p>
            <a:pPr>
              <a:lnSpc>
                <a:spcPct val="90000"/>
              </a:lnSpc>
            </a:pPr>
            <a:r>
              <a:rPr lang="es-ES" sz="2800">
                <a:effectLst/>
              </a:rPr>
              <a:t>Debatido ampliamente en el pasado [reformas, propuestas (NCTM), informes (Cockcroft), reuniones (ICME), etc.]</a:t>
            </a:r>
          </a:p>
          <a:p>
            <a:pPr>
              <a:lnSpc>
                <a:spcPct val="90000"/>
              </a:lnSpc>
            </a:pPr>
            <a:endParaRPr lang="es-ES" sz="2800">
              <a:effectLst/>
            </a:endParaRPr>
          </a:p>
          <a:p>
            <a:pPr>
              <a:lnSpc>
                <a:spcPct val="90000"/>
              </a:lnSpc>
            </a:pPr>
            <a:r>
              <a:rPr lang="es-ES" sz="2800">
                <a:effectLst/>
              </a:rPr>
              <a:t>Anhelo de padres, profesores y responsables políticos</a:t>
            </a:r>
          </a:p>
          <a:p>
            <a:pPr>
              <a:lnSpc>
                <a:spcPct val="90000"/>
              </a:lnSpc>
              <a:buFont typeface="Wingdings" pitchFamily="2" charset="2"/>
              <a:buNone/>
            </a:pPr>
            <a:endParaRPr lang="es-ES" sz="2800">
              <a:effectLst/>
            </a:endParaRPr>
          </a:p>
          <a:p>
            <a:pPr algn="ctr">
              <a:lnSpc>
                <a:spcPct val="70000"/>
              </a:lnSpc>
              <a:spcBef>
                <a:spcPct val="15000"/>
              </a:spcBef>
              <a:buFont typeface="Wingdings" pitchFamily="2" charset="2"/>
              <a:buNone/>
            </a:pPr>
            <a:r>
              <a:rPr lang="es-ES" sz="1600" b="1" i="1">
                <a:effectLst/>
              </a:rPr>
              <a:t>“ . . . Todas las partes interesadas tienen que cooperar . . .”</a:t>
            </a:r>
          </a:p>
          <a:p>
            <a:pPr algn="ctr">
              <a:lnSpc>
                <a:spcPct val="70000"/>
              </a:lnSpc>
              <a:spcBef>
                <a:spcPct val="15000"/>
              </a:spcBef>
              <a:buFont typeface="Wingdings" pitchFamily="2" charset="2"/>
              <a:buNone/>
            </a:pPr>
            <a:endParaRPr lang="es-ES" sz="1600" b="1" i="1">
              <a:effectLst/>
            </a:endParaRPr>
          </a:p>
          <a:p>
            <a:pPr algn="ctr">
              <a:lnSpc>
                <a:spcPct val="70000"/>
              </a:lnSpc>
              <a:spcBef>
                <a:spcPct val="15000"/>
              </a:spcBef>
              <a:buFont typeface="Wingdings" pitchFamily="2" charset="2"/>
              <a:buNone/>
            </a:pPr>
            <a:r>
              <a:rPr lang="es-ES" sz="1600" b="1" i="1">
                <a:effectLst/>
              </a:rPr>
              <a:t>“El desafío es enorme, y es fundamental comprometerse. . .” </a:t>
            </a:r>
          </a:p>
          <a:p>
            <a:pPr algn="ctr">
              <a:lnSpc>
                <a:spcPct val="70000"/>
              </a:lnSpc>
              <a:spcBef>
                <a:spcPct val="15000"/>
              </a:spcBef>
              <a:buFont typeface="Wingdings" pitchFamily="2" charset="2"/>
              <a:buNone/>
            </a:pPr>
            <a:endParaRPr lang="es-ES" sz="1600" b="1" i="1">
              <a:effectLst/>
            </a:endParaRPr>
          </a:p>
          <a:p>
            <a:pPr algn="ctr">
              <a:lnSpc>
                <a:spcPct val="70000"/>
              </a:lnSpc>
              <a:spcBef>
                <a:spcPct val="15000"/>
              </a:spcBef>
              <a:buFont typeface="Wingdings" pitchFamily="2" charset="2"/>
              <a:buNone/>
            </a:pPr>
            <a:r>
              <a:rPr lang="es-ES" sz="1600" b="1" i="1">
                <a:effectLst/>
              </a:rPr>
              <a:t>“Nuestros estudiantes merecen y necesitan la mejor formación matemática posible . . .”</a:t>
            </a:r>
          </a:p>
          <a:p>
            <a:pPr algn="ctr">
              <a:lnSpc>
                <a:spcPct val="70000"/>
              </a:lnSpc>
              <a:spcBef>
                <a:spcPct val="15000"/>
              </a:spcBef>
              <a:buFont typeface="Wingdings" pitchFamily="2" charset="2"/>
              <a:buNone/>
            </a:pPr>
            <a:endParaRPr lang="es-ES" sz="1600" b="1" i="1">
              <a:effectLst/>
            </a:endParaRPr>
          </a:p>
          <a:p>
            <a:pPr algn="ctr">
              <a:lnSpc>
                <a:spcPct val="70000"/>
              </a:lnSpc>
              <a:spcBef>
                <a:spcPct val="15000"/>
              </a:spcBef>
              <a:buFont typeface="Wingdings" pitchFamily="2" charset="2"/>
              <a:buNone/>
            </a:pPr>
            <a:r>
              <a:rPr lang="es-ES" sz="1600">
                <a:effectLst/>
              </a:rPr>
              <a:t>(NCTM-SAEM Thales (2000). Principios y Estándares para la Educación Matemática)</a:t>
            </a:r>
          </a:p>
          <a:p>
            <a:pPr algn="ctr">
              <a:lnSpc>
                <a:spcPct val="70000"/>
              </a:lnSpc>
              <a:spcBef>
                <a:spcPct val="15000"/>
              </a:spcBef>
              <a:buFont typeface="Wingdings" pitchFamily="2" charset="2"/>
              <a:buNone/>
            </a:pPr>
            <a:endParaRPr lang="es-ES" sz="1600">
              <a:effectLst/>
            </a:endParaRPr>
          </a:p>
          <a:p>
            <a:pPr algn="ctr">
              <a:lnSpc>
                <a:spcPct val="90000"/>
              </a:lnSpc>
              <a:buFont typeface="Wingdings" pitchFamily="2" charset="2"/>
              <a:buNone/>
            </a:pPr>
            <a:endParaRPr lang="es-ES" sz="1600" b="1" i="1">
              <a:effectLst/>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ox(in)">
                                      <p:cBhvr>
                                        <p:cTn id="7" dur="10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box(in)">
                                      <p:cBhvr>
                                        <p:cTn id="12" dur="1000"/>
                                        <p:tgtEl>
                                          <p:spTgt spid="50179">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animEffect transition="in" filter="box(in)">
                                      <p:cBhvr>
                                        <p:cTn id="15" dur="1000"/>
                                        <p:tgtEl>
                                          <p:spTgt spid="50179">
                                            <p:txEl>
                                              <p:pRg st="4" end="4"/>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50179">
                                            <p:txEl>
                                              <p:pRg st="6" end="6"/>
                                            </p:txEl>
                                          </p:spTgt>
                                        </p:tgtEl>
                                        <p:attrNameLst>
                                          <p:attrName>style.visibility</p:attrName>
                                        </p:attrNameLst>
                                      </p:cBhvr>
                                      <p:to>
                                        <p:strVal val="visible"/>
                                      </p:to>
                                    </p:set>
                                    <p:animEffect transition="in" filter="box(in)">
                                      <p:cBhvr>
                                        <p:cTn id="18" dur="1000"/>
                                        <p:tgtEl>
                                          <p:spTgt spid="50179">
                                            <p:txEl>
                                              <p:pRg st="6" end="6"/>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50179">
                                            <p:txEl>
                                              <p:pRg st="8" end="8"/>
                                            </p:txEl>
                                          </p:spTgt>
                                        </p:tgtEl>
                                        <p:attrNameLst>
                                          <p:attrName>style.visibility</p:attrName>
                                        </p:attrNameLst>
                                      </p:cBhvr>
                                      <p:to>
                                        <p:strVal val="visible"/>
                                      </p:to>
                                    </p:set>
                                    <p:animEffect transition="in" filter="box(in)">
                                      <p:cBhvr>
                                        <p:cTn id="21" dur="1000"/>
                                        <p:tgtEl>
                                          <p:spTgt spid="50179">
                                            <p:txEl>
                                              <p:pRg st="8" end="8"/>
                                            </p:txEl>
                                          </p:spTgt>
                                        </p:tgtEl>
                                      </p:cBhvr>
                                    </p:animEffect>
                                  </p:childTnLst>
                                </p:cTn>
                              </p:par>
                              <p:par>
                                <p:cTn id="22" presetID="4" presetClass="entr" presetSubtype="16" fill="hold" nodeType="withEffect">
                                  <p:stCondLst>
                                    <p:cond delay="2000"/>
                                  </p:stCondLst>
                                  <p:childTnLst>
                                    <p:set>
                                      <p:cBhvr>
                                        <p:cTn id="23" dur="1" fill="hold">
                                          <p:stCondLst>
                                            <p:cond delay="0"/>
                                          </p:stCondLst>
                                        </p:cTn>
                                        <p:tgtEl>
                                          <p:spTgt spid="50179">
                                            <p:txEl>
                                              <p:pRg st="10" end="10"/>
                                            </p:txEl>
                                          </p:spTgt>
                                        </p:tgtEl>
                                        <p:attrNameLst>
                                          <p:attrName>style.visibility</p:attrName>
                                        </p:attrNameLst>
                                      </p:cBhvr>
                                      <p:to>
                                        <p:strVal val="visible"/>
                                      </p:to>
                                    </p:set>
                                    <p:animEffect transition="in" filter="box(in)">
                                      <p:cBhvr>
                                        <p:cTn id="24" dur="1000"/>
                                        <p:tgtEl>
                                          <p:spTgt spid="501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395288" y="115888"/>
            <a:ext cx="8229600" cy="796925"/>
          </a:xfrm>
        </p:spPr>
        <p:txBody>
          <a:bodyPr/>
          <a:lstStyle/>
          <a:p>
            <a:r>
              <a:rPr lang="es-ES" sz="4000">
                <a:solidFill>
                  <a:srgbClr val="3333CC"/>
                </a:solidFill>
              </a:rPr>
              <a:t>Tarea de evaluación PISA</a:t>
            </a:r>
            <a:r>
              <a:rPr lang="es-ES" sz="4000"/>
              <a:t> </a:t>
            </a:r>
          </a:p>
        </p:txBody>
      </p:sp>
      <p:pic>
        <p:nvPicPr>
          <p:cNvPr id="311301" name="Picture 5"/>
          <p:cNvPicPr>
            <a:picLocks noChangeAspect="1" noChangeArrowheads="1"/>
          </p:cNvPicPr>
          <p:nvPr>
            <p:ph type="body" idx="1"/>
          </p:nvPr>
        </p:nvPicPr>
        <p:blipFill>
          <a:blip r:embed="rId2" cstate="print"/>
          <a:srcRect/>
          <a:stretch>
            <a:fillRect/>
          </a:stretch>
        </p:blipFill>
        <p:spPr>
          <a:xfrm>
            <a:off x="1258888" y="765175"/>
            <a:ext cx="6480175" cy="59563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11301"/>
                                        </p:tgtEl>
                                        <p:attrNameLst>
                                          <p:attrName>style.visibility</p:attrName>
                                        </p:attrNameLst>
                                      </p:cBhvr>
                                      <p:to>
                                        <p:strVal val="visible"/>
                                      </p:to>
                                    </p:set>
                                    <p:anim calcmode="lin" valueType="num">
                                      <p:cBhvr>
                                        <p:cTn id="7" dur="2000" fill="hold"/>
                                        <p:tgtEl>
                                          <p:spTgt spid="311301"/>
                                        </p:tgtEl>
                                        <p:attrNameLst>
                                          <p:attrName>ppt_w</p:attrName>
                                        </p:attrNameLst>
                                      </p:cBhvr>
                                      <p:tavLst>
                                        <p:tav tm="0">
                                          <p:val>
                                            <p:strVal val="#ppt_w*0.05"/>
                                          </p:val>
                                        </p:tav>
                                        <p:tav tm="100000">
                                          <p:val>
                                            <p:strVal val="#ppt_w"/>
                                          </p:val>
                                        </p:tav>
                                      </p:tavLst>
                                    </p:anim>
                                    <p:anim calcmode="lin" valueType="num">
                                      <p:cBhvr>
                                        <p:cTn id="8" dur="2000" fill="hold"/>
                                        <p:tgtEl>
                                          <p:spTgt spid="311301"/>
                                        </p:tgtEl>
                                        <p:attrNameLst>
                                          <p:attrName>ppt_h</p:attrName>
                                        </p:attrNameLst>
                                      </p:cBhvr>
                                      <p:tavLst>
                                        <p:tav tm="0">
                                          <p:val>
                                            <p:strVal val="#ppt_h"/>
                                          </p:val>
                                        </p:tav>
                                        <p:tav tm="100000">
                                          <p:val>
                                            <p:strVal val="#ppt_h"/>
                                          </p:val>
                                        </p:tav>
                                      </p:tavLst>
                                    </p:anim>
                                    <p:anim calcmode="lin" valueType="num">
                                      <p:cBhvr>
                                        <p:cTn id="9" dur="2000" fill="hold"/>
                                        <p:tgtEl>
                                          <p:spTgt spid="311301"/>
                                        </p:tgtEl>
                                        <p:attrNameLst>
                                          <p:attrName>ppt_x</p:attrName>
                                        </p:attrNameLst>
                                      </p:cBhvr>
                                      <p:tavLst>
                                        <p:tav tm="0">
                                          <p:val>
                                            <p:strVal val="#ppt_x-.2"/>
                                          </p:val>
                                        </p:tav>
                                        <p:tav tm="100000">
                                          <p:val>
                                            <p:strVal val="#ppt_x"/>
                                          </p:val>
                                        </p:tav>
                                      </p:tavLst>
                                    </p:anim>
                                    <p:anim calcmode="lin" valueType="num">
                                      <p:cBhvr>
                                        <p:cTn id="10" dur="2000" fill="hold"/>
                                        <p:tgtEl>
                                          <p:spTgt spid="311301"/>
                                        </p:tgtEl>
                                        <p:attrNameLst>
                                          <p:attrName>ppt_y</p:attrName>
                                        </p:attrNameLst>
                                      </p:cBhvr>
                                      <p:tavLst>
                                        <p:tav tm="0">
                                          <p:val>
                                            <p:strVal val="#ppt_y"/>
                                          </p:val>
                                        </p:tav>
                                        <p:tav tm="100000">
                                          <p:val>
                                            <p:strVal val="#ppt_y"/>
                                          </p:val>
                                        </p:tav>
                                      </p:tavLst>
                                    </p:anim>
                                    <p:animEffect transition="in" filter="fade">
                                      <p:cBhvr>
                                        <p:cTn id="11" dur="2000"/>
                                        <p:tgtEl>
                                          <p:spTgt spid="311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rgbClr val="FFFF99"/>
        </a:solidFill>
        <a:effectLst/>
      </p:bgPr>
    </p:bg>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E39109F6-FCD9-426E-8E17-D2FE7C841BDF}" type="slidenum">
              <a:rPr lang="es-ES"/>
              <a:pPr/>
              <a:t>31</a:t>
            </a:fld>
            <a:endParaRPr lang="es-ES"/>
          </a:p>
        </p:txBody>
      </p:sp>
      <p:sp>
        <p:nvSpPr>
          <p:cNvPr id="99330" name="Rectangle 2"/>
          <p:cNvSpPr>
            <a:spLocks noGrp="1" noChangeArrowheads="1"/>
          </p:cNvSpPr>
          <p:nvPr>
            <p:ph type="body" idx="1"/>
          </p:nvPr>
        </p:nvSpPr>
        <p:spPr>
          <a:xfrm>
            <a:off x="827088" y="1123950"/>
            <a:ext cx="8007350" cy="5114925"/>
          </a:xfrm>
        </p:spPr>
        <p:txBody>
          <a:bodyPr/>
          <a:lstStyle/>
          <a:p>
            <a:pPr>
              <a:buFontTx/>
              <a:buNone/>
            </a:pPr>
            <a:endParaRPr lang="es-ES" sz="3600">
              <a:solidFill>
                <a:schemeClr val="bg1"/>
              </a:solidFill>
            </a:endParaRPr>
          </a:p>
          <a:p>
            <a:pPr lvl="1">
              <a:buFontTx/>
              <a:buNone/>
            </a:pPr>
            <a:r>
              <a:rPr lang="es-ES" sz="4000"/>
              <a:t>Evaluación de Diagnóstico</a:t>
            </a:r>
          </a:p>
          <a:p>
            <a:pPr lvl="1">
              <a:buFontTx/>
              <a:buNone/>
            </a:pPr>
            <a:r>
              <a:rPr lang="es-ES" sz="4000"/>
              <a:t>Consejería de Educación</a:t>
            </a:r>
          </a:p>
          <a:p>
            <a:pPr lvl="1">
              <a:buFontTx/>
              <a:buNone/>
            </a:pPr>
            <a:r>
              <a:rPr lang="es-ES" sz="4000"/>
              <a:t>Junta de Andalucía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9330">
                                            <p:txEl>
                                              <p:pRg st="1" end="1"/>
                                            </p:txEl>
                                          </p:spTgt>
                                        </p:tgtEl>
                                        <p:attrNameLst>
                                          <p:attrName>style.visibility</p:attrName>
                                        </p:attrNameLst>
                                      </p:cBhvr>
                                      <p:to>
                                        <p:strVal val="visible"/>
                                      </p:to>
                                    </p:set>
                                    <p:animEffect transition="in" filter="dissolve">
                                      <p:cBhvr>
                                        <p:cTn id="7" dur="500"/>
                                        <p:tgtEl>
                                          <p:spTgt spid="99330">
                                            <p:txEl>
                                              <p:pRg st="1" end="1"/>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9330">
                                            <p:txEl>
                                              <p:pRg st="2" end="2"/>
                                            </p:txEl>
                                          </p:spTgt>
                                        </p:tgtEl>
                                        <p:attrNameLst>
                                          <p:attrName>style.visibility</p:attrName>
                                        </p:attrNameLst>
                                      </p:cBhvr>
                                      <p:to>
                                        <p:strVal val="visible"/>
                                      </p:to>
                                    </p:set>
                                    <p:animEffect transition="in" filter="dissolve">
                                      <p:cBhvr>
                                        <p:cTn id="11" dur="500"/>
                                        <p:tgtEl>
                                          <p:spTgt spid="99330">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9330">
                                            <p:txEl>
                                              <p:pRg st="3" end="3"/>
                                            </p:txEl>
                                          </p:spTgt>
                                        </p:tgtEl>
                                        <p:attrNameLst>
                                          <p:attrName>style.visibility</p:attrName>
                                        </p:attrNameLst>
                                      </p:cBhvr>
                                      <p:to>
                                        <p:strVal val="visible"/>
                                      </p:to>
                                    </p:set>
                                    <p:animEffect transition="in" filter="dissolve">
                                      <p:cBhvr>
                                        <p:cTn id="15" dur="500"/>
                                        <p:tgtEl>
                                          <p:spTgt spid="993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45C166CA-3CB4-4BA4-8B5A-E413FC368F62}" type="slidenum">
              <a:rPr lang="es-ES"/>
              <a:pPr/>
              <a:t>32</a:t>
            </a:fld>
            <a:endParaRPr lang="es-ES"/>
          </a:p>
        </p:txBody>
      </p:sp>
      <p:sp>
        <p:nvSpPr>
          <p:cNvPr id="125955" name="Rectangle 3"/>
          <p:cNvSpPr>
            <a:spLocks noGrp="1" noChangeArrowheads="1"/>
          </p:cNvSpPr>
          <p:nvPr>
            <p:ph type="body" idx="1"/>
          </p:nvPr>
        </p:nvSpPr>
        <p:spPr>
          <a:xfrm>
            <a:off x="395288" y="620713"/>
            <a:ext cx="8226425" cy="5688012"/>
          </a:xfrm>
        </p:spPr>
        <p:txBody>
          <a:bodyPr/>
          <a:lstStyle/>
          <a:p>
            <a:pPr>
              <a:lnSpc>
                <a:spcPct val="80000"/>
              </a:lnSpc>
            </a:pPr>
            <a:r>
              <a:rPr lang="es-ES" sz="2800" b="1">
                <a:effectLst/>
              </a:rPr>
              <a:t>Fin general</a:t>
            </a:r>
            <a:r>
              <a:rPr lang="es-ES" sz="2800" b="1" i="1"/>
              <a:t>: </a:t>
            </a:r>
            <a:r>
              <a:rPr lang="es-ES" sz="2400">
                <a:effectLst/>
              </a:rPr>
              <a:t>Evaluación del rendimiento del alumnado como parte de un proceso de evaluación más amplio</a:t>
            </a:r>
          </a:p>
          <a:p>
            <a:pPr>
              <a:lnSpc>
                <a:spcPct val="80000"/>
              </a:lnSpc>
            </a:pPr>
            <a:endParaRPr lang="es-ES" sz="2400"/>
          </a:p>
          <a:p>
            <a:pPr>
              <a:lnSpc>
                <a:spcPct val="80000"/>
              </a:lnSpc>
            </a:pPr>
            <a:r>
              <a:rPr lang="es-ES" sz="2800" b="1">
                <a:effectLst/>
              </a:rPr>
              <a:t>Tipo</a:t>
            </a:r>
            <a:r>
              <a:rPr lang="es-ES" sz="2800"/>
              <a:t>: </a:t>
            </a:r>
            <a:r>
              <a:rPr lang="es-ES" sz="2400">
                <a:effectLst/>
              </a:rPr>
              <a:t>Evaluación censal, para información a los propios centros, y muestral con carácter de evaluación externa</a:t>
            </a:r>
          </a:p>
          <a:p>
            <a:pPr>
              <a:lnSpc>
                <a:spcPct val="80000"/>
              </a:lnSpc>
            </a:pPr>
            <a:endParaRPr lang="es-ES" sz="2400" b="1" i="1">
              <a:effectLst/>
            </a:endParaRPr>
          </a:p>
          <a:p>
            <a:pPr>
              <a:lnSpc>
                <a:spcPct val="80000"/>
              </a:lnSpc>
            </a:pPr>
            <a:r>
              <a:rPr lang="es-ES" sz="2800" b="1">
                <a:effectLst/>
              </a:rPr>
              <a:t>Contenido</a:t>
            </a:r>
            <a:r>
              <a:rPr lang="es-ES" sz="2800" b="1" i="1"/>
              <a:t>: </a:t>
            </a:r>
            <a:r>
              <a:rPr lang="es-ES" sz="2400">
                <a:effectLst/>
              </a:rPr>
              <a:t>Evaluación de competencias, en el mismo sentido que la evaluación del proyecto PISA 2003</a:t>
            </a:r>
          </a:p>
          <a:p>
            <a:pPr>
              <a:lnSpc>
                <a:spcPct val="80000"/>
              </a:lnSpc>
            </a:pPr>
            <a:endParaRPr lang="es-ES" sz="2400" i="1">
              <a:effectLst/>
            </a:endParaRPr>
          </a:p>
          <a:p>
            <a:pPr>
              <a:lnSpc>
                <a:spcPct val="80000"/>
              </a:lnSpc>
            </a:pPr>
            <a:r>
              <a:rPr lang="es-ES" sz="2800" b="1">
                <a:effectLst/>
              </a:rPr>
              <a:t>Objetivos</a:t>
            </a:r>
            <a:endParaRPr lang="es-ES" sz="2800">
              <a:effectLst/>
            </a:endParaRPr>
          </a:p>
          <a:p>
            <a:pPr lvl="1">
              <a:lnSpc>
                <a:spcPct val="80000"/>
              </a:lnSpc>
            </a:pPr>
            <a:r>
              <a:rPr lang="es-ES" sz="2400"/>
              <a:t>mejorar el rendimiento de los alumnos</a:t>
            </a:r>
          </a:p>
          <a:p>
            <a:pPr lvl="1">
              <a:lnSpc>
                <a:spcPct val="80000"/>
              </a:lnSpc>
            </a:pPr>
            <a:r>
              <a:rPr lang="es-ES" sz="2400"/>
              <a:t>favorecer la cooperación e integración de esfuerzos</a:t>
            </a:r>
          </a:p>
          <a:p>
            <a:pPr lvl="1">
              <a:lnSpc>
                <a:spcPct val="80000"/>
              </a:lnSpc>
            </a:pPr>
            <a:r>
              <a:rPr lang="es-ES" sz="2400"/>
              <a:t>conocer el grado de consecución de los objetivos educativos</a:t>
            </a:r>
          </a:p>
          <a:p>
            <a:pPr lvl="1">
              <a:lnSpc>
                <a:spcPct val="80000"/>
              </a:lnSpc>
            </a:pPr>
            <a:r>
              <a:rPr lang="es-ES" sz="2400"/>
              <a:t>potenciar modelos de evaluación formativa</a:t>
            </a:r>
            <a:endParaRPr lang="es-ES" sz="2400" b="1" u="sng"/>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p:cTn id="7" dur="500" fill="hold"/>
                                        <p:tgtEl>
                                          <p:spTgt spid="12595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2595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2595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2595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25955">
                                            <p:txEl>
                                              <p:pRg st="0" end="0"/>
                                            </p:txEl>
                                          </p:spTgt>
                                        </p:tgtEl>
                                      </p:cBhvr>
                                    </p:animEffect>
                                  </p:childTnLst>
                                </p:cTn>
                              </p:par>
                            </p:childTnLst>
                          </p:cTn>
                        </p:par>
                        <p:par>
                          <p:cTn id="12" fill="hold">
                            <p:stCondLst>
                              <p:cond delay="500"/>
                            </p:stCondLst>
                            <p:childTnLst>
                              <p:par>
                                <p:cTn id="13" presetID="54" presetClass="entr" presetSubtype="0" accel="100000" fill="hold" nodeType="afterEffect">
                                  <p:stCondLst>
                                    <p:cond delay="2000"/>
                                  </p:stCondLst>
                                  <p:childTnLst>
                                    <p:set>
                                      <p:cBhvr>
                                        <p:cTn id="14" dur="1" fill="hold">
                                          <p:stCondLst>
                                            <p:cond delay="0"/>
                                          </p:stCondLst>
                                        </p:cTn>
                                        <p:tgtEl>
                                          <p:spTgt spid="125955">
                                            <p:txEl>
                                              <p:pRg st="2" end="2"/>
                                            </p:txEl>
                                          </p:spTgt>
                                        </p:tgtEl>
                                        <p:attrNameLst>
                                          <p:attrName>style.visibility</p:attrName>
                                        </p:attrNameLst>
                                      </p:cBhvr>
                                      <p:to>
                                        <p:strVal val="visible"/>
                                      </p:to>
                                    </p:set>
                                    <p:anim calcmode="lin" valueType="num">
                                      <p:cBhvr>
                                        <p:cTn id="15" dur="2000" fill="hold"/>
                                        <p:tgtEl>
                                          <p:spTgt spid="125955">
                                            <p:txEl>
                                              <p:pRg st="2" end="2"/>
                                            </p:txEl>
                                          </p:spTgt>
                                        </p:tgtEl>
                                        <p:attrNameLst>
                                          <p:attrName>ppt_w</p:attrName>
                                        </p:attrNameLst>
                                      </p:cBhvr>
                                      <p:tavLst>
                                        <p:tav tm="0">
                                          <p:val>
                                            <p:strVal val="#ppt_w*0.05"/>
                                          </p:val>
                                        </p:tav>
                                        <p:tav tm="100000">
                                          <p:val>
                                            <p:strVal val="#ppt_w"/>
                                          </p:val>
                                        </p:tav>
                                      </p:tavLst>
                                    </p:anim>
                                    <p:anim calcmode="lin" valueType="num">
                                      <p:cBhvr>
                                        <p:cTn id="16" dur="2000" fill="hold"/>
                                        <p:tgtEl>
                                          <p:spTgt spid="125955">
                                            <p:txEl>
                                              <p:pRg st="2" end="2"/>
                                            </p:txEl>
                                          </p:spTgt>
                                        </p:tgtEl>
                                        <p:attrNameLst>
                                          <p:attrName>ppt_h</p:attrName>
                                        </p:attrNameLst>
                                      </p:cBhvr>
                                      <p:tavLst>
                                        <p:tav tm="0">
                                          <p:val>
                                            <p:strVal val="#ppt_h"/>
                                          </p:val>
                                        </p:tav>
                                        <p:tav tm="100000">
                                          <p:val>
                                            <p:strVal val="#ppt_h"/>
                                          </p:val>
                                        </p:tav>
                                      </p:tavLst>
                                    </p:anim>
                                    <p:anim calcmode="lin" valueType="num">
                                      <p:cBhvr>
                                        <p:cTn id="17" dur="2000" fill="hold"/>
                                        <p:tgtEl>
                                          <p:spTgt spid="125955">
                                            <p:txEl>
                                              <p:pRg st="2" end="2"/>
                                            </p:txEl>
                                          </p:spTgt>
                                        </p:tgtEl>
                                        <p:attrNameLst>
                                          <p:attrName>ppt_x</p:attrName>
                                        </p:attrNameLst>
                                      </p:cBhvr>
                                      <p:tavLst>
                                        <p:tav tm="0">
                                          <p:val>
                                            <p:strVal val="#ppt_x-.2"/>
                                          </p:val>
                                        </p:tav>
                                        <p:tav tm="100000">
                                          <p:val>
                                            <p:strVal val="#ppt_x"/>
                                          </p:val>
                                        </p:tav>
                                      </p:tavLst>
                                    </p:anim>
                                    <p:anim calcmode="lin" valueType="num">
                                      <p:cBhvr>
                                        <p:cTn id="18" dur="2000" fill="hold"/>
                                        <p:tgtEl>
                                          <p:spTgt spid="125955">
                                            <p:txEl>
                                              <p:pRg st="2" end="2"/>
                                            </p:txEl>
                                          </p:spTgt>
                                        </p:tgtEl>
                                        <p:attrNameLst>
                                          <p:attrName>ppt_y</p:attrName>
                                        </p:attrNameLst>
                                      </p:cBhvr>
                                      <p:tavLst>
                                        <p:tav tm="0">
                                          <p:val>
                                            <p:strVal val="#ppt_y"/>
                                          </p:val>
                                        </p:tav>
                                        <p:tav tm="100000">
                                          <p:val>
                                            <p:strVal val="#ppt_y"/>
                                          </p:val>
                                        </p:tav>
                                      </p:tavLst>
                                    </p:anim>
                                    <p:animEffect transition="in" filter="fade">
                                      <p:cBhvr>
                                        <p:cTn id="19" dur="2000"/>
                                        <p:tgtEl>
                                          <p:spTgt spid="125955">
                                            <p:txEl>
                                              <p:pRg st="2" end="2"/>
                                            </p:txEl>
                                          </p:spTgt>
                                        </p:tgtEl>
                                      </p:cBhvr>
                                    </p:animEffect>
                                  </p:childTnLst>
                                </p:cTn>
                              </p:par>
                            </p:childTnLst>
                          </p:cTn>
                        </p:par>
                        <p:par>
                          <p:cTn id="20" fill="hold">
                            <p:stCondLst>
                              <p:cond delay="4500"/>
                            </p:stCondLst>
                            <p:childTnLst>
                              <p:par>
                                <p:cTn id="21" presetID="2" presetClass="entr" presetSubtype="4" fill="hold" nodeType="afterEffect">
                                  <p:stCondLst>
                                    <p:cond delay="2000"/>
                                  </p:stCondLst>
                                  <p:childTnLst>
                                    <p:set>
                                      <p:cBhvr>
                                        <p:cTn id="22" dur="1" fill="hold">
                                          <p:stCondLst>
                                            <p:cond delay="0"/>
                                          </p:stCondLst>
                                        </p:cTn>
                                        <p:tgtEl>
                                          <p:spTgt spid="125955">
                                            <p:txEl>
                                              <p:pRg st="4" end="4"/>
                                            </p:txEl>
                                          </p:spTgt>
                                        </p:tgtEl>
                                        <p:attrNameLst>
                                          <p:attrName>style.visibility</p:attrName>
                                        </p:attrNameLst>
                                      </p:cBhvr>
                                      <p:to>
                                        <p:strVal val="visible"/>
                                      </p:to>
                                    </p:set>
                                    <p:anim calcmode="lin" valueType="num">
                                      <p:cBhvr additive="base">
                                        <p:cTn id="23" dur="10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25955">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7500"/>
                            </p:stCondLst>
                            <p:childTnLst>
                              <p:par>
                                <p:cTn id="26" presetID="8" presetClass="entr" presetSubtype="16" fill="hold" nodeType="afterEffect">
                                  <p:stCondLst>
                                    <p:cond delay="2000"/>
                                  </p:stCondLst>
                                  <p:childTnLst>
                                    <p:set>
                                      <p:cBhvr>
                                        <p:cTn id="27" dur="1" fill="hold">
                                          <p:stCondLst>
                                            <p:cond delay="0"/>
                                          </p:stCondLst>
                                        </p:cTn>
                                        <p:tgtEl>
                                          <p:spTgt spid="125955">
                                            <p:txEl>
                                              <p:pRg st="6" end="6"/>
                                            </p:txEl>
                                          </p:spTgt>
                                        </p:tgtEl>
                                        <p:attrNameLst>
                                          <p:attrName>style.visibility</p:attrName>
                                        </p:attrNameLst>
                                      </p:cBhvr>
                                      <p:to>
                                        <p:strVal val="visible"/>
                                      </p:to>
                                    </p:set>
                                    <p:animEffect transition="in" filter="diamond(in)">
                                      <p:cBhvr>
                                        <p:cTn id="28" dur="1000"/>
                                        <p:tgtEl>
                                          <p:spTgt spid="125955">
                                            <p:txEl>
                                              <p:pRg st="6" end="6"/>
                                            </p:txEl>
                                          </p:spTgt>
                                        </p:tgtEl>
                                      </p:cBhvr>
                                    </p:animEffect>
                                  </p:childTnLst>
                                </p:cTn>
                              </p:par>
                            </p:childTnLst>
                          </p:cTn>
                        </p:par>
                        <p:par>
                          <p:cTn id="29" fill="hold">
                            <p:stCondLst>
                              <p:cond delay="10500"/>
                            </p:stCondLst>
                            <p:childTnLst>
                              <p:par>
                                <p:cTn id="30" presetID="8" presetClass="entr" presetSubtype="16" fill="hold" nodeType="afterEffect">
                                  <p:stCondLst>
                                    <p:cond delay="0"/>
                                  </p:stCondLst>
                                  <p:childTnLst>
                                    <p:set>
                                      <p:cBhvr>
                                        <p:cTn id="31" dur="1" fill="hold">
                                          <p:stCondLst>
                                            <p:cond delay="0"/>
                                          </p:stCondLst>
                                        </p:cTn>
                                        <p:tgtEl>
                                          <p:spTgt spid="125955">
                                            <p:txEl>
                                              <p:pRg st="7" end="7"/>
                                            </p:txEl>
                                          </p:spTgt>
                                        </p:tgtEl>
                                        <p:attrNameLst>
                                          <p:attrName>style.visibility</p:attrName>
                                        </p:attrNameLst>
                                      </p:cBhvr>
                                      <p:to>
                                        <p:strVal val="visible"/>
                                      </p:to>
                                    </p:set>
                                    <p:animEffect transition="in" filter="diamond(in)">
                                      <p:cBhvr>
                                        <p:cTn id="32" dur="1000"/>
                                        <p:tgtEl>
                                          <p:spTgt spid="125955">
                                            <p:txEl>
                                              <p:pRg st="7" end="7"/>
                                            </p:txEl>
                                          </p:spTgt>
                                        </p:tgtEl>
                                      </p:cBhvr>
                                    </p:animEffect>
                                  </p:childTnLst>
                                </p:cTn>
                              </p:par>
                            </p:childTnLst>
                          </p:cTn>
                        </p:par>
                        <p:par>
                          <p:cTn id="33" fill="hold">
                            <p:stCondLst>
                              <p:cond delay="11500"/>
                            </p:stCondLst>
                            <p:childTnLst>
                              <p:par>
                                <p:cTn id="34" presetID="8" presetClass="entr" presetSubtype="16" fill="hold" nodeType="afterEffect">
                                  <p:stCondLst>
                                    <p:cond delay="0"/>
                                  </p:stCondLst>
                                  <p:childTnLst>
                                    <p:set>
                                      <p:cBhvr>
                                        <p:cTn id="35" dur="1" fill="hold">
                                          <p:stCondLst>
                                            <p:cond delay="0"/>
                                          </p:stCondLst>
                                        </p:cTn>
                                        <p:tgtEl>
                                          <p:spTgt spid="125955">
                                            <p:txEl>
                                              <p:pRg st="8" end="8"/>
                                            </p:txEl>
                                          </p:spTgt>
                                        </p:tgtEl>
                                        <p:attrNameLst>
                                          <p:attrName>style.visibility</p:attrName>
                                        </p:attrNameLst>
                                      </p:cBhvr>
                                      <p:to>
                                        <p:strVal val="visible"/>
                                      </p:to>
                                    </p:set>
                                    <p:animEffect transition="in" filter="diamond(in)">
                                      <p:cBhvr>
                                        <p:cTn id="36" dur="1000"/>
                                        <p:tgtEl>
                                          <p:spTgt spid="125955">
                                            <p:txEl>
                                              <p:pRg st="8" end="8"/>
                                            </p:txEl>
                                          </p:spTgt>
                                        </p:tgtEl>
                                      </p:cBhvr>
                                    </p:animEffect>
                                  </p:childTnLst>
                                </p:cTn>
                              </p:par>
                            </p:childTnLst>
                          </p:cTn>
                        </p:par>
                        <p:par>
                          <p:cTn id="37" fill="hold">
                            <p:stCondLst>
                              <p:cond delay="12500"/>
                            </p:stCondLst>
                            <p:childTnLst>
                              <p:par>
                                <p:cTn id="38" presetID="8" presetClass="entr" presetSubtype="16" fill="hold" nodeType="afterEffect">
                                  <p:stCondLst>
                                    <p:cond delay="0"/>
                                  </p:stCondLst>
                                  <p:childTnLst>
                                    <p:set>
                                      <p:cBhvr>
                                        <p:cTn id="39" dur="1" fill="hold">
                                          <p:stCondLst>
                                            <p:cond delay="0"/>
                                          </p:stCondLst>
                                        </p:cTn>
                                        <p:tgtEl>
                                          <p:spTgt spid="125955">
                                            <p:txEl>
                                              <p:pRg st="9" end="9"/>
                                            </p:txEl>
                                          </p:spTgt>
                                        </p:tgtEl>
                                        <p:attrNameLst>
                                          <p:attrName>style.visibility</p:attrName>
                                        </p:attrNameLst>
                                      </p:cBhvr>
                                      <p:to>
                                        <p:strVal val="visible"/>
                                      </p:to>
                                    </p:set>
                                    <p:animEffect transition="in" filter="diamond(in)">
                                      <p:cBhvr>
                                        <p:cTn id="40" dur="1000"/>
                                        <p:tgtEl>
                                          <p:spTgt spid="125955">
                                            <p:txEl>
                                              <p:pRg st="9" end="9"/>
                                            </p:txEl>
                                          </p:spTgt>
                                        </p:tgtEl>
                                      </p:cBhvr>
                                    </p:animEffect>
                                  </p:childTnLst>
                                </p:cTn>
                              </p:par>
                            </p:childTnLst>
                          </p:cTn>
                        </p:par>
                        <p:par>
                          <p:cTn id="41" fill="hold">
                            <p:stCondLst>
                              <p:cond delay="13500"/>
                            </p:stCondLst>
                            <p:childTnLst>
                              <p:par>
                                <p:cTn id="42" presetID="8" presetClass="entr" presetSubtype="16" fill="hold" nodeType="afterEffect">
                                  <p:stCondLst>
                                    <p:cond delay="0"/>
                                  </p:stCondLst>
                                  <p:childTnLst>
                                    <p:set>
                                      <p:cBhvr>
                                        <p:cTn id="43" dur="1" fill="hold">
                                          <p:stCondLst>
                                            <p:cond delay="0"/>
                                          </p:stCondLst>
                                        </p:cTn>
                                        <p:tgtEl>
                                          <p:spTgt spid="125955">
                                            <p:txEl>
                                              <p:pRg st="10" end="10"/>
                                            </p:txEl>
                                          </p:spTgt>
                                        </p:tgtEl>
                                        <p:attrNameLst>
                                          <p:attrName>style.visibility</p:attrName>
                                        </p:attrNameLst>
                                      </p:cBhvr>
                                      <p:to>
                                        <p:strVal val="visible"/>
                                      </p:to>
                                    </p:set>
                                    <p:animEffect transition="in" filter="diamond(in)">
                                      <p:cBhvr>
                                        <p:cTn id="44" dur="1000"/>
                                        <p:tgtEl>
                                          <p:spTgt spid="1259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6A818379-A42C-4E0E-916D-A3BE85859BD4}" type="slidenum">
              <a:rPr lang="es-ES"/>
              <a:pPr/>
              <a:t>33</a:t>
            </a:fld>
            <a:endParaRPr lang="es-ES"/>
          </a:p>
        </p:txBody>
      </p:sp>
      <p:sp>
        <p:nvSpPr>
          <p:cNvPr id="312323" name="Rectangle 3"/>
          <p:cNvSpPr>
            <a:spLocks noGrp="1" noChangeArrowheads="1"/>
          </p:cNvSpPr>
          <p:nvPr>
            <p:ph type="body" idx="1"/>
          </p:nvPr>
        </p:nvSpPr>
        <p:spPr>
          <a:xfrm>
            <a:off x="395288" y="692150"/>
            <a:ext cx="8226425" cy="4854575"/>
          </a:xfrm>
        </p:spPr>
        <p:txBody>
          <a:bodyPr/>
          <a:lstStyle/>
          <a:p>
            <a:pPr>
              <a:buFont typeface="Wingdings" pitchFamily="2" charset="2"/>
              <a:buNone/>
            </a:pPr>
            <a:r>
              <a:rPr lang="es-ES" b="1" u="sng"/>
              <a:t>Competencia</a:t>
            </a:r>
            <a:r>
              <a:rPr lang="es-ES"/>
              <a:t>: </a:t>
            </a:r>
            <a:r>
              <a:rPr lang="es-ES">
                <a:effectLst/>
              </a:rPr>
              <a:t>combinación de conocimientos, capacidades y actitudes adecuadas al contexto</a:t>
            </a:r>
          </a:p>
          <a:p>
            <a:pPr>
              <a:buFont typeface="Wingdings" pitchFamily="2" charset="2"/>
              <a:buNone/>
            </a:pPr>
            <a:r>
              <a:rPr lang="es-ES"/>
              <a:t> </a:t>
            </a:r>
          </a:p>
          <a:p>
            <a:pPr>
              <a:buFont typeface="Wingdings" pitchFamily="2" charset="2"/>
              <a:buNone/>
            </a:pPr>
            <a:r>
              <a:rPr lang="es-ES" b="1" u="sng"/>
              <a:t>Competencias básicas</a:t>
            </a:r>
            <a:r>
              <a:rPr lang="es-ES"/>
              <a:t>: </a:t>
            </a:r>
            <a:r>
              <a:rPr lang="es-ES" i="1"/>
              <a:t>aquéllas que van a permitir a la persona, en esta sociedad del conocimiento, lograr una realización de su ser individual, social (ciudadanía activa) y su inclusión en el mundo laboral</a:t>
            </a:r>
            <a:r>
              <a:rPr lang="es-ES"/>
              <a:t>.</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blinds(horizontal)">
                                      <p:cBhvr>
                                        <p:cTn id="7" dur="500"/>
                                        <p:tgtEl>
                                          <p:spTgt spid="312323">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2000"/>
                                  </p:stCondLst>
                                  <p:childTnLst>
                                    <p:set>
                                      <p:cBhvr>
                                        <p:cTn id="10" dur="1" fill="hold">
                                          <p:stCondLst>
                                            <p:cond delay="0"/>
                                          </p:stCondLst>
                                        </p:cTn>
                                        <p:tgtEl>
                                          <p:spTgt spid="312323">
                                            <p:txEl>
                                              <p:pRg st="2" end="2"/>
                                            </p:txEl>
                                          </p:spTgt>
                                        </p:tgtEl>
                                        <p:attrNameLst>
                                          <p:attrName>style.visibility</p:attrName>
                                        </p:attrNameLst>
                                      </p:cBhvr>
                                      <p:to>
                                        <p:strVal val="visible"/>
                                      </p:to>
                                    </p:set>
                                    <p:anim calcmode="lin" valueType="num">
                                      <p:cBhvr additive="base">
                                        <p:cTn id="11" dur="1000" fill="hold"/>
                                        <p:tgtEl>
                                          <p:spTgt spid="31232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123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F276EE4D-59D4-4F64-84CE-7948A9760A6C}" type="slidenum">
              <a:rPr lang="es-ES"/>
              <a:pPr/>
              <a:t>34</a:t>
            </a:fld>
            <a:endParaRPr lang="es-ES"/>
          </a:p>
        </p:txBody>
      </p:sp>
      <p:sp>
        <p:nvSpPr>
          <p:cNvPr id="313346" name="Rectangle 2"/>
          <p:cNvSpPr>
            <a:spLocks noGrp="1" noChangeArrowheads="1"/>
          </p:cNvSpPr>
          <p:nvPr>
            <p:ph type="body" idx="1"/>
          </p:nvPr>
        </p:nvSpPr>
        <p:spPr>
          <a:xfrm>
            <a:off x="395288" y="620713"/>
            <a:ext cx="8226425" cy="5688012"/>
          </a:xfrm>
        </p:spPr>
        <p:txBody>
          <a:bodyPr/>
          <a:lstStyle/>
          <a:p>
            <a:pPr>
              <a:lnSpc>
                <a:spcPct val="90000"/>
              </a:lnSpc>
            </a:pPr>
            <a:r>
              <a:rPr lang="es-ES" sz="2800" i="1" u="sng"/>
              <a:t>Tipos de competencias básicas</a:t>
            </a:r>
          </a:p>
          <a:p>
            <a:pPr>
              <a:lnSpc>
                <a:spcPct val="90000"/>
              </a:lnSpc>
            </a:pPr>
            <a:endParaRPr lang="es-ES" sz="2800" i="1" u="sng"/>
          </a:p>
          <a:p>
            <a:pPr>
              <a:lnSpc>
                <a:spcPct val="90000"/>
              </a:lnSpc>
            </a:pPr>
            <a:r>
              <a:rPr lang="es-ES" sz="2800">
                <a:effectLst/>
              </a:rPr>
              <a:t>Comunicación en lengua materna</a:t>
            </a:r>
          </a:p>
          <a:p>
            <a:pPr>
              <a:lnSpc>
                <a:spcPct val="90000"/>
              </a:lnSpc>
            </a:pPr>
            <a:r>
              <a:rPr lang="es-ES" sz="2800">
                <a:effectLst/>
              </a:rPr>
              <a:t>Comunicación en lenguas extranjeras</a:t>
            </a:r>
          </a:p>
          <a:p>
            <a:pPr>
              <a:lnSpc>
                <a:spcPct val="90000"/>
              </a:lnSpc>
            </a:pPr>
            <a:r>
              <a:rPr lang="es-ES" sz="2800">
                <a:solidFill>
                  <a:srgbClr val="66FF33"/>
                </a:solidFill>
                <a:effectLst/>
              </a:rPr>
              <a:t>Competencia matemática</a:t>
            </a:r>
            <a:r>
              <a:rPr lang="es-ES" sz="2800">
                <a:effectLst/>
              </a:rPr>
              <a:t> y competencias básicas en ciencia y tecnología</a:t>
            </a:r>
          </a:p>
          <a:p>
            <a:pPr>
              <a:lnSpc>
                <a:spcPct val="90000"/>
              </a:lnSpc>
            </a:pPr>
            <a:r>
              <a:rPr lang="es-ES" sz="2800">
                <a:effectLst/>
              </a:rPr>
              <a:t>Competencia digital (TIC)</a:t>
            </a:r>
          </a:p>
          <a:p>
            <a:pPr>
              <a:lnSpc>
                <a:spcPct val="90000"/>
              </a:lnSpc>
            </a:pPr>
            <a:r>
              <a:rPr lang="es-ES" sz="2800">
                <a:effectLst/>
              </a:rPr>
              <a:t>Aprender a aprender</a:t>
            </a:r>
          </a:p>
          <a:p>
            <a:pPr>
              <a:lnSpc>
                <a:spcPct val="90000"/>
              </a:lnSpc>
            </a:pPr>
            <a:r>
              <a:rPr lang="es-ES" sz="2800">
                <a:effectLst/>
              </a:rPr>
              <a:t>Competencias interpersonales, interculturales, sociales y cívicas</a:t>
            </a:r>
          </a:p>
          <a:p>
            <a:pPr>
              <a:lnSpc>
                <a:spcPct val="90000"/>
              </a:lnSpc>
            </a:pPr>
            <a:r>
              <a:rPr lang="es-ES" sz="2800">
                <a:effectLst/>
              </a:rPr>
              <a:t>Espíritu de empresa</a:t>
            </a:r>
          </a:p>
          <a:p>
            <a:pPr>
              <a:lnSpc>
                <a:spcPct val="90000"/>
              </a:lnSpc>
            </a:pPr>
            <a:r>
              <a:rPr lang="es-ES" sz="2800">
                <a:effectLst/>
              </a:rPr>
              <a:t>Expresión cultural</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3346">
                                            <p:txEl>
                                              <p:pRg st="0" end="0"/>
                                            </p:txEl>
                                          </p:spTgt>
                                        </p:tgtEl>
                                        <p:attrNameLst>
                                          <p:attrName>style.visibility</p:attrName>
                                        </p:attrNameLst>
                                      </p:cBhvr>
                                      <p:to>
                                        <p:strVal val="visible"/>
                                      </p:to>
                                    </p:set>
                                    <p:animEffect transition="in" filter="wipe(down)">
                                      <p:cBhvr>
                                        <p:cTn id="7" dur="1000"/>
                                        <p:tgtEl>
                                          <p:spTgt spid="313346">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1000"/>
                                  </p:stCondLst>
                                  <p:childTnLst>
                                    <p:set>
                                      <p:cBhvr>
                                        <p:cTn id="10" dur="1" fill="hold">
                                          <p:stCondLst>
                                            <p:cond delay="0"/>
                                          </p:stCondLst>
                                        </p:cTn>
                                        <p:tgtEl>
                                          <p:spTgt spid="313346">
                                            <p:txEl>
                                              <p:pRg st="2" end="2"/>
                                            </p:txEl>
                                          </p:spTgt>
                                        </p:tgtEl>
                                        <p:attrNameLst>
                                          <p:attrName>style.visibility</p:attrName>
                                        </p:attrNameLst>
                                      </p:cBhvr>
                                      <p:to>
                                        <p:strVal val="visible"/>
                                      </p:to>
                                    </p:set>
                                    <p:anim calcmode="lin" valueType="num">
                                      <p:cBhvr additive="base">
                                        <p:cTn id="11" dur="500" fill="hold"/>
                                        <p:tgtEl>
                                          <p:spTgt spid="31334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3346">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1000"/>
                                  </p:stCondLst>
                                  <p:childTnLst>
                                    <p:set>
                                      <p:cBhvr>
                                        <p:cTn id="15" dur="1" fill="hold">
                                          <p:stCondLst>
                                            <p:cond delay="0"/>
                                          </p:stCondLst>
                                        </p:cTn>
                                        <p:tgtEl>
                                          <p:spTgt spid="313346">
                                            <p:txEl>
                                              <p:pRg st="3" end="3"/>
                                            </p:txEl>
                                          </p:spTgt>
                                        </p:tgtEl>
                                        <p:attrNameLst>
                                          <p:attrName>style.visibility</p:attrName>
                                        </p:attrNameLst>
                                      </p:cBhvr>
                                      <p:to>
                                        <p:strVal val="visible"/>
                                      </p:to>
                                    </p:set>
                                    <p:anim calcmode="lin" valueType="num">
                                      <p:cBhvr additive="base">
                                        <p:cTn id="16" dur="500" fill="hold"/>
                                        <p:tgtEl>
                                          <p:spTgt spid="313346">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13346">
                                            <p:txEl>
                                              <p:pRg st="3" end="3"/>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nodeType="afterEffect">
                                  <p:stCondLst>
                                    <p:cond delay="1000"/>
                                  </p:stCondLst>
                                  <p:childTnLst>
                                    <p:set>
                                      <p:cBhvr>
                                        <p:cTn id="20" dur="1" fill="hold">
                                          <p:stCondLst>
                                            <p:cond delay="0"/>
                                          </p:stCondLst>
                                        </p:cTn>
                                        <p:tgtEl>
                                          <p:spTgt spid="313346">
                                            <p:txEl>
                                              <p:pRg st="4" end="4"/>
                                            </p:txEl>
                                          </p:spTgt>
                                        </p:tgtEl>
                                        <p:attrNameLst>
                                          <p:attrName>style.visibility</p:attrName>
                                        </p:attrNameLst>
                                      </p:cBhvr>
                                      <p:to>
                                        <p:strVal val="visible"/>
                                      </p:to>
                                    </p:set>
                                    <p:anim calcmode="lin" valueType="num">
                                      <p:cBhvr additive="base">
                                        <p:cTn id="21" dur="500" fill="hold"/>
                                        <p:tgtEl>
                                          <p:spTgt spid="31334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3346">
                                            <p:txEl>
                                              <p:pRg st="4" end="4"/>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500"/>
                            </p:stCondLst>
                            <p:childTnLst>
                              <p:par>
                                <p:cTn id="24" presetID="2" presetClass="entr" presetSubtype="4" fill="hold" nodeType="afterEffect">
                                  <p:stCondLst>
                                    <p:cond delay="1000"/>
                                  </p:stCondLst>
                                  <p:childTnLst>
                                    <p:set>
                                      <p:cBhvr>
                                        <p:cTn id="25" dur="1" fill="hold">
                                          <p:stCondLst>
                                            <p:cond delay="0"/>
                                          </p:stCondLst>
                                        </p:cTn>
                                        <p:tgtEl>
                                          <p:spTgt spid="313346">
                                            <p:txEl>
                                              <p:pRg st="5" end="5"/>
                                            </p:txEl>
                                          </p:spTgt>
                                        </p:tgtEl>
                                        <p:attrNameLst>
                                          <p:attrName>style.visibility</p:attrName>
                                        </p:attrNameLst>
                                      </p:cBhvr>
                                      <p:to>
                                        <p:strVal val="visible"/>
                                      </p:to>
                                    </p:set>
                                    <p:anim calcmode="lin" valueType="num">
                                      <p:cBhvr additive="base">
                                        <p:cTn id="26" dur="500" fill="hold"/>
                                        <p:tgtEl>
                                          <p:spTgt spid="313346">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13346">
                                            <p:txEl>
                                              <p:pRg st="5" end="5"/>
                                            </p:txEl>
                                          </p:spTgt>
                                        </p:tgtEl>
                                        <p:attrNameLst>
                                          <p:attrName>ppt_y</p:attrName>
                                        </p:attrNameLst>
                                      </p:cBhvr>
                                      <p:tavLst>
                                        <p:tav tm="0">
                                          <p:val>
                                            <p:strVal val="1+#ppt_h/2"/>
                                          </p:val>
                                        </p:tav>
                                        <p:tav tm="100000">
                                          <p:val>
                                            <p:strVal val="#ppt_y"/>
                                          </p:val>
                                        </p:tav>
                                      </p:tavLst>
                                    </p:anim>
                                  </p:childTnLst>
                                </p:cTn>
                              </p:par>
                            </p:childTnLst>
                          </p:cTn>
                        </p:par>
                        <p:par>
                          <p:cTn id="28" fill="hold">
                            <p:stCondLst>
                              <p:cond delay="7000"/>
                            </p:stCondLst>
                            <p:childTnLst>
                              <p:par>
                                <p:cTn id="29" presetID="2" presetClass="entr" presetSubtype="4" fill="hold" nodeType="afterEffect">
                                  <p:stCondLst>
                                    <p:cond delay="1000"/>
                                  </p:stCondLst>
                                  <p:childTnLst>
                                    <p:set>
                                      <p:cBhvr>
                                        <p:cTn id="30" dur="1" fill="hold">
                                          <p:stCondLst>
                                            <p:cond delay="0"/>
                                          </p:stCondLst>
                                        </p:cTn>
                                        <p:tgtEl>
                                          <p:spTgt spid="313346">
                                            <p:txEl>
                                              <p:pRg st="6" end="6"/>
                                            </p:txEl>
                                          </p:spTgt>
                                        </p:tgtEl>
                                        <p:attrNameLst>
                                          <p:attrName>style.visibility</p:attrName>
                                        </p:attrNameLst>
                                      </p:cBhvr>
                                      <p:to>
                                        <p:strVal val="visible"/>
                                      </p:to>
                                    </p:set>
                                    <p:anim calcmode="lin" valueType="num">
                                      <p:cBhvr additive="base">
                                        <p:cTn id="31" dur="500" fill="hold"/>
                                        <p:tgtEl>
                                          <p:spTgt spid="31334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3346">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8500"/>
                            </p:stCondLst>
                            <p:childTnLst>
                              <p:par>
                                <p:cTn id="34" presetID="2" presetClass="entr" presetSubtype="4" fill="hold" nodeType="afterEffect">
                                  <p:stCondLst>
                                    <p:cond delay="1000"/>
                                  </p:stCondLst>
                                  <p:childTnLst>
                                    <p:set>
                                      <p:cBhvr>
                                        <p:cTn id="35" dur="1" fill="hold">
                                          <p:stCondLst>
                                            <p:cond delay="0"/>
                                          </p:stCondLst>
                                        </p:cTn>
                                        <p:tgtEl>
                                          <p:spTgt spid="313346">
                                            <p:txEl>
                                              <p:pRg st="7" end="7"/>
                                            </p:txEl>
                                          </p:spTgt>
                                        </p:tgtEl>
                                        <p:attrNameLst>
                                          <p:attrName>style.visibility</p:attrName>
                                        </p:attrNameLst>
                                      </p:cBhvr>
                                      <p:to>
                                        <p:strVal val="visible"/>
                                      </p:to>
                                    </p:set>
                                    <p:anim calcmode="lin" valueType="num">
                                      <p:cBhvr additive="base">
                                        <p:cTn id="36" dur="500" fill="hold"/>
                                        <p:tgtEl>
                                          <p:spTgt spid="313346">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13346">
                                            <p:txEl>
                                              <p:pRg st="7" end="7"/>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0000"/>
                            </p:stCondLst>
                            <p:childTnLst>
                              <p:par>
                                <p:cTn id="39" presetID="2" presetClass="entr" presetSubtype="4" fill="hold" nodeType="afterEffect">
                                  <p:stCondLst>
                                    <p:cond delay="1000"/>
                                  </p:stCondLst>
                                  <p:childTnLst>
                                    <p:set>
                                      <p:cBhvr>
                                        <p:cTn id="40" dur="1" fill="hold">
                                          <p:stCondLst>
                                            <p:cond delay="0"/>
                                          </p:stCondLst>
                                        </p:cTn>
                                        <p:tgtEl>
                                          <p:spTgt spid="313346">
                                            <p:txEl>
                                              <p:pRg st="8" end="8"/>
                                            </p:txEl>
                                          </p:spTgt>
                                        </p:tgtEl>
                                        <p:attrNameLst>
                                          <p:attrName>style.visibility</p:attrName>
                                        </p:attrNameLst>
                                      </p:cBhvr>
                                      <p:to>
                                        <p:strVal val="visible"/>
                                      </p:to>
                                    </p:set>
                                    <p:anim calcmode="lin" valueType="num">
                                      <p:cBhvr additive="base">
                                        <p:cTn id="41" dur="500" fill="hold"/>
                                        <p:tgtEl>
                                          <p:spTgt spid="31334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13346">
                                            <p:txEl>
                                              <p:pRg st="8" end="8"/>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1500"/>
                            </p:stCondLst>
                            <p:childTnLst>
                              <p:par>
                                <p:cTn id="44" presetID="2" presetClass="entr" presetSubtype="4" fill="hold" nodeType="afterEffect">
                                  <p:stCondLst>
                                    <p:cond delay="1000"/>
                                  </p:stCondLst>
                                  <p:childTnLst>
                                    <p:set>
                                      <p:cBhvr>
                                        <p:cTn id="45" dur="1" fill="hold">
                                          <p:stCondLst>
                                            <p:cond delay="0"/>
                                          </p:stCondLst>
                                        </p:cTn>
                                        <p:tgtEl>
                                          <p:spTgt spid="313346">
                                            <p:txEl>
                                              <p:pRg st="9" end="9"/>
                                            </p:txEl>
                                          </p:spTgt>
                                        </p:tgtEl>
                                        <p:attrNameLst>
                                          <p:attrName>style.visibility</p:attrName>
                                        </p:attrNameLst>
                                      </p:cBhvr>
                                      <p:to>
                                        <p:strVal val="visible"/>
                                      </p:to>
                                    </p:set>
                                    <p:anim calcmode="lin" valueType="num">
                                      <p:cBhvr additive="base">
                                        <p:cTn id="46" dur="500" fill="hold"/>
                                        <p:tgtEl>
                                          <p:spTgt spid="313346">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1334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20488DF9-705B-492E-898E-7AF2E401E812}" type="slidenum">
              <a:rPr lang="es-ES"/>
              <a:pPr/>
              <a:t>35</a:t>
            </a:fld>
            <a:endParaRPr lang="es-ES"/>
          </a:p>
        </p:txBody>
      </p:sp>
      <p:sp>
        <p:nvSpPr>
          <p:cNvPr id="314370" name="Rectangle 2"/>
          <p:cNvSpPr>
            <a:spLocks noGrp="1" noChangeArrowheads="1"/>
          </p:cNvSpPr>
          <p:nvPr>
            <p:ph type="body" idx="1"/>
          </p:nvPr>
        </p:nvSpPr>
        <p:spPr>
          <a:xfrm>
            <a:off x="395288" y="476250"/>
            <a:ext cx="8226425" cy="5832475"/>
          </a:xfrm>
        </p:spPr>
        <p:txBody>
          <a:bodyPr/>
          <a:lstStyle/>
          <a:p>
            <a:pPr>
              <a:lnSpc>
                <a:spcPct val="80000"/>
              </a:lnSpc>
            </a:pPr>
            <a:r>
              <a:rPr lang="es-ES" sz="2400" b="1" i="1" u="sng"/>
              <a:t>Competencia matemática</a:t>
            </a:r>
          </a:p>
          <a:p>
            <a:pPr>
              <a:lnSpc>
                <a:spcPct val="80000"/>
              </a:lnSpc>
              <a:buFont typeface="Wingdings" pitchFamily="2" charset="2"/>
              <a:buNone/>
            </a:pPr>
            <a:r>
              <a:rPr lang="es-ES" sz="2400" i="1">
                <a:effectLst/>
              </a:rPr>
              <a:t>capacidad del individuo para resolver situaciones prácticas cotidianas, utilizando para este fin los conceptos y procedimientos matemáticos</a:t>
            </a:r>
          </a:p>
          <a:p>
            <a:pPr>
              <a:lnSpc>
                <a:spcPct val="80000"/>
              </a:lnSpc>
              <a:buFont typeface="Wingdings" pitchFamily="2" charset="2"/>
              <a:buNone/>
            </a:pPr>
            <a:r>
              <a:rPr lang="es-ES" sz="2400" i="1">
                <a:effectLst/>
              </a:rPr>
              <a:t>Habilidad para utilizar sumas, restas, multiplicaciones, divisiones y fracciones en el cálculo mental escrito con el fin de resolver diversos problemas en situaciones cotidianas.</a:t>
            </a:r>
          </a:p>
          <a:p>
            <a:pPr>
              <a:lnSpc>
                <a:spcPct val="80000"/>
              </a:lnSpc>
              <a:buFont typeface="Wingdings" pitchFamily="2" charset="2"/>
              <a:buNone/>
            </a:pPr>
            <a:endParaRPr lang="es-ES" sz="2400" i="1" u="sng">
              <a:effectLst/>
            </a:endParaRPr>
          </a:p>
          <a:p>
            <a:pPr>
              <a:lnSpc>
                <a:spcPct val="80000"/>
              </a:lnSpc>
              <a:buFont typeface="Wingdings" pitchFamily="2" charset="2"/>
              <a:buNone/>
            </a:pPr>
            <a:r>
              <a:rPr lang="es-ES" sz="2400">
                <a:effectLst/>
                <a:latin typeface="Times New Roman" pitchFamily="18" charset="0"/>
              </a:rPr>
              <a:t>Descartamos el mero aprendizaje de conocimientos y procedimientos matemáticos en sí mismos, poniendo el énfasis sobre la </a:t>
            </a:r>
            <a:r>
              <a:rPr lang="es-ES" sz="2400" b="1" u="sng">
                <a:effectLst/>
                <a:latin typeface="Times New Roman" pitchFamily="18" charset="0"/>
              </a:rPr>
              <a:t>aplicación a situaciones de la vida real</a:t>
            </a:r>
            <a:endParaRPr lang="es-ES" sz="2400" u="sng">
              <a:effectLst/>
              <a:latin typeface="Times New Roman" pitchFamily="18" charset="0"/>
            </a:endParaRPr>
          </a:p>
          <a:p>
            <a:pPr>
              <a:lnSpc>
                <a:spcPct val="80000"/>
              </a:lnSpc>
              <a:buFont typeface="Wingdings" pitchFamily="2" charset="2"/>
              <a:buNone/>
            </a:pPr>
            <a:endParaRPr lang="es-ES" sz="2400">
              <a:effectLst/>
              <a:latin typeface="Times New Roman" pitchFamily="18" charset="0"/>
            </a:endParaRPr>
          </a:p>
          <a:p>
            <a:pPr>
              <a:lnSpc>
                <a:spcPct val="80000"/>
              </a:lnSpc>
              <a:buFont typeface="Wingdings" pitchFamily="2" charset="2"/>
              <a:buNone/>
            </a:pPr>
            <a:r>
              <a:rPr lang="es-ES" sz="2400">
                <a:effectLst/>
                <a:latin typeface="Times New Roman" pitchFamily="18" charset="0"/>
              </a:rPr>
              <a:t>Entraña la capacidad y la voluntad de </a:t>
            </a:r>
            <a:r>
              <a:rPr lang="es-ES" sz="2400" b="1" u="sng">
                <a:effectLst/>
                <a:latin typeface="Times New Roman" pitchFamily="18" charset="0"/>
              </a:rPr>
              <a:t>utilizar modos matemáticos de pensamiento</a:t>
            </a:r>
            <a:r>
              <a:rPr lang="es-ES" sz="2400">
                <a:effectLst/>
                <a:latin typeface="Times New Roman" pitchFamily="18" charset="0"/>
              </a:rPr>
              <a:t> (pensamiento lógico y espacial) </a:t>
            </a:r>
            <a:r>
              <a:rPr lang="es-ES" sz="2400" b="1">
                <a:effectLst/>
                <a:latin typeface="Times New Roman" pitchFamily="18" charset="0"/>
              </a:rPr>
              <a:t>y representación</a:t>
            </a:r>
            <a:r>
              <a:rPr lang="es-ES" sz="2400">
                <a:effectLst/>
                <a:latin typeface="Times New Roman" pitchFamily="18" charset="0"/>
              </a:rPr>
              <a:t> (fórmulas, modelos, construcciones, gráficos y diagramas)</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14370">
                                            <p:txEl>
                                              <p:pRg st="0" end="0"/>
                                            </p:txEl>
                                          </p:spTgt>
                                        </p:tgtEl>
                                        <p:attrNameLst>
                                          <p:attrName>style.visibility</p:attrName>
                                        </p:attrNameLst>
                                      </p:cBhvr>
                                      <p:to>
                                        <p:strVal val="visible"/>
                                      </p:to>
                                    </p:set>
                                    <p:animEffect transition="in" filter="blinds(horizontal)">
                                      <p:cBhvr>
                                        <p:cTn id="7" dur="500"/>
                                        <p:tgtEl>
                                          <p:spTgt spid="31437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4370">
                                            <p:txEl>
                                              <p:pRg st="1" end="1"/>
                                            </p:txEl>
                                          </p:spTgt>
                                        </p:tgtEl>
                                        <p:attrNameLst>
                                          <p:attrName>style.visibility</p:attrName>
                                        </p:attrNameLst>
                                      </p:cBhvr>
                                      <p:to>
                                        <p:strVal val="visible"/>
                                      </p:to>
                                    </p:set>
                                    <p:animEffect transition="in" filter="blinds(horizontal)">
                                      <p:cBhvr>
                                        <p:cTn id="10" dur="500"/>
                                        <p:tgtEl>
                                          <p:spTgt spid="31437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4370">
                                            <p:txEl>
                                              <p:pRg st="2" end="2"/>
                                            </p:txEl>
                                          </p:spTgt>
                                        </p:tgtEl>
                                        <p:attrNameLst>
                                          <p:attrName>style.visibility</p:attrName>
                                        </p:attrNameLst>
                                      </p:cBhvr>
                                      <p:to>
                                        <p:strVal val="visible"/>
                                      </p:to>
                                    </p:set>
                                    <p:animEffect transition="in" filter="blinds(horizontal)">
                                      <p:cBhvr>
                                        <p:cTn id="13" dur="500"/>
                                        <p:tgtEl>
                                          <p:spTgt spid="314370">
                                            <p:txEl>
                                              <p:pRg st="2" end="2"/>
                                            </p:txEl>
                                          </p:spTgt>
                                        </p:tgtEl>
                                      </p:cBhvr>
                                    </p:animEffect>
                                  </p:childTnLst>
                                </p:cTn>
                              </p:par>
                            </p:childTnLst>
                          </p:cTn>
                        </p:par>
                        <p:par>
                          <p:cTn id="14" fill="hold">
                            <p:stCondLst>
                              <p:cond delay="500"/>
                            </p:stCondLst>
                            <p:childTnLst>
                              <p:par>
                                <p:cTn id="15" presetID="54" presetClass="entr" presetSubtype="0" accel="100000" fill="hold" nodeType="afterEffect">
                                  <p:stCondLst>
                                    <p:cond delay="4500"/>
                                  </p:stCondLst>
                                  <p:childTnLst>
                                    <p:set>
                                      <p:cBhvr>
                                        <p:cTn id="16" dur="1" fill="hold">
                                          <p:stCondLst>
                                            <p:cond delay="0"/>
                                          </p:stCondLst>
                                        </p:cTn>
                                        <p:tgtEl>
                                          <p:spTgt spid="314370">
                                            <p:txEl>
                                              <p:pRg st="4" end="4"/>
                                            </p:txEl>
                                          </p:spTgt>
                                        </p:tgtEl>
                                        <p:attrNameLst>
                                          <p:attrName>style.visibility</p:attrName>
                                        </p:attrNameLst>
                                      </p:cBhvr>
                                      <p:to>
                                        <p:strVal val="visible"/>
                                      </p:to>
                                    </p:set>
                                    <p:anim calcmode="lin" valueType="num">
                                      <p:cBhvr>
                                        <p:cTn id="17" dur="2000" fill="hold"/>
                                        <p:tgtEl>
                                          <p:spTgt spid="314370">
                                            <p:txEl>
                                              <p:pRg st="4" end="4"/>
                                            </p:txEl>
                                          </p:spTgt>
                                        </p:tgtEl>
                                        <p:attrNameLst>
                                          <p:attrName>ppt_w</p:attrName>
                                        </p:attrNameLst>
                                      </p:cBhvr>
                                      <p:tavLst>
                                        <p:tav tm="0">
                                          <p:val>
                                            <p:strVal val="#ppt_w*0.05"/>
                                          </p:val>
                                        </p:tav>
                                        <p:tav tm="100000">
                                          <p:val>
                                            <p:strVal val="#ppt_w"/>
                                          </p:val>
                                        </p:tav>
                                      </p:tavLst>
                                    </p:anim>
                                    <p:anim calcmode="lin" valueType="num">
                                      <p:cBhvr>
                                        <p:cTn id="18" dur="2000" fill="hold"/>
                                        <p:tgtEl>
                                          <p:spTgt spid="314370">
                                            <p:txEl>
                                              <p:pRg st="4" end="4"/>
                                            </p:txEl>
                                          </p:spTgt>
                                        </p:tgtEl>
                                        <p:attrNameLst>
                                          <p:attrName>ppt_h</p:attrName>
                                        </p:attrNameLst>
                                      </p:cBhvr>
                                      <p:tavLst>
                                        <p:tav tm="0">
                                          <p:val>
                                            <p:strVal val="#ppt_h"/>
                                          </p:val>
                                        </p:tav>
                                        <p:tav tm="100000">
                                          <p:val>
                                            <p:strVal val="#ppt_h"/>
                                          </p:val>
                                        </p:tav>
                                      </p:tavLst>
                                    </p:anim>
                                    <p:anim calcmode="lin" valueType="num">
                                      <p:cBhvr>
                                        <p:cTn id="19" dur="2000" fill="hold"/>
                                        <p:tgtEl>
                                          <p:spTgt spid="314370">
                                            <p:txEl>
                                              <p:pRg st="4" end="4"/>
                                            </p:txEl>
                                          </p:spTgt>
                                        </p:tgtEl>
                                        <p:attrNameLst>
                                          <p:attrName>ppt_x</p:attrName>
                                        </p:attrNameLst>
                                      </p:cBhvr>
                                      <p:tavLst>
                                        <p:tav tm="0">
                                          <p:val>
                                            <p:strVal val="#ppt_x-.2"/>
                                          </p:val>
                                        </p:tav>
                                        <p:tav tm="100000">
                                          <p:val>
                                            <p:strVal val="#ppt_x"/>
                                          </p:val>
                                        </p:tav>
                                      </p:tavLst>
                                    </p:anim>
                                    <p:anim calcmode="lin" valueType="num">
                                      <p:cBhvr>
                                        <p:cTn id="20" dur="2000" fill="hold"/>
                                        <p:tgtEl>
                                          <p:spTgt spid="314370">
                                            <p:txEl>
                                              <p:pRg st="4" end="4"/>
                                            </p:txEl>
                                          </p:spTgt>
                                        </p:tgtEl>
                                        <p:attrNameLst>
                                          <p:attrName>ppt_y</p:attrName>
                                        </p:attrNameLst>
                                      </p:cBhvr>
                                      <p:tavLst>
                                        <p:tav tm="0">
                                          <p:val>
                                            <p:strVal val="#ppt_y"/>
                                          </p:val>
                                        </p:tav>
                                        <p:tav tm="100000">
                                          <p:val>
                                            <p:strVal val="#ppt_y"/>
                                          </p:val>
                                        </p:tav>
                                      </p:tavLst>
                                    </p:anim>
                                    <p:animEffect transition="in" filter="fade">
                                      <p:cBhvr>
                                        <p:cTn id="21" dur="2000"/>
                                        <p:tgtEl>
                                          <p:spTgt spid="314370">
                                            <p:txEl>
                                              <p:pRg st="4" end="4"/>
                                            </p:txEl>
                                          </p:spTgt>
                                        </p:tgtEl>
                                      </p:cBhvr>
                                    </p:animEffect>
                                  </p:childTnLst>
                                </p:cTn>
                              </p:par>
                            </p:childTnLst>
                          </p:cTn>
                        </p:par>
                        <p:par>
                          <p:cTn id="22" fill="hold">
                            <p:stCondLst>
                              <p:cond delay="7000"/>
                            </p:stCondLst>
                            <p:childTnLst>
                              <p:par>
                                <p:cTn id="23" presetID="2" presetClass="entr" presetSubtype="4" fill="hold" nodeType="afterEffect">
                                  <p:stCondLst>
                                    <p:cond delay="3000"/>
                                  </p:stCondLst>
                                  <p:childTnLst>
                                    <p:set>
                                      <p:cBhvr>
                                        <p:cTn id="24" dur="1" fill="hold">
                                          <p:stCondLst>
                                            <p:cond delay="0"/>
                                          </p:stCondLst>
                                        </p:cTn>
                                        <p:tgtEl>
                                          <p:spTgt spid="314370">
                                            <p:txEl>
                                              <p:pRg st="6" end="6"/>
                                            </p:txEl>
                                          </p:spTgt>
                                        </p:tgtEl>
                                        <p:attrNameLst>
                                          <p:attrName>style.visibility</p:attrName>
                                        </p:attrNameLst>
                                      </p:cBhvr>
                                      <p:to>
                                        <p:strVal val="visible"/>
                                      </p:to>
                                    </p:set>
                                    <p:anim calcmode="lin" valueType="num">
                                      <p:cBhvr additive="base">
                                        <p:cTn id="25" dur="1000" fill="hold"/>
                                        <p:tgtEl>
                                          <p:spTgt spid="314370">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1437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7D23FB71-3EBC-416E-B450-D37F2CB9C74F}" type="slidenum">
              <a:rPr lang="es-ES"/>
              <a:pPr/>
              <a:t>36</a:t>
            </a:fld>
            <a:endParaRPr lang="es-ES"/>
          </a:p>
        </p:txBody>
      </p:sp>
      <p:sp>
        <p:nvSpPr>
          <p:cNvPr id="316418" name="Rectangle 2"/>
          <p:cNvSpPr>
            <a:spLocks noGrp="1" noChangeArrowheads="1"/>
          </p:cNvSpPr>
          <p:nvPr>
            <p:ph type="title"/>
          </p:nvPr>
        </p:nvSpPr>
        <p:spPr>
          <a:xfrm>
            <a:off x="457200" y="277813"/>
            <a:ext cx="8229600" cy="1350962"/>
          </a:xfrm>
        </p:spPr>
        <p:txBody>
          <a:bodyPr/>
          <a:lstStyle/>
          <a:p>
            <a:r>
              <a:rPr lang="es-ES" sz="3200"/>
              <a:t>Competencias Matemáticas específicas / elementos de competencia matemática</a:t>
            </a:r>
            <a:r>
              <a:rPr lang="es-ES" sz="3600"/>
              <a:t/>
            </a:r>
            <a:br>
              <a:rPr lang="es-ES" sz="3600"/>
            </a:br>
            <a:r>
              <a:rPr lang="es-ES" sz="2400"/>
              <a:t>(Evaluación de Diagnóstico Junta de Andalucía)</a:t>
            </a:r>
          </a:p>
        </p:txBody>
      </p:sp>
      <p:sp>
        <p:nvSpPr>
          <p:cNvPr id="316419" name="Rectangle 3"/>
          <p:cNvSpPr>
            <a:spLocks noGrp="1" noChangeArrowheads="1"/>
          </p:cNvSpPr>
          <p:nvPr>
            <p:ph type="body" idx="1"/>
          </p:nvPr>
        </p:nvSpPr>
        <p:spPr>
          <a:xfrm>
            <a:off x="250825" y="1773238"/>
            <a:ext cx="8518525" cy="4824412"/>
          </a:xfrm>
        </p:spPr>
        <p:txBody>
          <a:bodyPr/>
          <a:lstStyle/>
          <a:p>
            <a:pPr>
              <a:lnSpc>
                <a:spcPct val="80000"/>
              </a:lnSpc>
            </a:pPr>
            <a:r>
              <a:rPr lang="es-ES" sz="1800" b="1">
                <a:effectLst/>
              </a:rPr>
              <a:t>Competencia 1</a:t>
            </a:r>
            <a:r>
              <a:rPr lang="es-ES" sz="1800">
                <a:effectLst/>
              </a:rPr>
              <a:t>. </a:t>
            </a:r>
            <a:r>
              <a:rPr lang="es-ES" sz="1800" b="1" u="sng">
                <a:effectLst/>
              </a:rPr>
              <a:t>Organizar, comprender e interpretar información</a:t>
            </a:r>
          </a:p>
          <a:p>
            <a:pPr lvl="1">
              <a:lnSpc>
                <a:spcPct val="80000"/>
              </a:lnSpc>
            </a:pPr>
            <a:r>
              <a:rPr lang="es-ES" sz="1800">
                <a:effectLst/>
              </a:rPr>
              <a:t> Identifica el significado de la información numérica y simbólica.</a:t>
            </a:r>
          </a:p>
          <a:p>
            <a:pPr lvl="1">
              <a:lnSpc>
                <a:spcPct val="80000"/>
              </a:lnSpc>
            </a:pPr>
            <a:r>
              <a:rPr lang="es-ES" sz="1800">
                <a:effectLst/>
              </a:rPr>
              <a:t>Ordena información utilizando procedimientos matemáticos.</a:t>
            </a:r>
          </a:p>
          <a:p>
            <a:pPr lvl="1">
              <a:lnSpc>
                <a:spcPct val="80000"/>
              </a:lnSpc>
            </a:pPr>
            <a:r>
              <a:rPr lang="es-ES" sz="1800">
                <a:effectLst/>
              </a:rPr>
              <a:t>Comprende la información presentada en un formato gráfico.</a:t>
            </a:r>
            <a:endParaRPr lang="es-ES" sz="1800" b="1">
              <a:effectLst/>
            </a:endParaRPr>
          </a:p>
          <a:p>
            <a:pPr>
              <a:lnSpc>
                <a:spcPct val="80000"/>
              </a:lnSpc>
            </a:pPr>
            <a:r>
              <a:rPr lang="es-ES" sz="1800" b="1">
                <a:effectLst/>
              </a:rPr>
              <a:t>Competencia 2</a:t>
            </a:r>
            <a:r>
              <a:rPr lang="es-ES" sz="1800">
                <a:effectLst/>
              </a:rPr>
              <a:t>. </a:t>
            </a:r>
            <a:r>
              <a:rPr lang="es-ES" sz="1800" b="1" u="sng">
                <a:effectLst/>
              </a:rPr>
              <a:t>Expresar</a:t>
            </a:r>
          </a:p>
          <a:p>
            <a:pPr lvl="1">
              <a:lnSpc>
                <a:spcPct val="80000"/>
              </a:lnSpc>
            </a:pPr>
            <a:r>
              <a:rPr lang="es-ES" sz="1800">
                <a:effectLst/>
              </a:rPr>
              <a:t>Se expresa utilizando vocabulario y símbolos matemáticos básicos.</a:t>
            </a:r>
          </a:p>
          <a:p>
            <a:pPr lvl="1">
              <a:lnSpc>
                <a:spcPct val="80000"/>
              </a:lnSpc>
            </a:pPr>
            <a:r>
              <a:rPr lang="es-ES" sz="1800">
                <a:effectLst/>
              </a:rPr>
              <a:t>Utiliza formas adecuadas de representación según el propósito y naturaleza de la situación.</a:t>
            </a:r>
          </a:p>
          <a:p>
            <a:pPr lvl="1">
              <a:lnSpc>
                <a:spcPct val="80000"/>
              </a:lnSpc>
            </a:pPr>
            <a:r>
              <a:rPr lang="es-ES" sz="1800">
                <a:effectLst/>
              </a:rPr>
              <a:t>Expresa correctamente resultados obtenidos al resolver problemas</a:t>
            </a:r>
          </a:p>
          <a:p>
            <a:pPr lvl="1">
              <a:lnSpc>
                <a:spcPct val="80000"/>
              </a:lnSpc>
            </a:pPr>
            <a:r>
              <a:rPr lang="es-ES" sz="1800">
                <a:effectLst/>
              </a:rPr>
              <a:t>Justifica resultados expresando argumentos con una base matemática.</a:t>
            </a:r>
            <a:endParaRPr lang="es-ES" sz="1800" b="1">
              <a:effectLst/>
            </a:endParaRPr>
          </a:p>
          <a:p>
            <a:pPr>
              <a:lnSpc>
                <a:spcPct val="80000"/>
              </a:lnSpc>
            </a:pPr>
            <a:r>
              <a:rPr lang="es-ES" sz="1800" b="1">
                <a:effectLst/>
              </a:rPr>
              <a:t>Competencia 3</a:t>
            </a:r>
            <a:r>
              <a:rPr lang="es-ES" sz="1800">
                <a:effectLst/>
              </a:rPr>
              <a:t>. </a:t>
            </a:r>
            <a:r>
              <a:rPr lang="es-ES" sz="1800" b="1" u="sng">
                <a:effectLst/>
              </a:rPr>
              <a:t>Plantear y resolver problemas</a:t>
            </a:r>
            <a:endParaRPr lang="es-ES" sz="1800" b="1">
              <a:effectLst/>
            </a:endParaRPr>
          </a:p>
          <a:p>
            <a:pPr lvl="1">
              <a:lnSpc>
                <a:spcPct val="80000"/>
              </a:lnSpc>
            </a:pPr>
            <a:r>
              <a:rPr lang="es-ES" sz="1800">
                <a:effectLst/>
              </a:rPr>
              <a:t>Traduce las situaciones reales a esquemas o estructuras matemáticos.</a:t>
            </a:r>
          </a:p>
          <a:p>
            <a:pPr lvl="1">
              <a:lnSpc>
                <a:spcPct val="80000"/>
              </a:lnSpc>
            </a:pPr>
            <a:r>
              <a:rPr lang="es-ES" sz="1800">
                <a:effectLst/>
              </a:rPr>
              <a:t>Valora la pertinencia de diferentes vías para resolver problemas con una base matemática.</a:t>
            </a:r>
          </a:p>
          <a:p>
            <a:pPr lvl="1">
              <a:lnSpc>
                <a:spcPct val="80000"/>
              </a:lnSpc>
            </a:pPr>
            <a:r>
              <a:rPr lang="es-ES" sz="1800">
                <a:effectLst/>
              </a:rPr>
              <a:t>Selecciona estrategias adecuadas.</a:t>
            </a:r>
          </a:p>
          <a:p>
            <a:pPr lvl="1">
              <a:lnSpc>
                <a:spcPct val="80000"/>
              </a:lnSpc>
            </a:pPr>
            <a:r>
              <a:rPr lang="es-ES" sz="1800">
                <a:effectLst/>
              </a:rPr>
              <a:t>Selecciona los datos apropiados para resolver un problema.</a:t>
            </a:r>
          </a:p>
          <a:p>
            <a:pPr lvl="1">
              <a:lnSpc>
                <a:spcPct val="80000"/>
              </a:lnSpc>
            </a:pPr>
            <a:r>
              <a:rPr lang="es-ES" sz="1800">
                <a:effectLst/>
              </a:rPr>
              <a:t>Utiliza con precisión procedimientos de cálculo, fórmulas y algoritmos para la resolución de problemas.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6418"/>
                                        </p:tgtEl>
                                        <p:attrNameLst>
                                          <p:attrName>style.visibility</p:attrName>
                                        </p:attrNameLst>
                                      </p:cBhvr>
                                      <p:to>
                                        <p:strVal val="visible"/>
                                      </p:to>
                                    </p:set>
                                    <p:animEffect transition="in" filter="wipe(down)">
                                      <p:cBhvr>
                                        <p:cTn id="7" dur="1000"/>
                                        <p:tgtEl>
                                          <p:spTgt spid="3164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6419">
                                            <p:txEl>
                                              <p:pRg st="0" end="0"/>
                                            </p:txEl>
                                          </p:spTgt>
                                        </p:tgtEl>
                                        <p:attrNameLst>
                                          <p:attrName>style.visibility</p:attrName>
                                        </p:attrNameLst>
                                      </p:cBhvr>
                                      <p:to>
                                        <p:strVal val="visible"/>
                                      </p:to>
                                    </p:set>
                                    <p:animEffect transition="in" filter="blinds(horizontal)">
                                      <p:cBhvr>
                                        <p:cTn id="12" dur="500"/>
                                        <p:tgtEl>
                                          <p:spTgt spid="316419">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16419">
                                            <p:txEl>
                                              <p:pRg st="1" end="1"/>
                                            </p:txEl>
                                          </p:spTgt>
                                        </p:tgtEl>
                                        <p:attrNameLst>
                                          <p:attrName>style.visibility</p:attrName>
                                        </p:attrNameLst>
                                      </p:cBhvr>
                                      <p:to>
                                        <p:strVal val="visible"/>
                                      </p:to>
                                    </p:set>
                                    <p:animEffect transition="in" filter="blinds(horizontal)">
                                      <p:cBhvr>
                                        <p:cTn id="16" dur="500"/>
                                        <p:tgtEl>
                                          <p:spTgt spid="316419">
                                            <p:txEl>
                                              <p:pRg st="1" end="1"/>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316419">
                                            <p:txEl>
                                              <p:pRg st="2" end="2"/>
                                            </p:txEl>
                                          </p:spTgt>
                                        </p:tgtEl>
                                        <p:attrNameLst>
                                          <p:attrName>style.visibility</p:attrName>
                                        </p:attrNameLst>
                                      </p:cBhvr>
                                      <p:to>
                                        <p:strVal val="visible"/>
                                      </p:to>
                                    </p:set>
                                    <p:animEffect transition="in" filter="blinds(horizontal)">
                                      <p:cBhvr>
                                        <p:cTn id="20" dur="500"/>
                                        <p:tgtEl>
                                          <p:spTgt spid="316419">
                                            <p:txEl>
                                              <p:pRg st="2" end="2"/>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316419">
                                            <p:txEl>
                                              <p:pRg st="3" end="3"/>
                                            </p:txEl>
                                          </p:spTgt>
                                        </p:tgtEl>
                                        <p:attrNameLst>
                                          <p:attrName>style.visibility</p:attrName>
                                        </p:attrNameLst>
                                      </p:cBhvr>
                                      <p:to>
                                        <p:strVal val="visible"/>
                                      </p:to>
                                    </p:set>
                                    <p:animEffect transition="in" filter="blinds(horizontal)">
                                      <p:cBhvr>
                                        <p:cTn id="24" dur="500"/>
                                        <p:tgtEl>
                                          <p:spTgt spid="31641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16419">
                                            <p:txEl>
                                              <p:pRg st="4" end="4"/>
                                            </p:txEl>
                                          </p:spTgt>
                                        </p:tgtEl>
                                        <p:attrNameLst>
                                          <p:attrName>style.visibility</p:attrName>
                                        </p:attrNameLst>
                                      </p:cBhvr>
                                      <p:to>
                                        <p:strVal val="visible"/>
                                      </p:to>
                                    </p:set>
                                    <p:animEffect transition="in" filter="blinds(horizontal)">
                                      <p:cBhvr>
                                        <p:cTn id="29" dur="500"/>
                                        <p:tgtEl>
                                          <p:spTgt spid="316419">
                                            <p:txEl>
                                              <p:pRg st="4" end="4"/>
                                            </p:txEl>
                                          </p:spTgt>
                                        </p:tgtEl>
                                      </p:cBhvr>
                                    </p:animEffect>
                                  </p:childTnLst>
                                </p:cTn>
                              </p:par>
                            </p:childTnLst>
                          </p:cTn>
                        </p:par>
                        <p:par>
                          <p:cTn id="30" fill="hold">
                            <p:stCondLst>
                              <p:cond delay="500"/>
                            </p:stCondLst>
                            <p:childTnLst>
                              <p:par>
                                <p:cTn id="31" presetID="3" presetClass="entr" presetSubtype="10" fill="hold" nodeType="afterEffect">
                                  <p:stCondLst>
                                    <p:cond delay="0"/>
                                  </p:stCondLst>
                                  <p:childTnLst>
                                    <p:set>
                                      <p:cBhvr>
                                        <p:cTn id="32" dur="1" fill="hold">
                                          <p:stCondLst>
                                            <p:cond delay="0"/>
                                          </p:stCondLst>
                                        </p:cTn>
                                        <p:tgtEl>
                                          <p:spTgt spid="316419">
                                            <p:txEl>
                                              <p:pRg st="5" end="5"/>
                                            </p:txEl>
                                          </p:spTgt>
                                        </p:tgtEl>
                                        <p:attrNameLst>
                                          <p:attrName>style.visibility</p:attrName>
                                        </p:attrNameLst>
                                      </p:cBhvr>
                                      <p:to>
                                        <p:strVal val="visible"/>
                                      </p:to>
                                    </p:set>
                                    <p:animEffect transition="in" filter="blinds(horizontal)">
                                      <p:cBhvr>
                                        <p:cTn id="33" dur="500"/>
                                        <p:tgtEl>
                                          <p:spTgt spid="316419">
                                            <p:txEl>
                                              <p:pRg st="5" end="5"/>
                                            </p:txEl>
                                          </p:spTgt>
                                        </p:tgtEl>
                                      </p:cBhvr>
                                    </p:animEffect>
                                  </p:childTnLst>
                                </p:cTn>
                              </p:par>
                            </p:childTnLst>
                          </p:cTn>
                        </p:par>
                        <p:par>
                          <p:cTn id="34" fill="hold">
                            <p:stCondLst>
                              <p:cond delay="1000"/>
                            </p:stCondLst>
                            <p:childTnLst>
                              <p:par>
                                <p:cTn id="35" presetID="3" presetClass="entr" presetSubtype="10" fill="hold" nodeType="afterEffect">
                                  <p:stCondLst>
                                    <p:cond delay="0"/>
                                  </p:stCondLst>
                                  <p:childTnLst>
                                    <p:set>
                                      <p:cBhvr>
                                        <p:cTn id="36" dur="1" fill="hold">
                                          <p:stCondLst>
                                            <p:cond delay="0"/>
                                          </p:stCondLst>
                                        </p:cTn>
                                        <p:tgtEl>
                                          <p:spTgt spid="316419">
                                            <p:txEl>
                                              <p:pRg st="6" end="6"/>
                                            </p:txEl>
                                          </p:spTgt>
                                        </p:tgtEl>
                                        <p:attrNameLst>
                                          <p:attrName>style.visibility</p:attrName>
                                        </p:attrNameLst>
                                      </p:cBhvr>
                                      <p:to>
                                        <p:strVal val="visible"/>
                                      </p:to>
                                    </p:set>
                                    <p:animEffect transition="in" filter="blinds(horizontal)">
                                      <p:cBhvr>
                                        <p:cTn id="37" dur="500"/>
                                        <p:tgtEl>
                                          <p:spTgt spid="316419">
                                            <p:txEl>
                                              <p:pRg st="6" end="6"/>
                                            </p:txEl>
                                          </p:spTgt>
                                        </p:tgtEl>
                                      </p:cBhvr>
                                    </p:animEffect>
                                  </p:childTnLst>
                                </p:cTn>
                              </p:par>
                            </p:childTnLst>
                          </p:cTn>
                        </p:par>
                        <p:par>
                          <p:cTn id="38" fill="hold">
                            <p:stCondLst>
                              <p:cond delay="1500"/>
                            </p:stCondLst>
                            <p:childTnLst>
                              <p:par>
                                <p:cTn id="39" presetID="3" presetClass="entr" presetSubtype="10" fill="hold" nodeType="afterEffect">
                                  <p:stCondLst>
                                    <p:cond delay="0"/>
                                  </p:stCondLst>
                                  <p:childTnLst>
                                    <p:set>
                                      <p:cBhvr>
                                        <p:cTn id="40" dur="1" fill="hold">
                                          <p:stCondLst>
                                            <p:cond delay="0"/>
                                          </p:stCondLst>
                                        </p:cTn>
                                        <p:tgtEl>
                                          <p:spTgt spid="316419">
                                            <p:txEl>
                                              <p:pRg st="7" end="7"/>
                                            </p:txEl>
                                          </p:spTgt>
                                        </p:tgtEl>
                                        <p:attrNameLst>
                                          <p:attrName>style.visibility</p:attrName>
                                        </p:attrNameLst>
                                      </p:cBhvr>
                                      <p:to>
                                        <p:strVal val="visible"/>
                                      </p:to>
                                    </p:set>
                                    <p:animEffect transition="in" filter="blinds(horizontal)">
                                      <p:cBhvr>
                                        <p:cTn id="41" dur="500"/>
                                        <p:tgtEl>
                                          <p:spTgt spid="316419">
                                            <p:txEl>
                                              <p:pRg st="7" end="7"/>
                                            </p:txEl>
                                          </p:spTgt>
                                        </p:tgtEl>
                                      </p:cBhvr>
                                    </p:animEffect>
                                  </p:childTnLst>
                                </p:cTn>
                              </p:par>
                            </p:childTnLst>
                          </p:cTn>
                        </p:par>
                        <p:par>
                          <p:cTn id="42" fill="hold">
                            <p:stCondLst>
                              <p:cond delay="2000"/>
                            </p:stCondLst>
                            <p:childTnLst>
                              <p:par>
                                <p:cTn id="43" presetID="3" presetClass="entr" presetSubtype="10" fill="hold" nodeType="afterEffect">
                                  <p:stCondLst>
                                    <p:cond delay="0"/>
                                  </p:stCondLst>
                                  <p:childTnLst>
                                    <p:set>
                                      <p:cBhvr>
                                        <p:cTn id="44" dur="1" fill="hold">
                                          <p:stCondLst>
                                            <p:cond delay="0"/>
                                          </p:stCondLst>
                                        </p:cTn>
                                        <p:tgtEl>
                                          <p:spTgt spid="316419">
                                            <p:txEl>
                                              <p:pRg st="8" end="8"/>
                                            </p:txEl>
                                          </p:spTgt>
                                        </p:tgtEl>
                                        <p:attrNameLst>
                                          <p:attrName>style.visibility</p:attrName>
                                        </p:attrNameLst>
                                      </p:cBhvr>
                                      <p:to>
                                        <p:strVal val="visible"/>
                                      </p:to>
                                    </p:set>
                                    <p:animEffect transition="in" filter="blinds(horizontal)">
                                      <p:cBhvr>
                                        <p:cTn id="45" dur="500"/>
                                        <p:tgtEl>
                                          <p:spTgt spid="31641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16419">
                                            <p:txEl>
                                              <p:pRg st="9" end="9"/>
                                            </p:txEl>
                                          </p:spTgt>
                                        </p:tgtEl>
                                        <p:attrNameLst>
                                          <p:attrName>style.visibility</p:attrName>
                                        </p:attrNameLst>
                                      </p:cBhvr>
                                      <p:to>
                                        <p:strVal val="visible"/>
                                      </p:to>
                                    </p:set>
                                    <p:animEffect transition="in" filter="blinds(horizontal)">
                                      <p:cBhvr>
                                        <p:cTn id="50" dur="500"/>
                                        <p:tgtEl>
                                          <p:spTgt spid="316419">
                                            <p:txEl>
                                              <p:pRg st="9" end="9"/>
                                            </p:txEl>
                                          </p:spTgt>
                                        </p:tgtEl>
                                      </p:cBhvr>
                                    </p:animEffect>
                                  </p:childTnLst>
                                </p:cTn>
                              </p:par>
                            </p:childTnLst>
                          </p:cTn>
                        </p:par>
                        <p:par>
                          <p:cTn id="51" fill="hold">
                            <p:stCondLst>
                              <p:cond delay="500"/>
                            </p:stCondLst>
                            <p:childTnLst>
                              <p:par>
                                <p:cTn id="52" presetID="3" presetClass="entr" presetSubtype="10" fill="hold" nodeType="afterEffect">
                                  <p:stCondLst>
                                    <p:cond delay="0"/>
                                  </p:stCondLst>
                                  <p:childTnLst>
                                    <p:set>
                                      <p:cBhvr>
                                        <p:cTn id="53" dur="1" fill="hold">
                                          <p:stCondLst>
                                            <p:cond delay="0"/>
                                          </p:stCondLst>
                                        </p:cTn>
                                        <p:tgtEl>
                                          <p:spTgt spid="316419">
                                            <p:txEl>
                                              <p:pRg st="10" end="10"/>
                                            </p:txEl>
                                          </p:spTgt>
                                        </p:tgtEl>
                                        <p:attrNameLst>
                                          <p:attrName>style.visibility</p:attrName>
                                        </p:attrNameLst>
                                      </p:cBhvr>
                                      <p:to>
                                        <p:strVal val="visible"/>
                                      </p:to>
                                    </p:set>
                                    <p:animEffect transition="in" filter="blinds(horizontal)">
                                      <p:cBhvr>
                                        <p:cTn id="54" dur="500"/>
                                        <p:tgtEl>
                                          <p:spTgt spid="316419">
                                            <p:txEl>
                                              <p:pRg st="10" end="10"/>
                                            </p:txEl>
                                          </p:spTgt>
                                        </p:tgtEl>
                                      </p:cBhvr>
                                    </p:animEffect>
                                  </p:childTnLst>
                                </p:cTn>
                              </p:par>
                            </p:childTnLst>
                          </p:cTn>
                        </p:par>
                        <p:par>
                          <p:cTn id="55" fill="hold">
                            <p:stCondLst>
                              <p:cond delay="1000"/>
                            </p:stCondLst>
                            <p:childTnLst>
                              <p:par>
                                <p:cTn id="56" presetID="3" presetClass="entr" presetSubtype="10" fill="hold" nodeType="afterEffect">
                                  <p:stCondLst>
                                    <p:cond delay="0"/>
                                  </p:stCondLst>
                                  <p:childTnLst>
                                    <p:set>
                                      <p:cBhvr>
                                        <p:cTn id="57" dur="1" fill="hold">
                                          <p:stCondLst>
                                            <p:cond delay="0"/>
                                          </p:stCondLst>
                                        </p:cTn>
                                        <p:tgtEl>
                                          <p:spTgt spid="316419">
                                            <p:txEl>
                                              <p:pRg st="11" end="11"/>
                                            </p:txEl>
                                          </p:spTgt>
                                        </p:tgtEl>
                                        <p:attrNameLst>
                                          <p:attrName>style.visibility</p:attrName>
                                        </p:attrNameLst>
                                      </p:cBhvr>
                                      <p:to>
                                        <p:strVal val="visible"/>
                                      </p:to>
                                    </p:set>
                                    <p:animEffect transition="in" filter="blinds(horizontal)">
                                      <p:cBhvr>
                                        <p:cTn id="58" dur="500"/>
                                        <p:tgtEl>
                                          <p:spTgt spid="316419">
                                            <p:txEl>
                                              <p:pRg st="11" end="11"/>
                                            </p:txEl>
                                          </p:spTgt>
                                        </p:tgtEl>
                                      </p:cBhvr>
                                    </p:animEffect>
                                  </p:childTnLst>
                                </p:cTn>
                              </p:par>
                            </p:childTnLst>
                          </p:cTn>
                        </p:par>
                        <p:par>
                          <p:cTn id="59" fill="hold">
                            <p:stCondLst>
                              <p:cond delay="1500"/>
                            </p:stCondLst>
                            <p:childTnLst>
                              <p:par>
                                <p:cTn id="60" presetID="3" presetClass="entr" presetSubtype="10" fill="hold" nodeType="afterEffect">
                                  <p:stCondLst>
                                    <p:cond delay="0"/>
                                  </p:stCondLst>
                                  <p:childTnLst>
                                    <p:set>
                                      <p:cBhvr>
                                        <p:cTn id="61" dur="1" fill="hold">
                                          <p:stCondLst>
                                            <p:cond delay="0"/>
                                          </p:stCondLst>
                                        </p:cTn>
                                        <p:tgtEl>
                                          <p:spTgt spid="316419">
                                            <p:txEl>
                                              <p:pRg st="12" end="12"/>
                                            </p:txEl>
                                          </p:spTgt>
                                        </p:tgtEl>
                                        <p:attrNameLst>
                                          <p:attrName>style.visibility</p:attrName>
                                        </p:attrNameLst>
                                      </p:cBhvr>
                                      <p:to>
                                        <p:strVal val="visible"/>
                                      </p:to>
                                    </p:set>
                                    <p:animEffect transition="in" filter="blinds(horizontal)">
                                      <p:cBhvr>
                                        <p:cTn id="62" dur="500"/>
                                        <p:tgtEl>
                                          <p:spTgt spid="316419">
                                            <p:txEl>
                                              <p:pRg st="12" end="12"/>
                                            </p:txEl>
                                          </p:spTgt>
                                        </p:tgtEl>
                                      </p:cBhvr>
                                    </p:animEffect>
                                  </p:childTnLst>
                                </p:cTn>
                              </p:par>
                            </p:childTnLst>
                          </p:cTn>
                        </p:par>
                        <p:par>
                          <p:cTn id="63" fill="hold">
                            <p:stCondLst>
                              <p:cond delay="2000"/>
                            </p:stCondLst>
                            <p:childTnLst>
                              <p:par>
                                <p:cTn id="64" presetID="3" presetClass="entr" presetSubtype="10" fill="hold" nodeType="afterEffect">
                                  <p:stCondLst>
                                    <p:cond delay="0"/>
                                  </p:stCondLst>
                                  <p:childTnLst>
                                    <p:set>
                                      <p:cBhvr>
                                        <p:cTn id="65" dur="1" fill="hold">
                                          <p:stCondLst>
                                            <p:cond delay="0"/>
                                          </p:stCondLst>
                                        </p:cTn>
                                        <p:tgtEl>
                                          <p:spTgt spid="316419">
                                            <p:txEl>
                                              <p:pRg st="13" end="13"/>
                                            </p:txEl>
                                          </p:spTgt>
                                        </p:tgtEl>
                                        <p:attrNameLst>
                                          <p:attrName>style.visibility</p:attrName>
                                        </p:attrNameLst>
                                      </p:cBhvr>
                                      <p:to>
                                        <p:strVal val="visible"/>
                                      </p:to>
                                    </p:set>
                                    <p:animEffect transition="in" filter="blinds(horizontal)">
                                      <p:cBhvr>
                                        <p:cTn id="66" dur="500"/>
                                        <p:tgtEl>
                                          <p:spTgt spid="316419">
                                            <p:txEl>
                                              <p:pRg st="13" end="13"/>
                                            </p:txEl>
                                          </p:spTgt>
                                        </p:tgtEl>
                                      </p:cBhvr>
                                    </p:animEffect>
                                  </p:childTnLst>
                                </p:cTn>
                              </p:par>
                            </p:childTnLst>
                          </p:cTn>
                        </p:par>
                        <p:par>
                          <p:cTn id="67" fill="hold">
                            <p:stCondLst>
                              <p:cond delay="2500"/>
                            </p:stCondLst>
                            <p:childTnLst>
                              <p:par>
                                <p:cTn id="68" presetID="3" presetClass="entr" presetSubtype="10" fill="hold" nodeType="afterEffect">
                                  <p:stCondLst>
                                    <p:cond delay="0"/>
                                  </p:stCondLst>
                                  <p:childTnLst>
                                    <p:set>
                                      <p:cBhvr>
                                        <p:cTn id="69" dur="1" fill="hold">
                                          <p:stCondLst>
                                            <p:cond delay="0"/>
                                          </p:stCondLst>
                                        </p:cTn>
                                        <p:tgtEl>
                                          <p:spTgt spid="316419">
                                            <p:txEl>
                                              <p:pRg st="14" end="14"/>
                                            </p:txEl>
                                          </p:spTgt>
                                        </p:tgtEl>
                                        <p:attrNameLst>
                                          <p:attrName>style.visibility</p:attrName>
                                        </p:attrNameLst>
                                      </p:cBhvr>
                                      <p:to>
                                        <p:strVal val="visible"/>
                                      </p:to>
                                    </p:set>
                                    <p:animEffect transition="in" filter="blinds(horizontal)">
                                      <p:cBhvr>
                                        <p:cTn id="70" dur="500"/>
                                        <p:tgtEl>
                                          <p:spTgt spid="3164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4975F8BE-D60F-4817-ADF0-3DF9D8C8454C}" type="slidenum">
              <a:rPr lang="es-ES"/>
              <a:pPr/>
              <a:t>37</a:t>
            </a:fld>
            <a:endParaRPr lang="es-ES"/>
          </a:p>
        </p:txBody>
      </p:sp>
      <p:sp>
        <p:nvSpPr>
          <p:cNvPr id="78850" name="Rectangle 2"/>
          <p:cNvSpPr>
            <a:spLocks noGrp="1" noChangeArrowheads="1"/>
          </p:cNvSpPr>
          <p:nvPr>
            <p:ph type="title"/>
          </p:nvPr>
        </p:nvSpPr>
        <p:spPr>
          <a:xfrm>
            <a:off x="466725" y="0"/>
            <a:ext cx="8229600" cy="692150"/>
          </a:xfrm>
        </p:spPr>
        <p:txBody>
          <a:bodyPr/>
          <a:lstStyle/>
          <a:p>
            <a:r>
              <a:rPr lang="es-ES" sz="3200"/>
              <a:t>Tarea de evaluación Primaria</a:t>
            </a:r>
          </a:p>
        </p:txBody>
      </p:sp>
      <p:pic>
        <p:nvPicPr>
          <p:cNvPr id="78852" name="Picture 4"/>
          <p:cNvPicPr>
            <a:picLocks noChangeAspect="1" noChangeArrowheads="1"/>
          </p:cNvPicPr>
          <p:nvPr>
            <p:ph type="body" idx="1"/>
          </p:nvPr>
        </p:nvPicPr>
        <p:blipFill>
          <a:blip r:embed="rId2" cstate="print"/>
          <a:srcRect/>
          <a:stretch>
            <a:fillRect/>
          </a:stretch>
        </p:blipFill>
        <p:spPr>
          <a:xfrm>
            <a:off x="1763713" y="620713"/>
            <a:ext cx="5832475" cy="4333875"/>
          </a:xfrm>
          <a:noFill/>
          <a:ln/>
        </p:spPr>
      </p:pic>
      <p:pic>
        <p:nvPicPr>
          <p:cNvPr id="78853" name="Picture 5"/>
          <p:cNvPicPr>
            <a:picLocks noChangeAspect="1" noChangeArrowheads="1"/>
          </p:cNvPicPr>
          <p:nvPr/>
        </p:nvPicPr>
        <p:blipFill>
          <a:blip r:embed="rId3" cstate="print"/>
          <a:srcRect/>
          <a:stretch>
            <a:fillRect/>
          </a:stretch>
        </p:blipFill>
        <p:spPr bwMode="auto">
          <a:xfrm>
            <a:off x="1979613" y="4941888"/>
            <a:ext cx="5448300" cy="1762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1000" fill="hold"/>
                                        <p:tgtEl>
                                          <p:spTgt spid="78850"/>
                                        </p:tgtEl>
                                        <p:attrNameLst>
                                          <p:attrName>ppt_x</p:attrName>
                                        </p:attrNameLst>
                                      </p:cBhvr>
                                      <p:tavLst>
                                        <p:tav tm="0">
                                          <p:val>
                                            <p:strVal val="#ppt_x"/>
                                          </p:val>
                                        </p:tav>
                                        <p:tav tm="100000">
                                          <p:val>
                                            <p:strVal val="#ppt_x"/>
                                          </p:val>
                                        </p:tav>
                                      </p:tavLst>
                                    </p:anim>
                                    <p:anim calcmode="lin" valueType="num">
                                      <p:cBhvr additive="base">
                                        <p:cTn id="8" dur="1000" fill="hold"/>
                                        <p:tgtEl>
                                          <p:spTgt spid="7885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1000"/>
                                  </p:stCondLst>
                                  <p:childTnLst>
                                    <p:set>
                                      <p:cBhvr>
                                        <p:cTn id="11" dur="1" fill="hold">
                                          <p:stCondLst>
                                            <p:cond delay="0"/>
                                          </p:stCondLst>
                                        </p:cTn>
                                        <p:tgtEl>
                                          <p:spTgt spid="78852"/>
                                        </p:tgtEl>
                                        <p:attrNameLst>
                                          <p:attrName>style.visibility</p:attrName>
                                        </p:attrNameLst>
                                      </p:cBhvr>
                                      <p:to>
                                        <p:strVal val="visible"/>
                                      </p:to>
                                    </p:set>
                                    <p:animEffect transition="in" filter="wipe(down)">
                                      <p:cBhvr>
                                        <p:cTn id="12" dur="500"/>
                                        <p:tgtEl>
                                          <p:spTgt spid="788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8853"/>
                                        </p:tgtEl>
                                        <p:attrNameLst>
                                          <p:attrName>style.visibility</p:attrName>
                                        </p:attrNameLst>
                                      </p:cBhvr>
                                      <p:to>
                                        <p:strVal val="visible"/>
                                      </p:to>
                                    </p:set>
                                    <p:anim calcmode="lin" valueType="num">
                                      <p:cBhvr additive="base">
                                        <p:cTn id="17" dur="500" fill="hold"/>
                                        <p:tgtEl>
                                          <p:spTgt spid="78853"/>
                                        </p:tgtEl>
                                        <p:attrNameLst>
                                          <p:attrName>ppt_x</p:attrName>
                                        </p:attrNameLst>
                                      </p:cBhvr>
                                      <p:tavLst>
                                        <p:tav tm="0">
                                          <p:val>
                                            <p:strVal val="#ppt_x"/>
                                          </p:val>
                                        </p:tav>
                                        <p:tav tm="100000">
                                          <p:val>
                                            <p:strVal val="#ppt_x"/>
                                          </p:val>
                                        </p:tav>
                                      </p:tavLst>
                                    </p:anim>
                                    <p:anim calcmode="lin" valueType="num">
                                      <p:cBhvr additive="base">
                                        <p:cTn id="18" dur="500" fill="hold"/>
                                        <p:tgtEl>
                                          <p:spTgt spid="788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68351783-A180-4FE8-A06D-71E51A801224}" type="slidenum">
              <a:rPr lang="es-ES"/>
              <a:pPr/>
              <a:t>38</a:t>
            </a:fld>
            <a:endParaRPr lang="es-ES"/>
          </a:p>
        </p:txBody>
      </p:sp>
      <p:sp>
        <p:nvSpPr>
          <p:cNvPr id="317442" name="Rectangle 2"/>
          <p:cNvSpPr>
            <a:spLocks noGrp="1" noChangeArrowheads="1"/>
          </p:cNvSpPr>
          <p:nvPr>
            <p:ph type="title"/>
          </p:nvPr>
        </p:nvSpPr>
        <p:spPr>
          <a:xfrm>
            <a:off x="466725" y="0"/>
            <a:ext cx="8229600" cy="692150"/>
          </a:xfrm>
        </p:spPr>
        <p:txBody>
          <a:bodyPr/>
          <a:lstStyle/>
          <a:p>
            <a:r>
              <a:rPr lang="es-ES" sz="3200"/>
              <a:t>Tarea de evaluación ESO</a:t>
            </a:r>
          </a:p>
        </p:txBody>
      </p:sp>
      <p:pic>
        <p:nvPicPr>
          <p:cNvPr id="317446" name="Picture 6"/>
          <p:cNvPicPr>
            <a:picLocks noChangeAspect="1" noChangeArrowheads="1"/>
          </p:cNvPicPr>
          <p:nvPr>
            <p:ph type="body" idx="1"/>
          </p:nvPr>
        </p:nvPicPr>
        <p:blipFill>
          <a:blip r:embed="rId2" cstate="print"/>
          <a:srcRect/>
          <a:stretch>
            <a:fillRect/>
          </a:stretch>
        </p:blipFill>
        <p:spPr>
          <a:xfrm>
            <a:off x="1619250" y="1123950"/>
            <a:ext cx="6000750" cy="50180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wipe(down)">
                                      <p:cBhvr>
                                        <p:cTn id="7" dur="1000"/>
                                        <p:tgtEl>
                                          <p:spTgt spid="317442"/>
                                        </p:tgtEl>
                                      </p:cBhvr>
                                    </p:animEffect>
                                  </p:childTnLst>
                                </p:cTn>
                              </p:par>
                            </p:childTnLst>
                          </p:cTn>
                        </p:par>
                        <p:par>
                          <p:cTn id="8" fill="hold">
                            <p:stCondLst>
                              <p:cond delay="1000"/>
                            </p:stCondLst>
                            <p:childTnLst>
                              <p:par>
                                <p:cTn id="9" presetID="54" presetClass="entr" presetSubtype="0" accel="100000" fill="hold" nodeType="afterEffect">
                                  <p:stCondLst>
                                    <p:cond delay="1000"/>
                                  </p:stCondLst>
                                  <p:childTnLst>
                                    <p:set>
                                      <p:cBhvr>
                                        <p:cTn id="10" dur="1" fill="hold">
                                          <p:stCondLst>
                                            <p:cond delay="0"/>
                                          </p:stCondLst>
                                        </p:cTn>
                                        <p:tgtEl>
                                          <p:spTgt spid="317446"/>
                                        </p:tgtEl>
                                        <p:attrNameLst>
                                          <p:attrName>style.visibility</p:attrName>
                                        </p:attrNameLst>
                                      </p:cBhvr>
                                      <p:to>
                                        <p:strVal val="visible"/>
                                      </p:to>
                                    </p:set>
                                    <p:anim calcmode="lin" valueType="num">
                                      <p:cBhvr>
                                        <p:cTn id="11" dur="500" fill="hold"/>
                                        <p:tgtEl>
                                          <p:spTgt spid="317446"/>
                                        </p:tgtEl>
                                        <p:attrNameLst>
                                          <p:attrName>ppt_w</p:attrName>
                                        </p:attrNameLst>
                                      </p:cBhvr>
                                      <p:tavLst>
                                        <p:tav tm="0">
                                          <p:val>
                                            <p:strVal val="#ppt_w*0.05"/>
                                          </p:val>
                                        </p:tav>
                                        <p:tav tm="100000">
                                          <p:val>
                                            <p:strVal val="#ppt_w"/>
                                          </p:val>
                                        </p:tav>
                                      </p:tavLst>
                                    </p:anim>
                                    <p:anim calcmode="lin" valueType="num">
                                      <p:cBhvr>
                                        <p:cTn id="12" dur="500" fill="hold"/>
                                        <p:tgtEl>
                                          <p:spTgt spid="317446"/>
                                        </p:tgtEl>
                                        <p:attrNameLst>
                                          <p:attrName>ppt_h</p:attrName>
                                        </p:attrNameLst>
                                      </p:cBhvr>
                                      <p:tavLst>
                                        <p:tav tm="0">
                                          <p:val>
                                            <p:strVal val="#ppt_h"/>
                                          </p:val>
                                        </p:tav>
                                        <p:tav tm="100000">
                                          <p:val>
                                            <p:strVal val="#ppt_h"/>
                                          </p:val>
                                        </p:tav>
                                      </p:tavLst>
                                    </p:anim>
                                    <p:anim calcmode="lin" valueType="num">
                                      <p:cBhvr>
                                        <p:cTn id="13" dur="500" fill="hold"/>
                                        <p:tgtEl>
                                          <p:spTgt spid="317446"/>
                                        </p:tgtEl>
                                        <p:attrNameLst>
                                          <p:attrName>ppt_x</p:attrName>
                                        </p:attrNameLst>
                                      </p:cBhvr>
                                      <p:tavLst>
                                        <p:tav tm="0">
                                          <p:val>
                                            <p:strVal val="#ppt_x-.2"/>
                                          </p:val>
                                        </p:tav>
                                        <p:tav tm="100000">
                                          <p:val>
                                            <p:strVal val="#ppt_x"/>
                                          </p:val>
                                        </p:tav>
                                      </p:tavLst>
                                    </p:anim>
                                    <p:anim calcmode="lin" valueType="num">
                                      <p:cBhvr>
                                        <p:cTn id="14" dur="500" fill="hold"/>
                                        <p:tgtEl>
                                          <p:spTgt spid="317446"/>
                                        </p:tgtEl>
                                        <p:attrNameLst>
                                          <p:attrName>ppt_y</p:attrName>
                                        </p:attrNameLst>
                                      </p:cBhvr>
                                      <p:tavLst>
                                        <p:tav tm="0">
                                          <p:val>
                                            <p:strVal val="#ppt_y"/>
                                          </p:val>
                                        </p:tav>
                                        <p:tav tm="100000">
                                          <p:val>
                                            <p:strVal val="#ppt_y"/>
                                          </p:val>
                                        </p:tav>
                                      </p:tavLst>
                                    </p:anim>
                                    <p:animEffect transition="in" filter="fade">
                                      <p:cBhvr>
                                        <p:cTn id="15" dur="500"/>
                                        <p:tgtEl>
                                          <p:spTgt spid="317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FF99"/>
        </a:solidFill>
        <a:effectLst/>
      </p:bgPr>
    </p:bg>
    <p:spTree>
      <p:nvGrpSpPr>
        <p:cNvPr id="1" name=""/>
        <p:cNvGrpSpPr/>
        <p:nvPr/>
      </p:nvGrpSpPr>
      <p:grpSpPr>
        <a:xfrm>
          <a:off x="0" y="0"/>
          <a:ext cx="0" cy="0"/>
          <a:chOff x="0" y="0"/>
          <a:chExt cx="0" cy="0"/>
        </a:xfrm>
      </p:grpSpPr>
      <p:sp>
        <p:nvSpPr>
          <p:cNvPr id="97282" name="Rectangle 2"/>
          <p:cNvSpPr>
            <a:spLocks noGrp="1" noRot="1" noChangeArrowheads="1"/>
          </p:cNvSpPr>
          <p:nvPr>
            <p:ph type="body" idx="1"/>
          </p:nvPr>
        </p:nvSpPr>
        <p:spPr>
          <a:xfrm>
            <a:off x="900113" y="1844675"/>
            <a:ext cx="8007350" cy="3024188"/>
          </a:xfrm>
        </p:spPr>
        <p:txBody>
          <a:bodyPr/>
          <a:lstStyle/>
          <a:p>
            <a:pPr>
              <a:spcBef>
                <a:spcPct val="0"/>
              </a:spcBef>
              <a:buFont typeface="Wingdings" pitchFamily="2" charset="2"/>
              <a:buNone/>
            </a:pPr>
            <a:r>
              <a:rPr lang="es-ES" sz="4400">
                <a:solidFill>
                  <a:srgbClr val="000000"/>
                </a:solidFill>
                <a:effectLst>
                  <a:outerShdw blurRad="38100" dist="38100" dir="2700000" algn="tl">
                    <a:srgbClr val="FFFFFF"/>
                  </a:outerShdw>
                </a:effectLst>
              </a:rPr>
              <a:t>  Nuevas orientaciones oficiales. Desarrollo de la LOE para Primaria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calcmode="lin" valueType="num">
                                      <p:cBhvr>
                                        <p:cTn id="7" dur="500" fill="hold"/>
                                        <p:tgtEl>
                                          <p:spTgt spid="9728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9728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9728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9728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972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130C32BE-B709-4A83-868F-24A8A12F2ECA}" type="slidenum">
              <a:rPr lang="es-ES"/>
              <a:pPr/>
              <a:t>4</a:t>
            </a:fld>
            <a:endParaRPr lang="es-ES"/>
          </a:p>
        </p:txBody>
      </p:sp>
      <p:sp>
        <p:nvSpPr>
          <p:cNvPr id="259074" name="Rectangle 2"/>
          <p:cNvSpPr>
            <a:spLocks noGrp="1" noChangeArrowheads="1"/>
          </p:cNvSpPr>
          <p:nvPr>
            <p:ph type="title"/>
          </p:nvPr>
        </p:nvSpPr>
        <p:spPr>
          <a:xfrm>
            <a:off x="466725" y="188913"/>
            <a:ext cx="8226425" cy="1143000"/>
          </a:xfrm>
        </p:spPr>
        <p:txBody>
          <a:bodyPr/>
          <a:lstStyle/>
          <a:p>
            <a:r>
              <a:rPr lang="es-ES" sz="3200"/>
              <a:t>Ocasión para mejorar</a:t>
            </a:r>
            <a:br>
              <a:rPr lang="es-ES" sz="3200"/>
            </a:br>
            <a:r>
              <a:rPr lang="es-ES" sz="3200"/>
              <a:t>La calidad de la Educación Matemática</a:t>
            </a:r>
          </a:p>
        </p:txBody>
      </p:sp>
      <p:sp>
        <p:nvSpPr>
          <p:cNvPr id="259075" name="Rectangle 3"/>
          <p:cNvSpPr>
            <a:spLocks noGrp="1" noChangeArrowheads="1"/>
          </p:cNvSpPr>
          <p:nvPr>
            <p:ph type="body" idx="1"/>
          </p:nvPr>
        </p:nvSpPr>
        <p:spPr>
          <a:xfrm>
            <a:off x="323850" y="1557338"/>
            <a:ext cx="8442325" cy="4895850"/>
          </a:xfrm>
        </p:spPr>
        <p:txBody>
          <a:bodyPr/>
          <a:lstStyle/>
          <a:p>
            <a:pPr>
              <a:lnSpc>
                <a:spcPct val="70000"/>
              </a:lnSpc>
              <a:spcBef>
                <a:spcPct val="15000"/>
              </a:spcBef>
            </a:pPr>
            <a:r>
              <a:rPr lang="es-ES" sz="2400">
                <a:effectLst/>
              </a:rPr>
              <a:t>Motivos :</a:t>
            </a:r>
          </a:p>
          <a:p>
            <a:pPr lvl="1">
              <a:spcBef>
                <a:spcPct val="10000"/>
              </a:spcBef>
            </a:pPr>
            <a:r>
              <a:rPr lang="es-ES" sz="2000" u="sng">
                <a:effectLst/>
              </a:rPr>
              <a:t>Nuevos fundamentos y orientaciones curriculares de la Unión Europea</a:t>
            </a:r>
          </a:p>
          <a:p>
            <a:pPr lvl="1">
              <a:spcBef>
                <a:spcPct val="10000"/>
              </a:spcBef>
            </a:pPr>
            <a:r>
              <a:rPr lang="es-ES" sz="2000">
                <a:effectLst/>
              </a:rPr>
              <a:t>Desarrollo de la </a:t>
            </a:r>
            <a:r>
              <a:rPr lang="es-ES" sz="2000" u="sng">
                <a:effectLst/>
              </a:rPr>
              <a:t>LOE</a:t>
            </a:r>
            <a:r>
              <a:rPr lang="es-ES" sz="2000">
                <a:effectLst/>
              </a:rPr>
              <a:t> y de la nueva </a:t>
            </a:r>
            <a:r>
              <a:rPr lang="es-ES" sz="2000" u="sng">
                <a:effectLst/>
              </a:rPr>
              <a:t>ley de Educación</a:t>
            </a:r>
            <a:r>
              <a:rPr lang="es-ES" sz="2000">
                <a:effectLst/>
              </a:rPr>
              <a:t> para Andalucía</a:t>
            </a:r>
          </a:p>
          <a:p>
            <a:pPr lvl="1">
              <a:spcBef>
                <a:spcPct val="10000"/>
              </a:spcBef>
            </a:pPr>
            <a:r>
              <a:rPr lang="es-ES" sz="2000">
                <a:effectLst/>
              </a:rPr>
              <a:t>Resultados modestos en </a:t>
            </a:r>
            <a:r>
              <a:rPr lang="es-ES" sz="2000" u="sng">
                <a:effectLst/>
              </a:rPr>
              <a:t>evaluaciones de diagnóstico</a:t>
            </a:r>
            <a:r>
              <a:rPr lang="es-ES" sz="2000">
                <a:effectLst/>
              </a:rPr>
              <a:t> del rendimiento matemático de los alumnos basadas en los nuevos fundamentos (alfabetización matemática y competencias matemáticas)</a:t>
            </a:r>
          </a:p>
          <a:p>
            <a:pPr>
              <a:spcBef>
                <a:spcPct val="10000"/>
              </a:spcBef>
            </a:pPr>
            <a:endParaRPr lang="es-ES" sz="2400">
              <a:effectLst/>
            </a:endParaRPr>
          </a:p>
          <a:p>
            <a:pPr>
              <a:spcBef>
                <a:spcPct val="10000"/>
              </a:spcBef>
              <a:spcAft>
                <a:spcPct val="10000"/>
              </a:spcAft>
            </a:pPr>
            <a:r>
              <a:rPr lang="es-ES" sz="2400">
                <a:effectLst/>
              </a:rPr>
              <a:t>Es un </a:t>
            </a:r>
            <a:r>
              <a:rPr lang="es-ES" sz="2400" u="sng">
                <a:effectLst/>
              </a:rPr>
              <a:t>reto permanente</a:t>
            </a:r>
            <a:r>
              <a:rPr lang="es-ES" sz="2400">
                <a:effectLst/>
              </a:rPr>
              <a:t>. La solución óptima sólo se dará si se dan, simultáneamente, un cúmulo de circunstancias (complejidad y multiplicidad de factores, algunos de ellos de influencia negativa)</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wipe(down)">
                                      <p:cBhvr>
                                        <p:cTn id="7" dur="500"/>
                                        <p:tgtEl>
                                          <p:spTgt spid="259075">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1000"/>
                                  </p:stCondLst>
                                  <p:childTnLst>
                                    <p:set>
                                      <p:cBhvr>
                                        <p:cTn id="10" dur="1" fill="hold">
                                          <p:stCondLst>
                                            <p:cond delay="0"/>
                                          </p:stCondLst>
                                        </p:cTn>
                                        <p:tgtEl>
                                          <p:spTgt spid="259075">
                                            <p:txEl>
                                              <p:pRg st="1" end="1"/>
                                            </p:txEl>
                                          </p:spTgt>
                                        </p:tgtEl>
                                        <p:attrNameLst>
                                          <p:attrName>style.visibility</p:attrName>
                                        </p:attrNameLst>
                                      </p:cBhvr>
                                      <p:to>
                                        <p:strVal val="visible"/>
                                      </p:to>
                                    </p:set>
                                    <p:animEffect transition="in" filter="box(in)">
                                      <p:cBhvr>
                                        <p:cTn id="11" dur="1000"/>
                                        <p:tgtEl>
                                          <p:spTgt spid="259075">
                                            <p:txEl>
                                              <p:pRg st="1" end="1"/>
                                            </p:txEl>
                                          </p:spTgt>
                                        </p:tgtEl>
                                      </p:cBhvr>
                                    </p:animEffect>
                                  </p:childTnLst>
                                </p:cTn>
                              </p:par>
                            </p:childTnLst>
                          </p:cTn>
                        </p:par>
                        <p:par>
                          <p:cTn id="12" fill="hold">
                            <p:stCondLst>
                              <p:cond delay="2500"/>
                            </p:stCondLst>
                            <p:childTnLst>
                              <p:par>
                                <p:cTn id="13" presetID="4" presetClass="entr" presetSubtype="16" fill="hold" nodeType="afterEffect">
                                  <p:stCondLst>
                                    <p:cond delay="2000"/>
                                  </p:stCondLst>
                                  <p:childTnLst>
                                    <p:set>
                                      <p:cBhvr>
                                        <p:cTn id="14" dur="1" fill="hold">
                                          <p:stCondLst>
                                            <p:cond delay="0"/>
                                          </p:stCondLst>
                                        </p:cTn>
                                        <p:tgtEl>
                                          <p:spTgt spid="259075">
                                            <p:txEl>
                                              <p:pRg st="2" end="2"/>
                                            </p:txEl>
                                          </p:spTgt>
                                        </p:tgtEl>
                                        <p:attrNameLst>
                                          <p:attrName>style.visibility</p:attrName>
                                        </p:attrNameLst>
                                      </p:cBhvr>
                                      <p:to>
                                        <p:strVal val="visible"/>
                                      </p:to>
                                    </p:set>
                                    <p:animEffect transition="in" filter="box(in)">
                                      <p:cBhvr>
                                        <p:cTn id="15" dur="1000"/>
                                        <p:tgtEl>
                                          <p:spTgt spid="259075">
                                            <p:txEl>
                                              <p:pRg st="2" end="2"/>
                                            </p:txEl>
                                          </p:spTgt>
                                        </p:tgtEl>
                                      </p:cBhvr>
                                    </p:animEffect>
                                  </p:childTnLst>
                                </p:cTn>
                              </p:par>
                            </p:childTnLst>
                          </p:cTn>
                        </p:par>
                        <p:par>
                          <p:cTn id="16" fill="hold">
                            <p:stCondLst>
                              <p:cond delay="5500"/>
                            </p:stCondLst>
                            <p:childTnLst>
                              <p:par>
                                <p:cTn id="17" presetID="4" presetClass="entr" presetSubtype="16" fill="hold" nodeType="afterEffect">
                                  <p:stCondLst>
                                    <p:cond delay="2000"/>
                                  </p:stCondLst>
                                  <p:childTnLst>
                                    <p:set>
                                      <p:cBhvr>
                                        <p:cTn id="18" dur="1" fill="hold">
                                          <p:stCondLst>
                                            <p:cond delay="0"/>
                                          </p:stCondLst>
                                        </p:cTn>
                                        <p:tgtEl>
                                          <p:spTgt spid="259075">
                                            <p:txEl>
                                              <p:pRg st="3" end="3"/>
                                            </p:txEl>
                                          </p:spTgt>
                                        </p:tgtEl>
                                        <p:attrNameLst>
                                          <p:attrName>style.visibility</p:attrName>
                                        </p:attrNameLst>
                                      </p:cBhvr>
                                      <p:to>
                                        <p:strVal val="visible"/>
                                      </p:to>
                                    </p:set>
                                    <p:animEffect transition="in" filter="box(in)">
                                      <p:cBhvr>
                                        <p:cTn id="19" dur="1000"/>
                                        <p:tgtEl>
                                          <p:spTgt spid="25907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59075">
                                            <p:txEl>
                                              <p:pRg st="5" end="5"/>
                                            </p:txEl>
                                          </p:spTgt>
                                        </p:tgtEl>
                                        <p:attrNameLst>
                                          <p:attrName>style.visibility</p:attrName>
                                        </p:attrNameLst>
                                      </p:cBhvr>
                                      <p:to>
                                        <p:strVal val="visible"/>
                                      </p:to>
                                    </p:set>
                                    <p:animEffect transition="in" filter="box(in)">
                                      <p:cBhvr>
                                        <p:cTn id="24" dur="1000"/>
                                        <p:tgtEl>
                                          <p:spTgt spid="259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F09C30EF-8880-4F40-B365-88BF6AC87D87}" type="slidenum">
              <a:rPr lang="es-ES"/>
              <a:pPr/>
              <a:t>40</a:t>
            </a:fld>
            <a:endParaRPr lang="es-ES"/>
          </a:p>
        </p:txBody>
      </p:sp>
      <p:sp>
        <p:nvSpPr>
          <p:cNvPr id="318467" name="Rectangle 3"/>
          <p:cNvSpPr>
            <a:spLocks noGrp="1" noRot="1" noChangeArrowheads="1"/>
          </p:cNvSpPr>
          <p:nvPr>
            <p:ph type="body" idx="1"/>
          </p:nvPr>
        </p:nvSpPr>
        <p:spPr>
          <a:xfrm>
            <a:off x="611188" y="1196975"/>
            <a:ext cx="8007350" cy="4191000"/>
          </a:xfrm>
        </p:spPr>
        <p:txBody>
          <a:bodyPr/>
          <a:lstStyle/>
          <a:p>
            <a:r>
              <a:rPr lang="es-ES"/>
              <a:t>La ley Orgánica de Educación, 2/2006, de 3 de mayo, en su artículo 6: . . . el currículo es “el conjunto de objetivos, </a:t>
            </a:r>
            <a:r>
              <a:rPr lang="es-ES" b="1" u="sng"/>
              <a:t>competencias básicas</a:t>
            </a:r>
            <a:r>
              <a:rPr lang="es-ES"/>
              <a:t>, contenidos, métodos pedagógicos y criterios de evaluación de cada una de las enseñanzas . .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 calcmode="lin" valueType="num">
                                      <p:cBhvr additive="base">
                                        <p:cTn id="7" dur="500" fill="hold"/>
                                        <p:tgtEl>
                                          <p:spTgt spid="318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84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B327E3B9-62F0-40C1-BCAF-249199420EC0}" type="slidenum">
              <a:rPr lang="es-ES"/>
              <a:pPr/>
              <a:t>41</a:t>
            </a:fld>
            <a:endParaRPr lang="es-ES"/>
          </a:p>
        </p:txBody>
      </p:sp>
      <p:sp>
        <p:nvSpPr>
          <p:cNvPr id="319490" name="Rectangle 2"/>
          <p:cNvSpPr>
            <a:spLocks noGrp="1" noRot="1" noChangeArrowheads="1"/>
          </p:cNvSpPr>
          <p:nvPr>
            <p:ph type="body" idx="1"/>
          </p:nvPr>
        </p:nvSpPr>
        <p:spPr>
          <a:xfrm>
            <a:off x="611188" y="1196975"/>
            <a:ext cx="8281987" cy="4824413"/>
          </a:xfrm>
        </p:spPr>
        <p:txBody>
          <a:bodyPr/>
          <a:lstStyle/>
          <a:p>
            <a:pPr>
              <a:lnSpc>
                <a:spcPct val="90000"/>
              </a:lnSpc>
              <a:buFont typeface="Wingdings" pitchFamily="2" charset="2"/>
              <a:buNone/>
            </a:pPr>
            <a:r>
              <a:rPr lang="es-ES" sz="2400" u="sng">
                <a:effectLst/>
              </a:rPr>
              <a:t>Competencias básicas en la LOE</a:t>
            </a:r>
            <a:endParaRPr lang="es-ES" sz="2400">
              <a:effectLst/>
            </a:endParaRPr>
          </a:p>
          <a:p>
            <a:pPr>
              <a:lnSpc>
                <a:spcPct val="90000"/>
              </a:lnSpc>
              <a:buFont typeface="Wingdings" pitchFamily="2" charset="2"/>
              <a:buNone/>
            </a:pPr>
            <a:endParaRPr lang="es-ES" sz="2400">
              <a:effectLst/>
            </a:endParaRPr>
          </a:p>
          <a:p>
            <a:pPr>
              <a:lnSpc>
                <a:spcPct val="90000"/>
              </a:lnSpc>
              <a:buFont typeface="Wingdings" pitchFamily="2" charset="2"/>
              <a:buNone/>
            </a:pPr>
            <a:r>
              <a:rPr lang="es-ES" sz="2400">
                <a:effectLst/>
              </a:rPr>
              <a:t>		- </a:t>
            </a:r>
            <a:r>
              <a:rPr lang="es-ES" sz="2800" b="1">
                <a:effectLst/>
              </a:rPr>
              <a:t>Competencia matemática</a:t>
            </a:r>
          </a:p>
          <a:p>
            <a:pPr>
              <a:lnSpc>
                <a:spcPct val="90000"/>
              </a:lnSpc>
              <a:buFont typeface="Wingdings" pitchFamily="2" charset="2"/>
              <a:buNone/>
            </a:pPr>
            <a:r>
              <a:rPr lang="es-ES" sz="2400">
                <a:effectLst/>
              </a:rPr>
              <a:t>		- Aprender a aprender</a:t>
            </a:r>
          </a:p>
          <a:p>
            <a:pPr>
              <a:lnSpc>
                <a:spcPct val="90000"/>
              </a:lnSpc>
              <a:buFont typeface="Wingdings" pitchFamily="2" charset="2"/>
              <a:buNone/>
            </a:pPr>
            <a:r>
              <a:rPr lang="es-ES" sz="2400">
                <a:effectLst/>
              </a:rPr>
              <a:t>		- Autonomía e iniciativa personal</a:t>
            </a:r>
          </a:p>
          <a:p>
            <a:pPr>
              <a:lnSpc>
                <a:spcPct val="90000"/>
              </a:lnSpc>
              <a:buFont typeface="Wingdings" pitchFamily="2" charset="2"/>
              <a:buNone/>
            </a:pPr>
            <a:r>
              <a:rPr lang="es-ES" sz="2400">
                <a:effectLst/>
              </a:rPr>
              <a:t>		- Conocimiento e interacción con el mundo físico</a:t>
            </a:r>
          </a:p>
          <a:p>
            <a:pPr>
              <a:lnSpc>
                <a:spcPct val="90000"/>
              </a:lnSpc>
              <a:buFont typeface="Wingdings" pitchFamily="2" charset="2"/>
              <a:buNone/>
            </a:pPr>
            <a:r>
              <a:rPr lang="es-ES" sz="2400">
                <a:effectLst/>
              </a:rPr>
              <a:t>		- Tratamiento de la información y competencia digital</a:t>
            </a:r>
          </a:p>
          <a:p>
            <a:pPr>
              <a:lnSpc>
                <a:spcPct val="90000"/>
              </a:lnSpc>
              <a:buFont typeface="Wingdings" pitchFamily="2" charset="2"/>
              <a:buNone/>
            </a:pPr>
            <a:r>
              <a:rPr lang="es-ES" sz="2400">
                <a:effectLst/>
              </a:rPr>
              <a:t>		- Competencia social y ciudadana</a:t>
            </a:r>
          </a:p>
          <a:p>
            <a:pPr>
              <a:lnSpc>
                <a:spcPct val="90000"/>
              </a:lnSpc>
              <a:buFont typeface="Wingdings" pitchFamily="2" charset="2"/>
              <a:buNone/>
            </a:pPr>
            <a:r>
              <a:rPr lang="es-ES" sz="2400">
                <a:effectLst/>
              </a:rPr>
              <a:t>		- Comunicación lingüística</a:t>
            </a:r>
          </a:p>
          <a:p>
            <a:pPr>
              <a:lnSpc>
                <a:spcPct val="90000"/>
              </a:lnSpc>
              <a:buFont typeface="Wingdings" pitchFamily="2" charset="2"/>
              <a:buNone/>
            </a:pPr>
            <a:r>
              <a:rPr lang="es-ES" sz="2400">
                <a:effectLst/>
              </a:rPr>
              <a:t>		- Competencia cultural y artística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19490">
                                            <p:txEl>
                                              <p:pRg st="0" end="0"/>
                                            </p:txEl>
                                          </p:spTgt>
                                        </p:tgtEl>
                                        <p:attrNameLst>
                                          <p:attrName>style.visibility</p:attrName>
                                        </p:attrNameLst>
                                      </p:cBhvr>
                                      <p:to>
                                        <p:strVal val="visible"/>
                                      </p:to>
                                    </p:set>
                                    <p:animEffect transition="in" filter="box(in)">
                                      <p:cBhvr>
                                        <p:cTn id="7" dur="500"/>
                                        <p:tgtEl>
                                          <p:spTgt spid="319490">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1000"/>
                                  </p:stCondLst>
                                  <p:childTnLst>
                                    <p:set>
                                      <p:cBhvr>
                                        <p:cTn id="10" dur="1" fill="hold">
                                          <p:stCondLst>
                                            <p:cond delay="0"/>
                                          </p:stCondLst>
                                        </p:cTn>
                                        <p:tgtEl>
                                          <p:spTgt spid="319490">
                                            <p:txEl>
                                              <p:pRg st="2" end="2"/>
                                            </p:txEl>
                                          </p:spTgt>
                                        </p:tgtEl>
                                        <p:attrNameLst>
                                          <p:attrName>style.visibility</p:attrName>
                                        </p:attrNameLst>
                                      </p:cBhvr>
                                      <p:to>
                                        <p:strVal val="visible"/>
                                      </p:to>
                                    </p:set>
                                    <p:animEffect transition="in" filter="blinds(horizontal)">
                                      <p:cBhvr>
                                        <p:cTn id="11" dur="500"/>
                                        <p:tgtEl>
                                          <p:spTgt spid="319490">
                                            <p:txEl>
                                              <p:pRg st="2" end="2"/>
                                            </p:txEl>
                                          </p:spTgt>
                                        </p:tgtEl>
                                      </p:cBhvr>
                                    </p:animEffect>
                                  </p:childTnLst>
                                </p:cTn>
                              </p:par>
                            </p:childTnLst>
                          </p:cTn>
                        </p:par>
                        <p:par>
                          <p:cTn id="12" fill="hold">
                            <p:stCondLst>
                              <p:cond delay="2000"/>
                            </p:stCondLst>
                            <p:childTnLst>
                              <p:par>
                                <p:cTn id="13" presetID="3" presetClass="entr" presetSubtype="10" fill="hold" nodeType="afterEffect">
                                  <p:stCondLst>
                                    <p:cond delay="1000"/>
                                  </p:stCondLst>
                                  <p:childTnLst>
                                    <p:set>
                                      <p:cBhvr>
                                        <p:cTn id="14" dur="1" fill="hold">
                                          <p:stCondLst>
                                            <p:cond delay="0"/>
                                          </p:stCondLst>
                                        </p:cTn>
                                        <p:tgtEl>
                                          <p:spTgt spid="319490">
                                            <p:txEl>
                                              <p:pRg st="3" end="3"/>
                                            </p:txEl>
                                          </p:spTgt>
                                        </p:tgtEl>
                                        <p:attrNameLst>
                                          <p:attrName>style.visibility</p:attrName>
                                        </p:attrNameLst>
                                      </p:cBhvr>
                                      <p:to>
                                        <p:strVal val="visible"/>
                                      </p:to>
                                    </p:set>
                                    <p:animEffect transition="in" filter="blinds(horizontal)">
                                      <p:cBhvr>
                                        <p:cTn id="15" dur="500"/>
                                        <p:tgtEl>
                                          <p:spTgt spid="319490">
                                            <p:txEl>
                                              <p:pRg st="3" end="3"/>
                                            </p:txEl>
                                          </p:spTgt>
                                        </p:tgtEl>
                                      </p:cBhvr>
                                    </p:animEffect>
                                  </p:childTnLst>
                                </p:cTn>
                              </p:par>
                            </p:childTnLst>
                          </p:cTn>
                        </p:par>
                        <p:par>
                          <p:cTn id="16" fill="hold">
                            <p:stCondLst>
                              <p:cond delay="3500"/>
                            </p:stCondLst>
                            <p:childTnLst>
                              <p:par>
                                <p:cTn id="17" presetID="3" presetClass="entr" presetSubtype="10" fill="hold" nodeType="afterEffect">
                                  <p:stCondLst>
                                    <p:cond delay="1000"/>
                                  </p:stCondLst>
                                  <p:childTnLst>
                                    <p:set>
                                      <p:cBhvr>
                                        <p:cTn id="18" dur="1" fill="hold">
                                          <p:stCondLst>
                                            <p:cond delay="0"/>
                                          </p:stCondLst>
                                        </p:cTn>
                                        <p:tgtEl>
                                          <p:spTgt spid="319490">
                                            <p:txEl>
                                              <p:pRg st="4" end="4"/>
                                            </p:txEl>
                                          </p:spTgt>
                                        </p:tgtEl>
                                        <p:attrNameLst>
                                          <p:attrName>style.visibility</p:attrName>
                                        </p:attrNameLst>
                                      </p:cBhvr>
                                      <p:to>
                                        <p:strVal val="visible"/>
                                      </p:to>
                                    </p:set>
                                    <p:animEffect transition="in" filter="blinds(horizontal)">
                                      <p:cBhvr>
                                        <p:cTn id="19" dur="500"/>
                                        <p:tgtEl>
                                          <p:spTgt spid="319490">
                                            <p:txEl>
                                              <p:pRg st="4" end="4"/>
                                            </p:txEl>
                                          </p:spTgt>
                                        </p:tgtEl>
                                      </p:cBhvr>
                                    </p:animEffect>
                                  </p:childTnLst>
                                </p:cTn>
                              </p:par>
                            </p:childTnLst>
                          </p:cTn>
                        </p:par>
                        <p:par>
                          <p:cTn id="20" fill="hold">
                            <p:stCondLst>
                              <p:cond delay="5000"/>
                            </p:stCondLst>
                            <p:childTnLst>
                              <p:par>
                                <p:cTn id="21" presetID="3" presetClass="entr" presetSubtype="10" fill="hold" nodeType="afterEffect">
                                  <p:stCondLst>
                                    <p:cond delay="1000"/>
                                  </p:stCondLst>
                                  <p:childTnLst>
                                    <p:set>
                                      <p:cBhvr>
                                        <p:cTn id="22" dur="1" fill="hold">
                                          <p:stCondLst>
                                            <p:cond delay="0"/>
                                          </p:stCondLst>
                                        </p:cTn>
                                        <p:tgtEl>
                                          <p:spTgt spid="319490">
                                            <p:txEl>
                                              <p:pRg st="5" end="5"/>
                                            </p:txEl>
                                          </p:spTgt>
                                        </p:tgtEl>
                                        <p:attrNameLst>
                                          <p:attrName>style.visibility</p:attrName>
                                        </p:attrNameLst>
                                      </p:cBhvr>
                                      <p:to>
                                        <p:strVal val="visible"/>
                                      </p:to>
                                    </p:set>
                                    <p:animEffect transition="in" filter="blinds(horizontal)">
                                      <p:cBhvr>
                                        <p:cTn id="23" dur="500"/>
                                        <p:tgtEl>
                                          <p:spTgt spid="319490">
                                            <p:txEl>
                                              <p:pRg st="5" end="5"/>
                                            </p:txEl>
                                          </p:spTgt>
                                        </p:tgtEl>
                                      </p:cBhvr>
                                    </p:animEffect>
                                  </p:childTnLst>
                                </p:cTn>
                              </p:par>
                            </p:childTnLst>
                          </p:cTn>
                        </p:par>
                        <p:par>
                          <p:cTn id="24" fill="hold">
                            <p:stCondLst>
                              <p:cond delay="6500"/>
                            </p:stCondLst>
                            <p:childTnLst>
                              <p:par>
                                <p:cTn id="25" presetID="3" presetClass="entr" presetSubtype="10" fill="hold" nodeType="afterEffect">
                                  <p:stCondLst>
                                    <p:cond delay="1000"/>
                                  </p:stCondLst>
                                  <p:childTnLst>
                                    <p:set>
                                      <p:cBhvr>
                                        <p:cTn id="26" dur="1" fill="hold">
                                          <p:stCondLst>
                                            <p:cond delay="0"/>
                                          </p:stCondLst>
                                        </p:cTn>
                                        <p:tgtEl>
                                          <p:spTgt spid="319490">
                                            <p:txEl>
                                              <p:pRg st="6" end="6"/>
                                            </p:txEl>
                                          </p:spTgt>
                                        </p:tgtEl>
                                        <p:attrNameLst>
                                          <p:attrName>style.visibility</p:attrName>
                                        </p:attrNameLst>
                                      </p:cBhvr>
                                      <p:to>
                                        <p:strVal val="visible"/>
                                      </p:to>
                                    </p:set>
                                    <p:animEffect transition="in" filter="blinds(horizontal)">
                                      <p:cBhvr>
                                        <p:cTn id="27" dur="500"/>
                                        <p:tgtEl>
                                          <p:spTgt spid="319490">
                                            <p:txEl>
                                              <p:pRg st="6" end="6"/>
                                            </p:txEl>
                                          </p:spTgt>
                                        </p:tgtEl>
                                      </p:cBhvr>
                                    </p:animEffect>
                                  </p:childTnLst>
                                </p:cTn>
                              </p:par>
                            </p:childTnLst>
                          </p:cTn>
                        </p:par>
                        <p:par>
                          <p:cTn id="28" fill="hold">
                            <p:stCondLst>
                              <p:cond delay="8000"/>
                            </p:stCondLst>
                            <p:childTnLst>
                              <p:par>
                                <p:cTn id="29" presetID="3" presetClass="entr" presetSubtype="10" fill="hold" nodeType="afterEffect">
                                  <p:stCondLst>
                                    <p:cond delay="1000"/>
                                  </p:stCondLst>
                                  <p:childTnLst>
                                    <p:set>
                                      <p:cBhvr>
                                        <p:cTn id="30" dur="1" fill="hold">
                                          <p:stCondLst>
                                            <p:cond delay="0"/>
                                          </p:stCondLst>
                                        </p:cTn>
                                        <p:tgtEl>
                                          <p:spTgt spid="319490">
                                            <p:txEl>
                                              <p:pRg st="7" end="7"/>
                                            </p:txEl>
                                          </p:spTgt>
                                        </p:tgtEl>
                                        <p:attrNameLst>
                                          <p:attrName>style.visibility</p:attrName>
                                        </p:attrNameLst>
                                      </p:cBhvr>
                                      <p:to>
                                        <p:strVal val="visible"/>
                                      </p:to>
                                    </p:set>
                                    <p:animEffect transition="in" filter="blinds(horizontal)">
                                      <p:cBhvr>
                                        <p:cTn id="31" dur="500"/>
                                        <p:tgtEl>
                                          <p:spTgt spid="319490">
                                            <p:txEl>
                                              <p:pRg st="7" end="7"/>
                                            </p:txEl>
                                          </p:spTgt>
                                        </p:tgtEl>
                                      </p:cBhvr>
                                    </p:animEffect>
                                  </p:childTnLst>
                                </p:cTn>
                              </p:par>
                            </p:childTnLst>
                          </p:cTn>
                        </p:par>
                        <p:par>
                          <p:cTn id="32" fill="hold">
                            <p:stCondLst>
                              <p:cond delay="9500"/>
                            </p:stCondLst>
                            <p:childTnLst>
                              <p:par>
                                <p:cTn id="33" presetID="3" presetClass="entr" presetSubtype="10" fill="hold" nodeType="afterEffect">
                                  <p:stCondLst>
                                    <p:cond delay="1000"/>
                                  </p:stCondLst>
                                  <p:childTnLst>
                                    <p:set>
                                      <p:cBhvr>
                                        <p:cTn id="34" dur="1" fill="hold">
                                          <p:stCondLst>
                                            <p:cond delay="0"/>
                                          </p:stCondLst>
                                        </p:cTn>
                                        <p:tgtEl>
                                          <p:spTgt spid="319490">
                                            <p:txEl>
                                              <p:pRg st="8" end="8"/>
                                            </p:txEl>
                                          </p:spTgt>
                                        </p:tgtEl>
                                        <p:attrNameLst>
                                          <p:attrName>style.visibility</p:attrName>
                                        </p:attrNameLst>
                                      </p:cBhvr>
                                      <p:to>
                                        <p:strVal val="visible"/>
                                      </p:to>
                                    </p:set>
                                    <p:animEffect transition="in" filter="blinds(horizontal)">
                                      <p:cBhvr>
                                        <p:cTn id="35" dur="500"/>
                                        <p:tgtEl>
                                          <p:spTgt spid="319490">
                                            <p:txEl>
                                              <p:pRg st="8" end="8"/>
                                            </p:txEl>
                                          </p:spTgt>
                                        </p:tgtEl>
                                      </p:cBhvr>
                                    </p:animEffect>
                                  </p:childTnLst>
                                </p:cTn>
                              </p:par>
                            </p:childTnLst>
                          </p:cTn>
                        </p:par>
                        <p:par>
                          <p:cTn id="36" fill="hold">
                            <p:stCondLst>
                              <p:cond delay="11000"/>
                            </p:stCondLst>
                            <p:childTnLst>
                              <p:par>
                                <p:cTn id="37" presetID="3" presetClass="entr" presetSubtype="10" fill="hold" nodeType="afterEffect">
                                  <p:stCondLst>
                                    <p:cond delay="1000"/>
                                  </p:stCondLst>
                                  <p:childTnLst>
                                    <p:set>
                                      <p:cBhvr>
                                        <p:cTn id="38" dur="1" fill="hold">
                                          <p:stCondLst>
                                            <p:cond delay="0"/>
                                          </p:stCondLst>
                                        </p:cTn>
                                        <p:tgtEl>
                                          <p:spTgt spid="319490">
                                            <p:txEl>
                                              <p:pRg st="9" end="9"/>
                                            </p:txEl>
                                          </p:spTgt>
                                        </p:tgtEl>
                                        <p:attrNameLst>
                                          <p:attrName>style.visibility</p:attrName>
                                        </p:attrNameLst>
                                      </p:cBhvr>
                                      <p:to>
                                        <p:strVal val="visible"/>
                                      </p:to>
                                    </p:set>
                                    <p:animEffect transition="in" filter="blinds(horizontal)">
                                      <p:cBhvr>
                                        <p:cTn id="39" dur="500"/>
                                        <p:tgtEl>
                                          <p:spTgt spid="31949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02616149-6835-4539-9EF9-FB7B549C7299}" type="slidenum">
              <a:rPr lang="es-ES"/>
              <a:pPr/>
              <a:t>42</a:t>
            </a:fld>
            <a:endParaRPr lang="es-ES"/>
          </a:p>
        </p:txBody>
      </p:sp>
      <p:sp>
        <p:nvSpPr>
          <p:cNvPr id="320514" name="Rectangle 2"/>
          <p:cNvSpPr>
            <a:spLocks noGrp="1" noRot="1" noChangeArrowheads="1"/>
          </p:cNvSpPr>
          <p:nvPr>
            <p:ph type="body" idx="1"/>
          </p:nvPr>
        </p:nvSpPr>
        <p:spPr>
          <a:xfrm>
            <a:off x="323850" y="765175"/>
            <a:ext cx="8497888" cy="5472113"/>
          </a:xfrm>
        </p:spPr>
        <p:txBody>
          <a:bodyPr/>
          <a:lstStyle/>
          <a:p>
            <a:pPr>
              <a:lnSpc>
                <a:spcPct val="80000"/>
              </a:lnSpc>
              <a:buFont typeface="Wingdings" pitchFamily="2" charset="2"/>
              <a:buNone/>
            </a:pPr>
            <a:r>
              <a:rPr lang="es-ES" sz="2400" i="1" u="sng">
                <a:effectLst/>
              </a:rPr>
              <a:t>La </a:t>
            </a:r>
            <a:r>
              <a:rPr lang="es-ES" sz="2400" b="1" i="1" u="sng">
                <a:effectLst/>
              </a:rPr>
              <a:t>competencia matemática</a:t>
            </a:r>
            <a:r>
              <a:rPr lang="es-ES" sz="2400" i="1" u="sng">
                <a:effectLst/>
              </a:rPr>
              <a:t> en la LOE</a:t>
            </a:r>
            <a:endParaRPr lang="es-ES" sz="2400">
              <a:effectLst/>
            </a:endParaRPr>
          </a:p>
          <a:p>
            <a:pPr>
              <a:lnSpc>
                <a:spcPct val="80000"/>
              </a:lnSpc>
              <a:buFont typeface="Wingdings" pitchFamily="2" charset="2"/>
              <a:buNone/>
            </a:pPr>
            <a:endParaRPr lang="es-ES" sz="2000">
              <a:effectLst/>
            </a:endParaRPr>
          </a:p>
          <a:p>
            <a:pPr>
              <a:lnSpc>
                <a:spcPct val="90000"/>
              </a:lnSpc>
              <a:buFont typeface="Wingdings" pitchFamily="2" charset="2"/>
              <a:buNone/>
            </a:pPr>
            <a:r>
              <a:rPr lang="es-ES" sz="2000">
                <a:effectLst/>
              </a:rPr>
              <a:t>	Habilidad para utilizar números y operaciones, formas de expresión y razonamiento matemático para producir e interpretar informaciones, conocer aspectos cuantitativos y espaciales y resolver problemas. Asimismo, se incluyen los siguientes aspectos: identificación de situaciones matematizables, selección de técnicas adecuadas y aplicación de estrategias de resolución de problemas.</a:t>
            </a:r>
          </a:p>
          <a:p>
            <a:pPr>
              <a:lnSpc>
                <a:spcPct val="90000"/>
              </a:lnSpc>
              <a:buFont typeface="Wingdings" pitchFamily="2" charset="2"/>
              <a:buNone/>
            </a:pPr>
            <a:endParaRPr lang="es-ES" sz="2000">
              <a:effectLst/>
            </a:endParaRPr>
          </a:p>
          <a:p>
            <a:pPr>
              <a:lnSpc>
                <a:spcPct val="90000"/>
              </a:lnSpc>
              <a:buFont typeface="Wingdings" pitchFamily="2" charset="2"/>
              <a:buNone/>
            </a:pPr>
            <a:endParaRPr lang="es-ES" sz="2000">
              <a:effectLst/>
            </a:endParaRPr>
          </a:p>
          <a:p>
            <a:pPr>
              <a:lnSpc>
                <a:spcPct val="80000"/>
              </a:lnSpc>
              <a:buFont typeface="Wingdings" pitchFamily="2" charset="2"/>
              <a:buNone/>
            </a:pPr>
            <a:r>
              <a:rPr lang="es-ES" sz="2000">
                <a:effectLst/>
              </a:rPr>
              <a:t>El énfasis se pone en:</a:t>
            </a:r>
          </a:p>
          <a:p>
            <a:pPr lvl="1">
              <a:lnSpc>
                <a:spcPct val="80000"/>
              </a:lnSpc>
            </a:pPr>
            <a:r>
              <a:rPr lang="es-ES" sz="2000">
                <a:effectLst/>
              </a:rPr>
              <a:t>elementos matemáticos básicos</a:t>
            </a:r>
          </a:p>
          <a:p>
            <a:pPr lvl="1">
              <a:lnSpc>
                <a:spcPct val="80000"/>
              </a:lnSpc>
            </a:pPr>
            <a:r>
              <a:rPr lang="es-ES" sz="2000">
                <a:effectLst/>
              </a:rPr>
              <a:t>procesos de razonamiento para: resolución de problemas, obtención de información, valoración de la validez de informaciones y argumentaciones;</a:t>
            </a:r>
          </a:p>
          <a:p>
            <a:pPr lvl="1">
              <a:lnSpc>
                <a:spcPct val="80000"/>
              </a:lnSpc>
            </a:pPr>
            <a:r>
              <a:rPr lang="es-ES" sz="2000">
                <a:effectLst/>
              </a:rPr>
              <a:t>para lo cual es importante: espíritu crítico fundado, confianza en las propias habilidades, actitudes positivas, espontaneidad, seguridad, efectividad, habilidad para tomar decisiones, . .</a:t>
            </a:r>
            <a:r>
              <a:rPr lang="es-ES" sz="200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0514">
                                            <p:txEl>
                                              <p:pRg st="0" end="0"/>
                                            </p:txEl>
                                          </p:spTgt>
                                        </p:tgtEl>
                                        <p:attrNameLst>
                                          <p:attrName>style.visibility</p:attrName>
                                        </p:attrNameLst>
                                      </p:cBhvr>
                                      <p:to>
                                        <p:strVal val="visible"/>
                                      </p:to>
                                    </p:set>
                                    <p:anim calcmode="lin" valueType="num">
                                      <p:cBhvr additive="base">
                                        <p:cTn id="7" dur="1000" fill="hold"/>
                                        <p:tgtEl>
                                          <p:spTgt spid="32051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2051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 presetClass="entr" presetSubtype="10" fill="hold" nodeType="afterEffect">
                                  <p:stCondLst>
                                    <p:cond delay="2000"/>
                                  </p:stCondLst>
                                  <p:childTnLst>
                                    <p:set>
                                      <p:cBhvr>
                                        <p:cTn id="11" dur="1" fill="hold">
                                          <p:stCondLst>
                                            <p:cond delay="0"/>
                                          </p:stCondLst>
                                        </p:cTn>
                                        <p:tgtEl>
                                          <p:spTgt spid="320514">
                                            <p:txEl>
                                              <p:pRg st="2" end="2"/>
                                            </p:txEl>
                                          </p:spTgt>
                                        </p:tgtEl>
                                        <p:attrNameLst>
                                          <p:attrName>style.visibility</p:attrName>
                                        </p:attrNameLst>
                                      </p:cBhvr>
                                      <p:to>
                                        <p:strVal val="visible"/>
                                      </p:to>
                                    </p:set>
                                    <p:animEffect transition="in" filter="checkerboard(across)">
                                      <p:cBhvr>
                                        <p:cTn id="12" dur="500"/>
                                        <p:tgtEl>
                                          <p:spTgt spid="3205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320514">
                                            <p:txEl>
                                              <p:pRg st="5" end="5"/>
                                            </p:txEl>
                                          </p:spTgt>
                                        </p:tgtEl>
                                        <p:attrNameLst>
                                          <p:attrName>style.visibility</p:attrName>
                                        </p:attrNameLst>
                                      </p:cBhvr>
                                      <p:to>
                                        <p:strVal val="visible"/>
                                      </p:to>
                                    </p:set>
                                    <p:anim calcmode="lin" valueType="num">
                                      <p:cBhvr>
                                        <p:cTn id="17" dur="500" fill="hold"/>
                                        <p:tgtEl>
                                          <p:spTgt spid="320514">
                                            <p:txEl>
                                              <p:pRg st="5" end="5"/>
                                            </p:txEl>
                                          </p:spTgt>
                                        </p:tgtEl>
                                        <p:attrNameLst>
                                          <p:attrName>ppt_w</p:attrName>
                                        </p:attrNameLst>
                                      </p:cBhvr>
                                      <p:tavLst>
                                        <p:tav tm="0">
                                          <p:val>
                                            <p:strVal val="#ppt_w*0.05"/>
                                          </p:val>
                                        </p:tav>
                                        <p:tav tm="100000">
                                          <p:val>
                                            <p:strVal val="#ppt_w"/>
                                          </p:val>
                                        </p:tav>
                                      </p:tavLst>
                                    </p:anim>
                                    <p:anim calcmode="lin" valueType="num">
                                      <p:cBhvr>
                                        <p:cTn id="18" dur="500" fill="hold"/>
                                        <p:tgtEl>
                                          <p:spTgt spid="320514">
                                            <p:txEl>
                                              <p:pRg st="5" end="5"/>
                                            </p:txEl>
                                          </p:spTgt>
                                        </p:tgtEl>
                                        <p:attrNameLst>
                                          <p:attrName>ppt_h</p:attrName>
                                        </p:attrNameLst>
                                      </p:cBhvr>
                                      <p:tavLst>
                                        <p:tav tm="0">
                                          <p:val>
                                            <p:strVal val="#ppt_h"/>
                                          </p:val>
                                        </p:tav>
                                        <p:tav tm="100000">
                                          <p:val>
                                            <p:strVal val="#ppt_h"/>
                                          </p:val>
                                        </p:tav>
                                      </p:tavLst>
                                    </p:anim>
                                    <p:anim calcmode="lin" valueType="num">
                                      <p:cBhvr>
                                        <p:cTn id="19" dur="500" fill="hold"/>
                                        <p:tgtEl>
                                          <p:spTgt spid="320514">
                                            <p:txEl>
                                              <p:pRg st="5" end="5"/>
                                            </p:txEl>
                                          </p:spTgt>
                                        </p:tgtEl>
                                        <p:attrNameLst>
                                          <p:attrName>ppt_x</p:attrName>
                                        </p:attrNameLst>
                                      </p:cBhvr>
                                      <p:tavLst>
                                        <p:tav tm="0">
                                          <p:val>
                                            <p:strVal val="#ppt_x-.2"/>
                                          </p:val>
                                        </p:tav>
                                        <p:tav tm="100000">
                                          <p:val>
                                            <p:strVal val="#ppt_x"/>
                                          </p:val>
                                        </p:tav>
                                      </p:tavLst>
                                    </p:anim>
                                    <p:anim calcmode="lin" valueType="num">
                                      <p:cBhvr>
                                        <p:cTn id="20" dur="500" fill="hold"/>
                                        <p:tgtEl>
                                          <p:spTgt spid="320514">
                                            <p:txEl>
                                              <p:pRg st="5" end="5"/>
                                            </p:txEl>
                                          </p:spTgt>
                                        </p:tgtEl>
                                        <p:attrNameLst>
                                          <p:attrName>ppt_y</p:attrName>
                                        </p:attrNameLst>
                                      </p:cBhvr>
                                      <p:tavLst>
                                        <p:tav tm="0">
                                          <p:val>
                                            <p:strVal val="#ppt_y"/>
                                          </p:val>
                                        </p:tav>
                                        <p:tav tm="100000">
                                          <p:val>
                                            <p:strVal val="#ppt_y"/>
                                          </p:val>
                                        </p:tav>
                                      </p:tavLst>
                                    </p:anim>
                                    <p:animEffect transition="in" filter="fade">
                                      <p:cBhvr>
                                        <p:cTn id="21" dur="500"/>
                                        <p:tgtEl>
                                          <p:spTgt spid="320514">
                                            <p:txEl>
                                              <p:pRg st="5" end="5"/>
                                            </p:txEl>
                                          </p:spTgt>
                                        </p:tgtEl>
                                      </p:cBhvr>
                                    </p:animEffect>
                                  </p:childTnLst>
                                </p:cTn>
                              </p:par>
                            </p:childTnLst>
                          </p:cTn>
                        </p:par>
                        <p:par>
                          <p:cTn id="22" fill="hold">
                            <p:stCondLst>
                              <p:cond delay="500"/>
                            </p:stCondLst>
                            <p:childTnLst>
                              <p:par>
                                <p:cTn id="23" presetID="54" presetClass="entr" presetSubtype="0" accel="100000" fill="hold" nodeType="afterEffect">
                                  <p:stCondLst>
                                    <p:cond delay="0"/>
                                  </p:stCondLst>
                                  <p:childTnLst>
                                    <p:set>
                                      <p:cBhvr>
                                        <p:cTn id="24" dur="1" fill="hold">
                                          <p:stCondLst>
                                            <p:cond delay="0"/>
                                          </p:stCondLst>
                                        </p:cTn>
                                        <p:tgtEl>
                                          <p:spTgt spid="320514">
                                            <p:txEl>
                                              <p:pRg st="6" end="6"/>
                                            </p:txEl>
                                          </p:spTgt>
                                        </p:tgtEl>
                                        <p:attrNameLst>
                                          <p:attrName>style.visibility</p:attrName>
                                        </p:attrNameLst>
                                      </p:cBhvr>
                                      <p:to>
                                        <p:strVal val="visible"/>
                                      </p:to>
                                    </p:set>
                                    <p:anim calcmode="lin" valueType="num">
                                      <p:cBhvr>
                                        <p:cTn id="25" dur="500" fill="hold"/>
                                        <p:tgtEl>
                                          <p:spTgt spid="320514">
                                            <p:txEl>
                                              <p:pRg st="6" end="6"/>
                                            </p:txEl>
                                          </p:spTgt>
                                        </p:tgtEl>
                                        <p:attrNameLst>
                                          <p:attrName>ppt_w</p:attrName>
                                        </p:attrNameLst>
                                      </p:cBhvr>
                                      <p:tavLst>
                                        <p:tav tm="0">
                                          <p:val>
                                            <p:strVal val="#ppt_w*0.05"/>
                                          </p:val>
                                        </p:tav>
                                        <p:tav tm="100000">
                                          <p:val>
                                            <p:strVal val="#ppt_w"/>
                                          </p:val>
                                        </p:tav>
                                      </p:tavLst>
                                    </p:anim>
                                    <p:anim calcmode="lin" valueType="num">
                                      <p:cBhvr>
                                        <p:cTn id="26" dur="500" fill="hold"/>
                                        <p:tgtEl>
                                          <p:spTgt spid="320514">
                                            <p:txEl>
                                              <p:pRg st="6" end="6"/>
                                            </p:txEl>
                                          </p:spTgt>
                                        </p:tgtEl>
                                        <p:attrNameLst>
                                          <p:attrName>ppt_h</p:attrName>
                                        </p:attrNameLst>
                                      </p:cBhvr>
                                      <p:tavLst>
                                        <p:tav tm="0">
                                          <p:val>
                                            <p:strVal val="#ppt_h"/>
                                          </p:val>
                                        </p:tav>
                                        <p:tav tm="100000">
                                          <p:val>
                                            <p:strVal val="#ppt_h"/>
                                          </p:val>
                                        </p:tav>
                                      </p:tavLst>
                                    </p:anim>
                                    <p:anim calcmode="lin" valueType="num">
                                      <p:cBhvr>
                                        <p:cTn id="27" dur="500" fill="hold"/>
                                        <p:tgtEl>
                                          <p:spTgt spid="320514">
                                            <p:txEl>
                                              <p:pRg st="6" end="6"/>
                                            </p:txEl>
                                          </p:spTgt>
                                        </p:tgtEl>
                                        <p:attrNameLst>
                                          <p:attrName>ppt_x</p:attrName>
                                        </p:attrNameLst>
                                      </p:cBhvr>
                                      <p:tavLst>
                                        <p:tav tm="0">
                                          <p:val>
                                            <p:strVal val="#ppt_x-.2"/>
                                          </p:val>
                                        </p:tav>
                                        <p:tav tm="100000">
                                          <p:val>
                                            <p:strVal val="#ppt_x"/>
                                          </p:val>
                                        </p:tav>
                                      </p:tavLst>
                                    </p:anim>
                                    <p:anim calcmode="lin" valueType="num">
                                      <p:cBhvr>
                                        <p:cTn id="28" dur="500" fill="hold"/>
                                        <p:tgtEl>
                                          <p:spTgt spid="320514">
                                            <p:txEl>
                                              <p:pRg st="6" end="6"/>
                                            </p:txEl>
                                          </p:spTgt>
                                        </p:tgtEl>
                                        <p:attrNameLst>
                                          <p:attrName>ppt_y</p:attrName>
                                        </p:attrNameLst>
                                      </p:cBhvr>
                                      <p:tavLst>
                                        <p:tav tm="0">
                                          <p:val>
                                            <p:strVal val="#ppt_y"/>
                                          </p:val>
                                        </p:tav>
                                        <p:tav tm="100000">
                                          <p:val>
                                            <p:strVal val="#ppt_y"/>
                                          </p:val>
                                        </p:tav>
                                      </p:tavLst>
                                    </p:anim>
                                    <p:animEffect transition="in" filter="fade">
                                      <p:cBhvr>
                                        <p:cTn id="29" dur="500"/>
                                        <p:tgtEl>
                                          <p:spTgt spid="320514">
                                            <p:txEl>
                                              <p:pRg st="6" end="6"/>
                                            </p:txEl>
                                          </p:spTgt>
                                        </p:tgtEl>
                                      </p:cBhvr>
                                    </p:animEffect>
                                  </p:childTnLst>
                                </p:cTn>
                              </p:par>
                            </p:childTnLst>
                          </p:cTn>
                        </p:par>
                        <p:par>
                          <p:cTn id="30" fill="hold">
                            <p:stCondLst>
                              <p:cond delay="1000"/>
                            </p:stCondLst>
                            <p:childTnLst>
                              <p:par>
                                <p:cTn id="31" presetID="54" presetClass="entr" presetSubtype="0" accel="100000" fill="hold" nodeType="afterEffect">
                                  <p:stCondLst>
                                    <p:cond delay="0"/>
                                  </p:stCondLst>
                                  <p:childTnLst>
                                    <p:set>
                                      <p:cBhvr>
                                        <p:cTn id="32" dur="1" fill="hold">
                                          <p:stCondLst>
                                            <p:cond delay="0"/>
                                          </p:stCondLst>
                                        </p:cTn>
                                        <p:tgtEl>
                                          <p:spTgt spid="320514">
                                            <p:txEl>
                                              <p:pRg st="7" end="7"/>
                                            </p:txEl>
                                          </p:spTgt>
                                        </p:tgtEl>
                                        <p:attrNameLst>
                                          <p:attrName>style.visibility</p:attrName>
                                        </p:attrNameLst>
                                      </p:cBhvr>
                                      <p:to>
                                        <p:strVal val="visible"/>
                                      </p:to>
                                    </p:set>
                                    <p:anim calcmode="lin" valueType="num">
                                      <p:cBhvr>
                                        <p:cTn id="33" dur="500" fill="hold"/>
                                        <p:tgtEl>
                                          <p:spTgt spid="320514">
                                            <p:txEl>
                                              <p:pRg st="7" end="7"/>
                                            </p:txEl>
                                          </p:spTgt>
                                        </p:tgtEl>
                                        <p:attrNameLst>
                                          <p:attrName>ppt_w</p:attrName>
                                        </p:attrNameLst>
                                      </p:cBhvr>
                                      <p:tavLst>
                                        <p:tav tm="0">
                                          <p:val>
                                            <p:strVal val="#ppt_w*0.05"/>
                                          </p:val>
                                        </p:tav>
                                        <p:tav tm="100000">
                                          <p:val>
                                            <p:strVal val="#ppt_w"/>
                                          </p:val>
                                        </p:tav>
                                      </p:tavLst>
                                    </p:anim>
                                    <p:anim calcmode="lin" valueType="num">
                                      <p:cBhvr>
                                        <p:cTn id="34" dur="500" fill="hold"/>
                                        <p:tgtEl>
                                          <p:spTgt spid="320514">
                                            <p:txEl>
                                              <p:pRg st="7" end="7"/>
                                            </p:txEl>
                                          </p:spTgt>
                                        </p:tgtEl>
                                        <p:attrNameLst>
                                          <p:attrName>ppt_h</p:attrName>
                                        </p:attrNameLst>
                                      </p:cBhvr>
                                      <p:tavLst>
                                        <p:tav tm="0">
                                          <p:val>
                                            <p:strVal val="#ppt_h"/>
                                          </p:val>
                                        </p:tav>
                                        <p:tav tm="100000">
                                          <p:val>
                                            <p:strVal val="#ppt_h"/>
                                          </p:val>
                                        </p:tav>
                                      </p:tavLst>
                                    </p:anim>
                                    <p:anim calcmode="lin" valueType="num">
                                      <p:cBhvr>
                                        <p:cTn id="35" dur="500" fill="hold"/>
                                        <p:tgtEl>
                                          <p:spTgt spid="320514">
                                            <p:txEl>
                                              <p:pRg st="7" end="7"/>
                                            </p:txEl>
                                          </p:spTgt>
                                        </p:tgtEl>
                                        <p:attrNameLst>
                                          <p:attrName>ppt_x</p:attrName>
                                        </p:attrNameLst>
                                      </p:cBhvr>
                                      <p:tavLst>
                                        <p:tav tm="0">
                                          <p:val>
                                            <p:strVal val="#ppt_x-.2"/>
                                          </p:val>
                                        </p:tav>
                                        <p:tav tm="100000">
                                          <p:val>
                                            <p:strVal val="#ppt_x"/>
                                          </p:val>
                                        </p:tav>
                                      </p:tavLst>
                                    </p:anim>
                                    <p:anim calcmode="lin" valueType="num">
                                      <p:cBhvr>
                                        <p:cTn id="36" dur="500" fill="hold"/>
                                        <p:tgtEl>
                                          <p:spTgt spid="320514">
                                            <p:txEl>
                                              <p:pRg st="7" end="7"/>
                                            </p:txEl>
                                          </p:spTgt>
                                        </p:tgtEl>
                                        <p:attrNameLst>
                                          <p:attrName>ppt_y</p:attrName>
                                        </p:attrNameLst>
                                      </p:cBhvr>
                                      <p:tavLst>
                                        <p:tav tm="0">
                                          <p:val>
                                            <p:strVal val="#ppt_y"/>
                                          </p:val>
                                        </p:tav>
                                        <p:tav tm="100000">
                                          <p:val>
                                            <p:strVal val="#ppt_y"/>
                                          </p:val>
                                        </p:tav>
                                      </p:tavLst>
                                    </p:anim>
                                    <p:animEffect transition="in" filter="fade">
                                      <p:cBhvr>
                                        <p:cTn id="37" dur="500"/>
                                        <p:tgtEl>
                                          <p:spTgt spid="320514">
                                            <p:txEl>
                                              <p:pRg st="7" end="7"/>
                                            </p:txEl>
                                          </p:spTgt>
                                        </p:tgtEl>
                                      </p:cBhvr>
                                    </p:animEffect>
                                  </p:childTnLst>
                                </p:cTn>
                              </p:par>
                            </p:childTnLst>
                          </p:cTn>
                        </p:par>
                        <p:par>
                          <p:cTn id="38" fill="hold">
                            <p:stCondLst>
                              <p:cond delay="1500"/>
                            </p:stCondLst>
                            <p:childTnLst>
                              <p:par>
                                <p:cTn id="39" presetID="54" presetClass="entr" presetSubtype="0" accel="100000" fill="hold" nodeType="afterEffect">
                                  <p:stCondLst>
                                    <p:cond delay="0"/>
                                  </p:stCondLst>
                                  <p:childTnLst>
                                    <p:set>
                                      <p:cBhvr>
                                        <p:cTn id="40" dur="1" fill="hold">
                                          <p:stCondLst>
                                            <p:cond delay="0"/>
                                          </p:stCondLst>
                                        </p:cTn>
                                        <p:tgtEl>
                                          <p:spTgt spid="320514">
                                            <p:txEl>
                                              <p:pRg st="8" end="8"/>
                                            </p:txEl>
                                          </p:spTgt>
                                        </p:tgtEl>
                                        <p:attrNameLst>
                                          <p:attrName>style.visibility</p:attrName>
                                        </p:attrNameLst>
                                      </p:cBhvr>
                                      <p:to>
                                        <p:strVal val="visible"/>
                                      </p:to>
                                    </p:set>
                                    <p:anim calcmode="lin" valueType="num">
                                      <p:cBhvr>
                                        <p:cTn id="41" dur="500" fill="hold"/>
                                        <p:tgtEl>
                                          <p:spTgt spid="320514">
                                            <p:txEl>
                                              <p:pRg st="8" end="8"/>
                                            </p:txEl>
                                          </p:spTgt>
                                        </p:tgtEl>
                                        <p:attrNameLst>
                                          <p:attrName>ppt_w</p:attrName>
                                        </p:attrNameLst>
                                      </p:cBhvr>
                                      <p:tavLst>
                                        <p:tav tm="0">
                                          <p:val>
                                            <p:strVal val="#ppt_w*0.05"/>
                                          </p:val>
                                        </p:tav>
                                        <p:tav tm="100000">
                                          <p:val>
                                            <p:strVal val="#ppt_w"/>
                                          </p:val>
                                        </p:tav>
                                      </p:tavLst>
                                    </p:anim>
                                    <p:anim calcmode="lin" valueType="num">
                                      <p:cBhvr>
                                        <p:cTn id="42" dur="500" fill="hold"/>
                                        <p:tgtEl>
                                          <p:spTgt spid="320514">
                                            <p:txEl>
                                              <p:pRg st="8" end="8"/>
                                            </p:txEl>
                                          </p:spTgt>
                                        </p:tgtEl>
                                        <p:attrNameLst>
                                          <p:attrName>ppt_h</p:attrName>
                                        </p:attrNameLst>
                                      </p:cBhvr>
                                      <p:tavLst>
                                        <p:tav tm="0">
                                          <p:val>
                                            <p:strVal val="#ppt_h"/>
                                          </p:val>
                                        </p:tav>
                                        <p:tav tm="100000">
                                          <p:val>
                                            <p:strVal val="#ppt_h"/>
                                          </p:val>
                                        </p:tav>
                                      </p:tavLst>
                                    </p:anim>
                                    <p:anim calcmode="lin" valueType="num">
                                      <p:cBhvr>
                                        <p:cTn id="43" dur="500" fill="hold"/>
                                        <p:tgtEl>
                                          <p:spTgt spid="320514">
                                            <p:txEl>
                                              <p:pRg st="8" end="8"/>
                                            </p:txEl>
                                          </p:spTgt>
                                        </p:tgtEl>
                                        <p:attrNameLst>
                                          <p:attrName>ppt_x</p:attrName>
                                        </p:attrNameLst>
                                      </p:cBhvr>
                                      <p:tavLst>
                                        <p:tav tm="0">
                                          <p:val>
                                            <p:strVal val="#ppt_x-.2"/>
                                          </p:val>
                                        </p:tav>
                                        <p:tav tm="100000">
                                          <p:val>
                                            <p:strVal val="#ppt_x"/>
                                          </p:val>
                                        </p:tav>
                                      </p:tavLst>
                                    </p:anim>
                                    <p:anim calcmode="lin" valueType="num">
                                      <p:cBhvr>
                                        <p:cTn id="44" dur="500" fill="hold"/>
                                        <p:tgtEl>
                                          <p:spTgt spid="320514">
                                            <p:txEl>
                                              <p:pRg st="8" end="8"/>
                                            </p:txEl>
                                          </p:spTgt>
                                        </p:tgtEl>
                                        <p:attrNameLst>
                                          <p:attrName>ppt_y</p:attrName>
                                        </p:attrNameLst>
                                      </p:cBhvr>
                                      <p:tavLst>
                                        <p:tav tm="0">
                                          <p:val>
                                            <p:strVal val="#ppt_y"/>
                                          </p:val>
                                        </p:tav>
                                        <p:tav tm="100000">
                                          <p:val>
                                            <p:strVal val="#ppt_y"/>
                                          </p:val>
                                        </p:tav>
                                      </p:tavLst>
                                    </p:anim>
                                    <p:animEffect transition="in" filter="fade">
                                      <p:cBhvr>
                                        <p:cTn id="45" dur="500"/>
                                        <p:tgtEl>
                                          <p:spTgt spid="3205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B844A586-D125-4BAE-82E9-09B24CBD7776}" type="slidenum">
              <a:rPr lang="es-ES"/>
              <a:pPr/>
              <a:t>43</a:t>
            </a:fld>
            <a:endParaRPr lang="es-ES"/>
          </a:p>
        </p:txBody>
      </p:sp>
      <p:sp>
        <p:nvSpPr>
          <p:cNvPr id="60418" name="Rectangle 2"/>
          <p:cNvSpPr>
            <a:spLocks noGrp="1" noChangeArrowheads="1"/>
          </p:cNvSpPr>
          <p:nvPr>
            <p:ph type="title"/>
          </p:nvPr>
        </p:nvSpPr>
        <p:spPr/>
        <p:txBody>
          <a:bodyPr/>
          <a:lstStyle/>
          <a:p>
            <a:r>
              <a:rPr lang="es-ES" sz="4000"/>
              <a:t>Claves para una nueva formación matemática de calidad</a:t>
            </a:r>
          </a:p>
        </p:txBody>
      </p:sp>
      <p:sp>
        <p:nvSpPr>
          <p:cNvPr id="60419" name="Rectangle 3"/>
          <p:cNvSpPr>
            <a:spLocks noGrp="1" noChangeArrowheads="1"/>
          </p:cNvSpPr>
          <p:nvPr>
            <p:ph type="body" idx="1"/>
          </p:nvPr>
        </p:nvSpPr>
        <p:spPr>
          <a:xfrm>
            <a:off x="466725" y="1557338"/>
            <a:ext cx="8229600" cy="4968875"/>
          </a:xfrm>
        </p:spPr>
        <p:txBody>
          <a:bodyPr/>
          <a:lstStyle/>
          <a:p>
            <a:r>
              <a:rPr lang="es-ES" sz="2800"/>
              <a:t>Propuestas generales</a:t>
            </a:r>
          </a:p>
          <a:p>
            <a:r>
              <a:rPr lang="es-ES" sz="2800"/>
              <a:t>Alfabetización Matemática</a:t>
            </a:r>
          </a:p>
          <a:p>
            <a:r>
              <a:rPr lang="es-ES" sz="2800"/>
              <a:t>Comprensión de las Matemáticas</a:t>
            </a:r>
          </a:p>
          <a:p>
            <a:r>
              <a:rPr lang="es-ES" sz="2800"/>
              <a:t>Competencias: tipos y niveles</a:t>
            </a:r>
          </a:p>
          <a:p>
            <a:r>
              <a:rPr lang="es-ES" sz="2800"/>
              <a:t>Aprender a matematizar</a:t>
            </a:r>
          </a:p>
          <a:p>
            <a:r>
              <a:rPr lang="es-ES" sz="2800"/>
              <a:t>Situaciones Didácticas. Ejemplos</a:t>
            </a:r>
          </a:p>
          <a:p>
            <a:r>
              <a:rPr lang="es-ES" sz="2800"/>
              <a:t>Proceso Didáctico</a:t>
            </a:r>
          </a:p>
          <a:p>
            <a:r>
              <a:rPr lang="es-ES" sz="2800"/>
              <a:t>Objetivos, contenidos, capacidades, competencias y situaciones didácticas</a:t>
            </a:r>
          </a:p>
          <a:p>
            <a:r>
              <a:rPr lang="es-ES" sz="2800"/>
              <a:t>Diseño de Unidades Didácticas. Ejemplo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ipe(down)">
                                      <p:cBhvr>
                                        <p:cTn id="7" dur="10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12" dur="500"/>
                                        <p:tgtEl>
                                          <p:spTgt spid="60419">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1000"/>
                                  </p:stCondLst>
                                  <p:childTnLst>
                                    <p:set>
                                      <p:cBhvr>
                                        <p:cTn id="15"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16" dur="500"/>
                                        <p:tgtEl>
                                          <p:spTgt spid="60419">
                                            <p:txEl>
                                              <p:pRg st="1" end="1"/>
                                            </p:txEl>
                                          </p:spTgt>
                                        </p:tgtEl>
                                      </p:cBhvr>
                                    </p:animEffect>
                                  </p:childTnLst>
                                </p:cTn>
                              </p:par>
                            </p:childTnLst>
                          </p:cTn>
                        </p:par>
                        <p:par>
                          <p:cTn id="17" fill="hold">
                            <p:stCondLst>
                              <p:cond delay="2000"/>
                            </p:stCondLst>
                            <p:childTnLst>
                              <p:par>
                                <p:cTn id="18" presetID="3" presetClass="entr" presetSubtype="10" fill="hold" nodeType="afterEffect">
                                  <p:stCondLst>
                                    <p:cond delay="1000"/>
                                  </p:stCondLst>
                                  <p:childTnLst>
                                    <p:set>
                                      <p:cBhvr>
                                        <p:cTn id="19"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20" dur="500"/>
                                        <p:tgtEl>
                                          <p:spTgt spid="60419">
                                            <p:txEl>
                                              <p:pRg st="2" end="2"/>
                                            </p:txEl>
                                          </p:spTgt>
                                        </p:tgtEl>
                                      </p:cBhvr>
                                    </p:animEffect>
                                  </p:childTnLst>
                                </p:cTn>
                              </p:par>
                            </p:childTnLst>
                          </p:cTn>
                        </p:par>
                        <p:par>
                          <p:cTn id="21" fill="hold">
                            <p:stCondLst>
                              <p:cond delay="3500"/>
                            </p:stCondLst>
                            <p:childTnLst>
                              <p:par>
                                <p:cTn id="22" presetID="3" presetClass="entr" presetSubtype="10" fill="hold" nodeType="afterEffect">
                                  <p:stCondLst>
                                    <p:cond delay="1000"/>
                                  </p:stCondLst>
                                  <p:childTnLst>
                                    <p:set>
                                      <p:cBhvr>
                                        <p:cTn id="23" dur="1" fill="hold">
                                          <p:stCondLst>
                                            <p:cond delay="0"/>
                                          </p:stCondLst>
                                        </p:cTn>
                                        <p:tgtEl>
                                          <p:spTgt spid="60419">
                                            <p:txEl>
                                              <p:pRg st="3" end="3"/>
                                            </p:txEl>
                                          </p:spTgt>
                                        </p:tgtEl>
                                        <p:attrNameLst>
                                          <p:attrName>style.visibility</p:attrName>
                                        </p:attrNameLst>
                                      </p:cBhvr>
                                      <p:to>
                                        <p:strVal val="visible"/>
                                      </p:to>
                                    </p:set>
                                    <p:animEffect transition="in" filter="blinds(horizontal)">
                                      <p:cBhvr>
                                        <p:cTn id="24" dur="500"/>
                                        <p:tgtEl>
                                          <p:spTgt spid="60419">
                                            <p:txEl>
                                              <p:pRg st="3" end="3"/>
                                            </p:txEl>
                                          </p:spTgt>
                                        </p:tgtEl>
                                      </p:cBhvr>
                                    </p:animEffect>
                                  </p:childTnLst>
                                </p:cTn>
                              </p:par>
                            </p:childTnLst>
                          </p:cTn>
                        </p:par>
                        <p:par>
                          <p:cTn id="25" fill="hold">
                            <p:stCondLst>
                              <p:cond delay="5000"/>
                            </p:stCondLst>
                            <p:childTnLst>
                              <p:par>
                                <p:cTn id="26" presetID="3" presetClass="entr" presetSubtype="10" fill="hold" nodeType="afterEffect">
                                  <p:stCondLst>
                                    <p:cond delay="1000"/>
                                  </p:stCondLst>
                                  <p:childTnLst>
                                    <p:set>
                                      <p:cBhvr>
                                        <p:cTn id="27" dur="1" fill="hold">
                                          <p:stCondLst>
                                            <p:cond delay="0"/>
                                          </p:stCondLst>
                                        </p:cTn>
                                        <p:tgtEl>
                                          <p:spTgt spid="60419">
                                            <p:txEl>
                                              <p:pRg st="4" end="4"/>
                                            </p:txEl>
                                          </p:spTgt>
                                        </p:tgtEl>
                                        <p:attrNameLst>
                                          <p:attrName>style.visibility</p:attrName>
                                        </p:attrNameLst>
                                      </p:cBhvr>
                                      <p:to>
                                        <p:strVal val="visible"/>
                                      </p:to>
                                    </p:set>
                                    <p:animEffect transition="in" filter="blinds(horizontal)">
                                      <p:cBhvr>
                                        <p:cTn id="28" dur="500"/>
                                        <p:tgtEl>
                                          <p:spTgt spid="60419">
                                            <p:txEl>
                                              <p:pRg st="4" end="4"/>
                                            </p:txEl>
                                          </p:spTgt>
                                        </p:tgtEl>
                                      </p:cBhvr>
                                    </p:animEffect>
                                  </p:childTnLst>
                                </p:cTn>
                              </p:par>
                            </p:childTnLst>
                          </p:cTn>
                        </p:par>
                        <p:par>
                          <p:cTn id="29" fill="hold">
                            <p:stCondLst>
                              <p:cond delay="6500"/>
                            </p:stCondLst>
                            <p:childTnLst>
                              <p:par>
                                <p:cTn id="30" presetID="3" presetClass="entr" presetSubtype="10" fill="hold" nodeType="afterEffect">
                                  <p:stCondLst>
                                    <p:cond delay="100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blinds(horizontal)">
                                      <p:cBhvr>
                                        <p:cTn id="32" dur="500"/>
                                        <p:tgtEl>
                                          <p:spTgt spid="60419">
                                            <p:txEl>
                                              <p:pRg st="5" end="5"/>
                                            </p:txEl>
                                          </p:spTgt>
                                        </p:tgtEl>
                                      </p:cBhvr>
                                    </p:animEffect>
                                  </p:childTnLst>
                                </p:cTn>
                              </p:par>
                            </p:childTnLst>
                          </p:cTn>
                        </p:par>
                        <p:par>
                          <p:cTn id="33" fill="hold">
                            <p:stCondLst>
                              <p:cond delay="8000"/>
                            </p:stCondLst>
                            <p:childTnLst>
                              <p:par>
                                <p:cTn id="34" presetID="3" presetClass="entr" presetSubtype="10" fill="hold" nodeType="afterEffect">
                                  <p:stCondLst>
                                    <p:cond delay="1000"/>
                                  </p:stCondLst>
                                  <p:childTnLst>
                                    <p:set>
                                      <p:cBhvr>
                                        <p:cTn id="35" dur="1" fill="hold">
                                          <p:stCondLst>
                                            <p:cond delay="0"/>
                                          </p:stCondLst>
                                        </p:cTn>
                                        <p:tgtEl>
                                          <p:spTgt spid="60419">
                                            <p:txEl>
                                              <p:pRg st="6" end="6"/>
                                            </p:txEl>
                                          </p:spTgt>
                                        </p:tgtEl>
                                        <p:attrNameLst>
                                          <p:attrName>style.visibility</p:attrName>
                                        </p:attrNameLst>
                                      </p:cBhvr>
                                      <p:to>
                                        <p:strVal val="visible"/>
                                      </p:to>
                                    </p:set>
                                    <p:animEffect transition="in" filter="blinds(horizontal)">
                                      <p:cBhvr>
                                        <p:cTn id="36" dur="500"/>
                                        <p:tgtEl>
                                          <p:spTgt spid="60419">
                                            <p:txEl>
                                              <p:pRg st="6" end="6"/>
                                            </p:txEl>
                                          </p:spTgt>
                                        </p:tgtEl>
                                      </p:cBhvr>
                                    </p:animEffect>
                                  </p:childTnLst>
                                </p:cTn>
                              </p:par>
                            </p:childTnLst>
                          </p:cTn>
                        </p:par>
                        <p:par>
                          <p:cTn id="37" fill="hold">
                            <p:stCondLst>
                              <p:cond delay="9500"/>
                            </p:stCondLst>
                            <p:childTnLst>
                              <p:par>
                                <p:cTn id="38" presetID="3" presetClass="entr" presetSubtype="10" fill="hold" nodeType="afterEffect">
                                  <p:stCondLst>
                                    <p:cond delay="1000"/>
                                  </p:stCondLst>
                                  <p:childTnLst>
                                    <p:set>
                                      <p:cBhvr>
                                        <p:cTn id="39" dur="1" fill="hold">
                                          <p:stCondLst>
                                            <p:cond delay="0"/>
                                          </p:stCondLst>
                                        </p:cTn>
                                        <p:tgtEl>
                                          <p:spTgt spid="60419">
                                            <p:txEl>
                                              <p:pRg st="7" end="7"/>
                                            </p:txEl>
                                          </p:spTgt>
                                        </p:tgtEl>
                                        <p:attrNameLst>
                                          <p:attrName>style.visibility</p:attrName>
                                        </p:attrNameLst>
                                      </p:cBhvr>
                                      <p:to>
                                        <p:strVal val="visible"/>
                                      </p:to>
                                    </p:set>
                                    <p:animEffect transition="in" filter="blinds(horizontal)">
                                      <p:cBhvr>
                                        <p:cTn id="40" dur="500"/>
                                        <p:tgtEl>
                                          <p:spTgt spid="60419">
                                            <p:txEl>
                                              <p:pRg st="7" end="7"/>
                                            </p:txEl>
                                          </p:spTgt>
                                        </p:tgtEl>
                                      </p:cBhvr>
                                    </p:animEffect>
                                  </p:childTnLst>
                                </p:cTn>
                              </p:par>
                            </p:childTnLst>
                          </p:cTn>
                        </p:par>
                        <p:par>
                          <p:cTn id="41" fill="hold">
                            <p:stCondLst>
                              <p:cond delay="11000"/>
                            </p:stCondLst>
                            <p:childTnLst>
                              <p:par>
                                <p:cTn id="42" presetID="3" presetClass="entr" presetSubtype="10" fill="hold" nodeType="afterEffect">
                                  <p:stCondLst>
                                    <p:cond delay="1000"/>
                                  </p:stCondLst>
                                  <p:childTnLst>
                                    <p:set>
                                      <p:cBhvr>
                                        <p:cTn id="43" dur="1" fill="hold">
                                          <p:stCondLst>
                                            <p:cond delay="0"/>
                                          </p:stCondLst>
                                        </p:cTn>
                                        <p:tgtEl>
                                          <p:spTgt spid="60419">
                                            <p:txEl>
                                              <p:pRg st="8" end="8"/>
                                            </p:txEl>
                                          </p:spTgt>
                                        </p:tgtEl>
                                        <p:attrNameLst>
                                          <p:attrName>style.visibility</p:attrName>
                                        </p:attrNameLst>
                                      </p:cBhvr>
                                      <p:to>
                                        <p:strVal val="visible"/>
                                      </p:to>
                                    </p:set>
                                    <p:animEffect transition="in" filter="blinds(horizontal)">
                                      <p:cBhvr>
                                        <p:cTn id="44" dur="500"/>
                                        <p:tgtEl>
                                          <p:spTgt spid="604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70BDF7C3-40EA-4403-82F5-DFAC0E3F73F5}" type="slidenum">
              <a:rPr lang="es-ES"/>
              <a:pPr/>
              <a:t>44</a:t>
            </a:fld>
            <a:endParaRPr lang="es-ES"/>
          </a:p>
        </p:txBody>
      </p:sp>
      <p:sp>
        <p:nvSpPr>
          <p:cNvPr id="229379" name="Rectangle 3"/>
          <p:cNvSpPr>
            <a:spLocks noGrp="1" noChangeArrowheads="1"/>
          </p:cNvSpPr>
          <p:nvPr>
            <p:ph type="body" idx="1"/>
          </p:nvPr>
        </p:nvSpPr>
        <p:spPr>
          <a:xfrm>
            <a:off x="323850" y="1484313"/>
            <a:ext cx="8424863" cy="5040312"/>
          </a:xfrm>
        </p:spPr>
        <p:txBody>
          <a:bodyPr/>
          <a:lstStyle/>
          <a:p>
            <a:pPr>
              <a:lnSpc>
                <a:spcPct val="90000"/>
              </a:lnSpc>
            </a:pPr>
            <a:r>
              <a:rPr lang="es-ES_tradnl" sz="2400" b="1" u="sng">
                <a:effectLst/>
                <a:latin typeface="Times New Roman" pitchFamily="18" charset="0"/>
              </a:rPr>
              <a:t>Igualdad</a:t>
            </a:r>
            <a:r>
              <a:rPr lang="es-ES_tradnl" sz="2400">
                <a:effectLst/>
                <a:latin typeface="Times New Roman" pitchFamily="18" charset="0"/>
              </a:rPr>
              <a:t>: matemáticas para todos; respeto a las diferencias; atención a la diversidad; necesidades educativas especiales: </a:t>
            </a:r>
            <a:r>
              <a:rPr lang="es-ES_tradnl" sz="2400" i="1">
                <a:effectLst/>
                <a:latin typeface="Times New Roman" pitchFamily="18" charset="0"/>
              </a:rPr>
              <a:t>Tratamiento didáctico unificado y espacio didáctico común + apoyo y tratamiento compensatorio</a:t>
            </a:r>
          </a:p>
          <a:p>
            <a:pPr>
              <a:lnSpc>
                <a:spcPct val="90000"/>
              </a:lnSpc>
            </a:pPr>
            <a:r>
              <a:rPr lang="es-ES" sz="2400" b="1" u="sng">
                <a:effectLst/>
                <a:latin typeface="Times New Roman" pitchFamily="18" charset="0"/>
              </a:rPr>
              <a:t>Currículo</a:t>
            </a:r>
            <a:r>
              <a:rPr lang="es-ES" sz="2400">
                <a:effectLst/>
                <a:latin typeface="Times New Roman" pitchFamily="18" charset="0"/>
              </a:rPr>
              <a:t>: bien estructurado y articulado y basado en matemáticas importantes</a:t>
            </a:r>
          </a:p>
          <a:p>
            <a:pPr>
              <a:lnSpc>
                <a:spcPct val="90000"/>
              </a:lnSpc>
            </a:pPr>
            <a:r>
              <a:rPr lang="es-ES" sz="2400" b="1" u="sng">
                <a:effectLst/>
                <a:latin typeface="Times New Roman" pitchFamily="18" charset="0"/>
              </a:rPr>
              <a:t>Enseñanza</a:t>
            </a:r>
            <a:r>
              <a:rPr lang="es-ES" sz="2400">
                <a:effectLst/>
                <a:latin typeface="Times New Roman" pitchFamily="18" charset="0"/>
              </a:rPr>
              <a:t>: Medio rico en experiencias matemáticas motivadoras y clima adecuado para aprender</a:t>
            </a:r>
          </a:p>
          <a:p>
            <a:pPr>
              <a:lnSpc>
                <a:spcPct val="90000"/>
              </a:lnSpc>
            </a:pPr>
            <a:r>
              <a:rPr lang="es-ES" sz="2400" b="1" u="sng">
                <a:effectLst/>
                <a:latin typeface="Times New Roman" pitchFamily="18" charset="0"/>
              </a:rPr>
              <a:t>Aprendizaje</a:t>
            </a:r>
            <a:r>
              <a:rPr lang="es-ES" sz="2400">
                <a:effectLst/>
                <a:latin typeface="Times New Roman" pitchFamily="18" charset="0"/>
              </a:rPr>
              <a:t>: </a:t>
            </a:r>
            <a:r>
              <a:rPr lang="es-ES_tradnl" sz="2400" b="1" i="1">
                <a:effectLst/>
              </a:rPr>
              <a:t>APRENDIZAJE CON COMPRENSIÓN</a:t>
            </a:r>
          </a:p>
          <a:p>
            <a:pPr>
              <a:lnSpc>
                <a:spcPct val="90000"/>
              </a:lnSpc>
            </a:pPr>
            <a:r>
              <a:rPr lang="es-ES" sz="2400" b="1" u="sng">
                <a:effectLst/>
                <a:latin typeface="Times New Roman" pitchFamily="18" charset="0"/>
              </a:rPr>
              <a:t>Evaluación</a:t>
            </a:r>
            <a:r>
              <a:rPr lang="es-ES" sz="2400">
                <a:effectLst/>
                <a:latin typeface="Times New Roman" pitchFamily="18" charset="0"/>
              </a:rPr>
              <a:t>: Formativa y técnicas múltiples</a:t>
            </a:r>
          </a:p>
          <a:p>
            <a:pPr>
              <a:lnSpc>
                <a:spcPct val="90000"/>
              </a:lnSpc>
            </a:pPr>
            <a:r>
              <a:rPr lang="es-ES" sz="2400" b="1" u="sng">
                <a:effectLst/>
                <a:latin typeface="Times New Roman" pitchFamily="18" charset="0"/>
              </a:rPr>
              <a:t>Tecnologías</a:t>
            </a:r>
            <a:r>
              <a:rPr lang="es-ES" sz="2400">
                <a:effectLst/>
                <a:latin typeface="Times New Roman" pitchFamily="18" charset="0"/>
              </a:rPr>
              <a:t>: Recursos imprescindibles</a:t>
            </a:r>
          </a:p>
          <a:p>
            <a:pPr>
              <a:lnSpc>
                <a:spcPct val="90000"/>
              </a:lnSpc>
            </a:pPr>
            <a:endParaRPr lang="es-ES" sz="2400">
              <a:effectLst/>
              <a:latin typeface="Times New Roman" pitchFamily="18" charset="0"/>
            </a:endParaRPr>
          </a:p>
          <a:p>
            <a:pPr>
              <a:lnSpc>
                <a:spcPct val="90000"/>
              </a:lnSpc>
              <a:buFont typeface="Wingdings" pitchFamily="2" charset="2"/>
              <a:buNone/>
            </a:pPr>
            <a:r>
              <a:rPr lang="es-ES" sz="2400">
                <a:effectLst/>
                <a:latin typeface="Times New Roman" pitchFamily="18" charset="0"/>
              </a:rPr>
              <a:t>(ver: Principios y estándares. NCTM-SAEM Thales. 2000)</a:t>
            </a:r>
          </a:p>
        </p:txBody>
      </p:sp>
      <p:sp>
        <p:nvSpPr>
          <p:cNvPr id="229380" name="Rectangle 4"/>
          <p:cNvSpPr>
            <a:spLocks noChangeArrowheads="1"/>
          </p:cNvSpPr>
          <p:nvPr/>
        </p:nvSpPr>
        <p:spPr bwMode="auto">
          <a:xfrm>
            <a:off x="466725" y="333375"/>
            <a:ext cx="8229600" cy="1079500"/>
          </a:xfrm>
          <a:prstGeom prst="rect">
            <a:avLst/>
          </a:prstGeom>
          <a:noFill/>
          <a:ln w="9525">
            <a:noFill/>
            <a:miter lim="800000"/>
            <a:headEnd/>
            <a:tailEnd/>
          </a:ln>
          <a:effectLst/>
        </p:spPr>
        <p:txBody>
          <a:bodyPr/>
          <a:lstStyle/>
          <a:p>
            <a:pPr marL="342900" indent="-342900" algn="ctr">
              <a:lnSpc>
                <a:spcPct val="80000"/>
              </a:lnSpc>
              <a:spcBef>
                <a:spcPct val="20000"/>
              </a:spcBef>
              <a:buClr>
                <a:schemeClr val="hlink"/>
              </a:buClr>
              <a:buSzPct val="70000"/>
              <a:buFont typeface="Wingdings" pitchFamily="2" charset="2"/>
              <a:buNone/>
            </a:pPr>
            <a:r>
              <a:rPr lang="es-ES" sz="3200">
                <a:solidFill>
                  <a:srgbClr val="FFFF00"/>
                </a:solidFill>
                <a:effectLst>
                  <a:outerShdw blurRad="38100" dist="38100" dir="2700000" algn="tl">
                    <a:srgbClr val="000000"/>
                  </a:outerShdw>
                </a:effectLst>
                <a:latin typeface="Times New Roman" pitchFamily="18" charset="0"/>
              </a:rPr>
              <a:t>Algunas propuestas y principios generales</a:t>
            </a:r>
            <a:br>
              <a:rPr lang="es-ES" sz="3200">
                <a:solidFill>
                  <a:srgbClr val="FFFF00"/>
                </a:solidFill>
                <a:effectLst>
                  <a:outerShdw blurRad="38100" dist="38100" dir="2700000" algn="tl">
                    <a:srgbClr val="000000"/>
                  </a:outerShdw>
                </a:effectLst>
                <a:latin typeface="Times New Roman" pitchFamily="18" charset="0"/>
              </a:rPr>
            </a:br>
            <a:r>
              <a:rPr lang="es-ES" sz="2400">
                <a:solidFill>
                  <a:srgbClr val="FFFF00"/>
                </a:solidFill>
                <a:effectLst>
                  <a:outerShdw blurRad="38100" dist="38100" dir="2700000" algn="tl">
                    <a:srgbClr val="000000"/>
                  </a:outerShdw>
                </a:effectLst>
                <a:latin typeface="Times New Roman" pitchFamily="18" charset="0"/>
              </a:rPr>
              <a:t>(NCTM, Junta de Andalucía, Investigaciones en Educación Matemática)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additive="base">
                                        <p:cTn id="7" dur="1000" fill="hold"/>
                                        <p:tgtEl>
                                          <p:spTgt spid="229380"/>
                                        </p:tgtEl>
                                        <p:attrNameLst>
                                          <p:attrName>ppt_x</p:attrName>
                                        </p:attrNameLst>
                                      </p:cBhvr>
                                      <p:tavLst>
                                        <p:tav tm="0">
                                          <p:val>
                                            <p:strVal val="#ppt_x"/>
                                          </p:val>
                                        </p:tav>
                                        <p:tav tm="100000">
                                          <p:val>
                                            <p:strVal val="#ppt_x"/>
                                          </p:val>
                                        </p:tav>
                                      </p:tavLst>
                                    </p:anim>
                                    <p:anim calcmode="lin" valueType="num">
                                      <p:cBhvr additive="base">
                                        <p:cTn id="8" dur="1000" fill="hold"/>
                                        <p:tgtEl>
                                          <p:spTgt spid="2293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29379">
                                            <p:txEl>
                                              <p:pRg st="0" end="0"/>
                                            </p:txEl>
                                          </p:spTgt>
                                        </p:tgtEl>
                                        <p:attrNameLst>
                                          <p:attrName>style.visibility</p:attrName>
                                        </p:attrNameLst>
                                      </p:cBhvr>
                                      <p:to>
                                        <p:strVal val="visible"/>
                                      </p:to>
                                    </p:set>
                                    <p:animEffect transition="in" filter="blinds(horizontal)">
                                      <p:cBhvr>
                                        <p:cTn id="13" dur="500"/>
                                        <p:tgtEl>
                                          <p:spTgt spid="229379">
                                            <p:txEl>
                                              <p:pRg st="0" end="0"/>
                                            </p:txEl>
                                          </p:spTgt>
                                        </p:tgtEl>
                                      </p:cBhvr>
                                    </p:animEffect>
                                  </p:childTnLst>
                                </p:cTn>
                              </p:par>
                            </p:childTnLst>
                          </p:cTn>
                        </p:par>
                        <p:par>
                          <p:cTn id="14" fill="hold">
                            <p:stCondLst>
                              <p:cond delay="500"/>
                            </p:stCondLst>
                            <p:childTnLst>
                              <p:par>
                                <p:cTn id="15" presetID="3" presetClass="entr" presetSubtype="10" fill="hold" nodeType="afterEffect">
                                  <p:stCondLst>
                                    <p:cond delay="2000"/>
                                  </p:stCondLst>
                                  <p:childTnLst>
                                    <p:set>
                                      <p:cBhvr>
                                        <p:cTn id="16" dur="1" fill="hold">
                                          <p:stCondLst>
                                            <p:cond delay="0"/>
                                          </p:stCondLst>
                                        </p:cTn>
                                        <p:tgtEl>
                                          <p:spTgt spid="229379">
                                            <p:txEl>
                                              <p:pRg st="1" end="1"/>
                                            </p:txEl>
                                          </p:spTgt>
                                        </p:tgtEl>
                                        <p:attrNameLst>
                                          <p:attrName>style.visibility</p:attrName>
                                        </p:attrNameLst>
                                      </p:cBhvr>
                                      <p:to>
                                        <p:strVal val="visible"/>
                                      </p:to>
                                    </p:set>
                                    <p:animEffect transition="in" filter="blinds(horizontal)">
                                      <p:cBhvr>
                                        <p:cTn id="17" dur="500"/>
                                        <p:tgtEl>
                                          <p:spTgt spid="229379">
                                            <p:txEl>
                                              <p:pRg st="1" end="1"/>
                                            </p:txEl>
                                          </p:spTgt>
                                        </p:tgtEl>
                                      </p:cBhvr>
                                    </p:animEffect>
                                  </p:childTnLst>
                                </p:cTn>
                              </p:par>
                            </p:childTnLst>
                          </p:cTn>
                        </p:par>
                        <p:par>
                          <p:cTn id="18" fill="hold">
                            <p:stCondLst>
                              <p:cond delay="3000"/>
                            </p:stCondLst>
                            <p:childTnLst>
                              <p:par>
                                <p:cTn id="19" presetID="3" presetClass="entr" presetSubtype="10" fill="hold" nodeType="afterEffect">
                                  <p:stCondLst>
                                    <p:cond delay="2000"/>
                                  </p:stCondLst>
                                  <p:childTnLst>
                                    <p:set>
                                      <p:cBhvr>
                                        <p:cTn id="20" dur="1" fill="hold">
                                          <p:stCondLst>
                                            <p:cond delay="0"/>
                                          </p:stCondLst>
                                        </p:cTn>
                                        <p:tgtEl>
                                          <p:spTgt spid="229379">
                                            <p:txEl>
                                              <p:pRg st="2" end="2"/>
                                            </p:txEl>
                                          </p:spTgt>
                                        </p:tgtEl>
                                        <p:attrNameLst>
                                          <p:attrName>style.visibility</p:attrName>
                                        </p:attrNameLst>
                                      </p:cBhvr>
                                      <p:to>
                                        <p:strVal val="visible"/>
                                      </p:to>
                                    </p:set>
                                    <p:animEffect transition="in" filter="blinds(horizontal)">
                                      <p:cBhvr>
                                        <p:cTn id="21" dur="500"/>
                                        <p:tgtEl>
                                          <p:spTgt spid="229379">
                                            <p:txEl>
                                              <p:pRg st="2" end="2"/>
                                            </p:txEl>
                                          </p:spTgt>
                                        </p:tgtEl>
                                      </p:cBhvr>
                                    </p:animEffect>
                                  </p:childTnLst>
                                </p:cTn>
                              </p:par>
                            </p:childTnLst>
                          </p:cTn>
                        </p:par>
                        <p:par>
                          <p:cTn id="22" fill="hold">
                            <p:stCondLst>
                              <p:cond delay="5500"/>
                            </p:stCondLst>
                            <p:childTnLst>
                              <p:par>
                                <p:cTn id="23" presetID="3" presetClass="entr" presetSubtype="10" fill="hold" nodeType="afterEffect">
                                  <p:stCondLst>
                                    <p:cond delay="2000"/>
                                  </p:stCondLst>
                                  <p:childTnLst>
                                    <p:set>
                                      <p:cBhvr>
                                        <p:cTn id="24" dur="1" fill="hold">
                                          <p:stCondLst>
                                            <p:cond delay="0"/>
                                          </p:stCondLst>
                                        </p:cTn>
                                        <p:tgtEl>
                                          <p:spTgt spid="229379">
                                            <p:txEl>
                                              <p:pRg st="3" end="3"/>
                                            </p:txEl>
                                          </p:spTgt>
                                        </p:tgtEl>
                                        <p:attrNameLst>
                                          <p:attrName>style.visibility</p:attrName>
                                        </p:attrNameLst>
                                      </p:cBhvr>
                                      <p:to>
                                        <p:strVal val="visible"/>
                                      </p:to>
                                    </p:set>
                                    <p:animEffect transition="in" filter="blinds(horizontal)">
                                      <p:cBhvr>
                                        <p:cTn id="25" dur="500"/>
                                        <p:tgtEl>
                                          <p:spTgt spid="229379">
                                            <p:txEl>
                                              <p:pRg st="3" end="3"/>
                                            </p:txEl>
                                          </p:spTgt>
                                        </p:tgtEl>
                                      </p:cBhvr>
                                    </p:animEffect>
                                  </p:childTnLst>
                                </p:cTn>
                              </p:par>
                            </p:childTnLst>
                          </p:cTn>
                        </p:par>
                        <p:par>
                          <p:cTn id="26" fill="hold">
                            <p:stCondLst>
                              <p:cond delay="8000"/>
                            </p:stCondLst>
                            <p:childTnLst>
                              <p:par>
                                <p:cTn id="27" presetID="3" presetClass="entr" presetSubtype="10" fill="hold" nodeType="afterEffect">
                                  <p:stCondLst>
                                    <p:cond delay="2000"/>
                                  </p:stCondLst>
                                  <p:childTnLst>
                                    <p:set>
                                      <p:cBhvr>
                                        <p:cTn id="28" dur="1" fill="hold">
                                          <p:stCondLst>
                                            <p:cond delay="0"/>
                                          </p:stCondLst>
                                        </p:cTn>
                                        <p:tgtEl>
                                          <p:spTgt spid="229379">
                                            <p:txEl>
                                              <p:pRg st="4" end="4"/>
                                            </p:txEl>
                                          </p:spTgt>
                                        </p:tgtEl>
                                        <p:attrNameLst>
                                          <p:attrName>style.visibility</p:attrName>
                                        </p:attrNameLst>
                                      </p:cBhvr>
                                      <p:to>
                                        <p:strVal val="visible"/>
                                      </p:to>
                                    </p:set>
                                    <p:animEffect transition="in" filter="blinds(horizontal)">
                                      <p:cBhvr>
                                        <p:cTn id="29" dur="500"/>
                                        <p:tgtEl>
                                          <p:spTgt spid="229379">
                                            <p:txEl>
                                              <p:pRg st="4" end="4"/>
                                            </p:txEl>
                                          </p:spTgt>
                                        </p:tgtEl>
                                      </p:cBhvr>
                                    </p:animEffect>
                                  </p:childTnLst>
                                </p:cTn>
                              </p:par>
                            </p:childTnLst>
                          </p:cTn>
                        </p:par>
                        <p:par>
                          <p:cTn id="30" fill="hold">
                            <p:stCondLst>
                              <p:cond delay="10500"/>
                            </p:stCondLst>
                            <p:childTnLst>
                              <p:par>
                                <p:cTn id="31" presetID="3" presetClass="entr" presetSubtype="10" fill="hold" nodeType="afterEffect">
                                  <p:stCondLst>
                                    <p:cond delay="2000"/>
                                  </p:stCondLst>
                                  <p:childTnLst>
                                    <p:set>
                                      <p:cBhvr>
                                        <p:cTn id="32" dur="1" fill="hold">
                                          <p:stCondLst>
                                            <p:cond delay="0"/>
                                          </p:stCondLst>
                                        </p:cTn>
                                        <p:tgtEl>
                                          <p:spTgt spid="229379">
                                            <p:txEl>
                                              <p:pRg st="5" end="5"/>
                                            </p:txEl>
                                          </p:spTgt>
                                        </p:tgtEl>
                                        <p:attrNameLst>
                                          <p:attrName>style.visibility</p:attrName>
                                        </p:attrNameLst>
                                      </p:cBhvr>
                                      <p:to>
                                        <p:strVal val="visible"/>
                                      </p:to>
                                    </p:set>
                                    <p:animEffect transition="in" filter="blinds(horizontal)">
                                      <p:cBhvr>
                                        <p:cTn id="33" dur="500"/>
                                        <p:tgtEl>
                                          <p:spTgt spid="229379">
                                            <p:txEl>
                                              <p:pRg st="5" end="5"/>
                                            </p:txEl>
                                          </p:spTgt>
                                        </p:tgtEl>
                                      </p:cBhvr>
                                    </p:animEffect>
                                  </p:childTnLst>
                                </p:cTn>
                              </p:par>
                            </p:childTnLst>
                          </p:cTn>
                        </p:par>
                        <p:par>
                          <p:cTn id="34" fill="hold">
                            <p:stCondLst>
                              <p:cond delay="13000"/>
                            </p:stCondLst>
                            <p:childTnLst>
                              <p:par>
                                <p:cTn id="35" presetID="3" presetClass="entr" presetSubtype="10" fill="hold" nodeType="afterEffect">
                                  <p:stCondLst>
                                    <p:cond delay="0"/>
                                  </p:stCondLst>
                                  <p:childTnLst>
                                    <p:set>
                                      <p:cBhvr>
                                        <p:cTn id="36" dur="1" fill="hold">
                                          <p:stCondLst>
                                            <p:cond delay="0"/>
                                          </p:stCondLst>
                                        </p:cTn>
                                        <p:tgtEl>
                                          <p:spTgt spid="229379">
                                            <p:txEl>
                                              <p:pRg st="7" end="7"/>
                                            </p:txEl>
                                          </p:spTgt>
                                        </p:tgtEl>
                                        <p:attrNameLst>
                                          <p:attrName>style.visibility</p:attrName>
                                        </p:attrNameLst>
                                      </p:cBhvr>
                                      <p:to>
                                        <p:strVal val="visible"/>
                                      </p:to>
                                    </p:set>
                                    <p:animEffect transition="in" filter="blinds(horizontal)">
                                      <p:cBhvr>
                                        <p:cTn id="37" dur="500"/>
                                        <p:tgtEl>
                                          <p:spTgt spid="2293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78035EFE-6FA6-4374-B6DB-46B697FE4995}" type="slidenum">
              <a:rPr lang="es-ES"/>
              <a:pPr/>
              <a:t>45</a:t>
            </a:fld>
            <a:endParaRPr lang="es-ES"/>
          </a:p>
        </p:txBody>
      </p:sp>
      <p:sp>
        <p:nvSpPr>
          <p:cNvPr id="133122" name="Rectangle 2"/>
          <p:cNvSpPr>
            <a:spLocks noGrp="1" noChangeArrowheads="1"/>
          </p:cNvSpPr>
          <p:nvPr>
            <p:ph type="title"/>
          </p:nvPr>
        </p:nvSpPr>
        <p:spPr>
          <a:xfrm>
            <a:off x="323850" y="188913"/>
            <a:ext cx="8362950" cy="1143000"/>
          </a:xfrm>
        </p:spPr>
        <p:txBody>
          <a:bodyPr/>
          <a:lstStyle/>
          <a:p>
            <a:r>
              <a:rPr lang="es-ES" sz="3200"/>
              <a:t>Propósito fundamental:</a:t>
            </a:r>
            <a:br>
              <a:rPr lang="es-ES" sz="3200"/>
            </a:br>
            <a:r>
              <a:rPr lang="es-ES" sz="3200"/>
              <a:t>Formación para la alfabetización matemática</a:t>
            </a:r>
          </a:p>
        </p:txBody>
      </p:sp>
      <p:sp>
        <p:nvSpPr>
          <p:cNvPr id="133123" name="Rectangle 3"/>
          <p:cNvSpPr>
            <a:spLocks noGrp="1" noChangeArrowheads="1"/>
          </p:cNvSpPr>
          <p:nvPr>
            <p:ph type="body" idx="1"/>
          </p:nvPr>
        </p:nvSpPr>
        <p:spPr>
          <a:xfrm>
            <a:off x="179388" y="1484313"/>
            <a:ext cx="8713787" cy="5111750"/>
          </a:xfrm>
        </p:spPr>
        <p:txBody>
          <a:bodyPr/>
          <a:lstStyle/>
          <a:p>
            <a:pPr>
              <a:lnSpc>
                <a:spcPct val="90000"/>
              </a:lnSpc>
            </a:pPr>
            <a:r>
              <a:rPr lang="es-ES" sz="2400" b="1">
                <a:latin typeface="Times New Roman" pitchFamily="18" charset="0"/>
              </a:rPr>
              <a:t>Pensar con ideas matemáticas</a:t>
            </a:r>
            <a:r>
              <a:rPr lang="es-ES" sz="2400">
                <a:latin typeface="Times New Roman" pitchFamily="18" charset="0"/>
              </a:rPr>
              <a:t> empleando un conjunto de </a:t>
            </a:r>
            <a:r>
              <a:rPr lang="es-ES" sz="2400" b="1">
                <a:latin typeface="Times New Roman" pitchFamily="18" charset="0"/>
              </a:rPr>
              <a:t>instrumentos y capacidades matemáticas</a:t>
            </a:r>
            <a:r>
              <a:rPr lang="es-ES" sz="2400">
                <a:latin typeface="Times New Roman" pitchFamily="18" charset="0"/>
              </a:rPr>
              <a:t> en las relaciones cotidianas con el entorno, de manera </a:t>
            </a:r>
            <a:r>
              <a:rPr lang="es-ES" sz="2400" b="1">
                <a:latin typeface="Times New Roman" pitchFamily="18" charset="0"/>
              </a:rPr>
              <a:t>espontánea y con plena conciencia</a:t>
            </a:r>
            <a:r>
              <a:rPr lang="es-ES" sz="2400">
                <a:latin typeface="Times New Roman" pitchFamily="18" charset="0"/>
              </a:rPr>
              <a:t> de su importancia y necesidad;</a:t>
            </a:r>
          </a:p>
          <a:p>
            <a:pPr>
              <a:lnSpc>
                <a:spcPct val="90000"/>
              </a:lnSpc>
            </a:pPr>
            <a:endParaRPr lang="es-ES" sz="2400">
              <a:latin typeface="Times New Roman" pitchFamily="18" charset="0"/>
            </a:endParaRPr>
          </a:p>
          <a:p>
            <a:pPr>
              <a:lnSpc>
                <a:spcPct val="90000"/>
              </a:lnSpc>
            </a:pPr>
            <a:r>
              <a:rPr lang="es-ES" sz="2400">
                <a:effectLst/>
                <a:latin typeface="Times New Roman" pitchFamily="18" charset="0"/>
              </a:rPr>
              <a:t>Comprensión, dominio y desarrollo de </a:t>
            </a:r>
            <a:r>
              <a:rPr lang="es-ES" sz="2400" u="sng">
                <a:effectLst/>
                <a:latin typeface="Times New Roman" pitchFamily="18" charset="0"/>
              </a:rPr>
              <a:t>conceptos, procedimientos y actitudes</a:t>
            </a:r>
            <a:r>
              <a:rPr lang="es-ES" sz="2400">
                <a:effectLst/>
                <a:latin typeface="Times New Roman" pitchFamily="18" charset="0"/>
              </a:rPr>
              <a:t>; </a:t>
            </a:r>
            <a:r>
              <a:rPr lang="es-ES" sz="2400" u="sng">
                <a:effectLst/>
                <a:latin typeface="Times New Roman" pitchFamily="18" charset="0"/>
              </a:rPr>
              <a:t>técnicas y destrezas</a:t>
            </a:r>
            <a:r>
              <a:rPr lang="es-ES" sz="2400">
                <a:effectLst/>
                <a:latin typeface="Times New Roman" pitchFamily="18" charset="0"/>
              </a:rPr>
              <a:t>; </a:t>
            </a:r>
            <a:r>
              <a:rPr lang="es-ES" sz="2400" u="sng">
                <a:effectLst/>
                <a:latin typeface="Times New Roman" pitchFamily="18" charset="0"/>
              </a:rPr>
              <a:t>utilidad social</a:t>
            </a:r>
            <a:r>
              <a:rPr lang="es-ES" sz="2400">
                <a:effectLst/>
                <a:latin typeface="Times New Roman" pitchFamily="18" charset="0"/>
              </a:rPr>
              <a:t>; r</a:t>
            </a:r>
            <a:r>
              <a:rPr lang="es-ES" sz="2400" u="sng">
                <a:effectLst/>
                <a:latin typeface="Times New Roman" pitchFamily="18" charset="0"/>
              </a:rPr>
              <a:t>elaciones con los valores de equidad, objetividad y rigor</a:t>
            </a:r>
            <a:r>
              <a:rPr lang="es-ES" sz="2400">
                <a:effectLst/>
                <a:latin typeface="Times New Roman" pitchFamily="18" charset="0"/>
              </a:rPr>
              <a:t>; </a:t>
            </a:r>
            <a:r>
              <a:rPr lang="es-ES" sz="2400" u="sng">
                <a:effectLst/>
                <a:latin typeface="Times New Roman" pitchFamily="18" charset="0"/>
              </a:rPr>
              <a:t>creatividad, ingenio y belleza</a:t>
            </a:r>
            <a:r>
              <a:rPr lang="es-ES" sz="2400">
                <a:effectLst/>
                <a:latin typeface="Times New Roman" pitchFamily="18" charset="0"/>
              </a:rPr>
              <a:t> de las matemáticas en contextos (aplicación) siempre que sea posible;</a:t>
            </a:r>
          </a:p>
          <a:p>
            <a:pPr>
              <a:lnSpc>
                <a:spcPct val="90000"/>
              </a:lnSpc>
            </a:pPr>
            <a:endParaRPr lang="es-ES" sz="2400">
              <a:effectLst/>
              <a:latin typeface="Times New Roman" pitchFamily="18" charset="0"/>
            </a:endParaRPr>
          </a:p>
          <a:p>
            <a:pPr>
              <a:lnSpc>
                <a:spcPct val="90000"/>
              </a:lnSpc>
            </a:pPr>
            <a:r>
              <a:rPr lang="es-ES" sz="2400" i="1">
                <a:effectLst/>
                <a:latin typeface="Times New Roman" pitchFamily="18" charset="0"/>
              </a:rPr>
              <a:t>La comprensión y los conocimientos como medios y no como fines o metas del proceso conducen a la alfabetización satisfactoria, y esta se manifiesta en términos de </a:t>
            </a:r>
            <a:r>
              <a:rPr lang="es-ES" sz="2800" b="1" i="1" u="sng">
                <a:effectLst/>
                <a:latin typeface="Times New Roman" pitchFamily="18" charset="0"/>
              </a:rPr>
              <a:t>competencias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checkerboard(across)">
                                      <p:cBhvr>
                                        <p:cTn id="7" dur="500"/>
                                        <p:tgtEl>
                                          <p:spTgt spid="133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blinds(horizontal)">
                                      <p:cBhvr>
                                        <p:cTn id="12" dur="500"/>
                                        <p:tgtEl>
                                          <p:spTgt spid="133123">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3000"/>
                                  </p:stCondLst>
                                  <p:childTnLst>
                                    <p:set>
                                      <p:cBhvr>
                                        <p:cTn id="15" dur="1" fill="hold">
                                          <p:stCondLst>
                                            <p:cond delay="0"/>
                                          </p:stCondLst>
                                        </p:cTn>
                                        <p:tgtEl>
                                          <p:spTgt spid="133123">
                                            <p:txEl>
                                              <p:pRg st="2" end="2"/>
                                            </p:txEl>
                                          </p:spTgt>
                                        </p:tgtEl>
                                        <p:attrNameLst>
                                          <p:attrName>style.visibility</p:attrName>
                                        </p:attrNameLst>
                                      </p:cBhvr>
                                      <p:to>
                                        <p:strVal val="visible"/>
                                      </p:to>
                                    </p:set>
                                    <p:animEffect transition="in" filter="blinds(horizontal)">
                                      <p:cBhvr>
                                        <p:cTn id="16" dur="500"/>
                                        <p:tgtEl>
                                          <p:spTgt spid="133123">
                                            <p:txEl>
                                              <p:pRg st="2" end="2"/>
                                            </p:txEl>
                                          </p:spTgt>
                                        </p:tgtEl>
                                      </p:cBhvr>
                                    </p:animEffect>
                                  </p:childTnLst>
                                </p:cTn>
                              </p:par>
                            </p:childTnLst>
                          </p:cTn>
                        </p:par>
                        <p:par>
                          <p:cTn id="17" fill="hold">
                            <p:stCondLst>
                              <p:cond delay="4000"/>
                            </p:stCondLst>
                            <p:childTnLst>
                              <p:par>
                                <p:cTn id="18" presetID="3" presetClass="entr" presetSubtype="10" fill="hold" nodeType="afterEffect">
                                  <p:stCondLst>
                                    <p:cond delay="3000"/>
                                  </p:stCondLst>
                                  <p:childTnLst>
                                    <p:set>
                                      <p:cBhvr>
                                        <p:cTn id="19" dur="1" fill="hold">
                                          <p:stCondLst>
                                            <p:cond delay="0"/>
                                          </p:stCondLst>
                                        </p:cTn>
                                        <p:tgtEl>
                                          <p:spTgt spid="133123">
                                            <p:txEl>
                                              <p:pRg st="4" end="4"/>
                                            </p:txEl>
                                          </p:spTgt>
                                        </p:tgtEl>
                                        <p:attrNameLst>
                                          <p:attrName>style.visibility</p:attrName>
                                        </p:attrNameLst>
                                      </p:cBhvr>
                                      <p:to>
                                        <p:strVal val="visible"/>
                                      </p:to>
                                    </p:set>
                                    <p:animEffect transition="in" filter="blinds(horizontal)">
                                      <p:cBhvr>
                                        <p:cTn id="20" dur="500"/>
                                        <p:tgtEl>
                                          <p:spTgt spid="133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625E5432-90D5-4B6A-A8D7-532833E3EF55}" type="slidenum">
              <a:rPr lang="es-ES"/>
              <a:pPr/>
              <a:t>46</a:t>
            </a:fld>
            <a:endParaRPr lang="es-ES"/>
          </a:p>
        </p:txBody>
      </p:sp>
      <p:sp>
        <p:nvSpPr>
          <p:cNvPr id="135170" name="Rectangle 2"/>
          <p:cNvSpPr>
            <a:spLocks noGrp="1" noChangeArrowheads="1"/>
          </p:cNvSpPr>
          <p:nvPr>
            <p:ph type="title"/>
          </p:nvPr>
        </p:nvSpPr>
        <p:spPr/>
        <p:txBody>
          <a:bodyPr/>
          <a:lstStyle/>
          <a:p>
            <a:r>
              <a:rPr lang="es-ES" sz="4000"/>
              <a:t>Competencias: tipos y niveles</a:t>
            </a:r>
          </a:p>
        </p:txBody>
      </p:sp>
      <p:sp>
        <p:nvSpPr>
          <p:cNvPr id="135171" name="Rectangle 3"/>
          <p:cNvSpPr>
            <a:spLocks noGrp="1" noChangeArrowheads="1"/>
          </p:cNvSpPr>
          <p:nvPr>
            <p:ph type="body" idx="1"/>
          </p:nvPr>
        </p:nvSpPr>
        <p:spPr>
          <a:xfrm>
            <a:off x="466725" y="2492375"/>
            <a:ext cx="8229600" cy="2592388"/>
          </a:xfrm>
        </p:spPr>
        <p:txBody>
          <a:bodyPr/>
          <a:lstStyle/>
          <a:p>
            <a:pPr>
              <a:lnSpc>
                <a:spcPct val="90000"/>
              </a:lnSpc>
            </a:pPr>
            <a:r>
              <a:rPr lang="es-ES"/>
              <a:t>Competencia</a:t>
            </a:r>
          </a:p>
          <a:p>
            <a:pPr>
              <a:lnSpc>
                <a:spcPct val="90000"/>
              </a:lnSpc>
            </a:pPr>
            <a:r>
              <a:rPr lang="es-ES"/>
              <a:t>Competencias básicas</a:t>
            </a:r>
          </a:p>
          <a:p>
            <a:pPr>
              <a:lnSpc>
                <a:spcPct val="90000"/>
              </a:lnSpc>
            </a:pPr>
            <a:r>
              <a:rPr lang="es-ES"/>
              <a:t>Competencia Matemática</a:t>
            </a:r>
          </a:p>
          <a:p>
            <a:pPr>
              <a:lnSpc>
                <a:spcPct val="90000"/>
              </a:lnSpc>
            </a:pPr>
            <a:r>
              <a:rPr lang="es-ES"/>
              <a:t>Competencias Matemáticas específicas / elementos de competencia matemática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AF136C9C-E832-47CF-8A0B-3767FDD9D0FB}" type="slidenum">
              <a:rPr lang="es-ES"/>
              <a:pPr/>
              <a:t>47</a:t>
            </a:fld>
            <a:endParaRPr lang="es-ES"/>
          </a:p>
        </p:txBody>
      </p:sp>
      <p:sp>
        <p:nvSpPr>
          <p:cNvPr id="142338" name="Rectangle 2"/>
          <p:cNvSpPr>
            <a:spLocks noGrp="1" noChangeArrowheads="1"/>
          </p:cNvSpPr>
          <p:nvPr>
            <p:ph type="title"/>
          </p:nvPr>
        </p:nvSpPr>
        <p:spPr/>
        <p:txBody>
          <a:bodyPr/>
          <a:lstStyle/>
          <a:p>
            <a:r>
              <a:rPr lang="es-ES" sz="4000"/>
              <a:t>Concepto de competencia</a:t>
            </a:r>
          </a:p>
        </p:txBody>
      </p:sp>
      <p:sp>
        <p:nvSpPr>
          <p:cNvPr id="142339" name="Rectangle 3"/>
          <p:cNvSpPr>
            <a:spLocks noGrp="1" noChangeArrowheads="1"/>
          </p:cNvSpPr>
          <p:nvPr>
            <p:ph type="body" idx="1"/>
          </p:nvPr>
        </p:nvSpPr>
        <p:spPr>
          <a:xfrm>
            <a:off x="250825" y="1600200"/>
            <a:ext cx="8569325" cy="4852988"/>
          </a:xfrm>
        </p:spPr>
        <p:txBody>
          <a:bodyPr/>
          <a:lstStyle/>
          <a:p>
            <a:r>
              <a:rPr lang="es-ES" sz="2400" b="1" u="sng"/>
              <a:t>Dominio</a:t>
            </a:r>
            <a:r>
              <a:rPr lang="es-ES" sz="2400"/>
              <a:t> de aspectos esenciales de un campo </a:t>
            </a:r>
          </a:p>
          <a:p>
            <a:endParaRPr lang="es-ES" sz="2400"/>
          </a:p>
          <a:p>
            <a:r>
              <a:rPr lang="es-ES" sz="2400" b="1" u="sng">
                <a:effectLst/>
              </a:rPr>
              <a:t>Capacidad de hacer</a:t>
            </a:r>
            <a:r>
              <a:rPr lang="es-ES" sz="2400"/>
              <a:t> (capacidad de respuesta): </a:t>
            </a:r>
            <a:r>
              <a:rPr lang="es-ES" sz="2400" i="1"/>
              <a:t>capacidad de respuesta a demandas complejas y de resolución de tareas diversas de forma adecuada (OCDE)</a:t>
            </a:r>
          </a:p>
          <a:p>
            <a:endParaRPr lang="es-ES" sz="2400"/>
          </a:p>
          <a:p>
            <a:r>
              <a:rPr lang="es-ES" sz="2400" b="1" u="sng">
                <a:effectLst/>
              </a:rPr>
              <a:t>Aptitud potencial</a:t>
            </a:r>
            <a:r>
              <a:rPr lang="es-ES" sz="2400" i="1">
                <a:effectLst/>
              </a:rPr>
              <a:t>: Combinación / conjunto integrado de conocimientos, capacidades, habilidades prácticas, valores, actitudes y otros componentes sociales y de comportamiento adecuados al contexto (Junta de Andalucía)</a:t>
            </a:r>
            <a:r>
              <a:rPr lang="es-ES" sz="2400">
                <a:effectLst/>
              </a:rPr>
              <a: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7DB13E67-83B4-4296-8293-A29636B4F341}" type="slidenum">
              <a:rPr lang="es-ES"/>
              <a:pPr/>
              <a:t>48</a:t>
            </a:fld>
            <a:endParaRPr lang="es-ES"/>
          </a:p>
        </p:txBody>
      </p:sp>
      <p:sp>
        <p:nvSpPr>
          <p:cNvPr id="200706" name="Rectangle 2"/>
          <p:cNvSpPr>
            <a:spLocks noGrp="1" noChangeArrowheads="1"/>
          </p:cNvSpPr>
          <p:nvPr>
            <p:ph type="title"/>
          </p:nvPr>
        </p:nvSpPr>
        <p:spPr/>
        <p:txBody>
          <a:bodyPr/>
          <a:lstStyle/>
          <a:p>
            <a:r>
              <a:rPr lang="es-ES" sz="3600"/>
              <a:t>Concepto de competencia básica</a:t>
            </a:r>
          </a:p>
        </p:txBody>
      </p:sp>
      <p:sp>
        <p:nvSpPr>
          <p:cNvPr id="200707" name="Rectangle 3"/>
          <p:cNvSpPr>
            <a:spLocks noGrp="1" noChangeArrowheads="1"/>
          </p:cNvSpPr>
          <p:nvPr>
            <p:ph type="body" idx="1"/>
          </p:nvPr>
        </p:nvSpPr>
        <p:spPr>
          <a:xfrm>
            <a:off x="250825" y="1341438"/>
            <a:ext cx="8713788" cy="5327650"/>
          </a:xfrm>
        </p:spPr>
        <p:txBody>
          <a:bodyPr/>
          <a:lstStyle/>
          <a:p>
            <a:pPr>
              <a:lnSpc>
                <a:spcPct val="80000"/>
              </a:lnSpc>
            </a:pPr>
            <a:r>
              <a:rPr lang="es-ES" sz="2400"/>
              <a:t>La competencia que deben adquirir los alumnos y que sirven de criterio para evaluar los resultados de los Sistemas Educativos </a:t>
            </a:r>
            <a:r>
              <a:rPr lang="es-ES" sz="2400" b="1" i="1"/>
              <a:t>(PISA)</a:t>
            </a:r>
          </a:p>
          <a:p>
            <a:pPr algn="ctr">
              <a:lnSpc>
                <a:spcPct val="80000"/>
              </a:lnSpc>
              <a:buFont typeface="Wingdings" pitchFamily="2" charset="2"/>
              <a:buNone/>
            </a:pPr>
            <a:endParaRPr lang="es-ES" sz="2400"/>
          </a:p>
          <a:p>
            <a:pPr>
              <a:lnSpc>
                <a:spcPct val="80000"/>
              </a:lnSpc>
            </a:pPr>
            <a:r>
              <a:rPr lang="es-ES" sz="2400"/>
              <a:t>Competencia necesaria para una capacitación mínima de los alumnos en el sentido de </a:t>
            </a:r>
            <a:r>
              <a:rPr lang="es-ES" sz="2400" b="1" i="1"/>
              <a:t>(LOE y Junta de Andalucía)</a:t>
            </a:r>
            <a:r>
              <a:rPr lang="es-ES" sz="2400"/>
              <a:t>:</a:t>
            </a:r>
          </a:p>
          <a:p>
            <a:pPr lvl="1">
              <a:lnSpc>
                <a:spcPct val="80000"/>
              </a:lnSpc>
            </a:pPr>
            <a:r>
              <a:rPr lang="es-ES" sz="2400"/>
              <a:t>Contribuir a obtener resultados de alto valor personal y social, como la inclusión en el mundo laboral o la ciudadanía activa</a:t>
            </a:r>
          </a:p>
          <a:p>
            <a:pPr lvl="1">
              <a:lnSpc>
                <a:spcPct val="80000"/>
              </a:lnSpc>
            </a:pPr>
            <a:r>
              <a:rPr lang="es-ES" sz="2400"/>
              <a:t>Aplicable a un amplio abanico de contextos y ámbitos relevantes</a:t>
            </a:r>
          </a:p>
          <a:p>
            <a:pPr lvl="1">
              <a:lnSpc>
                <a:spcPct val="80000"/>
              </a:lnSpc>
            </a:pPr>
            <a:r>
              <a:rPr lang="es-ES" sz="2400"/>
              <a:t>Permitir superar con éxito exigencias complejas en la sociedad del conocimiento</a:t>
            </a:r>
          </a:p>
          <a:p>
            <a:pPr>
              <a:lnSpc>
                <a:spcPct val="80000"/>
              </a:lnSpc>
              <a:buFont typeface="Wingdings" pitchFamily="2" charset="2"/>
              <a:buNone/>
            </a:pPr>
            <a:endParaRPr lang="es-ES" sz="2400"/>
          </a:p>
          <a:p>
            <a:pPr>
              <a:lnSpc>
                <a:spcPct val="80000"/>
              </a:lnSpc>
            </a:pPr>
            <a:r>
              <a:rPr lang="es-ES" sz="2400"/>
              <a:t>Se caracteriza por saber hacer en diversidad de contextos, con un carácter integrador y está constituida por interrelación de saberes de distintos ámbitos educativos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607576A0-B2EC-43B5-B8E5-2C175A63ABBE}" type="slidenum">
              <a:rPr lang="es-ES"/>
              <a:pPr/>
              <a:t>49</a:t>
            </a:fld>
            <a:endParaRPr lang="es-ES"/>
          </a:p>
        </p:txBody>
      </p:sp>
      <p:sp>
        <p:nvSpPr>
          <p:cNvPr id="325634" name="Rectangle 2"/>
          <p:cNvSpPr>
            <a:spLocks noGrp="1" noChangeArrowheads="1"/>
          </p:cNvSpPr>
          <p:nvPr>
            <p:ph type="title"/>
          </p:nvPr>
        </p:nvSpPr>
        <p:spPr>
          <a:xfrm>
            <a:off x="466725" y="0"/>
            <a:ext cx="8229600" cy="1143000"/>
          </a:xfrm>
        </p:spPr>
        <p:txBody>
          <a:bodyPr/>
          <a:lstStyle/>
          <a:p>
            <a:r>
              <a:rPr lang="es-ES" sz="3600"/>
              <a:t>Competencias básicas</a:t>
            </a:r>
            <a:br>
              <a:rPr lang="es-ES" sz="3600"/>
            </a:br>
            <a:r>
              <a:rPr lang="es-ES" sz="2800"/>
              <a:t>(</a:t>
            </a:r>
            <a:r>
              <a:rPr lang="es-ES" sz="2800">
                <a:solidFill>
                  <a:schemeClr val="tx1"/>
                </a:solidFill>
              </a:rPr>
              <a:t>LOE y </a:t>
            </a:r>
            <a:r>
              <a:rPr lang="es-ES" sz="2800">
                <a:solidFill>
                  <a:srgbClr val="66FF33"/>
                </a:solidFill>
              </a:rPr>
              <a:t>Junta de Andalucía</a:t>
            </a:r>
            <a:r>
              <a:rPr lang="es-ES" sz="2800"/>
              <a:t>)</a:t>
            </a:r>
          </a:p>
        </p:txBody>
      </p:sp>
      <p:sp>
        <p:nvSpPr>
          <p:cNvPr id="325635" name="Rectangle 3"/>
          <p:cNvSpPr>
            <a:spLocks noGrp="1" noChangeArrowheads="1"/>
          </p:cNvSpPr>
          <p:nvPr>
            <p:ph type="body" idx="1"/>
          </p:nvPr>
        </p:nvSpPr>
        <p:spPr>
          <a:xfrm>
            <a:off x="250825" y="1268413"/>
            <a:ext cx="8569325" cy="5256212"/>
          </a:xfrm>
        </p:spPr>
        <p:txBody>
          <a:bodyPr/>
          <a:lstStyle/>
          <a:p>
            <a:pPr>
              <a:lnSpc>
                <a:spcPct val="80000"/>
              </a:lnSpc>
            </a:pPr>
            <a:r>
              <a:rPr lang="es-ES" sz="2400" b="1"/>
              <a:t>Competencia matemática</a:t>
            </a:r>
          </a:p>
          <a:p>
            <a:pPr>
              <a:lnSpc>
                <a:spcPct val="80000"/>
              </a:lnSpc>
            </a:pPr>
            <a:r>
              <a:rPr lang="es-ES" sz="2000"/>
              <a:t>Conocimiento e interacción con el mundo físico</a:t>
            </a:r>
          </a:p>
          <a:p>
            <a:pPr lvl="2">
              <a:lnSpc>
                <a:spcPct val="80000"/>
              </a:lnSpc>
            </a:pPr>
            <a:r>
              <a:rPr lang="es-ES" sz="2000" b="1" u="sng">
                <a:solidFill>
                  <a:srgbClr val="66FF33"/>
                </a:solidFill>
                <a:effectLst/>
              </a:rPr>
              <a:t>Competencia matemática</a:t>
            </a:r>
            <a:r>
              <a:rPr lang="es-ES" sz="2000">
                <a:solidFill>
                  <a:srgbClr val="66FF33"/>
                </a:solidFill>
              </a:rPr>
              <a:t> y competencias básicas en ciencia y tecnología</a:t>
            </a:r>
            <a:endParaRPr lang="es-ES" sz="2000" b="1"/>
          </a:p>
          <a:p>
            <a:pPr>
              <a:lnSpc>
                <a:spcPct val="80000"/>
              </a:lnSpc>
            </a:pPr>
            <a:r>
              <a:rPr lang="es-ES" sz="2000"/>
              <a:t>Aprender a aprender</a:t>
            </a:r>
          </a:p>
          <a:p>
            <a:pPr lvl="2">
              <a:lnSpc>
                <a:spcPct val="80000"/>
              </a:lnSpc>
            </a:pPr>
            <a:r>
              <a:rPr lang="es-ES" sz="2000">
                <a:solidFill>
                  <a:srgbClr val="66FF33"/>
                </a:solidFill>
              </a:rPr>
              <a:t>Aprender a aprender</a:t>
            </a:r>
            <a:endParaRPr lang="es-ES" sz="2000"/>
          </a:p>
          <a:p>
            <a:pPr>
              <a:lnSpc>
                <a:spcPct val="80000"/>
              </a:lnSpc>
            </a:pPr>
            <a:r>
              <a:rPr lang="es-ES" sz="2000"/>
              <a:t>Autonomía e iniciativa personal</a:t>
            </a:r>
          </a:p>
          <a:p>
            <a:pPr>
              <a:lnSpc>
                <a:spcPct val="80000"/>
              </a:lnSpc>
            </a:pPr>
            <a:r>
              <a:rPr lang="es-ES" sz="2000"/>
              <a:t>Competencia social y ciudadana</a:t>
            </a:r>
          </a:p>
          <a:p>
            <a:pPr lvl="2">
              <a:lnSpc>
                <a:spcPct val="80000"/>
              </a:lnSpc>
            </a:pPr>
            <a:r>
              <a:rPr lang="es-ES" sz="2000">
                <a:solidFill>
                  <a:srgbClr val="66FF33"/>
                </a:solidFill>
              </a:rPr>
              <a:t>Competencias interpersonales, interculturales, sociales y cívicas</a:t>
            </a:r>
          </a:p>
          <a:p>
            <a:pPr lvl="2">
              <a:lnSpc>
                <a:spcPct val="80000"/>
              </a:lnSpc>
            </a:pPr>
            <a:r>
              <a:rPr lang="es-ES" sz="2000">
                <a:solidFill>
                  <a:srgbClr val="66FF33"/>
                </a:solidFill>
              </a:rPr>
              <a:t>Espíritu de empresa</a:t>
            </a:r>
          </a:p>
          <a:p>
            <a:pPr>
              <a:lnSpc>
                <a:spcPct val="80000"/>
              </a:lnSpc>
            </a:pPr>
            <a:r>
              <a:rPr lang="es-ES" sz="2000"/>
              <a:t>Tratamiento de la información y competencia digital</a:t>
            </a:r>
          </a:p>
          <a:p>
            <a:pPr lvl="2">
              <a:lnSpc>
                <a:spcPct val="80000"/>
              </a:lnSpc>
            </a:pPr>
            <a:r>
              <a:rPr lang="es-ES" sz="2000">
                <a:solidFill>
                  <a:srgbClr val="66FF33"/>
                </a:solidFill>
              </a:rPr>
              <a:t>Competencia digital (TIC)</a:t>
            </a:r>
            <a:endParaRPr lang="es-ES" sz="2000"/>
          </a:p>
          <a:p>
            <a:pPr>
              <a:lnSpc>
                <a:spcPct val="80000"/>
              </a:lnSpc>
            </a:pPr>
            <a:r>
              <a:rPr lang="es-ES" sz="2000"/>
              <a:t>Comunicación lingüística</a:t>
            </a:r>
          </a:p>
          <a:p>
            <a:pPr lvl="2">
              <a:lnSpc>
                <a:spcPct val="80000"/>
              </a:lnSpc>
              <a:spcBef>
                <a:spcPct val="10000"/>
              </a:spcBef>
            </a:pPr>
            <a:r>
              <a:rPr lang="es-ES" sz="2000">
                <a:solidFill>
                  <a:srgbClr val="66FF33"/>
                </a:solidFill>
              </a:rPr>
              <a:t>Comunicación en lengua materna</a:t>
            </a:r>
          </a:p>
          <a:p>
            <a:pPr lvl="2">
              <a:lnSpc>
                <a:spcPct val="80000"/>
              </a:lnSpc>
              <a:spcBef>
                <a:spcPct val="10000"/>
              </a:spcBef>
            </a:pPr>
            <a:r>
              <a:rPr lang="es-ES" sz="2000">
                <a:solidFill>
                  <a:srgbClr val="66FF33"/>
                </a:solidFill>
              </a:rPr>
              <a:t>Comunicación en lenguas extranjeras</a:t>
            </a:r>
            <a:endParaRPr lang="es-ES" sz="1800"/>
          </a:p>
          <a:p>
            <a:pPr>
              <a:lnSpc>
                <a:spcPct val="80000"/>
              </a:lnSpc>
            </a:pPr>
            <a:r>
              <a:rPr lang="es-ES" sz="2000"/>
              <a:t>Competencia cultural y artística</a:t>
            </a:r>
          </a:p>
          <a:p>
            <a:pPr lvl="2">
              <a:lnSpc>
                <a:spcPct val="80000"/>
              </a:lnSpc>
            </a:pPr>
            <a:r>
              <a:rPr lang="es-ES" sz="2000">
                <a:solidFill>
                  <a:srgbClr val="66FF33"/>
                </a:solidFill>
              </a:rPr>
              <a:t>Expresión cultural</a:t>
            </a:r>
            <a:endParaRPr lang="es-ES" sz="20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DEDE78C4-2A09-4900-8C25-F08BC32A8303}" type="slidenum">
              <a:rPr lang="es-ES"/>
              <a:pPr/>
              <a:t>5</a:t>
            </a:fld>
            <a:endParaRPr lang="es-ES"/>
          </a:p>
        </p:txBody>
      </p:sp>
      <p:sp>
        <p:nvSpPr>
          <p:cNvPr id="258050" name="Rectangle 2"/>
          <p:cNvSpPr>
            <a:spLocks noGrp="1" noChangeArrowheads="1"/>
          </p:cNvSpPr>
          <p:nvPr>
            <p:ph type="title"/>
          </p:nvPr>
        </p:nvSpPr>
        <p:spPr>
          <a:xfrm>
            <a:off x="455613" y="273050"/>
            <a:ext cx="8226425" cy="1500188"/>
          </a:xfrm>
        </p:spPr>
        <p:txBody>
          <a:bodyPr/>
          <a:lstStyle/>
          <a:p>
            <a:r>
              <a:rPr lang="es-ES" sz="3600"/>
              <a:t>Factores problemáticos</a:t>
            </a:r>
          </a:p>
        </p:txBody>
      </p:sp>
      <p:sp>
        <p:nvSpPr>
          <p:cNvPr id="258051" name="Rectangle 3"/>
          <p:cNvSpPr>
            <a:spLocks noGrp="1" noChangeArrowheads="1"/>
          </p:cNvSpPr>
          <p:nvPr>
            <p:ph type="body" idx="1"/>
          </p:nvPr>
        </p:nvSpPr>
        <p:spPr>
          <a:xfrm>
            <a:off x="917575" y="1916113"/>
            <a:ext cx="8226425" cy="4319587"/>
          </a:xfrm>
        </p:spPr>
        <p:txBody>
          <a:bodyPr/>
          <a:lstStyle/>
          <a:p>
            <a:pPr>
              <a:lnSpc>
                <a:spcPct val="80000"/>
              </a:lnSpc>
            </a:pPr>
            <a:r>
              <a:rPr lang="es-ES" sz="2800"/>
              <a:t>Genéricos</a:t>
            </a:r>
          </a:p>
          <a:p>
            <a:pPr lvl="1">
              <a:lnSpc>
                <a:spcPct val="80000"/>
              </a:lnSpc>
            </a:pPr>
            <a:r>
              <a:rPr lang="es-ES" sz="2400"/>
              <a:t>Los conocimientos y las creencias</a:t>
            </a:r>
          </a:p>
          <a:p>
            <a:pPr lvl="1">
              <a:lnSpc>
                <a:spcPct val="80000"/>
              </a:lnSpc>
            </a:pPr>
            <a:r>
              <a:rPr lang="es-ES" sz="2400"/>
              <a:t>Las claves del entorno sociocultural</a:t>
            </a:r>
          </a:p>
          <a:p>
            <a:pPr lvl="1">
              <a:lnSpc>
                <a:spcPct val="80000"/>
              </a:lnSpc>
            </a:pPr>
            <a:r>
              <a:rPr lang="es-ES" sz="2400"/>
              <a:t>La voluntad de ciudadanos, padres y políticos</a:t>
            </a:r>
          </a:p>
          <a:p>
            <a:pPr lvl="1">
              <a:lnSpc>
                <a:spcPct val="80000"/>
              </a:lnSpc>
            </a:pPr>
            <a:r>
              <a:rPr lang="es-ES" sz="2400"/>
              <a:t>La cooperación de todos los implicados</a:t>
            </a:r>
          </a:p>
          <a:p>
            <a:pPr>
              <a:lnSpc>
                <a:spcPct val="80000"/>
              </a:lnSpc>
            </a:pPr>
            <a:r>
              <a:rPr lang="es-ES" sz="2800"/>
              <a:t>Específicos</a:t>
            </a:r>
          </a:p>
          <a:p>
            <a:pPr lvl="1">
              <a:lnSpc>
                <a:spcPct val="80000"/>
              </a:lnSpc>
            </a:pPr>
            <a:r>
              <a:rPr lang="es-ES" sz="2400"/>
              <a:t>Los planes de formación del profesorado</a:t>
            </a:r>
          </a:p>
          <a:p>
            <a:pPr lvl="1">
              <a:lnSpc>
                <a:spcPct val="80000"/>
              </a:lnSpc>
            </a:pPr>
            <a:r>
              <a:rPr lang="es-ES" sz="2400"/>
              <a:t>La política educativa</a:t>
            </a:r>
          </a:p>
          <a:p>
            <a:pPr lvl="1">
              <a:lnSpc>
                <a:spcPct val="80000"/>
              </a:lnSpc>
            </a:pPr>
            <a:r>
              <a:rPr lang="es-ES" sz="2400"/>
              <a:t>Los fines</a:t>
            </a:r>
          </a:p>
          <a:p>
            <a:pPr lvl="1">
              <a:lnSpc>
                <a:spcPct val="80000"/>
              </a:lnSpc>
            </a:pPr>
            <a:r>
              <a:rPr lang="es-ES" sz="2400"/>
              <a:t>Los medios</a:t>
            </a:r>
          </a:p>
          <a:p>
            <a:pPr lvl="1">
              <a:lnSpc>
                <a:spcPct val="80000"/>
              </a:lnSpc>
            </a:pPr>
            <a:r>
              <a:rPr lang="es-ES" sz="2400"/>
              <a:t>La evaluación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Effect transition="in" filter="box(in)">
                                      <p:cBhvr>
                                        <p:cTn id="7" dur="1000"/>
                                        <p:tgtEl>
                                          <p:spTgt spid="258051">
                                            <p:txEl>
                                              <p:pRg st="0" end="0"/>
                                            </p:txEl>
                                          </p:spTgt>
                                        </p:tgtEl>
                                      </p:cBhvr>
                                    </p:animEffect>
                                  </p:childTnLst>
                                </p:cTn>
                              </p:par>
                            </p:childTnLst>
                          </p:cTn>
                        </p:par>
                        <p:par>
                          <p:cTn id="8" fill="hold">
                            <p:stCondLst>
                              <p:cond delay="1000"/>
                            </p:stCondLst>
                            <p:childTnLst>
                              <p:par>
                                <p:cTn id="9" presetID="4" presetClass="entr" presetSubtype="16" fill="hold" nodeType="afterEffect">
                                  <p:stCondLst>
                                    <p:cond delay="1000"/>
                                  </p:stCondLst>
                                  <p:childTnLst>
                                    <p:set>
                                      <p:cBhvr>
                                        <p:cTn id="10" dur="1" fill="hold">
                                          <p:stCondLst>
                                            <p:cond delay="0"/>
                                          </p:stCondLst>
                                        </p:cTn>
                                        <p:tgtEl>
                                          <p:spTgt spid="258051">
                                            <p:txEl>
                                              <p:pRg st="1" end="1"/>
                                            </p:txEl>
                                          </p:spTgt>
                                        </p:tgtEl>
                                        <p:attrNameLst>
                                          <p:attrName>style.visibility</p:attrName>
                                        </p:attrNameLst>
                                      </p:cBhvr>
                                      <p:to>
                                        <p:strVal val="visible"/>
                                      </p:to>
                                    </p:set>
                                    <p:animEffect transition="in" filter="box(in)">
                                      <p:cBhvr>
                                        <p:cTn id="11" dur="1000"/>
                                        <p:tgtEl>
                                          <p:spTgt spid="258051">
                                            <p:txEl>
                                              <p:pRg st="1" end="1"/>
                                            </p:txEl>
                                          </p:spTgt>
                                        </p:tgtEl>
                                      </p:cBhvr>
                                    </p:animEffect>
                                  </p:childTnLst>
                                </p:cTn>
                              </p:par>
                            </p:childTnLst>
                          </p:cTn>
                        </p:par>
                        <p:par>
                          <p:cTn id="12" fill="hold">
                            <p:stCondLst>
                              <p:cond delay="3000"/>
                            </p:stCondLst>
                            <p:childTnLst>
                              <p:par>
                                <p:cTn id="13" presetID="4" presetClass="entr" presetSubtype="16" fill="hold" nodeType="afterEffect">
                                  <p:stCondLst>
                                    <p:cond delay="1000"/>
                                  </p:stCondLst>
                                  <p:childTnLst>
                                    <p:set>
                                      <p:cBhvr>
                                        <p:cTn id="14" dur="1" fill="hold">
                                          <p:stCondLst>
                                            <p:cond delay="0"/>
                                          </p:stCondLst>
                                        </p:cTn>
                                        <p:tgtEl>
                                          <p:spTgt spid="258051">
                                            <p:txEl>
                                              <p:pRg st="2" end="2"/>
                                            </p:txEl>
                                          </p:spTgt>
                                        </p:tgtEl>
                                        <p:attrNameLst>
                                          <p:attrName>style.visibility</p:attrName>
                                        </p:attrNameLst>
                                      </p:cBhvr>
                                      <p:to>
                                        <p:strVal val="visible"/>
                                      </p:to>
                                    </p:set>
                                    <p:animEffect transition="in" filter="box(in)">
                                      <p:cBhvr>
                                        <p:cTn id="15" dur="1000"/>
                                        <p:tgtEl>
                                          <p:spTgt spid="258051">
                                            <p:txEl>
                                              <p:pRg st="2" end="2"/>
                                            </p:txEl>
                                          </p:spTgt>
                                        </p:tgtEl>
                                      </p:cBhvr>
                                    </p:animEffect>
                                  </p:childTnLst>
                                </p:cTn>
                              </p:par>
                            </p:childTnLst>
                          </p:cTn>
                        </p:par>
                        <p:par>
                          <p:cTn id="16" fill="hold">
                            <p:stCondLst>
                              <p:cond delay="5000"/>
                            </p:stCondLst>
                            <p:childTnLst>
                              <p:par>
                                <p:cTn id="17" presetID="4" presetClass="entr" presetSubtype="16" fill="hold" nodeType="afterEffect">
                                  <p:stCondLst>
                                    <p:cond delay="1000"/>
                                  </p:stCondLst>
                                  <p:childTnLst>
                                    <p:set>
                                      <p:cBhvr>
                                        <p:cTn id="18" dur="1" fill="hold">
                                          <p:stCondLst>
                                            <p:cond delay="0"/>
                                          </p:stCondLst>
                                        </p:cTn>
                                        <p:tgtEl>
                                          <p:spTgt spid="258051">
                                            <p:txEl>
                                              <p:pRg st="3" end="3"/>
                                            </p:txEl>
                                          </p:spTgt>
                                        </p:tgtEl>
                                        <p:attrNameLst>
                                          <p:attrName>style.visibility</p:attrName>
                                        </p:attrNameLst>
                                      </p:cBhvr>
                                      <p:to>
                                        <p:strVal val="visible"/>
                                      </p:to>
                                    </p:set>
                                    <p:animEffect transition="in" filter="box(in)">
                                      <p:cBhvr>
                                        <p:cTn id="19" dur="1000"/>
                                        <p:tgtEl>
                                          <p:spTgt spid="258051">
                                            <p:txEl>
                                              <p:pRg st="3" end="3"/>
                                            </p:txEl>
                                          </p:spTgt>
                                        </p:tgtEl>
                                      </p:cBhvr>
                                    </p:animEffect>
                                  </p:childTnLst>
                                </p:cTn>
                              </p:par>
                            </p:childTnLst>
                          </p:cTn>
                        </p:par>
                        <p:par>
                          <p:cTn id="20" fill="hold">
                            <p:stCondLst>
                              <p:cond delay="7000"/>
                            </p:stCondLst>
                            <p:childTnLst>
                              <p:par>
                                <p:cTn id="21" presetID="4" presetClass="entr" presetSubtype="16" fill="hold" nodeType="afterEffect">
                                  <p:stCondLst>
                                    <p:cond delay="1000"/>
                                  </p:stCondLst>
                                  <p:childTnLst>
                                    <p:set>
                                      <p:cBhvr>
                                        <p:cTn id="22" dur="1" fill="hold">
                                          <p:stCondLst>
                                            <p:cond delay="0"/>
                                          </p:stCondLst>
                                        </p:cTn>
                                        <p:tgtEl>
                                          <p:spTgt spid="258051">
                                            <p:txEl>
                                              <p:pRg st="4" end="4"/>
                                            </p:txEl>
                                          </p:spTgt>
                                        </p:tgtEl>
                                        <p:attrNameLst>
                                          <p:attrName>style.visibility</p:attrName>
                                        </p:attrNameLst>
                                      </p:cBhvr>
                                      <p:to>
                                        <p:strVal val="visible"/>
                                      </p:to>
                                    </p:set>
                                    <p:animEffect transition="in" filter="box(in)">
                                      <p:cBhvr>
                                        <p:cTn id="23" dur="1000"/>
                                        <p:tgtEl>
                                          <p:spTgt spid="258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58051">
                                            <p:txEl>
                                              <p:pRg st="5" end="5"/>
                                            </p:txEl>
                                          </p:spTgt>
                                        </p:tgtEl>
                                        <p:attrNameLst>
                                          <p:attrName>style.visibility</p:attrName>
                                        </p:attrNameLst>
                                      </p:cBhvr>
                                      <p:to>
                                        <p:strVal val="visible"/>
                                      </p:to>
                                    </p:set>
                                    <p:animEffect transition="in" filter="box(in)">
                                      <p:cBhvr>
                                        <p:cTn id="28" dur="1000"/>
                                        <p:tgtEl>
                                          <p:spTgt spid="258051">
                                            <p:txEl>
                                              <p:pRg st="5" end="5"/>
                                            </p:txEl>
                                          </p:spTgt>
                                        </p:tgtEl>
                                      </p:cBhvr>
                                    </p:animEffect>
                                  </p:childTnLst>
                                </p:cTn>
                              </p:par>
                            </p:childTnLst>
                          </p:cTn>
                        </p:par>
                        <p:par>
                          <p:cTn id="29" fill="hold">
                            <p:stCondLst>
                              <p:cond delay="1000"/>
                            </p:stCondLst>
                            <p:childTnLst>
                              <p:par>
                                <p:cTn id="30" presetID="4" presetClass="entr" presetSubtype="16" fill="hold" nodeType="afterEffect">
                                  <p:stCondLst>
                                    <p:cond delay="1000"/>
                                  </p:stCondLst>
                                  <p:childTnLst>
                                    <p:set>
                                      <p:cBhvr>
                                        <p:cTn id="31" dur="1" fill="hold">
                                          <p:stCondLst>
                                            <p:cond delay="0"/>
                                          </p:stCondLst>
                                        </p:cTn>
                                        <p:tgtEl>
                                          <p:spTgt spid="258051">
                                            <p:txEl>
                                              <p:pRg st="6" end="6"/>
                                            </p:txEl>
                                          </p:spTgt>
                                        </p:tgtEl>
                                        <p:attrNameLst>
                                          <p:attrName>style.visibility</p:attrName>
                                        </p:attrNameLst>
                                      </p:cBhvr>
                                      <p:to>
                                        <p:strVal val="visible"/>
                                      </p:to>
                                    </p:set>
                                    <p:animEffect transition="in" filter="box(in)">
                                      <p:cBhvr>
                                        <p:cTn id="32" dur="1000"/>
                                        <p:tgtEl>
                                          <p:spTgt spid="258051">
                                            <p:txEl>
                                              <p:pRg st="6" end="6"/>
                                            </p:txEl>
                                          </p:spTgt>
                                        </p:tgtEl>
                                      </p:cBhvr>
                                    </p:animEffect>
                                  </p:childTnLst>
                                </p:cTn>
                              </p:par>
                            </p:childTnLst>
                          </p:cTn>
                        </p:par>
                        <p:par>
                          <p:cTn id="33" fill="hold">
                            <p:stCondLst>
                              <p:cond delay="3000"/>
                            </p:stCondLst>
                            <p:childTnLst>
                              <p:par>
                                <p:cTn id="34" presetID="4" presetClass="entr" presetSubtype="16" fill="hold" nodeType="afterEffect">
                                  <p:stCondLst>
                                    <p:cond delay="1000"/>
                                  </p:stCondLst>
                                  <p:childTnLst>
                                    <p:set>
                                      <p:cBhvr>
                                        <p:cTn id="35" dur="1" fill="hold">
                                          <p:stCondLst>
                                            <p:cond delay="0"/>
                                          </p:stCondLst>
                                        </p:cTn>
                                        <p:tgtEl>
                                          <p:spTgt spid="258051">
                                            <p:txEl>
                                              <p:pRg st="7" end="7"/>
                                            </p:txEl>
                                          </p:spTgt>
                                        </p:tgtEl>
                                        <p:attrNameLst>
                                          <p:attrName>style.visibility</p:attrName>
                                        </p:attrNameLst>
                                      </p:cBhvr>
                                      <p:to>
                                        <p:strVal val="visible"/>
                                      </p:to>
                                    </p:set>
                                    <p:animEffect transition="in" filter="box(in)">
                                      <p:cBhvr>
                                        <p:cTn id="36" dur="1000"/>
                                        <p:tgtEl>
                                          <p:spTgt spid="258051">
                                            <p:txEl>
                                              <p:pRg st="7" end="7"/>
                                            </p:txEl>
                                          </p:spTgt>
                                        </p:tgtEl>
                                      </p:cBhvr>
                                    </p:animEffect>
                                  </p:childTnLst>
                                </p:cTn>
                              </p:par>
                            </p:childTnLst>
                          </p:cTn>
                        </p:par>
                        <p:par>
                          <p:cTn id="37" fill="hold">
                            <p:stCondLst>
                              <p:cond delay="5000"/>
                            </p:stCondLst>
                            <p:childTnLst>
                              <p:par>
                                <p:cTn id="38" presetID="4" presetClass="entr" presetSubtype="16" fill="hold" nodeType="afterEffect">
                                  <p:stCondLst>
                                    <p:cond delay="1000"/>
                                  </p:stCondLst>
                                  <p:childTnLst>
                                    <p:set>
                                      <p:cBhvr>
                                        <p:cTn id="39" dur="1" fill="hold">
                                          <p:stCondLst>
                                            <p:cond delay="0"/>
                                          </p:stCondLst>
                                        </p:cTn>
                                        <p:tgtEl>
                                          <p:spTgt spid="258051">
                                            <p:txEl>
                                              <p:pRg st="8" end="8"/>
                                            </p:txEl>
                                          </p:spTgt>
                                        </p:tgtEl>
                                        <p:attrNameLst>
                                          <p:attrName>style.visibility</p:attrName>
                                        </p:attrNameLst>
                                      </p:cBhvr>
                                      <p:to>
                                        <p:strVal val="visible"/>
                                      </p:to>
                                    </p:set>
                                    <p:animEffect transition="in" filter="box(in)">
                                      <p:cBhvr>
                                        <p:cTn id="40" dur="1000"/>
                                        <p:tgtEl>
                                          <p:spTgt spid="258051">
                                            <p:txEl>
                                              <p:pRg st="8" end="8"/>
                                            </p:txEl>
                                          </p:spTgt>
                                        </p:tgtEl>
                                      </p:cBhvr>
                                    </p:animEffect>
                                  </p:childTnLst>
                                </p:cTn>
                              </p:par>
                            </p:childTnLst>
                          </p:cTn>
                        </p:par>
                        <p:par>
                          <p:cTn id="41" fill="hold">
                            <p:stCondLst>
                              <p:cond delay="7000"/>
                            </p:stCondLst>
                            <p:childTnLst>
                              <p:par>
                                <p:cTn id="42" presetID="4" presetClass="entr" presetSubtype="16" fill="hold" nodeType="afterEffect">
                                  <p:stCondLst>
                                    <p:cond delay="1000"/>
                                  </p:stCondLst>
                                  <p:childTnLst>
                                    <p:set>
                                      <p:cBhvr>
                                        <p:cTn id="43" dur="1" fill="hold">
                                          <p:stCondLst>
                                            <p:cond delay="0"/>
                                          </p:stCondLst>
                                        </p:cTn>
                                        <p:tgtEl>
                                          <p:spTgt spid="258051">
                                            <p:txEl>
                                              <p:pRg st="9" end="9"/>
                                            </p:txEl>
                                          </p:spTgt>
                                        </p:tgtEl>
                                        <p:attrNameLst>
                                          <p:attrName>style.visibility</p:attrName>
                                        </p:attrNameLst>
                                      </p:cBhvr>
                                      <p:to>
                                        <p:strVal val="visible"/>
                                      </p:to>
                                    </p:set>
                                    <p:animEffect transition="in" filter="box(in)">
                                      <p:cBhvr>
                                        <p:cTn id="44" dur="1000"/>
                                        <p:tgtEl>
                                          <p:spTgt spid="258051">
                                            <p:txEl>
                                              <p:pRg st="9" end="9"/>
                                            </p:txEl>
                                          </p:spTgt>
                                        </p:tgtEl>
                                      </p:cBhvr>
                                    </p:animEffect>
                                  </p:childTnLst>
                                </p:cTn>
                              </p:par>
                            </p:childTnLst>
                          </p:cTn>
                        </p:par>
                        <p:par>
                          <p:cTn id="45" fill="hold">
                            <p:stCondLst>
                              <p:cond delay="9000"/>
                            </p:stCondLst>
                            <p:childTnLst>
                              <p:par>
                                <p:cTn id="46" presetID="4" presetClass="entr" presetSubtype="16" fill="hold" nodeType="afterEffect">
                                  <p:stCondLst>
                                    <p:cond delay="1000"/>
                                  </p:stCondLst>
                                  <p:childTnLst>
                                    <p:set>
                                      <p:cBhvr>
                                        <p:cTn id="47" dur="1" fill="hold">
                                          <p:stCondLst>
                                            <p:cond delay="0"/>
                                          </p:stCondLst>
                                        </p:cTn>
                                        <p:tgtEl>
                                          <p:spTgt spid="258051">
                                            <p:txEl>
                                              <p:pRg st="10" end="10"/>
                                            </p:txEl>
                                          </p:spTgt>
                                        </p:tgtEl>
                                        <p:attrNameLst>
                                          <p:attrName>style.visibility</p:attrName>
                                        </p:attrNameLst>
                                      </p:cBhvr>
                                      <p:to>
                                        <p:strVal val="visible"/>
                                      </p:to>
                                    </p:set>
                                    <p:animEffect transition="in" filter="box(in)">
                                      <p:cBhvr>
                                        <p:cTn id="48" dur="1000"/>
                                        <p:tgtEl>
                                          <p:spTgt spid="258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6F821E16-4C72-4836-AC5A-4009DF342C06}" type="slidenum">
              <a:rPr lang="es-ES"/>
              <a:pPr/>
              <a:t>50</a:t>
            </a:fld>
            <a:endParaRPr lang="es-ES"/>
          </a:p>
        </p:txBody>
      </p:sp>
      <p:sp>
        <p:nvSpPr>
          <p:cNvPr id="162818" name="Rectangle 2"/>
          <p:cNvSpPr>
            <a:spLocks noGrp="1" noChangeArrowheads="1"/>
          </p:cNvSpPr>
          <p:nvPr>
            <p:ph type="title"/>
          </p:nvPr>
        </p:nvSpPr>
        <p:spPr/>
        <p:txBody>
          <a:bodyPr/>
          <a:lstStyle/>
          <a:p>
            <a:r>
              <a:rPr lang="es-ES" sz="3600"/>
              <a:t>Competencia Matemática</a:t>
            </a:r>
            <a:r>
              <a:rPr lang="es-ES" sz="4000"/>
              <a:t/>
            </a:r>
            <a:br>
              <a:rPr lang="es-ES" sz="4000"/>
            </a:br>
            <a:r>
              <a:rPr lang="es-ES" sz="2400"/>
              <a:t>(Evaluación de Diagnóstico Junta de Andalucía)</a:t>
            </a:r>
          </a:p>
        </p:txBody>
      </p:sp>
      <p:sp>
        <p:nvSpPr>
          <p:cNvPr id="162819" name="Rectangle 3"/>
          <p:cNvSpPr>
            <a:spLocks noGrp="1" noChangeArrowheads="1"/>
          </p:cNvSpPr>
          <p:nvPr>
            <p:ph type="body" idx="1"/>
          </p:nvPr>
        </p:nvSpPr>
        <p:spPr>
          <a:xfrm>
            <a:off x="466725" y="1773238"/>
            <a:ext cx="8229600" cy="4530725"/>
          </a:xfrm>
        </p:spPr>
        <p:txBody>
          <a:bodyPr/>
          <a:lstStyle/>
          <a:p>
            <a:pPr>
              <a:lnSpc>
                <a:spcPct val="80000"/>
              </a:lnSpc>
            </a:pPr>
            <a:r>
              <a:rPr lang="es-ES" sz="2800"/>
              <a:t>Habilidad para utilizar sumas, restas, multiplicaciones, divisiones y fracciones en el cálculo mental escrito con el fin de resolver diversos problemas en situaciones cotidianas.</a:t>
            </a:r>
          </a:p>
          <a:p>
            <a:pPr>
              <a:lnSpc>
                <a:spcPct val="80000"/>
              </a:lnSpc>
            </a:pPr>
            <a:endParaRPr lang="es-ES" sz="2800"/>
          </a:p>
          <a:p>
            <a:pPr>
              <a:lnSpc>
                <a:spcPct val="80000"/>
              </a:lnSpc>
            </a:pPr>
            <a:r>
              <a:rPr lang="es-ES" sz="2800"/>
              <a:t>El énfasis se sitúa en el proceso y en la actividad, aunque también en los conocimientos</a:t>
            </a:r>
          </a:p>
          <a:p>
            <a:pPr>
              <a:lnSpc>
                <a:spcPct val="80000"/>
              </a:lnSpc>
            </a:pPr>
            <a:endParaRPr lang="es-ES" sz="2800"/>
          </a:p>
          <a:p>
            <a:pPr>
              <a:lnSpc>
                <a:spcPct val="80000"/>
              </a:lnSpc>
            </a:pPr>
            <a:r>
              <a:rPr lang="es-ES" sz="2800"/>
              <a:t>capacidad y voluntad de utilizar modos matemáticos de pensamiento (pensamiento lógico y espacial) y representación (fórmulas, modelos, construcciones, gráficos y diagramas)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43B3ADC8-F238-4651-88BD-05448C9E0542}" type="slidenum">
              <a:rPr lang="es-ES"/>
              <a:pPr/>
              <a:t>51</a:t>
            </a:fld>
            <a:endParaRPr lang="es-ES"/>
          </a:p>
        </p:txBody>
      </p:sp>
      <p:sp>
        <p:nvSpPr>
          <p:cNvPr id="164866" name="Rectangle 2"/>
          <p:cNvSpPr>
            <a:spLocks noGrp="1" noChangeArrowheads="1"/>
          </p:cNvSpPr>
          <p:nvPr>
            <p:ph type="title"/>
          </p:nvPr>
        </p:nvSpPr>
        <p:spPr/>
        <p:txBody>
          <a:bodyPr/>
          <a:lstStyle/>
          <a:p>
            <a:r>
              <a:rPr lang="es-ES" sz="3600"/>
              <a:t>Competencia Matemática</a:t>
            </a:r>
            <a:r>
              <a:rPr lang="es-ES" sz="4000"/>
              <a:t/>
            </a:r>
            <a:br>
              <a:rPr lang="es-ES" sz="4000"/>
            </a:br>
            <a:r>
              <a:rPr lang="es-ES" sz="2400"/>
              <a:t>(LOE)</a:t>
            </a:r>
          </a:p>
        </p:txBody>
      </p:sp>
      <p:sp>
        <p:nvSpPr>
          <p:cNvPr id="164867" name="Rectangle 3"/>
          <p:cNvSpPr>
            <a:spLocks noGrp="1" noChangeArrowheads="1"/>
          </p:cNvSpPr>
          <p:nvPr>
            <p:ph type="body" idx="1"/>
          </p:nvPr>
        </p:nvSpPr>
        <p:spPr>
          <a:xfrm>
            <a:off x="250825" y="1484313"/>
            <a:ext cx="8569325" cy="5040312"/>
          </a:xfrm>
        </p:spPr>
        <p:txBody>
          <a:bodyPr/>
          <a:lstStyle/>
          <a:p>
            <a:pPr>
              <a:lnSpc>
                <a:spcPct val="90000"/>
              </a:lnSpc>
            </a:pPr>
            <a:r>
              <a:rPr lang="es-ES" sz="2400"/>
              <a:t>Habilidad para utilizar números y operaciones, formas de expresión y razonamiento matemático para producir e interpretar informaciones, conocer aspectos cuantitativos y espaciales y resolver problemas, identificación de situaciones matematizables, selección de técnicas adecuadas y aplicación de estrategias de resolución de problemas.</a:t>
            </a:r>
          </a:p>
          <a:p>
            <a:pPr>
              <a:lnSpc>
                <a:spcPct val="90000"/>
              </a:lnSpc>
            </a:pPr>
            <a:endParaRPr lang="es-ES" sz="2400"/>
          </a:p>
          <a:p>
            <a:pPr>
              <a:lnSpc>
                <a:spcPct val="90000"/>
              </a:lnSpc>
            </a:pPr>
            <a:r>
              <a:rPr lang="es-ES" sz="2400"/>
              <a:t>El énfasis se pone en: elementos matemáticos básicos y procesos de razonamiento </a:t>
            </a:r>
          </a:p>
          <a:p>
            <a:pPr lvl="1">
              <a:lnSpc>
                <a:spcPct val="90000"/>
              </a:lnSpc>
            </a:pPr>
            <a:r>
              <a:rPr lang="es-ES" sz="2000"/>
              <a:t>para: resolución de problemas, obtención de información, valoración de la validez de informaciones y argumentaciones, etc.</a:t>
            </a:r>
          </a:p>
          <a:p>
            <a:pPr lvl="1">
              <a:lnSpc>
                <a:spcPct val="90000"/>
              </a:lnSpc>
            </a:pPr>
            <a:r>
              <a:rPr lang="es-ES" sz="2000"/>
              <a:t>para lo cual es importante: espíritu crítico fundado, confianza en las propias habilidades, actitudes positivas, espontaneidad, seguridad, efectividad, habilidad para tomar decisiones, etc.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BEF49FDF-2F6E-40AF-AA64-4C4167061976}" type="slidenum">
              <a:rPr lang="es-ES"/>
              <a:pPr/>
              <a:t>52</a:t>
            </a:fld>
            <a:endParaRPr lang="es-ES"/>
          </a:p>
        </p:txBody>
      </p:sp>
      <p:sp>
        <p:nvSpPr>
          <p:cNvPr id="158722" name="Rectangle 2"/>
          <p:cNvSpPr>
            <a:spLocks noGrp="1" noChangeArrowheads="1"/>
          </p:cNvSpPr>
          <p:nvPr>
            <p:ph type="title"/>
          </p:nvPr>
        </p:nvSpPr>
        <p:spPr/>
        <p:txBody>
          <a:bodyPr/>
          <a:lstStyle/>
          <a:p>
            <a:r>
              <a:rPr lang="es-ES" sz="3600"/>
              <a:t>Competencias Matemáticas específicas </a:t>
            </a:r>
            <a:br>
              <a:rPr lang="es-ES" sz="3600"/>
            </a:br>
            <a:r>
              <a:rPr lang="es-ES" sz="3600"/>
              <a:t>(</a:t>
            </a:r>
            <a:r>
              <a:rPr lang="es-ES" sz="2800"/>
              <a:t>Niss)</a:t>
            </a:r>
          </a:p>
        </p:txBody>
      </p:sp>
      <p:sp>
        <p:nvSpPr>
          <p:cNvPr id="158723" name="Rectangle 3"/>
          <p:cNvSpPr>
            <a:spLocks noGrp="1" noChangeArrowheads="1"/>
          </p:cNvSpPr>
          <p:nvPr>
            <p:ph type="body" idx="1"/>
          </p:nvPr>
        </p:nvSpPr>
        <p:spPr>
          <a:xfrm>
            <a:off x="466725" y="1700213"/>
            <a:ext cx="8229600" cy="4530725"/>
          </a:xfrm>
        </p:spPr>
        <p:txBody>
          <a:bodyPr/>
          <a:lstStyle/>
          <a:p>
            <a:pPr lvl="1"/>
            <a:r>
              <a:rPr lang="es-ES"/>
              <a:t>Pensar matemáticamente</a:t>
            </a:r>
          </a:p>
          <a:p>
            <a:pPr lvl="1"/>
            <a:r>
              <a:rPr lang="es-ES"/>
              <a:t>Razonar matemáticamente</a:t>
            </a:r>
          </a:p>
          <a:p>
            <a:pPr lvl="1"/>
            <a:r>
              <a:rPr lang="es-ES"/>
              <a:t>Modelizar matemáticamente</a:t>
            </a:r>
          </a:p>
          <a:p>
            <a:pPr lvl="1"/>
            <a:r>
              <a:rPr lang="es-ES"/>
              <a:t>Proponer y resolver problemas de matemáticas</a:t>
            </a:r>
          </a:p>
          <a:p>
            <a:pPr lvl="1"/>
            <a:r>
              <a:rPr lang="es-ES"/>
              <a:t>Representar objetos y situaciones matemáticas</a:t>
            </a:r>
          </a:p>
          <a:p>
            <a:pPr lvl="1"/>
            <a:r>
              <a:rPr lang="es-ES"/>
              <a:t>Comunicar en, con y sobre las matemáticas</a:t>
            </a:r>
          </a:p>
          <a:p>
            <a:pPr lvl="1"/>
            <a:r>
              <a:rPr lang="es-ES"/>
              <a:t>Utilizar símbolos y formalismos matemáticos</a:t>
            </a:r>
          </a:p>
          <a:p>
            <a:pPr lvl="1"/>
            <a:r>
              <a:rPr lang="es-ES"/>
              <a:t>Utilizar recursos auxiliares y herramientas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5881594D-5606-4F4E-8D21-0BC0CE657D66}" type="slidenum">
              <a:rPr lang="es-ES"/>
              <a:pPr/>
              <a:t>53</a:t>
            </a:fld>
            <a:endParaRPr lang="es-ES"/>
          </a:p>
        </p:txBody>
      </p:sp>
      <p:sp>
        <p:nvSpPr>
          <p:cNvPr id="196611" name="Rectangle 3"/>
          <p:cNvSpPr>
            <a:spLocks noGrp="1" noChangeArrowheads="1"/>
          </p:cNvSpPr>
          <p:nvPr>
            <p:ph type="body" idx="1"/>
          </p:nvPr>
        </p:nvSpPr>
        <p:spPr>
          <a:xfrm>
            <a:off x="250825" y="1989138"/>
            <a:ext cx="8518525" cy="4392612"/>
          </a:xfrm>
        </p:spPr>
        <p:txBody>
          <a:bodyPr/>
          <a:lstStyle/>
          <a:p>
            <a:pPr>
              <a:lnSpc>
                <a:spcPct val="80000"/>
              </a:lnSpc>
            </a:pPr>
            <a:r>
              <a:rPr lang="es-ES" sz="1800" b="1">
                <a:effectLst/>
              </a:rPr>
              <a:t>Competencia 1</a:t>
            </a:r>
            <a:r>
              <a:rPr lang="es-ES" sz="1800">
                <a:effectLst/>
              </a:rPr>
              <a:t>. </a:t>
            </a:r>
            <a:r>
              <a:rPr lang="es-ES" sz="1800" b="1" u="sng">
                <a:effectLst/>
              </a:rPr>
              <a:t>Organizar, comprender e interpretar información</a:t>
            </a:r>
          </a:p>
          <a:p>
            <a:pPr lvl="1">
              <a:lnSpc>
                <a:spcPct val="80000"/>
              </a:lnSpc>
            </a:pPr>
            <a:r>
              <a:rPr lang="es-ES" sz="1800">
                <a:effectLst/>
              </a:rPr>
              <a:t> </a:t>
            </a:r>
            <a:r>
              <a:rPr lang="es-ES" sz="1400">
                <a:effectLst/>
              </a:rPr>
              <a:t>Identifica el significado de la información numérica y simbólica.</a:t>
            </a:r>
          </a:p>
          <a:p>
            <a:pPr lvl="1">
              <a:lnSpc>
                <a:spcPct val="80000"/>
              </a:lnSpc>
            </a:pPr>
            <a:r>
              <a:rPr lang="es-ES" sz="1400">
                <a:effectLst/>
              </a:rPr>
              <a:t>Ordena información utilizando procedimientos matemáticos.</a:t>
            </a:r>
            <a:r>
              <a:rPr lang="es-ES" sz="1800">
                <a:effectLst/>
              </a:rPr>
              <a:t> (</a:t>
            </a:r>
            <a:r>
              <a:rPr lang="es-ES" sz="1800" u="sng">
                <a:solidFill>
                  <a:srgbClr val="CCFF33"/>
                </a:solidFill>
                <a:effectLst/>
              </a:rPr>
              <a:t>PENSAR Y RAZONAR</a:t>
            </a:r>
            <a:r>
              <a:rPr lang="es-ES" sz="1800">
                <a:effectLst/>
              </a:rPr>
              <a:t>)</a:t>
            </a:r>
          </a:p>
          <a:p>
            <a:pPr lvl="1">
              <a:lnSpc>
                <a:spcPct val="80000"/>
              </a:lnSpc>
            </a:pPr>
            <a:r>
              <a:rPr lang="es-ES" sz="1400">
                <a:effectLst/>
              </a:rPr>
              <a:t>Comprende la información presentada en un formato gráfico.</a:t>
            </a:r>
            <a:endParaRPr lang="es-ES" sz="1400" b="1">
              <a:effectLst/>
            </a:endParaRPr>
          </a:p>
          <a:p>
            <a:pPr>
              <a:lnSpc>
                <a:spcPct val="80000"/>
              </a:lnSpc>
            </a:pPr>
            <a:r>
              <a:rPr lang="es-ES" sz="1800" b="1">
                <a:effectLst/>
              </a:rPr>
              <a:t>Competencia 2</a:t>
            </a:r>
            <a:r>
              <a:rPr lang="es-ES" sz="1800">
                <a:effectLst/>
              </a:rPr>
              <a:t>. </a:t>
            </a:r>
            <a:r>
              <a:rPr lang="es-ES" sz="1800" b="1" u="sng">
                <a:effectLst/>
              </a:rPr>
              <a:t>Expresar</a:t>
            </a:r>
          </a:p>
          <a:p>
            <a:pPr lvl="1">
              <a:lnSpc>
                <a:spcPct val="80000"/>
              </a:lnSpc>
            </a:pPr>
            <a:r>
              <a:rPr lang="es-ES" sz="1400">
                <a:effectLst/>
              </a:rPr>
              <a:t>Se expresa utilizando vocabulario y símbolos matemáticos básicos.</a:t>
            </a:r>
            <a:r>
              <a:rPr lang="es-ES" sz="1800">
                <a:effectLst/>
              </a:rPr>
              <a:t> (</a:t>
            </a:r>
            <a:r>
              <a:rPr lang="es-ES" sz="1800" u="sng">
                <a:solidFill>
                  <a:srgbClr val="CCFF33"/>
                </a:solidFill>
                <a:effectLst/>
              </a:rPr>
              <a:t>COMUNICAR</a:t>
            </a:r>
            <a:r>
              <a:rPr lang="es-ES" sz="1800">
                <a:effectLst/>
              </a:rPr>
              <a:t>)</a:t>
            </a:r>
          </a:p>
          <a:p>
            <a:pPr lvl="1">
              <a:lnSpc>
                <a:spcPct val="80000"/>
              </a:lnSpc>
            </a:pPr>
            <a:r>
              <a:rPr lang="es-ES" sz="1400">
                <a:effectLst/>
              </a:rPr>
              <a:t>Utiliza formas adecuadas de representación según el propósito y naturaleza de la situación.</a:t>
            </a:r>
            <a:r>
              <a:rPr lang="es-ES" sz="1800">
                <a:effectLst/>
              </a:rPr>
              <a:t> 							(</a:t>
            </a:r>
            <a:r>
              <a:rPr lang="es-ES" sz="1800" u="sng">
                <a:solidFill>
                  <a:srgbClr val="CCFF33"/>
                </a:solidFill>
                <a:effectLst/>
              </a:rPr>
              <a:t>REPRESENTAR Y SIMBOLIZAR</a:t>
            </a:r>
            <a:r>
              <a:rPr lang="es-ES" sz="1800">
                <a:effectLst/>
              </a:rPr>
              <a:t>)</a:t>
            </a:r>
          </a:p>
          <a:p>
            <a:pPr lvl="1">
              <a:lnSpc>
                <a:spcPct val="80000"/>
              </a:lnSpc>
            </a:pPr>
            <a:r>
              <a:rPr lang="es-ES" sz="1400">
                <a:effectLst/>
              </a:rPr>
              <a:t>Expresa correctamente resultados obtenidos al resolver problemas</a:t>
            </a:r>
          </a:p>
          <a:p>
            <a:pPr lvl="1">
              <a:lnSpc>
                <a:spcPct val="80000"/>
              </a:lnSpc>
            </a:pPr>
            <a:r>
              <a:rPr lang="es-ES" sz="1400">
                <a:effectLst/>
              </a:rPr>
              <a:t>Justifica resultados expresando argumentos con una base matemática.</a:t>
            </a:r>
            <a:r>
              <a:rPr lang="es-ES" sz="1800">
                <a:effectLst/>
              </a:rPr>
              <a:t> (</a:t>
            </a:r>
            <a:r>
              <a:rPr lang="es-ES" sz="1800" u="sng">
                <a:solidFill>
                  <a:srgbClr val="CCFF33"/>
                </a:solidFill>
                <a:effectLst/>
              </a:rPr>
              <a:t>ARGUMENTAR</a:t>
            </a:r>
            <a:r>
              <a:rPr lang="es-ES" sz="1800">
                <a:effectLst/>
              </a:rPr>
              <a:t>)</a:t>
            </a:r>
            <a:endParaRPr lang="es-ES" sz="1800" b="1">
              <a:effectLst/>
            </a:endParaRPr>
          </a:p>
          <a:p>
            <a:pPr>
              <a:lnSpc>
                <a:spcPct val="80000"/>
              </a:lnSpc>
            </a:pPr>
            <a:r>
              <a:rPr lang="es-ES" sz="1800" b="1">
                <a:effectLst/>
              </a:rPr>
              <a:t>Competencia 3</a:t>
            </a:r>
            <a:r>
              <a:rPr lang="es-ES" sz="1800">
                <a:effectLst/>
              </a:rPr>
              <a:t>. </a:t>
            </a:r>
            <a:r>
              <a:rPr lang="es-ES" sz="1800" b="1" u="sng">
                <a:effectLst/>
              </a:rPr>
              <a:t>Plantear y resolver problemas</a:t>
            </a:r>
            <a:endParaRPr lang="es-ES" sz="1800" b="1">
              <a:effectLst/>
            </a:endParaRPr>
          </a:p>
          <a:p>
            <a:pPr lvl="1">
              <a:lnSpc>
                <a:spcPct val="80000"/>
              </a:lnSpc>
            </a:pPr>
            <a:r>
              <a:rPr lang="es-ES" sz="1400">
                <a:effectLst/>
              </a:rPr>
              <a:t>Traduce las situaciones reales a esquemas o estructuras matemáticos.</a:t>
            </a:r>
            <a:r>
              <a:rPr lang="es-ES" sz="1800">
                <a:effectLst/>
              </a:rPr>
              <a:t> (</a:t>
            </a:r>
            <a:r>
              <a:rPr lang="es-ES" sz="1800" u="sng">
                <a:solidFill>
                  <a:srgbClr val="CCFF33"/>
                </a:solidFill>
                <a:effectLst/>
              </a:rPr>
              <a:t>MODELIZAR</a:t>
            </a:r>
            <a:r>
              <a:rPr lang="es-ES" sz="1800">
                <a:effectLst/>
              </a:rPr>
              <a:t>)</a:t>
            </a:r>
          </a:p>
          <a:p>
            <a:pPr lvl="1">
              <a:lnSpc>
                <a:spcPct val="80000"/>
              </a:lnSpc>
            </a:pPr>
            <a:r>
              <a:rPr lang="es-ES" sz="1400">
                <a:effectLst/>
              </a:rPr>
              <a:t>Valora la pertinencia de diferentes vías para resolver problemas con una base matemática. </a:t>
            </a:r>
          </a:p>
          <a:p>
            <a:pPr lvl="1">
              <a:lnSpc>
                <a:spcPct val="80000"/>
              </a:lnSpc>
            </a:pPr>
            <a:r>
              <a:rPr lang="es-ES" sz="1400">
                <a:effectLst/>
              </a:rPr>
              <a:t>Selecciona estrategias adecuadas.</a:t>
            </a:r>
          </a:p>
          <a:p>
            <a:pPr lvl="1">
              <a:lnSpc>
                <a:spcPct val="80000"/>
              </a:lnSpc>
            </a:pPr>
            <a:r>
              <a:rPr lang="es-ES" sz="1400">
                <a:effectLst/>
              </a:rPr>
              <a:t>Selecciona los datos apropiados para resolver un problema.</a:t>
            </a:r>
          </a:p>
          <a:p>
            <a:pPr lvl="1">
              <a:lnSpc>
                <a:spcPct val="80000"/>
              </a:lnSpc>
            </a:pPr>
            <a:r>
              <a:rPr lang="es-ES" sz="1400">
                <a:effectLst/>
              </a:rPr>
              <a:t>Utiliza con precisión procedimientos de cálculo, fórmulas y algoritmos para la resolución de problemas.</a:t>
            </a:r>
            <a:r>
              <a:rPr lang="es-ES" sz="1800">
                <a:effectLst/>
              </a:rPr>
              <a:t> 					(</a:t>
            </a:r>
            <a:r>
              <a:rPr lang="es-ES" sz="1800">
                <a:solidFill>
                  <a:srgbClr val="CCFF33"/>
                </a:solidFill>
                <a:effectLst/>
              </a:rPr>
              <a:t>PLANTEAR Y RESOLVER PROBLEMAS</a:t>
            </a:r>
            <a:r>
              <a:rPr lang="es-ES" sz="1800">
                <a:effectLst/>
              </a:rPr>
              <a:t>)</a:t>
            </a:r>
          </a:p>
        </p:txBody>
      </p:sp>
      <p:sp>
        <p:nvSpPr>
          <p:cNvPr id="196618" name="Rectangle 10"/>
          <p:cNvSpPr>
            <a:spLocks noGrp="1" noChangeArrowheads="1"/>
          </p:cNvSpPr>
          <p:nvPr>
            <p:ph type="title"/>
          </p:nvPr>
        </p:nvSpPr>
        <p:spPr>
          <a:xfrm>
            <a:off x="457200" y="277813"/>
            <a:ext cx="8229600" cy="1350962"/>
          </a:xfrm>
          <a:noFill/>
          <a:ln/>
        </p:spPr>
        <p:txBody>
          <a:bodyPr/>
          <a:lstStyle/>
          <a:p>
            <a:r>
              <a:rPr lang="es-ES" sz="3200"/>
              <a:t>Competencias Matemáticas específicas / elementos de competencias matemáticas</a:t>
            </a:r>
            <a:br>
              <a:rPr lang="es-ES" sz="3200"/>
            </a:br>
            <a:r>
              <a:rPr lang="es-ES" sz="2400"/>
              <a:t>(</a:t>
            </a:r>
            <a:r>
              <a:rPr lang="es-ES" sz="2400">
                <a:solidFill>
                  <a:schemeClr val="tx1"/>
                </a:solidFill>
              </a:rPr>
              <a:t>Evaluación de Diagnóstico Junta de Andalucía</a:t>
            </a:r>
            <a:r>
              <a:rPr lang="es-ES" sz="2400"/>
              <a:t>; </a:t>
            </a:r>
            <a:r>
              <a:rPr lang="es-ES" sz="2400">
                <a:solidFill>
                  <a:srgbClr val="CCFF33"/>
                </a:solidFill>
              </a:rPr>
              <a:t>PISA</a:t>
            </a:r>
            <a:r>
              <a:rPr lang="es-ES" sz="2400"/>
              <a: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562D3FF3-034F-42FC-9313-F7796AC5A573}" type="slidenum">
              <a:rPr lang="es-ES"/>
              <a:pPr/>
              <a:t>54</a:t>
            </a:fld>
            <a:endParaRPr lang="es-ES"/>
          </a:p>
        </p:txBody>
      </p:sp>
      <p:sp>
        <p:nvSpPr>
          <p:cNvPr id="136194" name="Rectangle 2"/>
          <p:cNvSpPr>
            <a:spLocks noGrp="1" noChangeArrowheads="1"/>
          </p:cNvSpPr>
          <p:nvPr>
            <p:ph type="title"/>
          </p:nvPr>
        </p:nvSpPr>
        <p:spPr>
          <a:xfrm>
            <a:off x="457200" y="274638"/>
            <a:ext cx="8229600" cy="1498600"/>
          </a:xfrm>
        </p:spPr>
        <p:txBody>
          <a:bodyPr/>
          <a:lstStyle/>
          <a:p>
            <a:r>
              <a:rPr lang="es-ES" sz="3200"/>
              <a:t>¿Cómo se adquieren, desarrollan y consolidan las competencias matemáticas específicas y su contribución a las competencias básicas?</a:t>
            </a:r>
          </a:p>
        </p:txBody>
      </p:sp>
      <p:sp>
        <p:nvSpPr>
          <p:cNvPr id="136195" name="Rectangle 3"/>
          <p:cNvSpPr>
            <a:spLocks noGrp="1" noChangeArrowheads="1"/>
          </p:cNvSpPr>
          <p:nvPr>
            <p:ph type="body" idx="1"/>
          </p:nvPr>
        </p:nvSpPr>
        <p:spPr>
          <a:xfrm>
            <a:off x="466725" y="2565400"/>
            <a:ext cx="8229600" cy="3313113"/>
          </a:xfrm>
        </p:spPr>
        <p:txBody>
          <a:bodyPr/>
          <a:lstStyle/>
          <a:p>
            <a:pPr>
              <a:lnSpc>
                <a:spcPct val="90000"/>
              </a:lnSpc>
            </a:pPr>
            <a:r>
              <a:rPr lang="es-ES" sz="3600"/>
              <a:t>Aprendiendo a </a:t>
            </a:r>
            <a:r>
              <a:rPr lang="es-ES" sz="3600" b="1" u="sng"/>
              <a:t>matematizar</a:t>
            </a:r>
            <a:r>
              <a:rPr lang="es-ES" sz="3600"/>
              <a:t> o “hacer matemáticas”</a:t>
            </a:r>
          </a:p>
          <a:p>
            <a:pPr>
              <a:lnSpc>
                <a:spcPct val="90000"/>
              </a:lnSpc>
            </a:pPr>
            <a:r>
              <a:rPr lang="es-ES" sz="3600"/>
              <a:t>Mediante </a:t>
            </a:r>
            <a:r>
              <a:rPr lang="es-ES" sz="3600" b="1" u="sng"/>
              <a:t>tareas y situaciones didácticas</a:t>
            </a:r>
            <a:r>
              <a:rPr lang="es-ES" sz="3600"/>
              <a:t> adecuadas</a:t>
            </a:r>
          </a:p>
          <a:p>
            <a:pPr>
              <a:lnSpc>
                <a:spcPct val="90000"/>
              </a:lnSpc>
            </a:pPr>
            <a:r>
              <a:rPr lang="es-ES" sz="3600"/>
              <a:t>Organizadas en </a:t>
            </a:r>
            <a:r>
              <a:rPr lang="es-ES" sz="3600" b="1" u="sng"/>
              <a:t>procesos didácticos</a:t>
            </a:r>
            <a:r>
              <a:rPr lang="es-ES" sz="3600"/>
              <a:t> bien planificados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F7E7E291-B278-424F-A24C-9D0BF11E3F1D}" type="slidenum">
              <a:rPr lang="es-ES"/>
              <a:pPr/>
              <a:t>55</a:t>
            </a:fld>
            <a:endParaRPr lang="es-ES"/>
          </a:p>
        </p:txBody>
      </p:sp>
      <p:sp>
        <p:nvSpPr>
          <p:cNvPr id="199682" name="Rectangle 2"/>
          <p:cNvSpPr>
            <a:spLocks noGrp="1" noChangeArrowheads="1"/>
          </p:cNvSpPr>
          <p:nvPr>
            <p:ph type="title"/>
          </p:nvPr>
        </p:nvSpPr>
        <p:spPr/>
        <p:txBody>
          <a:bodyPr/>
          <a:lstStyle/>
          <a:p>
            <a:r>
              <a:rPr lang="es-ES" sz="3600"/>
              <a:t>¿Cómo se aprende a matematizar?</a:t>
            </a:r>
            <a:endParaRPr lang="es-ES"/>
          </a:p>
        </p:txBody>
      </p:sp>
      <p:sp>
        <p:nvSpPr>
          <p:cNvPr id="199683" name="Rectangle 3"/>
          <p:cNvSpPr>
            <a:spLocks noGrp="1" noChangeArrowheads="1"/>
          </p:cNvSpPr>
          <p:nvPr>
            <p:ph type="body" idx="1"/>
          </p:nvPr>
        </p:nvSpPr>
        <p:spPr>
          <a:xfrm>
            <a:off x="466725" y="1341438"/>
            <a:ext cx="8229600" cy="5111750"/>
          </a:xfrm>
        </p:spPr>
        <p:txBody>
          <a:bodyPr/>
          <a:lstStyle/>
          <a:p>
            <a:pPr algn="ctr">
              <a:lnSpc>
                <a:spcPct val="90000"/>
              </a:lnSpc>
              <a:buFontTx/>
              <a:buNone/>
            </a:pPr>
            <a:r>
              <a:rPr lang="es-ES" sz="4000" i="1"/>
              <a:t>Haciendo matemáticas</a:t>
            </a:r>
          </a:p>
          <a:p>
            <a:pPr>
              <a:lnSpc>
                <a:spcPct val="90000"/>
              </a:lnSpc>
              <a:buFontTx/>
              <a:buNone/>
            </a:pPr>
            <a:r>
              <a:rPr lang="es-ES" sz="2800"/>
              <a:t>lo que significa:</a:t>
            </a:r>
          </a:p>
          <a:p>
            <a:pPr>
              <a:lnSpc>
                <a:spcPct val="90000"/>
              </a:lnSpc>
              <a:buFontTx/>
              <a:buNone/>
            </a:pPr>
            <a:endParaRPr lang="es-ES" sz="2800"/>
          </a:p>
          <a:p>
            <a:pPr>
              <a:lnSpc>
                <a:spcPct val="90000"/>
              </a:lnSpc>
            </a:pPr>
            <a:r>
              <a:rPr lang="es-ES" sz="2800"/>
              <a:t>1.- Identificar y localizar un problema (real o ficticio)</a:t>
            </a:r>
          </a:p>
          <a:p>
            <a:pPr>
              <a:lnSpc>
                <a:spcPct val="90000"/>
              </a:lnSpc>
            </a:pPr>
            <a:r>
              <a:rPr lang="es-ES" sz="2800"/>
              <a:t>2.- Organizar la información de acuerdo con conceptos matemáticos</a:t>
            </a:r>
          </a:p>
          <a:p>
            <a:pPr>
              <a:lnSpc>
                <a:spcPct val="90000"/>
              </a:lnSpc>
            </a:pPr>
            <a:r>
              <a:rPr lang="es-ES" sz="2800"/>
              <a:t>3.- Generalizar, decidir, formalizar y modelizar</a:t>
            </a:r>
          </a:p>
          <a:p>
            <a:pPr>
              <a:lnSpc>
                <a:spcPct val="90000"/>
              </a:lnSpc>
            </a:pPr>
            <a:r>
              <a:rPr lang="es-ES" sz="2800"/>
              <a:t>4.- Resolver el problema (aumentar/mejorar la información inicial de manera relevante)</a:t>
            </a:r>
          </a:p>
          <a:p>
            <a:pPr>
              <a:lnSpc>
                <a:spcPct val="90000"/>
              </a:lnSpc>
            </a:pPr>
            <a:r>
              <a:rPr lang="es-ES" sz="2800"/>
              <a:t>5.- Discutir y dar sentido a la solución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CB004BFF-DF32-4CBF-A55B-80EE05558C31}" type="slidenum">
              <a:rPr lang="es-ES"/>
              <a:pPr/>
              <a:t>56</a:t>
            </a:fld>
            <a:endParaRPr lang="es-ES"/>
          </a:p>
        </p:txBody>
      </p:sp>
      <p:sp>
        <p:nvSpPr>
          <p:cNvPr id="26626" name="Rectangle 2"/>
          <p:cNvSpPr>
            <a:spLocks noGrp="1" noChangeArrowheads="1"/>
          </p:cNvSpPr>
          <p:nvPr>
            <p:ph type="title"/>
          </p:nvPr>
        </p:nvSpPr>
        <p:spPr/>
        <p:txBody>
          <a:bodyPr/>
          <a:lstStyle/>
          <a:p>
            <a:r>
              <a:rPr lang="es-ES"/>
              <a:t>Procesos de matematización</a:t>
            </a:r>
          </a:p>
        </p:txBody>
      </p:sp>
      <p:sp>
        <p:nvSpPr>
          <p:cNvPr id="26627" name="Rectangle 3"/>
          <p:cNvSpPr>
            <a:spLocks noGrp="1" noChangeArrowheads="1"/>
          </p:cNvSpPr>
          <p:nvPr>
            <p:ph type="body" idx="1"/>
          </p:nvPr>
        </p:nvSpPr>
        <p:spPr/>
        <p:txBody>
          <a:bodyPr/>
          <a:lstStyle/>
          <a:p>
            <a:pPr>
              <a:lnSpc>
                <a:spcPct val="80000"/>
              </a:lnSpc>
            </a:pPr>
            <a:r>
              <a:rPr lang="es-ES" sz="2400" b="1" u="sng"/>
              <a:t>matematización horizontal</a:t>
            </a:r>
            <a:r>
              <a:rPr lang="es-ES" sz="2000"/>
              <a:t> </a:t>
            </a:r>
          </a:p>
          <a:p>
            <a:pPr>
              <a:lnSpc>
                <a:spcPct val="80000"/>
              </a:lnSpc>
              <a:buFont typeface="Wingdings" pitchFamily="2" charset="2"/>
              <a:buNone/>
            </a:pPr>
            <a:r>
              <a:rPr lang="es-ES" sz="2000"/>
              <a:t>	traducir el problema a términos matemáticos: identificar los conceptos relevantes, representar, analizar y comprender las relaciones, encontrar regularidades y patrones, reconocer problemas similares, modelizar, utilizar herramientas adecuadas para resolver</a:t>
            </a:r>
          </a:p>
          <a:p>
            <a:pPr>
              <a:lnSpc>
                <a:spcPct val="80000"/>
              </a:lnSpc>
              <a:buFont typeface="Wingdings" pitchFamily="2" charset="2"/>
              <a:buNone/>
            </a:pPr>
            <a:endParaRPr lang="es-ES" sz="2000"/>
          </a:p>
          <a:p>
            <a:pPr>
              <a:lnSpc>
                <a:spcPct val="80000"/>
              </a:lnSpc>
            </a:pPr>
            <a:r>
              <a:rPr lang="es-ES" sz="2400" b="1" u="sng"/>
              <a:t>matematización vertical</a:t>
            </a:r>
          </a:p>
          <a:p>
            <a:pPr>
              <a:lnSpc>
                <a:spcPct val="80000"/>
              </a:lnSpc>
              <a:buFont typeface="Wingdings" pitchFamily="2" charset="2"/>
              <a:buNone/>
            </a:pPr>
            <a:r>
              <a:rPr lang="es-ES" sz="2000"/>
              <a:t>	utilizar diferentes representaciones, utilizar el lenguaje en sus diferentes facetas, ajustar y refinar los modelos, argumentar y generalizar</a:t>
            </a:r>
          </a:p>
          <a:p>
            <a:pPr>
              <a:lnSpc>
                <a:spcPct val="80000"/>
              </a:lnSpc>
              <a:buFont typeface="Wingdings" pitchFamily="2" charset="2"/>
              <a:buNone/>
            </a:pPr>
            <a:endParaRPr lang="es-ES" sz="2000"/>
          </a:p>
          <a:p>
            <a:pPr>
              <a:lnSpc>
                <a:spcPct val="80000"/>
              </a:lnSpc>
            </a:pPr>
            <a:r>
              <a:rPr lang="es-ES" sz="2400" b="1" u="sng"/>
              <a:t>reflexión, interpretación y validación</a:t>
            </a:r>
          </a:p>
          <a:p>
            <a:pPr>
              <a:lnSpc>
                <a:spcPct val="80000"/>
              </a:lnSpc>
              <a:buFont typeface="Wingdings" pitchFamily="2" charset="2"/>
              <a:buNone/>
            </a:pPr>
            <a:r>
              <a:rPr lang="es-ES" sz="2000"/>
              <a:t>	justificar los resultados, analizar los argumentos, comunicar el proceso y la solución, criticar el modelo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5 Marcador de número de diapositiva"/>
          <p:cNvSpPr>
            <a:spLocks noGrp="1"/>
          </p:cNvSpPr>
          <p:nvPr>
            <p:ph type="sldNum" sz="quarter" idx="12"/>
          </p:nvPr>
        </p:nvSpPr>
        <p:spPr/>
        <p:txBody>
          <a:bodyPr/>
          <a:lstStyle/>
          <a:p>
            <a:fld id="{12C18A96-2D82-4FD5-ACA1-8C1D8438A67D}" type="slidenum">
              <a:rPr lang="es-ES"/>
              <a:pPr/>
              <a:t>57</a:t>
            </a:fld>
            <a:endParaRPr lang="es-ES"/>
          </a:p>
        </p:txBody>
      </p:sp>
      <p:sp>
        <p:nvSpPr>
          <p:cNvPr id="95283" name="Rectangle 51"/>
          <p:cNvSpPr>
            <a:spLocks noChangeArrowheads="1"/>
          </p:cNvSpPr>
          <p:nvPr/>
        </p:nvSpPr>
        <p:spPr bwMode="auto">
          <a:xfrm>
            <a:off x="3779838" y="2205038"/>
            <a:ext cx="1368425" cy="360362"/>
          </a:xfrm>
          <a:prstGeom prst="rect">
            <a:avLst/>
          </a:prstGeom>
          <a:solidFill>
            <a:schemeClr val="hlink"/>
          </a:solidFill>
          <a:ln w="9525">
            <a:solidFill>
              <a:schemeClr val="tx1"/>
            </a:solidFill>
            <a:miter lim="800000"/>
            <a:headEnd/>
            <a:tailEnd/>
          </a:ln>
          <a:effectLst/>
        </p:spPr>
        <p:txBody>
          <a:bodyPr wrap="none" anchor="ctr"/>
          <a:lstStyle/>
          <a:p>
            <a:endParaRPr lang="es-ES"/>
          </a:p>
        </p:txBody>
      </p:sp>
      <p:sp>
        <p:nvSpPr>
          <p:cNvPr id="95238" name="Oval 6"/>
          <p:cNvSpPr>
            <a:spLocks noChangeArrowheads="1"/>
          </p:cNvSpPr>
          <p:nvPr/>
        </p:nvSpPr>
        <p:spPr bwMode="auto">
          <a:xfrm>
            <a:off x="1619250" y="1412875"/>
            <a:ext cx="1519238" cy="538163"/>
          </a:xfrm>
          <a:prstGeom prst="ellipse">
            <a:avLst/>
          </a:prstGeom>
          <a:solidFill>
            <a:schemeClr val="tx1"/>
          </a:solidFill>
          <a:ln w="9525">
            <a:solidFill>
              <a:srgbClr val="FFFF00"/>
            </a:solidFill>
            <a:round/>
            <a:headEnd/>
            <a:tailEnd/>
          </a:ln>
        </p:spPr>
        <p:txBody>
          <a:bodyPr/>
          <a:lstStyle/>
          <a:p>
            <a:endParaRPr lang="es-ES"/>
          </a:p>
        </p:txBody>
      </p:sp>
      <p:sp>
        <p:nvSpPr>
          <p:cNvPr id="95240" name="Oval 8"/>
          <p:cNvSpPr>
            <a:spLocks noChangeArrowheads="1"/>
          </p:cNvSpPr>
          <p:nvPr/>
        </p:nvSpPr>
        <p:spPr bwMode="auto">
          <a:xfrm>
            <a:off x="2022475" y="5700713"/>
            <a:ext cx="1196975" cy="654050"/>
          </a:xfrm>
          <a:prstGeom prst="ellipse">
            <a:avLst/>
          </a:prstGeom>
          <a:solidFill>
            <a:schemeClr val="tx1"/>
          </a:solidFill>
          <a:ln w="9525">
            <a:solidFill>
              <a:srgbClr val="FFFF00"/>
            </a:solidFill>
            <a:round/>
            <a:headEnd/>
            <a:tailEnd/>
          </a:ln>
        </p:spPr>
        <p:txBody>
          <a:bodyPr/>
          <a:lstStyle/>
          <a:p>
            <a:endParaRPr lang="es-ES"/>
          </a:p>
        </p:txBody>
      </p:sp>
      <p:sp>
        <p:nvSpPr>
          <p:cNvPr id="95243" name="Oval 11"/>
          <p:cNvSpPr>
            <a:spLocks noChangeArrowheads="1"/>
          </p:cNvSpPr>
          <p:nvPr/>
        </p:nvSpPr>
        <p:spPr bwMode="auto">
          <a:xfrm>
            <a:off x="1187450" y="4581525"/>
            <a:ext cx="1439863" cy="669925"/>
          </a:xfrm>
          <a:prstGeom prst="ellipse">
            <a:avLst/>
          </a:prstGeom>
          <a:solidFill>
            <a:schemeClr val="tx1"/>
          </a:solidFill>
          <a:ln w="9525">
            <a:solidFill>
              <a:srgbClr val="FFFF00"/>
            </a:solidFill>
            <a:round/>
            <a:headEnd/>
            <a:tailEnd/>
          </a:ln>
        </p:spPr>
        <p:txBody>
          <a:bodyPr/>
          <a:lstStyle/>
          <a:p>
            <a:endParaRPr lang="es-ES"/>
          </a:p>
        </p:txBody>
      </p:sp>
      <p:sp>
        <p:nvSpPr>
          <p:cNvPr id="95234" name="Rectangle 2"/>
          <p:cNvSpPr>
            <a:spLocks noGrp="1" noChangeArrowheads="1"/>
          </p:cNvSpPr>
          <p:nvPr>
            <p:ph type="title"/>
          </p:nvPr>
        </p:nvSpPr>
        <p:spPr/>
        <p:txBody>
          <a:bodyPr/>
          <a:lstStyle/>
          <a:p>
            <a:r>
              <a:rPr lang="es-ES" sz="2800" b="1"/>
              <a:t>Proceso de matematización y su relación con las competencias matemáticas PISA-OCDE</a:t>
            </a:r>
          </a:p>
        </p:txBody>
      </p:sp>
      <p:sp>
        <p:nvSpPr>
          <p:cNvPr id="95270" name="Rectangle 38"/>
          <p:cNvSpPr>
            <a:spLocks noChangeArrowheads="1"/>
          </p:cNvSpPr>
          <p:nvPr/>
        </p:nvSpPr>
        <p:spPr bwMode="auto">
          <a:xfrm>
            <a:off x="0" y="1028700"/>
            <a:ext cx="9144000" cy="0"/>
          </a:xfrm>
          <a:prstGeom prst="rect">
            <a:avLst/>
          </a:prstGeom>
          <a:noFill/>
          <a:ln w="9525">
            <a:noFill/>
            <a:miter lim="800000"/>
            <a:headEnd/>
            <a:tailEnd/>
          </a:ln>
          <a:effectLst/>
        </p:spPr>
        <p:txBody>
          <a:bodyPr wrap="none" anchor="ctr">
            <a:spAutoFit/>
          </a:bodyPr>
          <a:lstStyle/>
          <a:p>
            <a:endParaRPr lang="es-ES"/>
          </a:p>
        </p:txBody>
      </p:sp>
      <p:sp>
        <p:nvSpPr>
          <p:cNvPr id="95268" name="Rectangle 36"/>
          <p:cNvSpPr>
            <a:spLocks noChangeArrowheads="1"/>
          </p:cNvSpPr>
          <p:nvPr/>
        </p:nvSpPr>
        <p:spPr bwMode="auto">
          <a:xfrm>
            <a:off x="3419475" y="4508500"/>
            <a:ext cx="2071688" cy="1749425"/>
          </a:xfrm>
          <a:prstGeom prst="rect">
            <a:avLst/>
          </a:prstGeom>
          <a:solidFill>
            <a:schemeClr val="hlink"/>
          </a:solidFill>
          <a:ln w="38100" cmpd="dbl">
            <a:solidFill>
              <a:srgbClr val="FFFF00"/>
            </a:solidFill>
            <a:miter lim="800000"/>
            <a:headEnd/>
            <a:tailEnd/>
          </a:ln>
        </p:spPr>
        <p:txBody>
          <a:bodyPr/>
          <a:lstStyle/>
          <a:p>
            <a:endParaRPr lang="es-ES"/>
          </a:p>
        </p:txBody>
      </p:sp>
      <p:sp>
        <p:nvSpPr>
          <p:cNvPr id="95267" name="Rectangle 35"/>
          <p:cNvSpPr>
            <a:spLocks noChangeArrowheads="1"/>
          </p:cNvSpPr>
          <p:nvPr/>
        </p:nvSpPr>
        <p:spPr bwMode="auto">
          <a:xfrm>
            <a:off x="2916238" y="3284538"/>
            <a:ext cx="3095625" cy="2232025"/>
          </a:xfrm>
          <a:prstGeom prst="rect">
            <a:avLst/>
          </a:prstGeom>
          <a:noFill/>
          <a:ln w="9525">
            <a:solidFill>
              <a:srgbClr val="FFFF00"/>
            </a:solidFill>
            <a:prstDash val="dash"/>
            <a:miter lim="800000"/>
            <a:headEnd/>
            <a:tailEnd/>
          </a:ln>
        </p:spPr>
        <p:txBody>
          <a:bodyPr/>
          <a:lstStyle/>
          <a:p>
            <a:endParaRPr lang="es-ES"/>
          </a:p>
        </p:txBody>
      </p:sp>
      <p:sp>
        <p:nvSpPr>
          <p:cNvPr id="95266" name="Text Box 34"/>
          <p:cNvSpPr txBox="1">
            <a:spLocks noChangeArrowheads="1"/>
          </p:cNvSpPr>
          <p:nvPr/>
        </p:nvSpPr>
        <p:spPr bwMode="auto">
          <a:xfrm>
            <a:off x="2022475" y="5797550"/>
            <a:ext cx="1196975" cy="557213"/>
          </a:xfrm>
          <a:prstGeom prst="rect">
            <a:avLst/>
          </a:prstGeom>
          <a:noFill/>
          <a:ln w="9525">
            <a:noFill/>
            <a:miter lim="800000"/>
            <a:headEnd/>
            <a:tailEnd/>
          </a:ln>
        </p:spPr>
        <p:txBody>
          <a:bodyPr/>
          <a:lstStyle/>
          <a:p>
            <a:pPr algn="ctr"/>
            <a:r>
              <a:rPr lang="es-ES" sz="1400" i="1">
                <a:solidFill>
                  <a:srgbClr val="3333CC"/>
                </a:solidFill>
                <a:cs typeface="Times New Roman" pitchFamily="18" charset="0"/>
              </a:rPr>
              <a:t>Validación y reflexión</a:t>
            </a:r>
            <a:endParaRPr lang="es-ES" sz="1400">
              <a:solidFill>
                <a:srgbClr val="3333CC"/>
              </a:solidFill>
            </a:endParaRPr>
          </a:p>
        </p:txBody>
      </p:sp>
      <p:sp>
        <p:nvSpPr>
          <p:cNvPr id="95265" name="Rectangle 33"/>
          <p:cNvSpPr>
            <a:spLocks noChangeArrowheads="1"/>
          </p:cNvSpPr>
          <p:nvPr/>
        </p:nvSpPr>
        <p:spPr bwMode="auto">
          <a:xfrm>
            <a:off x="1225550" y="2060575"/>
            <a:ext cx="6515100" cy="2232025"/>
          </a:xfrm>
          <a:prstGeom prst="rect">
            <a:avLst/>
          </a:prstGeom>
          <a:noFill/>
          <a:ln w="19050">
            <a:solidFill>
              <a:srgbClr val="FFFF00"/>
            </a:solidFill>
            <a:miter lim="800000"/>
            <a:headEnd/>
            <a:tailEnd/>
          </a:ln>
        </p:spPr>
        <p:txBody>
          <a:bodyPr/>
          <a:lstStyle/>
          <a:p>
            <a:endParaRPr lang="es-ES"/>
          </a:p>
        </p:txBody>
      </p:sp>
      <p:sp>
        <p:nvSpPr>
          <p:cNvPr id="95264" name="Rectangle 32"/>
          <p:cNvSpPr>
            <a:spLocks noChangeArrowheads="1"/>
          </p:cNvSpPr>
          <p:nvPr/>
        </p:nvSpPr>
        <p:spPr bwMode="auto">
          <a:xfrm>
            <a:off x="5651500" y="2492375"/>
            <a:ext cx="1595438" cy="2016125"/>
          </a:xfrm>
          <a:prstGeom prst="rect">
            <a:avLst/>
          </a:prstGeom>
          <a:solidFill>
            <a:schemeClr val="hlink"/>
          </a:solidFill>
          <a:ln w="9525">
            <a:solidFill>
              <a:srgbClr val="FFFF00"/>
            </a:solidFill>
            <a:miter lim="800000"/>
            <a:headEnd/>
            <a:tailEnd/>
          </a:ln>
        </p:spPr>
        <p:txBody>
          <a:bodyPr/>
          <a:lstStyle/>
          <a:p>
            <a:endParaRPr lang="es-ES"/>
          </a:p>
        </p:txBody>
      </p:sp>
      <p:sp>
        <p:nvSpPr>
          <p:cNvPr id="95263" name="Line 31"/>
          <p:cNvSpPr>
            <a:spLocks noChangeShapeType="1"/>
          </p:cNvSpPr>
          <p:nvPr/>
        </p:nvSpPr>
        <p:spPr bwMode="auto">
          <a:xfrm flipV="1">
            <a:off x="3381375" y="2398713"/>
            <a:ext cx="396875" cy="190500"/>
          </a:xfrm>
          <a:prstGeom prst="line">
            <a:avLst/>
          </a:prstGeom>
          <a:noFill/>
          <a:ln w="9525">
            <a:solidFill>
              <a:srgbClr val="FFFF00"/>
            </a:solidFill>
            <a:round/>
            <a:headEnd type="triangle" w="med" len="med"/>
            <a:tailEnd type="triangle" w="med" len="med"/>
          </a:ln>
        </p:spPr>
        <p:txBody>
          <a:bodyPr/>
          <a:lstStyle/>
          <a:p>
            <a:endParaRPr lang="es-ES"/>
          </a:p>
        </p:txBody>
      </p:sp>
      <p:sp>
        <p:nvSpPr>
          <p:cNvPr id="95262" name="Text Box 30"/>
          <p:cNvSpPr txBox="1">
            <a:spLocks noChangeArrowheads="1"/>
          </p:cNvSpPr>
          <p:nvPr/>
        </p:nvSpPr>
        <p:spPr bwMode="auto">
          <a:xfrm>
            <a:off x="1619250" y="1412875"/>
            <a:ext cx="1595438" cy="441325"/>
          </a:xfrm>
          <a:prstGeom prst="rect">
            <a:avLst/>
          </a:prstGeom>
          <a:noFill/>
          <a:ln w="9525">
            <a:noFill/>
            <a:miter lim="800000"/>
            <a:headEnd/>
            <a:tailEnd/>
          </a:ln>
        </p:spPr>
        <p:txBody>
          <a:bodyPr/>
          <a:lstStyle/>
          <a:p>
            <a:pPr algn="ctr"/>
            <a:r>
              <a:rPr lang="es-ES" sz="1400" i="1">
                <a:solidFill>
                  <a:srgbClr val="3333CC"/>
                </a:solidFill>
                <a:cs typeface="Times New Roman" pitchFamily="18" charset="0"/>
              </a:rPr>
              <a:t>Matematización</a:t>
            </a:r>
            <a:endParaRPr lang="es-ES" sz="1400">
              <a:solidFill>
                <a:srgbClr val="3333CC"/>
              </a:solidFill>
            </a:endParaRPr>
          </a:p>
          <a:p>
            <a:pPr algn="ctr" eaLnBrk="0" hangingPunct="0"/>
            <a:r>
              <a:rPr lang="es-ES" sz="1400" i="1">
                <a:solidFill>
                  <a:srgbClr val="3333CC"/>
                </a:solidFill>
                <a:cs typeface="Times New Roman" pitchFamily="18" charset="0"/>
              </a:rPr>
              <a:t>horizontal</a:t>
            </a:r>
            <a:endParaRPr lang="es-ES" sz="1400">
              <a:solidFill>
                <a:srgbClr val="3333CC"/>
              </a:solidFill>
            </a:endParaRPr>
          </a:p>
        </p:txBody>
      </p:sp>
      <p:sp>
        <p:nvSpPr>
          <p:cNvPr id="95260" name="Line 28"/>
          <p:cNvSpPr>
            <a:spLocks noChangeShapeType="1"/>
          </p:cNvSpPr>
          <p:nvPr/>
        </p:nvSpPr>
        <p:spPr bwMode="auto">
          <a:xfrm>
            <a:off x="5148263" y="2420938"/>
            <a:ext cx="503237" cy="215900"/>
          </a:xfrm>
          <a:prstGeom prst="line">
            <a:avLst/>
          </a:prstGeom>
          <a:noFill/>
          <a:ln w="9525">
            <a:solidFill>
              <a:srgbClr val="FFFF00"/>
            </a:solidFill>
            <a:round/>
            <a:headEnd type="triangle" w="med" len="med"/>
            <a:tailEnd type="triangle" w="med" len="med"/>
          </a:ln>
        </p:spPr>
        <p:txBody>
          <a:bodyPr/>
          <a:lstStyle/>
          <a:p>
            <a:endParaRPr lang="es-ES"/>
          </a:p>
        </p:txBody>
      </p:sp>
      <p:sp>
        <p:nvSpPr>
          <p:cNvPr id="95259" name="Line 27"/>
          <p:cNvSpPr>
            <a:spLocks noChangeShapeType="1"/>
          </p:cNvSpPr>
          <p:nvPr/>
        </p:nvSpPr>
        <p:spPr bwMode="auto">
          <a:xfrm>
            <a:off x="4337050" y="1917700"/>
            <a:ext cx="0" cy="325438"/>
          </a:xfrm>
          <a:prstGeom prst="line">
            <a:avLst/>
          </a:prstGeom>
          <a:noFill/>
          <a:ln w="9525">
            <a:solidFill>
              <a:srgbClr val="FFFF00"/>
            </a:solidFill>
            <a:round/>
            <a:headEnd type="triangle" w="med" len="med"/>
            <a:tailEnd type="triangle" w="med" len="med"/>
          </a:ln>
        </p:spPr>
        <p:txBody>
          <a:bodyPr/>
          <a:lstStyle/>
          <a:p>
            <a:endParaRPr lang="es-ES"/>
          </a:p>
        </p:txBody>
      </p:sp>
      <p:sp>
        <p:nvSpPr>
          <p:cNvPr id="95258" name="Text Box 26"/>
          <p:cNvSpPr txBox="1">
            <a:spLocks noChangeArrowheads="1"/>
          </p:cNvSpPr>
          <p:nvPr/>
        </p:nvSpPr>
        <p:spPr bwMode="auto">
          <a:xfrm>
            <a:off x="3778250" y="1573213"/>
            <a:ext cx="1354138" cy="344487"/>
          </a:xfrm>
          <a:prstGeom prst="rect">
            <a:avLst/>
          </a:prstGeom>
          <a:noFill/>
          <a:ln w="9525">
            <a:solidFill>
              <a:srgbClr val="FFFF00"/>
            </a:solidFill>
            <a:miter lim="800000"/>
            <a:headEnd/>
            <a:tailEnd/>
          </a:ln>
        </p:spPr>
        <p:txBody>
          <a:bodyPr/>
          <a:lstStyle/>
          <a:p>
            <a:r>
              <a:rPr lang="es-ES" sz="1400">
                <a:solidFill>
                  <a:srgbClr val="FFFF00"/>
                </a:solidFill>
                <a:cs typeface="Times New Roman" pitchFamily="18" charset="0"/>
              </a:rPr>
              <a:t>Situación real</a:t>
            </a:r>
            <a:endParaRPr lang="es-ES" sz="1400">
              <a:solidFill>
                <a:srgbClr val="FFFF00"/>
              </a:solidFill>
            </a:endParaRPr>
          </a:p>
        </p:txBody>
      </p:sp>
      <p:sp>
        <p:nvSpPr>
          <p:cNvPr id="95256" name="Text Box 24"/>
          <p:cNvSpPr txBox="1">
            <a:spLocks noChangeArrowheads="1"/>
          </p:cNvSpPr>
          <p:nvPr/>
        </p:nvSpPr>
        <p:spPr bwMode="auto">
          <a:xfrm>
            <a:off x="3563938" y="2781300"/>
            <a:ext cx="1833562" cy="431800"/>
          </a:xfrm>
          <a:prstGeom prst="rect">
            <a:avLst/>
          </a:prstGeom>
          <a:solidFill>
            <a:schemeClr val="hlink"/>
          </a:solidFill>
          <a:ln w="9525">
            <a:solidFill>
              <a:srgbClr val="FFFF00"/>
            </a:solidFill>
            <a:miter lim="800000"/>
            <a:headEnd/>
            <a:tailEnd/>
          </a:ln>
        </p:spPr>
        <p:txBody>
          <a:bodyPr/>
          <a:lstStyle/>
          <a:p>
            <a:pPr algn="ctr"/>
            <a:r>
              <a:rPr lang="es-ES" sz="1200">
                <a:solidFill>
                  <a:srgbClr val="3333CC"/>
                </a:solidFill>
                <a:cs typeface="Times New Roman" pitchFamily="18" charset="0"/>
              </a:rPr>
              <a:t>Situación traducida a términos matemáticos</a:t>
            </a:r>
            <a:endParaRPr lang="es-ES">
              <a:solidFill>
                <a:srgbClr val="3333CC"/>
              </a:solidFill>
            </a:endParaRPr>
          </a:p>
        </p:txBody>
      </p:sp>
      <p:sp>
        <p:nvSpPr>
          <p:cNvPr id="95254" name="Text Box 22"/>
          <p:cNvSpPr txBox="1">
            <a:spLocks noChangeArrowheads="1"/>
          </p:cNvSpPr>
          <p:nvPr/>
        </p:nvSpPr>
        <p:spPr bwMode="auto">
          <a:xfrm>
            <a:off x="5795963" y="3141663"/>
            <a:ext cx="1355725" cy="498475"/>
          </a:xfrm>
          <a:prstGeom prst="rect">
            <a:avLst/>
          </a:prstGeom>
          <a:solidFill>
            <a:schemeClr val="hlink"/>
          </a:solidFill>
          <a:ln w="9525">
            <a:noFill/>
            <a:miter lim="800000"/>
            <a:headEnd/>
            <a:tailEnd/>
          </a:ln>
        </p:spPr>
        <p:txBody>
          <a:bodyPr/>
          <a:lstStyle/>
          <a:p>
            <a:pPr algn="ctr"/>
            <a:r>
              <a:rPr lang="es-ES" sz="1400" b="1">
                <a:solidFill>
                  <a:srgbClr val="3333CC"/>
                </a:solidFill>
                <a:cs typeface="Times New Roman" pitchFamily="18" charset="0"/>
              </a:rPr>
              <a:t>PENSAR Y RAZONAR</a:t>
            </a:r>
            <a:endParaRPr lang="es-ES" sz="1400">
              <a:solidFill>
                <a:srgbClr val="3333CC"/>
              </a:solidFill>
            </a:endParaRPr>
          </a:p>
        </p:txBody>
      </p:sp>
      <p:sp>
        <p:nvSpPr>
          <p:cNvPr id="95253" name="Text Box 21"/>
          <p:cNvSpPr txBox="1">
            <a:spLocks noChangeArrowheads="1"/>
          </p:cNvSpPr>
          <p:nvPr/>
        </p:nvSpPr>
        <p:spPr bwMode="auto">
          <a:xfrm>
            <a:off x="3492500" y="4581525"/>
            <a:ext cx="1833563" cy="768350"/>
          </a:xfrm>
          <a:prstGeom prst="rect">
            <a:avLst/>
          </a:prstGeom>
          <a:noFill/>
          <a:ln w="9525">
            <a:noFill/>
            <a:miter lim="800000"/>
            <a:headEnd/>
            <a:tailEnd/>
          </a:ln>
        </p:spPr>
        <p:txBody>
          <a:bodyPr/>
          <a:lstStyle/>
          <a:p>
            <a:pPr algn="ctr"/>
            <a:r>
              <a:rPr lang="es-ES" sz="1400" b="1">
                <a:solidFill>
                  <a:srgbClr val="3333CC"/>
                </a:solidFill>
                <a:cs typeface="Times New Roman" pitchFamily="18" charset="0"/>
              </a:rPr>
              <a:t>ARGUMENTAR, JUSTIFICAR, GENERALIZAR</a:t>
            </a:r>
            <a:endParaRPr lang="es-ES" sz="1400">
              <a:solidFill>
                <a:srgbClr val="3333CC"/>
              </a:solidFill>
            </a:endParaRPr>
          </a:p>
        </p:txBody>
      </p:sp>
      <p:sp>
        <p:nvSpPr>
          <p:cNvPr id="95250" name="Rectangle 18"/>
          <p:cNvSpPr>
            <a:spLocks noChangeArrowheads="1"/>
          </p:cNvSpPr>
          <p:nvPr/>
        </p:nvSpPr>
        <p:spPr bwMode="auto">
          <a:xfrm>
            <a:off x="1619250" y="2492375"/>
            <a:ext cx="1757363" cy="1944688"/>
          </a:xfrm>
          <a:prstGeom prst="rect">
            <a:avLst/>
          </a:prstGeom>
          <a:solidFill>
            <a:schemeClr val="hlink"/>
          </a:solidFill>
          <a:ln w="9525">
            <a:solidFill>
              <a:srgbClr val="FFFF00"/>
            </a:solidFill>
            <a:miter lim="800000"/>
            <a:headEnd/>
            <a:tailEnd/>
          </a:ln>
        </p:spPr>
        <p:txBody>
          <a:bodyPr/>
          <a:lstStyle/>
          <a:p>
            <a:endParaRPr lang="es-ES"/>
          </a:p>
        </p:txBody>
      </p:sp>
      <p:sp>
        <p:nvSpPr>
          <p:cNvPr id="95249" name="Line 17"/>
          <p:cNvSpPr>
            <a:spLocks noChangeShapeType="1"/>
          </p:cNvSpPr>
          <p:nvPr/>
        </p:nvSpPr>
        <p:spPr bwMode="auto">
          <a:xfrm flipH="1">
            <a:off x="4356100" y="5373688"/>
            <a:ext cx="19050" cy="327025"/>
          </a:xfrm>
          <a:prstGeom prst="line">
            <a:avLst/>
          </a:prstGeom>
          <a:noFill/>
          <a:ln w="9525">
            <a:solidFill>
              <a:srgbClr val="FFFF00"/>
            </a:solidFill>
            <a:round/>
            <a:headEnd type="triangle" w="med" len="med"/>
            <a:tailEnd type="triangle" w="med" len="med"/>
          </a:ln>
        </p:spPr>
        <p:txBody>
          <a:bodyPr/>
          <a:lstStyle/>
          <a:p>
            <a:endParaRPr lang="es-ES"/>
          </a:p>
        </p:txBody>
      </p:sp>
      <p:sp>
        <p:nvSpPr>
          <p:cNvPr id="95248" name="Text Box 16"/>
          <p:cNvSpPr txBox="1">
            <a:spLocks noChangeArrowheads="1"/>
          </p:cNvSpPr>
          <p:nvPr/>
        </p:nvSpPr>
        <p:spPr bwMode="auto">
          <a:xfrm>
            <a:off x="1692275" y="3141663"/>
            <a:ext cx="1595438" cy="595312"/>
          </a:xfrm>
          <a:prstGeom prst="rect">
            <a:avLst/>
          </a:prstGeom>
          <a:noFill/>
          <a:ln w="9525">
            <a:noFill/>
            <a:miter lim="800000"/>
            <a:headEnd/>
            <a:tailEnd/>
          </a:ln>
        </p:spPr>
        <p:txBody>
          <a:bodyPr/>
          <a:lstStyle/>
          <a:p>
            <a:pPr algn="ctr"/>
            <a:r>
              <a:rPr lang="es-ES" sz="1400" b="1">
                <a:solidFill>
                  <a:srgbClr val="3333CC"/>
                </a:solidFill>
                <a:cs typeface="Times New Roman" pitchFamily="18" charset="0"/>
              </a:rPr>
              <a:t>REPRESENTAR</a:t>
            </a:r>
            <a:endParaRPr lang="es-ES" sz="1400">
              <a:solidFill>
                <a:srgbClr val="3333CC"/>
              </a:solidFill>
            </a:endParaRPr>
          </a:p>
          <a:p>
            <a:pPr algn="ctr" eaLnBrk="0" hangingPunct="0"/>
            <a:r>
              <a:rPr lang="es-ES" sz="1400" b="1">
                <a:solidFill>
                  <a:srgbClr val="3333CC"/>
                </a:solidFill>
                <a:cs typeface="Times New Roman" pitchFamily="18" charset="0"/>
              </a:rPr>
              <a:t>SIMBOLIZAR</a:t>
            </a:r>
            <a:endParaRPr lang="es-ES" sz="1400">
              <a:solidFill>
                <a:srgbClr val="3333CC"/>
              </a:solidFill>
            </a:endParaRPr>
          </a:p>
        </p:txBody>
      </p:sp>
      <p:sp>
        <p:nvSpPr>
          <p:cNvPr id="95247" name="Text Box 15"/>
          <p:cNvSpPr txBox="1">
            <a:spLocks noChangeArrowheads="1"/>
          </p:cNvSpPr>
          <p:nvPr/>
        </p:nvSpPr>
        <p:spPr bwMode="auto">
          <a:xfrm>
            <a:off x="3563938" y="3357563"/>
            <a:ext cx="1800225" cy="863600"/>
          </a:xfrm>
          <a:prstGeom prst="rect">
            <a:avLst/>
          </a:prstGeom>
          <a:solidFill>
            <a:schemeClr val="hlink"/>
          </a:solidFill>
          <a:ln w="9525">
            <a:noFill/>
            <a:miter lim="800000"/>
            <a:headEnd/>
            <a:tailEnd/>
          </a:ln>
        </p:spPr>
        <p:txBody>
          <a:bodyPr/>
          <a:lstStyle/>
          <a:p>
            <a:pPr algn="ctr"/>
            <a:r>
              <a:rPr lang="es-ES" b="1">
                <a:solidFill>
                  <a:srgbClr val="3333CC"/>
                </a:solidFill>
                <a:cs typeface="Times New Roman" pitchFamily="18" charset="0"/>
              </a:rPr>
              <a:t>PLANTEAR Y RESOLVER PROBLEMAS</a:t>
            </a:r>
            <a:endParaRPr lang="es-ES">
              <a:solidFill>
                <a:srgbClr val="3333CC"/>
              </a:solidFill>
            </a:endParaRPr>
          </a:p>
        </p:txBody>
      </p:sp>
      <p:sp>
        <p:nvSpPr>
          <p:cNvPr id="95246" name="Text Box 14"/>
          <p:cNvSpPr txBox="1">
            <a:spLocks noChangeArrowheads="1"/>
          </p:cNvSpPr>
          <p:nvPr/>
        </p:nvSpPr>
        <p:spPr bwMode="auto">
          <a:xfrm>
            <a:off x="1187450" y="4724400"/>
            <a:ext cx="1436688" cy="592138"/>
          </a:xfrm>
          <a:prstGeom prst="rect">
            <a:avLst/>
          </a:prstGeom>
          <a:noFill/>
          <a:ln w="9525">
            <a:noFill/>
            <a:miter lim="800000"/>
            <a:headEnd/>
            <a:tailEnd/>
          </a:ln>
        </p:spPr>
        <p:txBody>
          <a:bodyPr/>
          <a:lstStyle/>
          <a:p>
            <a:pPr algn="ctr"/>
            <a:r>
              <a:rPr lang="es-ES" sz="1400" i="1">
                <a:solidFill>
                  <a:srgbClr val="3333CC"/>
                </a:solidFill>
                <a:cs typeface="Times New Roman" pitchFamily="18" charset="0"/>
              </a:rPr>
              <a:t>Matematización</a:t>
            </a:r>
            <a:endParaRPr lang="es-ES" sz="1400">
              <a:solidFill>
                <a:srgbClr val="3333CC"/>
              </a:solidFill>
            </a:endParaRPr>
          </a:p>
          <a:p>
            <a:pPr algn="ctr" eaLnBrk="0" hangingPunct="0"/>
            <a:r>
              <a:rPr lang="es-ES" sz="1400" i="1">
                <a:solidFill>
                  <a:srgbClr val="3333CC"/>
                </a:solidFill>
                <a:cs typeface="Times New Roman" pitchFamily="18" charset="0"/>
              </a:rPr>
              <a:t>vertical</a:t>
            </a:r>
            <a:endParaRPr lang="es-ES" sz="1400">
              <a:solidFill>
                <a:srgbClr val="3333CC"/>
              </a:solidFill>
            </a:endParaRPr>
          </a:p>
        </p:txBody>
      </p:sp>
      <p:sp>
        <p:nvSpPr>
          <p:cNvPr id="95245" name="Text Box 13"/>
          <p:cNvSpPr txBox="1">
            <a:spLocks noChangeArrowheads="1"/>
          </p:cNvSpPr>
          <p:nvPr/>
        </p:nvSpPr>
        <p:spPr bwMode="auto">
          <a:xfrm>
            <a:off x="3698875" y="5700713"/>
            <a:ext cx="1355725" cy="517525"/>
          </a:xfrm>
          <a:prstGeom prst="rect">
            <a:avLst/>
          </a:prstGeom>
          <a:noFill/>
          <a:ln w="9525">
            <a:noFill/>
            <a:miter lim="800000"/>
            <a:headEnd/>
            <a:tailEnd/>
          </a:ln>
        </p:spPr>
        <p:txBody>
          <a:bodyPr/>
          <a:lstStyle/>
          <a:p>
            <a:r>
              <a:rPr lang="es-ES" sz="1400" b="1">
                <a:solidFill>
                  <a:srgbClr val="3333CC"/>
                </a:solidFill>
                <a:cs typeface="Times New Roman" pitchFamily="18" charset="0"/>
              </a:rPr>
              <a:t>COMUNICAR</a:t>
            </a:r>
            <a:endParaRPr lang="es-ES" sz="1400" b="1">
              <a:solidFill>
                <a:srgbClr val="3333CC"/>
              </a:solidFill>
            </a:endParaRPr>
          </a:p>
          <a:p>
            <a:pPr algn="ctr" eaLnBrk="0" hangingPunct="0"/>
            <a:r>
              <a:rPr lang="es-ES" sz="1400" b="1">
                <a:solidFill>
                  <a:srgbClr val="3333CC"/>
                </a:solidFill>
                <a:cs typeface="Times New Roman" pitchFamily="18" charset="0"/>
              </a:rPr>
              <a:t>EXPLICAR</a:t>
            </a:r>
            <a:endParaRPr lang="es-ES" sz="1400" b="1">
              <a:solidFill>
                <a:srgbClr val="3333CC"/>
              </a:solidFill>
            </a:endParaRPr>
          </a:p>
        </p:txBody>
      </p:sp>
      <p:sp>
        <p:nvSpPr>
          <p:cNvPr id="95244" name="Line 12"/>
          <p:cNvSpPr>
            <a:spLocks noChangeShapeType="1"/>
          </p:cNvSpPr>
          <p:nvPr/>
        </p:nvSpPr>
        <p:spPr bwMode="auto">
          <a:xfrm flipV="1">
            <a:off x="5364163" y="3500438"/>
            <a:ext cx="287337" cy="73025"/>
          </a:xfrm>
          <a:prstGeom prst="line">
            <a:avLst/>
          </a:prstGeom>
          <a:noFill/>
          <a:ln w="9525">
            <a:solidFill>
              <a:srgbClr val="FFFF00"/>
            </a:solidFill>
            <a:round/>
            <a:headEnd type="triangle" w="med" len="med"/>
            <a:tailEnd type="triangle" w="med" len="med"/>
          </a:ln>
        </p:spPr>
        <p:txBody>
          <a:bodyPr/>
          <a:lstStyle/>
          <a:p>
            <a:endParaRPr lang="es-ES"/>
          </a:p>
        </p:txBody>
      </p:sp>
      <p:sp>
        <p:nvSpPr>
          <p:cNvPr id="95241" name="Line 9"/>
          <p:cNvSpPr>
            <a:spLocks noChangeShapeType="1"/>
          </p:cNvSpPr>
          <p:nvPr/>
        </p:nvSpPr>
        <p:spPr bwMode="auto">
          <a:xfrm>
            <a:off x="2627313" y="4941888"/>
            <a:ext cx="288925" cy="0"/>
          </a:xfrm>
          <a:prstGeom prst="line">
            <a:avLst/>
          </a:prstGeom>
          <a:noFill/>
          <a:ln w="9525">
            <a:solidFill>
              <a:srgbClr val="FFFF00"/>
            </a:solidFill>
            <a:prstDash val="dash"/>
            <a:round/>
            <a:headEnd/>
            <a:tailEnd/>
          </a:ln>
        </p:spPr>
        <p:txBody>
          <a:bodyPr/>
          <a:lstStyle/>
          <a:p>
            <a:endParaRPr lang="es-ES"/>
          </a:p>
        </p:txBody>
      </p:sp>
      <p:sp>
        <p:nvSpPr>
          <p:cNvPr id="95239" name="Line 7"/>
          <p:cNvSpPr>
            <a:spLocks noChangeShapeType="1"/>
          </p:cNvSpPr>
          <p:nvPr/>
        </p:nvSpPr>
        <p:spPr bwMode="auto">
          <a:xfrm>
            <a:off x="3219450" y="6046788"/>
            <a:ext cx="161925" cy="0"/>
          </a:xfrm>
          <a:prstGeom prst="line">
            <a:avLst/>
          </a:prstGeom>
          <a:noFill/>
          <a:ln w="9525">
            <a:solidFill>
              <a:srgbClr val="FFFF00"/>
            </a:solidFill>
            <a:round/>
            <a:headEnd/>
            <a:tailEnd/>
          </a:ln>
        </p:spPr>
        <p:txBody>
          <a:bodyPr/>
          <a:lstStyle/>
          <a:p>
            <a:endParaRPr lang="es-ES"/>
          </a:p>
        </p:txBody>
      </p:sp>
      <p:sp>
        <p:nvSpPr>
          <p:cNvPr id="95237" name="Line 5"/>
          <p:cNvSpPr>
            <a:spLocks noChangeShapeType="1"/>
          </p:cNvSpPr>
          <p:nvPr/>
        </p:nvSpPr>
        <p:spPr bwMode="auto">
          <a:xfrm>
            <a:off x="2411413" y="1916113"/>
            <a:ext cx="1587" cy="115887"/>
          </a:xfrm>
          <a:prstGeom prst="line">
            <a:avLst/>
          </a:prstGeom>
          <a:noFill/>
          <a:ln w="9525">
            <a:solidFill>
              <a:srgbClr val="FFFF00"/>
            </a:solidFill>
            <a:round/>
            <a:headEnd/>
            <a:tailEnd/>
          </a:ln>
        </p:spPr>
        <p:txBody>
          <a:bodyPr/>
          <a:lstStyle/>
          <a:p>
            <a:endParaRPr lang="es-ES"/>
          </a:p>
        </p:txBody>
      </p:sp>
      <p:sp>
        <p:nvSpPr>
          <p:cNvPr id="95261" name="Text Box 29"/>
          <p:cNvSpPr txBox="1">
            <a:spLocks noChangeArrowheads="1"/>
          </p:cNvSpPr>
          <p:nvPr/>
        </p:nvSpPr>
        <p:spPr bwMode="auto">
          <a:xfrm>
            <a:off x="3635375" y="2205038"/>
            <a:ext cx="1657350" cy="346075"/>
          </a:xfrm>
          <a:prstGeom prst="rect">
            <a:avLst/>
          </a:prstGeom>
          <a:noFill/>
          <a:ln w="9525">
            <a:noFill/>
            <a:miter lim="800000"/>
            <a:headEnd/>
            <a:tailEnd/>
          </a:ln>
        </p:spPr>
        <p:txBody>
          <a:bodyPr/>
          <a:lstStyle/>
          <a:p>
            <a:r>
              <a:rPr lang="es-ES" sz="1400" b="1">
                <a:solidFill>
                  <a:srgbClr val="3333CC"/>
                </a:solidFill>
                <a:cs typeface="Times New Roman" pitchFamily="18" charset="0"/>
              </a:rPr>
              <a:t> </a:t>
            </a:r>
            <a:r>
              <a:rPr lang="es-ES" b="1">
                <a:solidFill>
                  <a:srgbClr val="3333CC"/>
                </a:solidFill>
                <a:cs typeface="Times New Roman" pitchFamily="18" charset="0"/>
              </a:rPr>
              <a:t>MODELIZAR</a:t>
            </a:r>
            <a:endParaRPr lang="es-ES">
              <a:solidFill>
                <a:srgbClr val="3333CC"/>
              </a:solidFill>
            </a:endParaRPr>
          </a:p>
        </p:txBody>
      </p:sp>
      <p:sp>
        <p:nvSpPr>
          <p:cNvPr id="95252" name="Line 20"/>
          <p:cNvSpPr>
            <a:spLocks noChangeShapeType="1"/>
          </p:cNvSpPr>
          <p:nvPr/>
        </p:nvSpPr>
        <p:spPr bwMode="auto">
          <a:xfrm flipH="1" flipV="1">
            <a:off x="3348038" y="3500438"/>
            <a:ext cx="215900" cy="73025"/>
          </a:xfrm>
          <a:prstGeom prst="line">
            <a:avLst/>
          </a:prstGeom>
          <a:noFill/>
          <a:ln w="9525">
            <a:solidFill>
              <a:srgbClr val="FFFF00"/>
            </a:solidFill>
            <a:round/>
            <a:headEnd type="triangle" w="med" len="med"/>
            <a:tailEnd type="triangle" w="med" len="med"/>
          </a:ln>
        </p:spPr>
        <p:txBody>
          <a:bodyPr/>
          <a:lstStyle/>
          <a:p>
            <a:endParaRPr lang="es-ES"/>
          </a:p>
        </p:txBody>
      </p:sp>
      <p:sp>
        <p:nvSpPr>
          <p:cNvPr id="95251" name="Line 19"/>
          <p:cNvSpPr>
            <a:spLocks noChangeShapeType="1"/>
          </p:cNvSpPr>
          <p:nvPr/>
        </p:nvSpPr>
        <p:spPr bwMode="auto">
          <a:xfrm>
            <a:off x="4356100" y="4221163"/>
            <a:ext cx="0" cy="327025"/>
          </a:xfrm>
          <a:prstGeom prst="line">
            <a:avLst/>
          </a:prstGeom>
          <a:noFill/>
          <a:ln w="9525">
            <a:solidFill>
              <a:srgbClr val="FFFF00"/>
            </a:solidFill>
            <a:round/>
            <a:headEnd type="triangle" w="med" len="med"/>
            <a:tailEnd type="triangle" w="med" len="med"/>
          </a:ln>
        </p:spPr>
        <p:txBody>
          <a:bodyPr/>
          <a:lstStyle/>
          <a:p>
            <a:endParaRPr lang="es-ES"/>
          </a:p>
        </p:txBody>
      </p:sp>
      <p:sp>
        <p:nvSpPr>
          <p:cNvPr id="95255" name="Line 23"/>
          <p:cNvSpPr>
            <a:spLocks noChangeShapeType="1"/>
          </p:cNvSpPr>
          <p:nvPr/>
        </p:nvSpPr>
        <p:spPr bwMode="auto">
          <a:xfrm>
            <a:off x="4356100" y="3213100"/>
            <a:ext cx="0" cy="215900"/>
          </a:xfrm>
          <a:prstGeom prst="line">
            <a:avLst/>
          </a:prstGeom>
          <a:noFill/>
          <a:ln w="9525">
            <a:solidFill>
              <a:srgbClr val="FFFF00"/>
            </a:solidFill>
            <a:round/>
            <a:headEnd type="triangle" w="med" len="med"/>
            <a:tailEnd type="triangle" w="med" len="med"/>
          </a:ln>
        </p:spPr>
        <p:txBody>
          <a:bodyPr/>
          <a:lstStyle/>
          <a:p>
            <a:endParaRPr lang="es-ES"/>
          </a:p>
        </p:txBody>
      </p:sp>
      <p:sp>
        <p:nvSpPr>
          <p:cNvPr id="95257" name="Line 25"/>
          <p:cNvSpPr>
            <a:spLocks noChangeShapeType="1"/>
          </p:cNvSpPr>
          <p:nvPr/>
        </p:nvSpPr>
        <p:spPr bwMode="auto">
          <a:xfrm flipH="1">
            <a:off x="4356100" y="2565400"/>
            <a:ext cx="0" cy="215900"/>
          </a:xfrm>
          <a:prstGeom prst="line">
            <a:avLst/>
          </a:prstGeom>
          <a:noFill/>
          <a:ln w="9525">
            <a:solidFill>
              <a:srgbClr val="FFFF00"/>
            </a:solidFill>
            <a:round/>
            <a:headEnd type="triangle" w="med" len="med"/>
            <a:tailEnd type="triangle" w="med" len="med"/>
          </a:ln>
        </p:spPr>
        <p:txBody>
          <a:bodyPr/>
          <a:lstStyle/>
          <a:p>
            <a:endParaRPr lang="es-ES"/>
          </a:p>
        </p:txBody>
      </p:sp>
      <p:sp>
        <p:nvSpPr>
          <p:cNvPr id="95284" name="Oval 52"/>
          <p:cNvSpPr>
            <a:spLocks noChangeArrowheads="1"/>
          </p:cNvSpPr>
          <p:nvPr/>
        </p:nvSpPr>
        <p:spPr bwMode="auto">
          <a:xfrm>
            <a:off x="6227763" y="4652963"/>
            <a:ext cx="1439862" cy="1368425"/>
          </a:xfrm>
          <a:prstGeom prst="ellipse">
            <a:avLst/>
          </a:prstGeom>
          <a:solidFill>
            <a:schemeClr val="tx1"/>
          </a:solidFill>
          <a:ln w="9525">
            <a:solidFill>
              <a:schemeClr val="tx1"/>
            </a:solidFill>
            <a:round/>
            <a:headEnd/>
            <a:tailEnd/>
          </a:ln>
          <a:effectLst/>
        </p:spPr>
        <p:txBody>
          <a:bodyPr wrap="none" anchor="ctr"/>
          <a:lstStyle/>
          <a:p>
            <a:endParaRPr lang="es-ES"/>
          </a:p>
        </p:txBody>
      </p:sp>
      <p:sp>
        <p:nvSpPr>
          <p:cNvPr id="95242" name="Text Box 10"/>
          <p:cNvSpPr txBox="1">
            <a:spLocks noChangeArrowheads="1"/>
          </p:cNvSpPr>
          <p:nvPr/>
        </p:nvSpPr>
        <p:spPr bwMode="auto">
          <a:xfrm>
            <a:off x="6300788" y="4797425"/>
            <a:ext cx="1354137" cy="1133475"/>
          </a:xfrm>
          <a:prstGeom prst="rect">
            <a:avLst/>
          </a:prstGeom>
          <a:noFill/>
          <a:ln w="9525">
            <a:noFill/>
            <a:miter lim="800000"/>
            <a:headEnd/>
            <a:tailEnd/>
          </a:ln>
        </p:spPr>
        <p:txBody>
          <a:bodyPr/>
          <a:lstStyle/>
          <a:p>
            <a:pPr algn="ctr"/>
            <a:r>
              <a:rPr lang="es-ES" sz="1200" b="1">
                <a:solidFill>
                  <a:srgbClr val="3333CC"/>
                </a:solidFill>
                <a:cs typeface="Times New Roman" pitchFamily="18" charset="0"/>
              </a:rPr>
              <a:t>Resolución</a:t>
            </a:r>
            <a:r>
              <a:rPr lang="es-ES" sz="1200">
                <a:solidFill>
                  <a:srgbClr val="3333CC"/>
                </a:solidFill>
                <a:cs typeface="Times New Roman" pitchFamily="18" charset="0"/>
              </a:rPr>
              <a:t> (utilización de conceptos y procedimientos matemáticos)</a:t>
            </a:r>
            <a:endParaRPr lang="es-ES">
              <a:solidFill>
                <a:srgbClr val="3333CC"/>
              </a:solidFill>
            </a:endParaRPr>
          </a:p>
        </p:txBody>
      </p:sp>
      <p:sp>
        <p:nvSpPr>
          <p:cNvPr id="95285" name="Line 53"/>
          <p:cNvSpPr>
            <a:spLocks noChangeShapeType="1"/>
          </p:cNvSpPr>
          <p:nvPr/>
        </p:nvSpPr>
        <p:spPr bwMode="auto">
          <a:xfrm flipH="1" flipV="1">
            <a:off x="6011863" y="4941888"/>
            <a:ext cx="288925" cy="71437"/>
          </a:xfrm>
          <a:prstGeom prst="line">
            <a:avLst/>
          </a:prstGeom>
          <a:noFill/>
          <a:ln w="9525">
            <a:solidFill>
              <a:schemeClr val="tx1"/>
            </a:solidFill>
            <a:prstDash val="dash"/>
            <a:round/>
            <a:headEnd/>
            <a:tailEnd/>
          </a:ln>
          <a:effectLst/>
        </p:spPr>
        <p:txBody>
          <a:bodyPr/>
          <a:lstStyle/>
          <a:p>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3FE91380-2BCA-48F7-88BD-76DE86EDF632}" type="slidenum">
              <a:rPr lang="es-ES"/>
              <a:pPr/>
              <a:t>58</a:t>
            </a:fld>
            <a:endParaRPr lang="es-ES"/>
          </a:p>
        </p:txBody>
      </p:sp>
      <p:sp>
        <p:nvSpPr>
          <p:cNvPr id="195586" name="Rectangle 2"/>
          <p:cNvSpPr>
            <a:spLocks noGrp="1" noChangeArrowheads="1"/>
          </p:cNvSpPr>
          <p:nvPr>
            <p:ph type="title"/>
          </p:nvPr>
        </p:nvSpPr>
        <p:spPr/>
        <p:txBody>
          <a:bodyPr/>
          <a:lstStyle/>
          <a:p>
            <a:r>
              <a:rPr lang="es-ES" sz="2400">
                <a:latin typeface="Arial" charset="0"/>
              </a:rPr>
              <a:t>Tareas y Situaciones Didácticas:</a:t>
            </a:r>
            <a:br>
              <a:rPr lang="es-ES" sz="2400">
                <a:latin typeface="Arial" charset="0"/>
              </a:rPr>
            </a:br>
            <a:r>
              <a:rPr lang="es-ES" sz="2400">
                <a:latin typeface="Arial" charset="0"/>
              </a:rPr>
              <a:t>Categorías relevantes para el desarrollo de las competencias básicas</a:t>
            </a:r>
          </a:p>
        </p:txBody>
      </p:sp>
      <p:sp>
        <p:nvSpPr>
          <p:cNvPr id="195587" name="Rectangle 3"/>
          <p:cNvSpPr>
            <a:spLocks noGrp="1" noChangeArrowheads="1"/>
          </p:cNvSpPr>
          <p:nvPr>
            <p:ph type="body" idx="1"/>
          </p:nvPr>
        </p:nvSpPr>
        <p:spPr>
          <a:xfrm>
            <a:off x="250825" y="1628775"/>
            <a:ext cx="8445500" cy="5040313"/>
          </a:xfrm>
        </p:spPr>
        <p:txBody>
          <a:bodyPr/>
          <a:lstStyle/>
          <a:p>
            <a:pPr marL="812800" indent="-812800">
              <a:lnSpc>
                <a:spcPct val="80000"/>
              </a:lnSpc>
              <a:buFont typeface="Wingdings" pitchFamily="2" charset="2"/>
              <a:buAutoNum type="romanUcPeriod"/>
            </a:pPr>
            <a:r>
              <a:rPr lang="es-ES" sz="2800">
                <a:effectLst/>
              </a:rPr>
              <a:t>Conocimiento como medio / como fin</a:t>
            </a:r>
          </a:p>
          <a:p>
            <a:pPr marL="812800" indent="-812800">
              <a:lnSpc>
                <a:spcPct val="80000"/>
              </a:lnSpc>
              <a:buFont typeface="Wingdings" pitchFamily="2" charset="2"/>
              <a:buAutoNum type="romanUcPeriod"/>
            </a:pPr>
            <a:r>
              <a:rPr lang="es-ES" sz="2800">
                <a:effectLst/>
              </a:rPr>
              <a:t>Cerradas / abiertas</a:t>
            </a:r>
          </a:p>
          <a:p>
            <a:pPr marL="812800" indent="-812800">
              <a:lnSpc>
                <a:spcPct val="80000"/>
              </a:lnSpc>
              <a:buFont typeface="Wingdings" pitchFamily="2" charset="2"/>
              <a:buAutoNum type="romanUcPeriod"/>
            </a:pPr>
            <a:r>
              <a:rPr lang="es-ES" sz="2800">
                <a:effectLst/>
              </a:rPr>
              <a:t>Muy estructuradas / Poco estructuradas</a:t>
            </a:r>
          </a:p>
          <a:p>
            <a:pPr marL="812800" indent="-812800">
              <a:lnSpc>
                <a:spcPct val="80000"/>
              </a:lnSpc>
              <a:buFont typeface="Wingdings" pitchFamily="2" charset="2"/>
              <a:buAutoNum type="romanUcPeriod"/>
            </a:pPr>
            <a:r>
              <a:rPr lang="es-ES" sz="2800">
                <a:effectLst/>
              </a:rPr>
              <a:t>Ejercicio / Problema / otros</a:t>
            </a:r>
          </a:p>
          <a:p>
            <a:pPr marL="812800" indent="-812800">
              <a:lnSpc>
                <a:spcPct val="80000"/>
              </a:lnSpc>
              <a:buFont typeface="Wingdings" pitchFamily="2" charset="2"/>
              <a:buAutoNum type="romanUcPeriod"/>
            </a:pPr>
            <a:r>
              <a:rPr lang="es-ES" sz="2800">
                <a:effectLst/>
              </a:rPr>
              <a:t>Escolares / reales / otras</a:t>
            </a:r>
          </a:p>
          <a:p>
            <a:pPr marL="812800" indent="-812800">
              <a:lnSpc>
                <a:spcPct val="80000"/>
              </a:lnSpc>
              <a:buFont typeface="Wingdings" pitchFamily="2" charset="2"/>
              <a:buAutoNum type="romanUcPeriod"/>
            </a:pPr>
            <a:r>
              <a:rPr lang="es-ES" sz="2800">
                <a:effectLst/>
              </a:rPr>
              <a:t>Aprendizaje / Enseñanza / Evaluación</a:t>
            </a:r>
          </a:p>
          <a:p>
            <a:pPr marL="812800" indent="-812800">
              <a:lnSpc>
                <a:spcPct val="80000"/>
              </a:lnSpc>
              <a:buFont typeface="Wingdings" pitchFamily="2" charset="2"/>
              <a:buAutoNum type="romanUcPeriod"/>
            </a:pPr>
            <a:r>
              <a:rPr lang="es-ES" sz="2800">
                <a:effectLst/>
              </a:rPr>
              <a:t>Por Niveles de funcionalidad didáctica</a:t>
            </a:r>
          </a:p>
          <a:p>
            <a:pPr marL="812800" indent="-812800">
              <a:lnSpc>
                <a:spcPct val="80000"/>
              </a:lnSpc>
              <a:buFont typeface="Wingdings" pitchFamily="2" charset="2"/>
              <a:buAutoNum type="romanUcPeriod"/>
            </a:pPr>
            <a:r>
              <a:rPr lang="es-ES" sz="2800">
                <a:effectLst/>
              </a:rPr>
              <a:t>Por Niveles de complejidad de capacidades y competencias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6 Marcador de número de diapositiva"/>
          <p:cNvSpPr>
            <a:spLocks noGrp="1"/>
          </p:cNvSpPr>
          <p:nvPr>
            <p:ph type="sldNum" sz="quarter" idx="12"/>
          </p:nvPr>
        </p:nvSpPr>
        <p:spPr/>
        <p:txBody>
          <a:bodyPr/>
          <a:lstStyle/>
          <a:p>
            <a:fld id="{6BDAAC8B-444D-4EA9-AF9C-5F40DBB9469D}" type="slidenum">
              <a:rPr lang="es-ES"/>
              <a:pPr/>
              <a:t>59</a:t>
            </a:fld>
            <a:endParaRPr lang="es-ES"/>
          </a:p>
        </p:txBody>
      </p:sp>
      <p:sp>
        <p:nvSpPr>
          <p:cNvPr id="328706" name="Rectangle 2"/>
          <p:cNvSpPr>
            <a:spLocks noGrp="1" noChangeArrowheads="1"/>
          </p:cNvSpPr>
          <p:nvPr>
            <p:ph type="title"/>
          </p:nvPr>
        </p:nvSpPr>
        <p:spPr>
          <a:xfrm>
            <a:off x="466725" y="0"/>
            <a:ext cx="8229600" cy="584200"/>
          </a:xfrm>
        </p:spPr>
        <p:txBody>
          <a:bodyPr/>
          <a:lstStyle/>
          <a:p>
            <a:r>
              <a:rPr lang="es-ES" sz="2400"/>
              <a:t>VII.- Por Niveles de funcionalidad didáctica</a:t>
            </a:r>
          </a:p>
        </p:txBody>
      </p:sp>
      <p:sp>
        <p:nvSpPr>
          <p:cNvPr id="328707" name="Rectangle 3"/>
          <p:cNvSpPr>
            <a:spLocks noGrp="1" noChangeArrowheads="1"/>
          </p:cNvSpPr>
          <p:nvPr>
            <p:ph type="body" sz="half" idx="1"/>
          </p:nvPr>
        </p:nvSpPr>
        <p:spPr>
          <a:xfrm>
            <a:off x="395288" y="620713"/>
            <a:ext cx="8362950" cy="6048375"/>
          </a:xfrm>
        </p:spPr>
        <p:txBody>
          <a:bodyPr/>
          <a:lstStyle/>
          <a:p>
            <a:pPr>
              <a:lnSpc>
                <a:spcPct val="80000"/>
              </a:lnSpc>
              <a:buFont typeface="Wingdings" pitchFamily="2" charset="2"/>
              <a:buNone/>
            </a:pPr>
            <a:r>
              <a:rPr lang="es-ES" sz="1400" i="1">
                <a:effectLst/>
              </a:rPr>
              <a:t>Se pueden establecer Niveles de potencialidad didáctica creciente, en los que las tareas superiores incluyen a las inferiores en conocimientos y relaciones</a:t>
            </a:r>
          </a:p>
          <a:p>
            <a:pPr>
              <a:lnSpc>
                <a:spcPct val="80000"/>
              </a:lnSpc>
              <a:buFont typeface="Wingdings" pitchFamily="2" charset="2"/>
              <a:buNone/>
            </a:pPr>
            <a:r>
              <a:rPr lang="es-ES" sz="1400" b="1" i="1">
                <a:effectLst/>
              </a:rPr>
              <a:t>Tarea 1</a:t>
            </a:r>
            <a:r>
              <a:rPr lang="es-ES" sz="1400" i="1">
                <a:effectLst/>
              </a:rPr>
              <a:t>.- Efectúa la siguiente multiplicación:            385</a:t>
            </a:r>
          </a:p>
          <a:p>
            <a:pPr>
              <a:lnSpc>
                <a:spcPct val="80000"/>
              </a:lnSpc>
              <a:buFont typeface="Wingdings" pitchFamily="2" charset="2"/>
              <a:buNone/>
            </a:pPr>
            <a:r>
              <a:rPr lang="es-ES" sz="1400" i="1">
                <a:effectLst/>
              </a:rPr>
              <a:t>					  </a:t>
            </a:r>
            <a:r>
              <a:rPr lang="es-ES" sz="1400" i="1" u="sng">
                <a:effectLst/>
              </a:rPr>
              <a:t>x 64 </a:t>
            </a:r>
            <a:endParaRPr lang="es-ES" sz="1400" i="1">
              <a:effectLst/>
            </a:endParaRPr>
          </a:p>
          <a:p>
            <a:pPr>
              <a:lnSpc>
                <a:spcPct val="80000"/>
              </a:lnSpc>
              <a:buFont typeface="Wingdings" pitchFamily="2" charset="2"/>
              <a:buNone/>
            </a:pPr>
            <a:r>
              <a:rPr lang="es-ES" sz="1400" i="1">
                <a:effectLst/>
              </a:rPr>
              <a:t>Contenidos: A) algoritmo de multiplicar, las tablas de multiplicar, la suma con llevadas.</a:t>
            </a:r>
          </a:p>
          <a:p>
            <a:pPr>
              <a:lnSpc>
                <a:spcPct val="80000"/>
              </a:lnSpc>
              <a:buFont typeface="Wingdings" pitchFamily="2" charset="2"/>
              <a:buNone/>
            </a:pPr>
            <a:r>
              <a:rPr lang="es-ES" sz="1400" i="1">
                <a:effectLst/>
              </a:rPr>
              <a:t>Competencias: A) PR, REP</a:t>
            </a:r>
            <a:r>
              <a:rPr lang="es-ES" sz="1400" b="1" i="1">
                <a:effectLst/>
              </a:rPr>
              <a:t>                   </a:t>
            </a:r>
          </a:p>
          <a:p>
            <a:pPr>
              <a:lnSpc>
                <a:spcPct val="80000"/>
              </a:lnSpc>
              <a:buFont typeface="Wingdings" pitchFamily="2" charset="2"/>
              <a:buNone/>
            </a:pPr>
            <a:r>
              <a:rPr lang="es-ES" sz="1400" b="1" i="1">
                <a:effectLst/>
              </a:rPr>
              <a:t>Tarea 2</a:t>
            </a:r>
            <a:r>
              <a:rPr lang="es-ES" sz="1400" i="1">
                <a:effectLst/>
              </a:rPr>
              <a:t>.- Completa:							 </a:t>
            </a:r>
          </a:p>
          <a:p>
            <a:pPr>
              <a:lnSpc>
                <a:spcPct val="80000"/>
              </a:lnSpc>
              <a:buFont typeface="Wingdings" pitchFamily="2" charset="2"/>
              <a:buNone/>
            </a:pPr>
            <a:endParaRPr lang="es-ES" sz="1400" i="1">
              <a:effectLst/>
            </a:endParaRPr>
          </a:p>
          <a:p>
            <a:pPr>
              <a:lnSpc>
                <a:spcPct val="80000"/>
              </a:lnSpc>
              <a:buFont typeface="Wingdings" pitchFamily="2" charset="2"/>
              <a:buNone/>
            </a:pPr>
            <a:endParaRPr lang="es-ES" sz="1400" i="1">
              <a:effectLst/>
            </a:endParaRPr>
          </a:p>
          <a:p>
            <a:pPr>
              <a:lnSpc>
                <a:spcPct val="80000"/>
              </a:lnSpc>
              <a:buFont typeface="Wingdings" pitchFamily="2" charset="2"/>
              <a:buNone/>
            </a:pPr>
            <a:endParaRPr lang="es-ES" sz="1400" i="1">
              <a:effectLst/>
            </a:endParaRPr>
          </a:p>
          <a:p>
            <a:pPr>
              <a:lnSpc>
                <a:spcPct val="80000"/>
              </a:lnSpc>
              <a:buFont typeface="Wingdings" pitchFamily="2" charset="2"/>
              <a:buNone/>
            </a:pPr>
            <a:endParaRPr lang="es-ES" sz="1400" i="1">
              <a:effectLst/>
            </a:endParaRPr>
          </a:p>
          <a:p>
            <a:pPr>
              <a:lnSpc>
                <a:spcPct val="80000"/>
              </a:lnSpc>
              <a:buFont typeface="Wingdings" pitchFamily="2" charset="2"/>
              <a:buNone/>
            </a:pPr>
            <a:r>
              <a:rPr lang="es-ES" sz="1400" i="1">
                <a:effectLst/>
              </a:rPr>
              <a:t>Contenidos: B)        A) + sistema posicional, iniciación al álgebra, variable, igualdad</a:t>
            </a:r>
          </a:p>
          <a:p>
            <a:pPr>
              <a:lnSpc>
                <a:spcPct val="80000"/>
              </a:lnSpc>
              <a:buFont typeface="Wingdings" pitchFamily="2" charset="2"/>
              <a:buNone/>
            </a:pPr>
            <a:r>
              <a:rPr lang="es-ES" sz="1400" i="1">
                <a:effectLst/>
              </a:rPr>
              <a:t>Competencias: B)    A) + PRP, ARG</a:t>
            </a:r>
            <a:endParaRPr lang="es-ES" sz="1400" b="1" i="1">
              <a:effectLst/>
            </a:endParaRPr>
          </a:p>
          <a:p>
            <a:pPr>
              <a:lnSpc>
                <a:spcPct val="80000"/>
              </a:lnSpc>
              <a:buFont typeface="Wingdings" pitchFamily="2" charset="2"/>
              <a:buNone/>
            </a:pPr>
            <a:r>
              <a:rPr lang="es-ES" sz="1400" b="1" i="1">
                <a:effectLst/>
              </a:rPr>
              <a:t>Tarea 3</a:t>
            </a:r>
            <a:r>
              <a:rPr lang="es-ES" sz="1400" i="1">
                <a:effectLst/>
              </a:rPr>
              <a:t>.- Un rectángulo tiene 24.640 metros cuadrados. ¿Cuáles son sus medidas exactas sabiendo que el largo es menor de 4 hectómetros siendo 8 la cifra de los decámetros y que el ancho es menor que un hectómetro y es 8 la cifra que indica los  metros?.</a:t>
            </a:r>
          </a:p>
          <a:p>
            <a:pPr>
              <a:lnSpc>
                <a:spcPct val="80000"/>
              </a:lnSpc>
              <a:buFont typeface="Wingdings" pitchFamily="2" charset="2"/>
              <a:buNone/>
            </a:pPr>
            <a:r>
              <a:rPr lang="es-ES" sz="1400" i="1">
                <a:effectLst/>
              </a:rPr>
              <a:t>Contenidos: C)        B) + longitud, superficie, área, medida, rectángulo, área del rectángulo</a:t>
            </a:r>
          </a:p>
          <a:p>
            <a:pPr>
              <a:lnSpc>
                <a:spcPct val="80000"/>
              </a:lnSpc>
              <a:buFont typeface="Wingdings" pitchFamily="2" charset="2"/>
              <a:buNone/>
            </a:pPr>
            <a:r>
              <a:rPr lang="es-ES" sz="1400" i="1">
                <a:effectLst/>
              </a:rPr>
              <a:t>Competencias: C)    B) + MO</a:t>
            </a:r>
            <a:endParaRPr lang="es-ES" sz="1400" b="1" i="1">
              <a:effectLst/>
            </a:endParaRPr>
          </a:p>
          <a:p>
            <a:pPr>
              <a:lnSpc>
                <a:spcPct val="80000"/>
              </a:lnSpc>
              <a:buFont typeface="Wingdings" pitchFamily="2" charset="2"/>
              <a:buNone/>
            </a:pPr>
            <a:r>
              <a:rPr lang="es-ES" sz="1400" b="1" i="1">
                <a:effectLst/>
              </a:rPr>
              <a:t>Tarea 4</a:t>
            </a:r>
            <a:r>
              <a:rPr lang="es-ES" sz="1400" i="1">
                <a:effectLst/>
              </a:rPr>
              <a:t>.- Un tasador de parcelas rústicas dispone para medir de una cuerda de 10 metros de longitud. Mide una parcela pero extravía algunos datos. Sabe que la parcela mide 24.640 metros cuadrados, que el ancho mide un número de veces la cuerda, que es menor que 10, más cuatro metros y que el largo es una medida que termina en 8 y que es menor que 40 veces la cuerda. ¿Qué puede hacer el tasador para convencer al dueño de cuáles son las dimensiones de la parcela?</a:t>
            </a:r>
          </a:p>
          <a:p>
            <a:pPr>
              <a:lnSpc>
                <a:spcPct val="80000"/>
              </a:lnSpc>
              <a:buFont typeface="Wingdings" pitchFamily="2" charset="2"/>
              <a:buNone/>
            </a:pPr>
            <a:r>
              <a:rPr lang="es-ES" sz="1400" i="1">
                <a:effectLst/>
              </a:rPr>
              <a:t>Contenidos: D)        C) + problema real, tasación, parcela, rústico</a:t>
            </a:r>
          </a:p>
          <a:p>
            <a:pPr>
              <a:lnSpc>
                <a:spcPct val="80000"/>
              </a:lnSpc>
              <a:buFont typeface="Wingdings" pitchFamily="2" charset="2"/>
              <a:buNone/>
            </a:pPr>
            <a:r>
              <a:rPr lang="es-ES" sz="1400" i="1">
                <a:effectLst/>
              </a:rPr>
              <a:t>Competencias: D)    C) + CO</a:t>
            </a:r>
            <a:endParaRPr lang="es-ES" sz="1400" b="1" i="1">
              <a:effectLst/>
            </a:endParaRPr>
          </a:p>
          <a:p>
            <a:pPr>
              <a:lnSpc>
                <a:spcPct val="80000"/>
              </a:lnSpc>
              <a:buFont typeface="Wingdings" pitchFamily="2" charset="2"/>
              <a:buNone/>
            </a:pPr>
            <a:r>
              <a:rPr lang="es-ES" sz="1400" b="1" i="1">
                <a:effectLst/>
              </a:rPr>
              <a:t>Tarea 5</a:t>
            </a:r>
            <a:r>
              <a:rPr lang="es-ES" sz="1400" i="1">
                <a:effectLst/>
              </a:rPr>
              <a:t>.- Una Inmobiliaria encarga a una sociedad de tasación que realice un estudio en una zona rústica que se va a parcelar para la construcción de viviendas. Las parcelas deben ser rectangulares y de distintos tamaños de acuerdo con varias clases de viviendas . .  Hay que hacer un informe y exponerlo al Consejo . . </a:t>
            </a:r>
          </a:p>
          <a:p>
            <a:pPr>
              <a:lnSpc>
                <a:spcPct val="80000"/>
              </a:lnSpc>
              <a:buFont typeface="Wingdings" pitchFamily="2" charset="2"/>
              <a:buNone/>
            </a:pPr>
            <a:r>
              <a:rPr lang="es-ES" sz="1400" i="1">
                <a:effectLst/>
              </a:rPr>
              <a:t>Contenidos: E)         D) + economía, precios, tiempo invertido, costes, etc.</a:t>
            </a:r>
          </a:p>
          <a:p>
            <a:pPr>
              <a:lnSpc>
                <a:spcPct val="80000"/>
              </a:lnSpc>
              <a:buFont typeface="Wingdings" pitchFamily="2" charset="2"/>
              <a:buNone/>
            </a:pPr>
            <a:r>
              <a:rPr lang="es-ES" sz="1400" i="1">
                <a:effectLst/>
              </a:rPr>
              <a:t>Competencias: E)    D) matemáticas y otras</a:t>
            </a:r>
          </a:p>
        </p:txBody>
      </p:sp>
      <p:pic>
        <p:nvPicPr>
          <p:cNvPr id="328720" name="Picture 16"/>
          <p:cNvPicPr>
            <a:picLocks noChangeAspect="1" noChangeArrowheads="1"/>
          </p:cNvPicPr>
          <p:nvPr>
            <p:ph sz="half" idx="2"/>
          </p:nvPr>
        </p:nvPicPr>
        <p:blipFill>
          <a:blip r:embed="rId2" cstate="print"/>
          <a:srcRect/>
          <a:stretch>
            <a:fillRect/>
          </a:stretch>
        </p:blipFill>
        <p:spPr>
          <a:xfrm>
            <a:off x="2051050" y="1916113"/>
            <a:ext cx="1225550" cy="1001712"/>
          </a:xfrm>
          <a:noFill/>
          <a:ln/>
        </p:spPr>
      </p:pic>
      <p:sp>
        <p:nvSpPr>
          <p:cNvPr id="328722" name="AutoShape 18"/>
          <p:cNvSpPr>
            <a:spLocks noChangeArrowheads="1"/>
          </p:cNvSpPr>
          <p:nvPr/>
        </p:nvSpPr>
        <p:spPr bwMode="auto">
          <a:xfrm>
            <a:off x="6877050" y="1123950"/>
            <a:ext cx="358775" cy="1225550"/>
          </a:xfrm>
          <a:prstGeom prst="curvedLeftArrow">
            <a:avLst>
              <a:gd name="adj1" fmla="val 68319"/>
              <a:gd name="adj2" fmla="val 136637"/>
              <a:gd name="adj3" fmla="val 33333"/>
            </a:avLst>
          </a:prstGeom>
          <a:solidFill>
            <a:schemeClr val="accent1"/>
          </a:solidFill>
          <a:ln w="9525">
            <a:solidFill>
              <a:schemeClr val="tx1"/>
            </a:solidFill>
            <a:miter lim="800000"/>
            <a:headEnd/>
            <a:tailEnd/>
          </a:ln>
          <a:effectLst/>
        </p:spPr>
        <p:txBody>
          <a:bodyPr wrap="none" anchor="ctr"/>
          <a:lstStyle/>
          <a:p>
            <a:endParaRPr lang="es-ES"/>
          </a:p>
        </p:txBody>
      </p:sp>
      <p:sp>
        <p:nvSpPr>
          <p:cNvPr id="328723" name="AutoShape 19"/>
          <p:cNvSpPr>
            <a:spLocks noChangeArrowheads="1"/>
          </p:cNvSpPr>
          <p:nvPr/>
        </p:nvSpPr>
        <p:spPr bwMode="auto">
          <a:xfrm>
            <a:off x="8604250" y="2420938"/>
            <a:ext cx="358775" cy="1225550"/>
          </a:xfrm>
          <a:prstGeom prst="curvedLeftArrow">
            <a:avLst>
              <a:gd name="adj1" fmla="val 68319"/>
              <a:gd name="adj2" fmla="val 136637"/>
              <a:gd name="adj3" fmla="val 33333"/>
            </a:avLst>
          </a:prstGeom>
          <a:solidFill>
            <a:schemeClr val="accent1"/>
          </a:solidFill>
          <a:ln w="9525">
            <a:solidFill>
              <a:schemeClr val="tx1"/>
            </a:solidFill>
            <a:miter lim="800000"/>
            <a:headEnd/>
            <a:tailEnd/>
          </a:ln>
          <a:effectLst/>
        </p:spPr>
        <p:txBody>
          <a:bodyPr wrap="none" anchor="ctr"/>
          <a:lstStyle/>
          <a:p>
            <a:endParaRPr lang="es-ES"/>
          </a:p>
        </p:txBody>
      </p:sp>
      <p:sp>
        <p:nvSpPr>
          <p:cNvPr id="328724" name="AutoShape 20"/>
          <p:cNvSpPr>
            <a:spLocks noChangeArrowheads="1"/>
          </p:cNvSpPr>
          <p:nvPr/>
        </p:nvSpPr>
        <p:spPr bwMode="auto">
          <a:xfrm>
            <a:off x="8604250" y="3716338"/>
            <a:ext cx="358775" cy="863600"/>
          </a:xfrm>
          <a:prstGeom prst="curvedLeftArrow">
            <a:avLst>
              <a:gd name="adj1" fmla="val 48142"/>
              <a:gd name="adj2" fmla="val 96283"/>
              <a:gd name="adj3" fmla="val 33185"/>
            </a:avLst>
          </a:prstGeom>
          <a:solidFill>
            <a:schemeClr val="accent1"/>
          </a:solidFill>
          <a:ln w="9525">
            <a:solidFill>
              <a:schemeClr val="tx1"/>
            </a:solidFill>
            <a:miter lim="800000"/>
            <a:headEnd/>
            <a:tailEnd/>
          </a:ln>
          <a:effectLst/>
        </p:spPr>
        <p:txBody>
          <a:bodyPr wrap="none" anchor="ctr"/>
          <a:lstStyle/>
          <a:p>
            <a:endParaRPr lang="es-ES"/>
          </a:p>
        </p:txBody>
      </p:sp>
      <p:sp>
        <p:nvSpPr>
          <p:cNvPr id="328725" name="AutoShape 21"/>
          <p:cNvSpPr>
            <a:spLocks noChangeArrowheads="1"/>
          </p:cNvSpPr>
          <p:nvPr/>
        </p:nvSpPr>
        <p:spPr bwMode="auto">
          <a:xfrm>
            <a:off x="8604250" y="5013325"/>
            <a:ext cx="358775" cy="1009650"/>
          </a:xfrm>
          <a:prstGeom prst="curvedLeftArrow">
            <a:avLst>
              <a:gd name="adj1" fmla="val 56283"/>
              <a:gd name="adj2" fmla="val 112566"/>
              <a:gd name="adj3" fmla="val 33333"/>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4F8CEB5D-72F4-4FB2-823F-ABA19F3F3FE0}" type="slidenum">
              <a:rPr lang="es-ES"/>
              <a:pPr/>
              <a:t>6</a:t>
            </a:fld>
            <a:endParaRPr lang="es-ES"/>
          </a:p>
        </p:txBody>
      </p:sp>
      <p:sp>
        <p:nvSpPr>
          <p:cNvPr id="51203" name="Rectangle 3"/>
          <p:cNvSpPr>
            <a:spLocks noGrp="1" noChangeArrowheads="1"/>
          </p:cNvSpPr>
          <p:nvPr>
            <p:ph type="body" idx="1"/>
          </p:nvPr>
        </p:nvSpPr>
        <p:spPr>
          <a:xfrm>
            <a:off x="323850" y="1557338"/>
            <a:ext cx="8569325" cy="4926012"/>
          </a:xfrm>
        </p:spPr>
        <p:txBody>
          <a:bodyPr/>
          <a:lstStyle/>
          <a:p>
            <a:pPr>
              <a:lnSpc>
                <a:spcPct val="80000"/>
              </a:lnSpc>
              <a:buFont typeface="Wingdings" pitchFamily="2" charset="2"/>
              <a:buNone/>
            </a:pPr>
            <a:r>
              <a:rPr lang="es-ES" sz="2800">
                <a:effectLst/>
              </a:rPr>
              <a:t>Sobre las Matemáticas . . .</a:t>
            </a:r>
            <a:r>
              <a:rPr lang="es-ES" sz="1800">
                <a:effectLst/>
              </a:rPr>
              <a:t>carácter instrumental; Son un lenguaje; tienen una utilidad limitada en la vida cotidiana; Sirven para resolver problemas; Es una materia difícil; no son necesarias;</a:t>
            </a:r>
          </a:p>
          <a:p>
            <a:pPr lvl="1">
              <a:lnSpc>
                <a:spcPct val="80000"/>
              </a:lnSpc>
              <a:buFont typeface="Wingdings" pitchFamily="2" charset="2"/>
              <a:buNone/>
            </a:pPr>
            <a:endParaRPr lang="es-ES" sz="2400">
              <a:effectLst/>
            </a:endParaRPr>
          </a:p>
          <a:p>
            <a:pPr>
              <a:lnSpc>
                <a:spcPct val="80000"/>
              </a:lnSpc>
              <a:buFont typeface="Wingdings" pitchFamily="2" charset="2"/>
              <a:buNone/>
            </a:pPr>
            <a:r>
              <a:rPr lang="es-ES" sz="2800">
                <a:effectLst/>
              </a:rPr>
              <a:t>Sobre el aprendizaje</a:t>
            </a:r>
            <a:r>
              <a:rPr lang="es-ES" sz="1800">
                <a:effectLst/>
              </a:rPr>
              <a:t>. . . Difícil de comprender y de aprender; No es para todos, sino para algunos especialmente dotados; La ejercitación, la memoria y el esfuerzo personal es lo importante; El pensamiento / razonamiento matemático no es relevante en la vida cotidiana; El aula de Matemáticas no suele poseer condiciones idóneas; </a:t>
            </a:r>
          </a:p>
          <a:p>
            <a:pPr lvl="1">
              <a:lnSpc>
                <a:spcPct val="80000"/>
              </a:lnSpc>
              <a:buFont typeface="Wingdings" pitchFamily="2" charset="2"/>
              <a:buNone/>
            </a:pPr>
            <a:r>
              <a:rPr lang="es-ES" sz="1600">
                <a:effectLst/>
              </a:rPr>
              <a:t>	Dominar las matemáticas es saber contenidos y conceptos, técnicas y destrezas y tener un buen nivel de cultura matemática;</a:t>
            </a:r>
          </a:p>
          <a:p>
            <a:pPr lvl="1">
              <a:lnSpc>
                <a:spcPct val="80000"/>
              </a:lnSpc>
              <a:buFont typeface="Wingdings" pitchFamily="2" charset="2"/>
              <a:buNone/>
            </a:pPr>
            <a:endParaRPr lang="es-ES" sz="2400">
              <a:effectLst/>
            </a:endParaRPr>
          </a:p>
          <a:p>
            <a:pPr>
              <a:lnSpc>
                <a:spcPct val="80000"/>
              </a:lnSpc>
              <a:buFont typeface="Wingdings" pitchFamily="2" charset="2"/>
              <a:buNone/>
            </a:pPr>
            <a:r>
              <a:rPr lang="es-ES" sz="2800">
                <a:effectLst/>
              </a:rPr>
              <a:t>Sobre la enseñanza</a:t>
            </a:r>
            <a:r>
              <a:rPr lang="es-ES" sz="1800">
                <a:effectLst/>
              </a:rPr>
              <a:t>. . . Es difícil de enseñar; Lo más importante: la explicación y la resolución de problemas de enunciado verbal; No hay medios suficientes en el aula para enseñar bien; Los alumnos no están motivados</a:t>
            </a:r>
          </a:p>
          <a:p>
            <a:pPr lvl="1">
              <a:lnSpc>
                <a:spcPct val="80000"/>
              </a:lnSpc>
              <a:buFont typeface="Wingdings" pitchFamily="2" charset="2"/>
              <a:buNone/>
            </a:pPr>
            <a:r>
              <a:rPr lang="es-ES" sz="2000" b="1">
                <a:effectLst/>
              </a:rPr>
              <a:t>La </a:t>
            </a:r>
            <a:r>
              <a:rPr lang="es-ES" sz="2000">
                <a:effectLst/>
              </a:rPr>
              <a:t>evaluación</a:t>
            </a:r>
            <a:r>
              <a:rPr lang="es-ES" sz="1600">
                <a:effectLst/>
              </a:rPr>
              <a:t> del rendimiento consiste en comprobar que el alumno es capaz de </a:t>
            </a:r>
            <a:r>
              <a:rPr lang="es-ES" sz="1600" u="sng">
                <a:effectLst/>
              </a:rPr>
              <a:t>reproducir</a:t>
            </a:r>
            <a:r>
              <a:rPr lang="es-ES" sz="1600">
                <a:effectLst/>
              </a:rPr>
              <a:t> las tareas y los conocimientos que se han utilizado en el proceso didáctico etc.</a:t>
            </a:r>
          </a:p>
        </p:txBody>
      </p:sp>
      <p:sp>
        <p:nvSpPr>
          <p:cNvPr id="51209" name="Rectangle 9"/>
          <p:cNvSpPr>
            <a:spLocks noGrp="1" noChangeArrowheads="1"/>
          </p:cNvSpPr>
          <p:nvPr>
            <p:ph type="title"/>
          </p:nvPr>
        </p:nvSpPr>
        <p:spPr>
          <a:xfrm>
            <a:off x="466725" y="188913"/>
            <a:ext cx="8226425" cy="1284287"/>
          </a:xfrm>
        </p:spPr>
        <p:txBody>
          <a:bodyPr/>
          <a:lstStyle/>
          <a:p>
            <a:pPr>
              <a:lnSpc>
                <a:spcPct val="80000"/>
              </a:lnSpc>
            </a:pPr>
            <a:r>
              <a:rPr lang="es-ES" sz="3200"/>
              <a:t>A modo de ejemplo de la influencia de los factores genéricos:</a:t>
            </a:r>
            <a:r>
              <a:rPr lang="es-ES" sz="3600"/>
              <a:t/>
            </a:r>
            <a:br>
              <a:rPr lang="es-ES" sz="3600"/>
            </a:br>
            <a:r>
              <a:rPr lang="es-ES" sz="3600"/>
              <a:t> </a:t>
            </a:r>
            <a:r>
              <a:rPr lang="es-ES" sz="2400"/>
              <a:t>algunas creencias y condiciones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ox(in)">
                                      <p:cBhvr>
                                        <p:cTn id="7" dur="20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box(in)">
                                      <p:cBhvr>
                                        <p:cTn id="12" dur="20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box(in)">
                                      <p:cBhvr>
                                        <p:cTn id="17" dur="2000"/>
                                        <p:tgtEl>
                                          <p:spTgt spid="512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1203">
                                            <p:txEl>
                                              <p:pRg st="5" end="5"/>
                                            </p:txEl>
                                          </p:spTgt>
                                        </p:tgtEl>
                                        <p:attrNameLst>
                                          <p:attrName>style.visibility</p:attrName>
                                        </p:attrNameLst>
                                      </p:cBhvr>
                                      <p:to>
                                        <p:strVal val="visible"/>
                                      </p:to>
                                    </p:set>
                                    <p:animEffect transition="in" filter="box(in)">
                                      <p:cBhvr>
                                        <p:cTn id="22" dur="2000"/>
                                        <p:tgtEl>
                                          <p:spTgt spid="5120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1203">
                                            <p:txEl>
                                              <p:pRg st="6" end="6"/>
                                            </p:txEl>
                                          </p:spTgt>
                                        </p:tgtEl>
                                        <p:attrNameLst>
                                          <p:attrName>style.visibility</p:attrName>
                                        </p:attrNameLst>
                                      </p:cBhvr>
                                      <p:to>
                                        <p:strVal val="visible"/>
                                      </p:to>
                                    </p:set>
                                    <p:animEffect transition="in" filter="box(in)">
                                      <p:cBhvr>
                                        <p:cTn id="27" dur="20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AB85A8D8-2B7E-4502-AD33-B3A4A0874985}" type="slidenum">
              <a:rPr lang="es-ES"/>
              <a:pPr/>
              <a:t>60</a:t>
            </a:fld>
            <a:endParaRPr lang="es-ES"/>
          </a:p>
        </p:txBody>
      </p:sp>
      <p:sp>
        <p:nvSpPr>
          <p:cNvPr id="329730" name="Rectangle 2"/>
          <p:cNvSpPr>
            <a:spLocks noGrp="1" noChangeArrowheads="1"/>
          </p:cNvSpPr>
          <p:nvPr>
            <p:ph type="title"/>
          </p:nvPr>
        </p:nvSpPr>
        <p:spPr>
          <a:xfrm>
            <a:off x="466725" y="188913"/>
            <a:ext cx="8229600" cy="863600"/>
          </a:xfrm>
        </p:spPr>
        <p:txBody>
          <a:bodyPr/>
          <a:lstStyle/>
          <a:p>
            <a:r>
              <a:rPr lang="es-ES" sz="2400"/>
              <a:t>VIII.- Por Niveles de complejidad de Capacidades y Competencias Matemáticas específicas</a:t>
            </a:r>
          </a:p>
        </p:txBody>
      </p:sp>
      <p:sp>
        <p:nvSpPr>
          <p:cNvPr id="329731" name="Rectangle 3"/>
          <p:cNvSpPr>
            <a:spLocks noGrp="1" noChangeArrowheads="1"/>
          </p:cNvSpPr>
          <p:nvPr>
            <p:ph type="body" idx="1"/>
          </p:nvPr>
        </p:nvSpPr>
        <p:spPr>
          <a:xfrm>
            <a:off x="395288" y="1123950"/>
            <a:ext cx="8229600" cy="5545138"/>
          </a:xfrm>
        </p:spPr>
        <p:txBody>
          <a:bodyPr/>
          <a:lstStyle/>
          <a:p>
            <a:pPr>
              <a:lnSpc>
                <a:spcPct val="80000"/>
              </a:lnSpc>
            </a:pPr>
            <a:r>
              <a:rPr lang="es-ES" sz="2000" i="1">
                <a:effectLst/>
              </a:rPr>
              <a:t>Tres Niveles de complejidad por grupos de competencias (niveles teóricos): reproducción, conexiones y reflexión</a:t>
            </a:r>
          </a:p>
          <a:p>
            <a:pPr>
              <a:lnSpc>
                <a:spcPct val="80000"/>
              </a:lnSpc>
            </a:pPr>
            <a:r>
              <a:rPr lang="es-ES" sz="2000" i="1">
                <a:effectLst/>
              </a:rPr>
              <a:t>seis tipos de situaciones didácticas relacionados con los niveles:</a:t>
            </a:r>
          </a:p>
          <a:p>
            <a:pPr>
              <a:lnSpc>
                <a:spcPct val="80000"/>
              </a:lnSpc>
            </a:pPr>
            <a:endParaRPr lang="es-ES" sz="2000" i="1">
              <a:effectLst/>
            </a:endParaRPr>
          </a:p>
          <a:p>
            <a:pPr>
              <a:lnSpc>
                <a:spcPct val="70000"/>
              </a:lnSpc>
              <a:spcBef>
                <a:spcPct val="10000"/>
              </a:spcBef>
            </a:pPr>
            <a:r>
              <a:rPr lang="es-ES" sz="1800">
                <a:effectLst/>
              </a:rPr>
              <a:t>REPRODUCCIÓN</a:t>
            </a:r>
            <a:endParaRPr lang="es-ES" sz="1600">
              <a:effectLst/>
            </a:endParaRPr>
          </a:p>
          <a:p>
            <a:pPr lvl="1">
              <a:lnSpc>
                <a:spcPct val="70000"/>
              </a:lnSpc>
              <a:spcBef>
                <a:spcPct val="10000"/>
              </a:spcBef>
            </a:pPr>
            <a:r>
              <a:rPr lang="es-ES" sz="2000" b="1" i="1">
                <a:effectLst/>
              </a:rPr>
              <a:t>A) Elementos básicos, reproducción, representación y procedimientos rutinarios;</a:t>
            </a:r>
          </a:p>
          <a:p>
            <a:pPr lvl="1">
              <a:lnSpc>
                <a:spcPct val="70000"/>
              </a:lnSpc>
              <a:spcBef>
                <a:spcPct val="10000"/>
              </a:spcBef>
            </a:pPr>
            <a:endParaRPr lang="es-ES" sz="2000" b="1" i="1">
              <a:effectLst/>
            </a:endParaRPr>
          </a:p>
          <a:p>
            <a:pPr>
              <a:lnSpc>
                <a:spcPct val="70000"/>
              </a:lnSpc>
              <a:spcBef>
                <a:spcPct val="10000"/>
              </a:spcBef>
            </a:pPr>
            <a:r>
              <a:rPr lang="es-ES" sz="1800">
                <a:effectLst/>
              </a:rPr>
              <a:t>CONEXIONES</a:t>
            </a:r>
          </a:p>
          <a:p>
            <a:pPr lvl="1">
              <a:lnSpc>
                <a:spcPct val="70000"/>
              </a:lnSpc>
              <a:spcBef>
                <a:spcPct val="10000"/>
              </a:spcBef>
            </a:pPr>
            <a:r>
              <a:rPr lang="es-ES" sz="2000">
                <a:effectLst/>
              </a:rPr>
              <a:t>B) conexiones primarias o elementales;</a:t>
            </a:r>
          </a:p>
          <a:p>
            <a:pPr lvl="2">
              <a:lnSpc>
                <a:spcPct val="70000"/>
              </a:lnSpc>
              <a:spcBef>
                <a:spcPct val="10000"/>
              </a:spcBef>
            </a:pPr>
            <a:r>
              <a:rPr lang="es-ES" sz="2000" b="1" i="1">
                <a:effectLst/>
              </a:rPr>
              <a:t>B1) conexiones primarias no matemáticas </a:t>
            </a:r>
            <a:r>
              <a:rPr lang="es-ES" sz="1400">
                <a:effectLst/>
              </a:rPr>
              <a:t>(Situaciones estructuradas de modelización primaria o elemental) </a:t>
            </a:r>
            <a:endParaRPr lang="es-ES" sz="2000" b="1" i="1">
              <a:effectLst/>
            </a:endParaRPr>
          </a:p>
          <a:p>
            <a:pPr lvl="2">
              <a:lnSpc>
                <a:spcPct val="70000"/>
              </a:lnSpc>
              <a:spcBef>
                <a:spcPct val="10000"/>
              </a:spcBef>
            </a:pPr>
            <a:r>
              <a:rPr lang="es-ES" sz="2000" b="1" i="1">
                <a:effectLst/>
              </a:rPr>
              <a:t>B2) conexiones primarias matemáticas </a:t>
            </a:r>
            <a:r>
              <a:rPr lang="es-ES" sz="1600">
                <a:effectLst/>
              </a:rPr>
              <a:t>(Situaciones estructuradas de contenido matemático; pensamiento matemático elemental)</a:t>
            </a:r>
            <a:endParaRPr lang="es-ES" sz="2000">
              <a:effectLst/>
            </a:endParaRPr>
          </a:p>
          <a:p>
            <a:pPr lvl="1">
              <a:lnSpc>
                <a:spcPct val="70000"/>
              </a:lnSpc>
              <a:spcBef>
                <a:spcPct val="10000"/>
              </a:spcBef>
            </a:pPr>
            <a:r>
              <a:rPr lang="es-ES" sz="2000">
                <a:effectLst/>
              </a:rPr>
              <a:t>C) conexiones secundarias o complejas;</a:t>
            </a:r>
          </a:p>
          <a:p>
            <a:pPr lvl="2">
              <a:lnSpc>
                <a:spcPct val="70000"/>
              </a:lnSpc>
              <a:spcBef>
                <a:spcPct val="10000"/>
              </a:spcBef>
            </a:pPr>
            <a:r>
              <a:rPr lang="es-ES" sz="2000" b="1" i="1">
                <a:effectLst/>
              </a:rPr>
              <a:t>C1) conexiones secundarias no matemáticas </a:t>
            </a:r>
            <a:r>
              <a:rPr lang="es-ES" sz="1600">
                <a:effectLst/>
              </a:rPr>
              <a:t>(Situaciones no estructuradas de modelización avanzada).</a:t>
            </a:r>
            <a:endParaRPr lang="es-ES" sz="2000" b="1" i="1">
              <a:effectLst/>
            </a:endParaRPr>
          </a:p>
          <a:p>
            <a:pPr lvl="2">
              <a:lnSpc>
                <a:spcPct val="70000"/>
              </a:lnSpc>
              <a:spcBef>
                <a:spcPct val="10000"/>
              </a:spcBef>
            </a:pPr>
            <a:r>
              <a:rPr lang="es-ES" sz="2000" b="1" i="1">
                <a:effectLst/>
              </a:rPr>
              <a:t>C2) conexiones secundarias matemáticas </a:t>
            </a:r>
            <a:r>
              <a:rPr lang="es-ES" sz="1600">
                <a:effectLst/>
              </a:rPr>
              <a:t>(Situaciones no estructuradas de contenido matemático avanzado; pensamiento matemático avanzado)</a:t>
            </a:r>
            <a:endParaRPr lang="es-ES" sz="2000" b="1" i="1">
              <a:effectLst/>
            </a:endParaRPr>
          </a:p>
          <a:p>
            <a:pPr lvl="1">
              <a:lnSpc>
                <a:spcPct val="70000"/>
              </a:lnSpc>
              <a:spcBef>
                <a:spcPct val="10000"/>
              </a:spcBef>
            </a:pPr>
            <a:endParaRPr lang="es-ES" sz="2000" b="1" i="1">
              <a:effectLst/>
            </a:endParaRPr>
          </a:p>
          <a:p>
            <a:pPr>
              <a:lnSpc>
                <a:spcPct val="70000"/>
              </a:lnSpc>
              <a:spcBef>
                <a:spcPct val="10000"/>
              </a:spcBef>
            </a:pPr>
            <a:r>
              <a:rPr lang="es-ES" sz="1800">
                <a:effectLst/>
              </a:rPr>
              <a:t>REFLEXIÓN</a:t>
            </a:r>
            <a:endParaRPr lang="es-ES" sz="2400">
              <a:effectLst/>
            </a:endParaRPr>
          </a:p>
          <a:p>
            <a:pPr lvl="1">
              <a:lnSpc>
                <a:spcPct val="70000"/>
              </a:lnSpc>
              <a:spcBef>
                <a:spcPct val="10000"/>
              </a:spcBef>
            </a:pPr>
            <a:r>
              <a:rPr lang="es-ES" sz="2000" b="1" i="1">
                <a:effectLst/>
              </a:rPr>
              <a:t>D) de reflexión, validación y formalización</a:t>
            </a:r>
            <a:r>
              <a:rPr lang="es-ES" sz="2000" b="1">
                <a:effectLst/>
              </a:rPr>
              <a:t> o de </a:t>
            </a:r>
            <a:r>
              <a:rPr lang="es-ES" sz="2000" b="1" i="1">
                <a:effectLst/>
              </a:rPr>
              <a:t>razonamiento y argumentación para resolver problemas originales</a:t>
            </a:r>
            <a:r>
              <a:rPr lang="es-ES" sz="2000"/>
              <a:t> </a:t>
            </a:r>
            <a:r>
              <a:rPr lang="es-ES" sz="1600">
                <a:effectLst/>
              </a:rPr>
              <a:t>(Conocimiento como fin, recapitulación; institucionalización)</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1E7FB0"/>
        </a:solidFill>
        <a:effectLst/>
      </p:bgPr>
    </p:bg>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323850" y="1268413"/>
            <a:ext cx="8497888" cy="5329237"/>
          </a:xfrm>
        </p:spPr>
        <p:txBody>
          <a:bodyPr/>
          <a:lstStyle/>
          <a:p>
            <a:pPr algn="just">
              <a:lnSpc>
                <a:spcPct val="80000"/>
              </a:lnSpc>
              <a:buFontTx/>
              <a:buNone/>
            </a:pPr>
            <a:r>
              <a:rPr lang="es-ES" sz="2000" b="1" u="sng">
                <a:effectLst/>
                <a:latin typeface="Times New Roman" pitchFamily="18" charset="0"/>
              </a:rPr>
              <a:t>Características</a:t>
            </a:r>
            <a:r>
              <a:rPr lang="es-ES" sz="2000">
                <a:effectLst/>
                <a:latin typeface="Times New Roman" pitchFamily="18" charset="0"/>
              </a:rPr>
              <a:t>:</a:t>
            </a:r>
          </a:p>
          <a:p>
            <a:pPr algn="just">
              <a:lnSpc>
                <a:spcPct val="80000"/>
              </a:lnSpc>
            </a:pPr>
            <a:r>
              <a:rPr lang="es-ES" sz="2000">
                <a:effectLst/>
                <a:latin typeface="Times New Roman" pitchFamily="18" charset="0"/>
              </a:rPr>
              <a:t>Elementos básicos: Conceptos, procedimientos, técnicas, destrezas básicas, expresiones, fórmulas, terminología y representación</a:t>
            </a:r>
            <a:r>
              <a:rPr lang="es-ES" sz="1800">
                <a:effectLst/>
                <a:latin typeface="Times New Roman" pitchFamily="18" charset="0"/>
              </a:rPr>
              <a:t>.</a:t>
            </a:r>
          </a:p>
          <a:p>
            <a:pPr algn="just">
              <a:lnSpc>
                <a:spcPct val="80000"/>
              </a:lnSpc>
            </a:pPr>
            <a:r>
              <a:rPr lang="es-ES" sz="2000">
                <a:effectLst/>
                <a:latin typeface="Times New Roman" pitchFamily="18" charset="0"/>
              </a:rPr>
              <a:t>Competencias a nivel primario elemental</a:t>
            </a:r>
          </a:p>
          <a:p>
            <a:pPr algn="just">
              <a:lnSpc>
                <a:spcPct val="80000"/>
              </a:lnSpc>
            </a:pPr>
            <a:r>
              <a:rPr lang="es-ES" sz="2000">
                <a:effectLst/>
                <a:latin typeface="Times New Roman" pitchFamily="18" charset="0"/>
              </a:rPr>
              <a:t>Conocimiento como fin</a:t>
            </a:r>
          </a:p>
          <a:p>
            <a:pPr algn="just">
              <a:lnSpc>
                <a:spcPct val="80000"/>
              </a:lnSpc>
            </a:pPr>
            <a:r>
              <a:rPr lang="es-ES" sz="2000">
                <a:effectLst/>
                <a:latin typeface="Times New Roman" pitchFamily="18" charset="0"/>
              </a:rPr>
              <a:t>Descontextualizado</a:t>
            </a:r>
          </a:p>
          <a:p>
            <a:pPr algn="just">
              <a:lnSpc>
                <a:spcPct val="80000"/>
              </a:lnSpc>
            </a:pPr>
            <a:r>
              <a:rPr lang="es-ES" sz="2000">
                <a:effectLst/>
                <a:latin typeface="Times New Roman" pitchFamily="18" charset="0"/>
              </a:rPr>
              <a:t>situaciones elementales típicamente escolares</a:t>
            </a:r>
          </a:p>
          <a:p>
            <a:pPr algn="just">
              <a:lnSpc>
                <a:spcPct val="80000"/>
              </a:lnSpc>
            </a:pPr>
            <a:r>
              <a:rPr lang="es-ES" sz="2000">
                <a:effectLst/>
                <a:latin typeface="Times New Roman" pitchFamily="18" charset="0"/>
              </a:rPr>
              <a:t>Situaciones totalmente estructuradas, simples, cercanas e inmediatas</a:t>
            </a:r>
          </a:p>
          <a:p>
            <a:pPr algn="just">
              <a:lnSpc>
                <a:spcPct val="80000"/>
              </a:lnSpc>
            </a:pPr>
            <a:r>
              <a:rPr lang="es-ES" sz="2000">
                <a:effectLst/>
                <a:latin typeface="Times New Roman" pitchFamily="18" charset="0"/>
              </a:rPr>
              <a:t>Vocabulario, terminología, ejemplos</a:t>
            </a:r>
          </a:p>
          <a:p>
            <a:pPr algn="just">
              <a:lnSpc>
                <a:spcPct val="80000"/>
              </a:lnSpc>
            </a:pPr>
            <a:endParaRPr lang="es-ES" sz="2000">
              <a:effectLst/>
              <a:latin typeface="Times New Roman" pitchFamily="18" charset="0"/>
            </a:endParaRPr>
          </a:p>
          <a:p>
            <a:pPr>
              <a:lnSpc>
                <a:spcPct val="80000"/>
              </a:lnSpc>
              <a:buFontTx/>
              <a:buNone/>
            </a:pPr>
            <a:r>
              <a:rPr lang="es-ES" sz="2000" b="1" u="sng">
                <a:effectLst/>
                <a:latin typeface="Times New Roman" pitchFamily="18" charset="0"/>
              </a:rPr>
              <a:t>Situaciones y tareas</a:t>
            </a:r>
            <a:r>
              <a:rPr lang="es-ES" sz="2000">
                <a:effectLst/>
                <a:latin typeface="Times New Roman" pitchFamily="18" charset="0"/>
              </a:rPr>
              <a:t>:</a:t>
            </a:r>
          </a:p>
          <a:p>
            <a:pPr>
              <a:lnSpc>
                <a:spcPct val="80000"/>
              </a:lnSpc>
            </a:pPr>
            <a:r>
              <a:rPr lang="es-ES" sz="2000">
                <a:effectLst/>
                <a:latin typeface="Times New Roman" pitchFamily="18" charset="0"/>
              </a:rPr>
              <a:t>ejercitación y práctica (“ejercicios de matemáticas”; prácticas de algoritmos, técnicas y destrezas básicas; procedimientos);</a:t>
            </a:r>
          </a:p>
          <a:p>
            <a:pPr>
              <a:lnSpc>
                <a:spcPct val="80000"/>
              </a:lnSpc>
            </a:pPr>
            <a:r>
              <a:rPr lang="es-ES" sz="2000">
                <a:effectLst/>
                <a:latin typeface="Times New Roman" pitchFamily="18" charset="0"/>
              </a:rPr>
              <a:t>lectura y escritura matemática; terminología. Representación y lenguaje matemático;</a:t>
            </a:r>
          </a:p>
          <a:p>
            <a:pPr>
              <a:lnSpc>
                <a:spcPct val="80000"/>
              </a:lnSpc>
            </a:pPr>
            <a:r>
              <a:rPr lang="es-ES" sz="2000">
                <a:effectLst/>
                <a:latin typeface="Times New Roman" pitchFamily="18" charset="0"/>
              </a:rPr>
              <a:t>memorización (tablas, fórmulas, reglas);</a:t>
            </a:r>
          </a:p>
          <a:p>
            <a:pPr>
              <a:lnSpc>
                <a:spcPct val="80000"/>
              </a:lnSpc>
            </a:pPr>
            <a:r>
              <a:rPr lang="es-ES" sz="2000">
                <a:effectLst/>
                <a:latin typeface="Times New Roman" pitchFamily="18" charset="0"/>
              </a:rPr>
              <a:t>cultura matemática: explicaciones, ejemplos, historia, curiosidades</a:t>
            </a:r>
          </a:p>
          <a:p>
            <a:pPr algn="just">
              <a:lnSpc>
                <a:spcPct val="80000"/>
              </a:lnSpc>
            </a:pPr>
            <a:endParaRPr lang="es-ES" sz="1000">
              <a:effectLst/>
              <a:latin typeface="Times New Roman" pitchFamily="18" charset="0"/>
            </a:endParaRPr>
          </a:p>
        </p:txBody>
      </p:sp>
      <p:sp>
        <p:nvSpPr>
          <p:cNvPr id="242694" name="Rectangle 6"/>
          <p:cNvSpPr>
            <a:spLocks noGrp="1" noChangeArrowheads="1"/>
          </p:cNvSpPr>
          <p:nvPr>
            <p:ph type="title"/>
          </p:nvPr>
        </p:nvSpPr>
        <p:spPr>
          <a:xfrm>
            <a:off x="466725" y="0"/>
            <a:ext cx="8229600" cy="1081088"/>
          </a:xfrm>
          <a:noFill/>
          <a:ln/>
        </p:spPr>
        <p:txBody>
          <a:bodyPr/>
          <a:lstStyle/>
          <a:p>
            <a:r>
              <a:rPr lang="es-ES" sz="3200">
                <a:effectLst/>
              </a:rPr>
              <a:t>A).-</a:t>
            </a:r>
            <a:r>
              <a:rPr lang="es-ES" sz="3200"/>
              <a:t> </a:t>
            </a:r>
            <a:r>
              <a:rPr lang="es-ES" sz="3200">
                <a:effectLst/>
              </a:rPr>
              <a:t>Elementos básicos y tareas de reproducción y representación</a:t>
            </a:r>
            <a:endParaRPr lang="es-ES" sz="3200" u="sng">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1E7FB0"/>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66725" y="0"/>
            <a:ext cx="8229600" cy="868363"/>
          </a:xfrm>
        </p:spPr>
        <p:txBody>
          <a:bodyPr/>
          <a:lstStyle/>
          <a:p>
            <a:pPr>
              <a:lnSpc>
                <a:spcPct val="80000"/>
              </a:lnSpc>
            </a:pPr>
            <a:r>
              <a:rPr lang="es-ES" sz="3200">
                <a:effectLst/>
              </a:rPr>
              <a:t>B1).-</a:t>
            </a:r>
            <a:r>
              <a:rPr lang="es-ES" sz="3200"/>
              <a:t> </a:t>
            </a:r>
            <a:r>
              <a:rPr lang="es-ES" sz="3200">
                <a:effectLst/>
              </a:rPr>
              <a:t>Conexiones primarias no matemáticas</a:t>
            </a:r>
            <a:br>
              <a:rPr lang="es-ES" sz="3200">
                <a:effectLst/>
              </a:rPr>
            </a:br>
            <a:r>
              <a:rPr lang="es-ES" sz="3200">
                <a:effectLst/>
              </a:rPr>
              <a:t> </a:t>
            </a:r>
            <a:r>
              <a:rPr lang="es-ES" sz="1600">
                <a:effectLst/>
                <a:latin typeface="Times New Roman" pitchFamily="18" charset="0"/>
              </a:rPr>
              <a:t>Situaciones estructuradas de modelización primaria o elemental</a:t>
            </a:r>
          </a:p>
        </p:txBody>
      </p:sp>
      <p:sp>
        <p:nvSpPr>
          <p:cNvPr id="240643" name="Rectangle 3"/>
          <p:cNvSpPr>
            <a:spLocks noGrp="1" noChangeArrowheads="1"/>
          </p:cNvSpPr>
          <p:nvPr>
            <p:ph type="body" idx="1"/>
          </p:nvPr>
        </p:nvSpPr>
        <p:spPr>
          <a:xfrm>
            <a:off x="395288" y="908050"/>
            <a:ext cx="8353425" cy="5689600"/>
          </a:xfrm>
        </p:spPr>
        <p:txBody>
          <a:bodyPr/>
          <a:lstStyle/>
          <a:p>
            <a:pPr algn="just">
              <a:lnSpc>
                <a:spcPct val="90000"/>
              </a:lnSpc>
              <a:buFontTx/>
              <a:buNone/>
            </a:pPr>
            <a:r>
              <a:rPr lang="es-ES" sz="2000" b="1" u="sng">
                <a:effectLst/>
                <a:latin typeface="Times New Roman" pitchFamily="18" charset="0"/>
              </a:rPr>
              <a:t>Características</a:t>
            </a:r>
            <a:r>
              <a:rPr lang="es-ES" sz="2000">
                <a:effectLst/>
                <a:latin typeface="Times New Roman" pitchFamily="18" charset="0"/>
              </a:rPr>
              <a:t>:</a:t>
            </a:r>
          </a:p>
          <a:p>
            <a:pPr algn="just">
              <a:lnSpc>
                <a:spcPct val="90000"/>
              </a:lnSpc>
            </a:pPr>
            <a:r>
              <a:rPr lang="es-ES" sz="2000">
                <a:effectLst/>
                <a:latin typeface="Times New Roman" pitchFamily="18" charset="0"/>
              </a:rPr>
              <a:t>Comprensión y Competencias a nivel primario elemental</a:t>
            </a:r>
          </a:p>
          <a:p>
            <a:pPr algn="just">
              <a:lnSpc>
                <a:spcPct val="90000"/>
              </a:lnSpc>
            </a:pPr>
            <a:r>
              <a:rPr lang="es-ES" sz="2000">
                <a:effectLst/>
                <a:latin typeface="Times New Roman" pitchFamily="18" charset="0"/>
              </a:rPr>
              <a:t>Conocimiento como medio,</a:t>
            </a:r>
          </a:p>
          <a:p>
            <a:pPr algn="just">
              <a:lnSpc>
                <a:spcPct val="90000"/>
              </a:lnSpc>
            </a:pPr>
            <a:r>
              <a:rPr lang="es-ES" sz="2000">
                <a:effectLst/>
                <a:latin typeface="Times New Roman" pitchFamily="18" charset="0"/>
              </a:rPr>
              <a:t>contextualizado y aplicado</a:t>
            </a:r>
          </a:p>
          <a:p>
            <a:pPr algn="just">
              <a:lnSpc>
                <a:spcPct val="90000"/>
              </a:lnSpc>
            </a:pPr>
            <a:r>
              <a:rPr lang="es-ES" sz="2000">
                <a:effectLst/>
                <a:latin typeface="Times New Roman" pitchFamily="18" charset="0"/>
              </a:rPr>
              <a:t>situaciones elementales,</a:t>
            </a:r>
          </a:p>
          <a:p>
            <a:pPr algn="just">
              <a:lnSpc>
                <a:spcPct val="90000"/>
              </a:lnSpc>
            </a:pPr>
            <a:r>
              <a:rPr lang="es-ES" sz="2000">
                <a:effectLst/>
                <a:latin typeface="Times New Roman" pitchFamily="18" charset="0"/>
              </a:rPr>
              <a:t>Muy estructuradas, simples, cercanas e inmediatas</a:t>
            </a:r>
          </a:p>
          <a:p>
            <a:pPr algn="just">
              <a:lnSpc>
                <a:spcPct val="90000"/>
              </a:lnSpc>
            </a:pPr>
            <a:r>
              <a:rPr lang="es-ES" sz="2000">
                <a:effectLst/>
                <a:latin typeface="Times New Roman" pitchFamily="18" charset="0"/>
              </a:rPr>
              <a:t>Primeras aplicaciones, primeras relaciones</a:t>
            </a:r>
          </a:p>
          <a:p>
            <a:pPr algn="just">
              <a:lnSpc>
                <a:spcPct val="90000"/>
              </a:lnSpc>
            </a:pPr>
            <a:endParaRPr lang="es-ES" sz="2000">
              <a:effectLst/>
              <a:latin typeface="Times New Roman" pitchFamily="18" charset="0"/>
            </a:endParaRPr>
          </a:p>
          <a:p>
            <a:pPr algn="just">
              <a:lnSpc>
                <a:spcPct val="90000"/>
              </a:lnSpc>
              <a:buFontTx/>
              <a:buNone/>
            </a:pPr>
            <a:r>
              <a:rPr lang="es-ES" sz="2000" b="1" u="sng">
                <a:effectLst/>
                <a:latin typeface="Times New Roman" pitchFamily="18" charset="0"/>
              </a:rPr>
              <a:t>Situaciones y tareas</a:t>
            </a:r>
          </a:p>
          <a:p>
            <a:pPr>
              <a:lnSpc>
                <a:spcPct val="90000"/>
              </a:lnSpc>
            </a:pPr>
            <a:r>
              <a:rPr lang="es-ES" sz="2000">
                <a:effectLst/>
                <a:latin typeface="Times New Roman" pitchFamily="18" charset="0"/>
              </a:rPr>
              <a:t>Modelos manipulativos. Material Didáctico específico para Matemáticas (regletas, bloques multibase, ábacos, etc.)</a:t>
            </a:r>
          </a:p>
          <a:p>
            <a:pPr>
              <a:lnSpc>
                <a:spcPct val="90000"/>
              </a:lnSpc>
            </a:pPr>
            <a:r>
              <a:rPr lang="es-ES" sz="2000">
                <a:effectLst/>
                <a:latin typeface="Times New Roman" pitchFamily="18" charset="0"/>
              </a:rPr>
              <a:t>Recursos orientados específicamente (uso restringido a un contenido)</a:t>
            </a:r>
          </a:p>
          <a:p>
            <a:pPr>
              <a:lnSpc>
                <a:spcPct val="90000"/>
              </a:lnSpc>
            </a:pPr>
            <a:r>
              <a:rPr lang="es-ES" sz="2000">
                <a:effectLst/>
                <a:latin typeface="Times New Roman" pitchFamily="18" charset="0"/>
              </a:rPr>
              <a:t>Juegos y pasatiempos relacionados con las Matemáticas</a:t>
            </a:r>
          </a:p>
          <a:p>
            <a:pPr>
              <a:lnSpc>
                <a:spcPct val="90000"/>
              </a:lnSpc>
            </a:pPr>
            <a:r>
              <a:rPr lang="es-ES" sz="2000">
                <a:effectLst/>
                <a:latin typeface="Times New Roman" pitchFamily="18" charset="0"/>
              </a:rPr>
              <a:t>Modelos reales elementales. Situaciones reales o ficticias copiadas de la realidad, pero con carácter específico o restringidas a un conocimiento matemático concreto (problemas tradicionales de enunciado verbal con contenido no matemático).</a:t>
            </a:r>
          </a:p>
          <a:p>
            <a:pPr algn="just">
              <a:lnSpc>
                <a:spcPct val="90000"/>
              </a:lnSpc>
            </a:pPr>
            <a:endParaRPr lang="es-ES" sz="1400">
              <a:effectLst/>
              <a:latin typeface="Times New Roman" pitchFamily="18" charset="0"/>
            </a:endParaRPr>
          </a:p>
          <a:p>
            <a:pPr algn="just">
              <a:lnSpc>
                <a:spcPct val="90000"/>
              </a:lnSpc>
            </a:pPr>
            <a:endParaRPr lang="es-ES" sz="1400">
              <a:effectLst/>
              <a:latin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1E7FB0"/>
        </a:solidFill>
        <a:effectLst/>
      </p:bgPr>
    </p:bg>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466725" y="0"/>
            <a:ext cx="8229600" cy="868363"/>
          </a:xfrm>
        </p:spPr>
        <p:txBody>
          <a:bodyPr/>
          <a:lstStyle/>
          <a:p>
            <a:pPr>
              <a:lnSpc>
                <a:spcPct val="80000"/>
              </a:lnSpc>
            </a:pPr>
            <a:r>
              <a:rPr lang="es-ES" sz="3200">
                <a:effectLst/>
              </a:rPr>
              <a:t>B2).-</a:t>
            </a:r>
            <a:r>
              <a:rPr lang="es-ES" sz="3200"/>
              <a:t> </a:t>
            </a:r>
            <a:r>
              <a:rPr lang="es-ES" sz="3200">
                <a:effectLst/>
              </a:rPr>
              <a:t>Conexiones primarias matemáticas</a:t>
            </a:r>
            <a:br>
              <a:rPr lang="es-ES" sz="3200">
                <a:effectLst/>
              </a:rPr>
            </a:br>
            <a:r>
              <a:rPr lang="es-ES" sz="3200">
                <a:effectLst/>
              </a:rPr>
              <a:t> </a:t>
            </a:r>
            <a:r>
              <a:rPr lang="es-ES" sz="1600">
                <a:effectLst/>
                <a:latin typeface="Times New Roman" pitchFamily="18" charset="0"/>
              </a:rPr>
              <a:t>Situaciones estructuradas de contenido matemático; pensamiento matemático elemental</a:t>
            </a:r>
          </a:p>
        </p:txBody>
      </p:sp>
      <p:sp>
        <p:nvSpPr>
          <p:cNvPr id="331779" name="Rectangle 3"/>
          <p:cNvSpPr>
            <a:spLocks noGrp="1" noChangeArrowheads="1"/>
          </p:cNvSpPr>
          <p:nvPr>
            <p:ph type="body" idx="1"/>
          </p:nvPr>
        </p:nvSpPr>
        <p:spPr>
          <a:xfrm>
            <a:off x="395288" y="981075"/>
            <a:ext cx="8353425" cy="5689600"/>
          </a:xfrm>
        </p:spPr>
        <p:txBody>
          <a:bodyPr/>
          <a:lstStyle/>
          <a:p>
            <a:pPr algn="just">
              <a:lnSpc>
                <a:spcPct val="90000"/>
              </a:lnSpc>
              <a:buFontTx/>
              <a:buNone/>
            </a:pPr>
            <a:r>
              <a:rPr lang="es-ES" sz="2000" b="1" u="sng">
                <a:effectLst/>
                <a:latin typeface="Times New Roman" pitchFamily="18" charset="0"/>
              </a:rPr>
              <a:t>Características</a:t>
            </a:r>
            <a:r>
              <a:rPr lang="es-ES" sz="2000">
                <a:effectLst/>
                <a:latin typeface="Times New Roman" pitchFamily="18" charset="0"/>
              </a:rPr>
              <a:t>:</a:t>
            </a:r>
          </a:p>
          <a:p>
            <a:pPr algn="just">
              <a:lnSpc>
                <a:spcPct val="90000"/>
              </a:lnSpc>
            </a:pPr>
            <a:r>
              <a:rPr lang="es-ES" sz="2000">
                <a:effectLst/>
                <a:latin typeface="Times New Roman" pitchFamily="18" charset="0"/>
              </a:rPr>
              <a:t>Comprensión y Competencias a nivel primario elemental</a:t>
            </a:r>
          </a:p>
          <a:p>
            <a:pPr algn="just">
              <a:lnSpc>
                <a:spcPct val="90000"/>
              </a:lnSpc>
            </a:pPr>
            <a:r>
              <a:rPr lang="es-ES" sz="2000">
                <a:effectLst/>
                <a:latin typeface="Times New Roman" pitchFamily="18" charset="0"/>
              </a:rPr>
              <a:t>Conocimiento como medio,</a:t>
            </a:r>
          </a:p>
          <a:p>
            <a:pPr algn="just">
              <a:lnSpc>
                <a:spcPct val="90000"/>
              </a:lnSpc>
            </a:pPr>
            <a:r>
              <a:rPr lang="es-ES" sz="2000">
                <a:effectLst/>
                <a:latin typeface="Times New Roman" pitchFamily="18" charset="0"/>
              </a:rPr>
              <a:t>contextualizado y aplicado a las matemáticas</a:t>
            </a:r>
          </a:p>
          <a:p>
            <a:pPr algn="just">
              <a:lnSpc>
                <a:spcPct val="90000"/>
              </a:lnSpc>
            </a:pPr>
            <a:r>
              <a:rPr lang="es-ES" sz="2000">
                <a:effectLst/>
                <a:latin typeface="Times New Roman" pitchFamily="18" charset="0"/>
              </a:rPr>
              <a:t>situaciones elementales,</a:t>
            </a:r>
          </a:p>
          <a:p>
            <a:pPr algn="just">
              <a:lnSpc>
                <a:spcPct val="90000"/>
              </a:lnSpc>
            </a:pPr>
            <a:r>
              <a:rPr lang="es-ES" sz="2000">
                <a:effectLst/>
                <a:latin typeface="Times New Roman" pitchFamily="18" charset="0"/>
              </a:rPr>
              <a:t>Muy estructuradas, simples, cercanas e inmediatas</a:t>
            </a:r>
          </a:p>
          <a:p>
            <a:pPr algn="just">
              <a:lnSpc>
                <a:spcPct val="90000"/>
              </a:lnSpc>
            </a:pPr>
            <a:r>
              <a:rPr lang="es-ES" sz="2000">
                <a:effectLst/>
                <a:latin typeface="Times New Roman" pitchFamily="18" charset="0"/>
              </a:rPr>
              <a:t>Primeras aplicaciones, primeras relaciones matemáticas</a:t>
            </a:r>
          </a:p>
          <a:p>
            <a:pPr algn="just">
              <a:lnSpc>
                <a:spcPct val="90000"/>
              </a:lnSpc>
            </a:pPr>
            <a:endParaRPr lang="es-ES" sz="2000">
              <a:effectLst/>
              <a:latin typeface="Times New Roman" pitchFamily="18" charset="0"/>
            </a:endParaRPr>
          </a:p>
          <a:p>
            <a:pPr algn="just">
              <a:lnSpc>
                <a:spcPct val="90000"/>
              </a:lnSpc>
              <a:buFontTx/>
              <a:buNone/>
            </a:pPr>
            <a:r>
              <a:rPr lang="es-ES" sz="2000" b="1" u="sng">
                <a:effectLst/>
                <a:latin typeface="Times New Roman" pitchFamily="18" charset="0"/>
              </a:rPr>
              <a:t>Situaciones y tareas</a:t>
            </a:r>
          </a:p>
          <a:p>
            <a:pPr>
              <a:lnSpc>
                <a:spcPct val="90000"/>
              </a:lnSpc>
            </a:pPr>
            <a:r>
              <a:rPr lang="es-ES" sz="2000">
                <a:effectLst/>
                <a:latin typeface="Times New Roman" pitchFamily="18" charset="0"/>
              </a:rPr>
              <a:t>Tareas de relación de un conocimiento concreto con otros conocimientos matemáticos: relaciones “verticales” (previos (referentes), siguientes (en los que se utiliza)) y relaciones “horizontales” (con otros contenidos matemáticos o bloques del mismo o distinto nivel).</a:t>
            </a:r>
          </a:p>
          <a:p>
            <a:pPr>
              <a:lnSpc>
                <a:spcPct val="90000"/>
              </a:lnSpc>
            </a:pPr>
            <a:r>
              <a:rPr lang="es-ES" sz="2000">
                <a:effectLst/>
                <a:latin typeface="Times New Roman" pitchFamily="18" charset="0"/>
              </a:rPr>
              <a:t>Tareas de análisis (multiplicación con cifras desconocidas, cuadrado mágico, etc.)</a:t>
            </a:r>
          </a:p>
          <a:p>
            <a:pPr>
              <a:lnSpc>
                <a:spcPct val="90000"/>
              </a:lnSpc>
            </a:pPr>
            <a:r>
              <a:rPr lang="es-ES" sz="2000">
                <a:effectLst/>
                <a:latin typeface="Times New Roman" pitchFamily="18" charset="0"/>
              </a:rPr>
              <a:t>Problemas de enunciado verbal de contenido matemático específico (restringido a un contenido concreto)</a:t>
            </a:r>
            <a:endParaRPr lang="es-ES" sz="1800">
              <a:effectLst/>
              <a:latin typeface="Times New Roman" pitchFamily="18" charset="0"/>
            </a:endParaRPr>
          </a:p>
          <a:p>
            <a:pPr algn="just">
              <a:lnSpc>
                <a:spcPct val="90000"/>
              </a:lnSpc>
            </a:pPr>
            <a:endParaRPr lang="es-ES" sz="1400">
              <a:effectLst/>
              <a:latin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1E7FB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466725" y="0"/>
            <a:ext cx="8229600" cy="868363"/>
          </a:xfrm>
        </p:spPr>
        <p:txBody>
          <a:bodyPr/>
          <a:lstStyle/>
          <a:p>
            <a:pPr>
              <a:lnSpc>
                <a:spcPct val="80000"/>
              </a:lnSpc>
            </a:pPr>
            <a:r>
              <a:rPr lang="es-ES" sz="3200">
                <a:effectLst/>
              </a:rPr>
              <a:t>C1).-</a:t>
            </a:r>
            <a:r>
              <a:rPr lang="es-ES" sz="3200"/>
              <a:t> </a:t>
            </a:r>
            <a:r>
              <a:rPr lang="es-ES" sz="3200">
                <a:effectLst/>
              </a:rPr>
              <a:t>Conexiones secundarias no matemáticas</a:t>
            </a:r>
            <a:br>
              <a:rPr lang="es-ES" sz="3200">
                <a:effectLst/>
              </a:rPr>
            </a:br>
            <a:r>
              <a:rPr lang="es-ES" sz="3200">
                <a:effectLst/>
              </a:rPr>
              <a:t> </a:t>
            </a:r>
            <a:r>
              <a:rPr lang="es-ES" sz="1800">
                <a:effectLst/>
                <a:latin typeface="Times New Roman" pitchFamily="18" charset="0"/>
              </a:rPr>
              <a:t>Situaciones no estructuradas de modelización avanzada</a:t>
            </a:r>
          </a:p>
        </p:txBody>
      </p:sp>
      <p:sp>
        <p:nvSpPr>
          <p:cNvPr id="332803" name="Rectangle 3"/>
          <p:cNvSpPr>
            <a:spLocks noGrp="1" noChangeArrowheads="1"/>
          </p:cNvSpPr>
          <p:nvPr>
            <p:ph type="body" idx="1"/>
          </p:nvPr>
        </p:nvSpPr>
        <p:spPr>
          <a:xfrm>
            <a:off x="395288" y="1341438"/>
            <a:ext cx="8353425" cy="4708525"/>
          </a:xfrm>
        </p:spPr>
        <p:txBody>
          <a:bodyPr/>
          <a:lstStyle/>
          <a:p>
            <a:pPr algn="just">
              <a:lnSpc>
                <a:spcPct val="90000"/>
              </a:lnSpc>
              <a:buFontTx/>
              <a:buNone/>
            </a:pPr>
            <a:r>
              <a:rPr lang="es-ES" sz="2000" b="1" u="sng">
                <a:effectLst/>
                <a:latin typeface="Times New Roman" pitchFamily="18" charset="0"/>
              </a:rPr>
              <a:t>Características</a:t>
            </a:r>
            <a:r>
              <a:rPr lang="es-ES" sz="2000">
                <a:effectLst/>
                <a:latin typeface="Times New Roman" pitchFamily="18" charset="0"/>
              </a:rPr>
              <a:t>:</a:t>
            </a:r>
          </a:p>
          <a:p>
            <a:pPr algn="just">
              <a:lnSpc>
                <a:spcPct val="90000"/>
              </a:lnSpc>
            </a:pPr>
            <a:r>
              <a:rPr lang="es-ES" sz="2000">
                <a:effectLst/>
                <a:latin typeface="Times New Roman" pitchFamily="18" charset="0"/>
              </a:rPr>
              <a:t>Comprensión y Competencias a nivel secundario o global;</a:t>
            </a:r>
          </a:p>
          <a:p>
            <a:pPr algn="just">
              <a:lnSpc>
                <a:spcPct val="90000"/>
              </a:lnSpc>
            </a:pPr>
            <a:r>
              <a:rPr lang="es-ES" sz="2000">
                <a:effectLst/>
                <a:latin typeface="Times New Roman" pitchFamily="18" charset="0"/>
              </a:rPr>
              <a:t>Conocimiento como medio, contextualizado y aplicado de carácter avanzado</a:t>
            </a:r>
          </a:p>
          <a:p>
            <a:pPr algn="just">
              <a:lnSpc>
                <a:spcPct val="90000"/>
              </a:lnSpc>
            </a:pPr>
            <a:r>
              <a:rPr lang="es-ES" sz="2000">
                <a:effectLst/>
                <a:latin typeface="Times New Roman" pitchFamily="18" charset="0"/>
              </a:rPr>
              <a:t>Orientado a situaciones no elementales no estructuradas o poco estructuradas y complejas;</a:t>
            </a:r>
          </a:p>
          <a:p>
            <a:pPr algn="just">
              <a:lnSpc>
                <a:spcPct val="90000"/>
              </a:lnSpc>
            </a:pPr>
            <a:r>
              <a:rPr lang="es-ES" sz="2000">
                <a:effectLst/>
                <a:latin typeface="Times New Roman" pitchFamily="18" charset="0"/>
              </a:rPr>
              <a:t>Aplicaciones y relaciones amplias y en toda su extensión dependiendo del nivel</a:t>
            </a:r>
          </a:p>
          <a:p>
            <a:pPr algn="just">
              <a:lnSpc>
                <a:spcPct val="90000"/>
              </a:lnSpc>
            </a:pPr>
            <a:endParaRPr lang="es-ES" sz="2000">
              <a:effectLst/>
              <a:latin typeface="Times New Roman" pitchFamily="18" charset="0"/>
            </a:endParaRPr>
          </a:p>
          <a:p>
            <a:pPr algn="just">
              <a:lnSpc>
                <a:spcPct val="90000"/>
              </a:lnSpc>
              <a:buFontTx/>
              <a:buNone/>
            </a:pPr>
            <a:r>
              <a:rPr lang="es-ES" sz="2000" b="1" u="sng">
                <a:effectLst/>
                <a:latin typeface="Times New Roman" pitchFamily="18" charset="0"/>
              </a:rPr>
              <a:t>Situaciones y tareas</a:t>
            </a:r>
          </a:p>
          <a:p>
            <a:pPr>
              <a:lnSpc>
                <a:spcPct val="90000"/>
              </a:lnSpc>
            </a:pPr>
            <a:r>
              <a:rPr lang="es-ES" sz="2000">
                <a:effectLst/>
                <a:latin typeface="Times New Roman" pitchFamily="18" charset="0"/>
              </a:rPr>
              <a:t>Material manipulativo general, no específico</a:t>
            </a:r>
          </a:p>
          <a:p>
            <a:pPr>
              <a:lnSpc>
                <a:spcPct val="90000"/>
              </a:lnSpc>
            </a:pPr>
            <a:r>
              <a:rPr lang="es-ES" sz="2000">
                <a:effectLst/>
                <a:latin typeface="Times New Roman" pitchFamily="18" charset="0"/>
              </a:rPr>
              <a:t>Recursos generales no orientados (uso amplio en variedad de temas)</a:t>
            </a:r>
          </a:p>
          <a:p>
            <a:pPr>
              <a:lnSpc>
                <a:spcPct val="90000"/>
              </a:lnSpc>
            </a:pPr>
            <a:r>
              <a:rPr lang="es-ES" sz="2000">
                <a:effectLst/>
                <a:latin typeface="Times New Roman" pitchFamily="18" charset="0"/>
              </a:rPr>
              <a:t>Realidad en toda su extensión. Visión global. Relaciones amplias</a:t>
            </a:r>
          </a:p>
          <a:p>
            <a:pPr>
              <a:lnSpc>
                <a:spcPct val="90000"/>
              </a:lnSpc>
            </a:pPr>
            <a:r>
              <a:rPr lang="es-ES" sz="2000">
                <a:effectLst/>
                <a:latin typeface="Times New Roman" pitchFamily="18" charset="0"/>
              </a:rPr>
              <a:t>Problemas modelizables con toma de decisiones y gestión de la información.</a:t>
            </a:r>
          </a:p>
          <a:p>
            <a:pPr algn="just">
              <a:lnSpc>
                <a:spcPct val="90000"/>
              </a:lnSpc>
            </a:pPr>
            <a:endParaRPr lang="es-ES" sz="2000">
              <a:effectLst/>
              <a:latin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1E7FB0"/>
        </a:solid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466725" y="115888"/>
            <a:ext cx="8229600" cy="981075"/>
          </a:xfrm>
        </p:spPr>
        <p:txBody>
          <a:bodyPr/>
          <a:lstStyle/>
          <a:p>
            <a:pPr>
              <a:lnSpc>
                <a:spcPct val="80000"/>
              </a:lnSpc>
            </a:pPr>
            <a:r>
              <a:rPr lang="es-ES" sz="3200">
                <a:effectLst/>
              </a:rPr>
              <a:t>C2).-</a:t>
            </a:r>
            <a:r>
              <a:rPr lang="es-ES" sz="3200"/>
              <a:t> </a:t>
            </a:r>
            <a:r>
              <a:rPr lang="es-ES" sz="3200">
                <a:effectLst/>
              </a:rPr>
              <a:t>Conexiones secundarias matemáticas</a:t>
            </a:r>
            <a:br>
              <a:rPr lang="es-ES" sz="3200">
                <a:effectLst/>
              </a:rPr>
            </a:br>
            <a:r>
              <a:rPr lang="es-ES" sz="3200">
                <a:effectLst/>
              </a:rPr>
              <a:t> </a:t>
            </a:r>
            <a:r>
              <a:rPr lang="es-ES" sz="1800">
                <a:effectLst/>
                <a:latin typeface="Times New Roman" pitchFamily="18" charset="0"/>
              </a:rPr>
              <a:t>Situaciones no estructuradas de contenido matemático avanzado; pensamiento matemático avanzado</a:t>
            </a:r>
          </a:p>
        </p:txBody>
      </p:sp>
      <p:sp>
        <p:nvSpPr>
          <p:cNvPr id="333827" name="Rectangle 3"/>
          <p:cNvSpPr>
            <a:spLocks noGrp="1" noChangeArrowheads="1"/>
          </p:cNvSpPr>
          <p:nvPr>
            <p:ph type="body" idx="1"/>
          </p:nvPr>
        </p:nvSpPr>
        <p:spPr>
          <a:xfrm>
            <a:off x="466725" y="1484313"/>
            <a:ext cx="8353425" cy="4708525"/>
          </a:xfrm>
        </p:spPr>
        <p:txBody>
          <a:bodyPr/>
          <a:lstStyle/>
          <a:p>
            <a:pPr algn="just">
              <a:lnSpc>
                <a:spcPct val="90000"/>
              </a:lnSpc>
              <a:buFontTx/>
              <a:buNone/>
            </a:pPr>
            <a:r>
              <a:rPr lang="es-ES" sz="2000" b="1" u="sng">
                <a:effectLst/>
                <a:latin typeface="Times New Roman" pitchFamily="18" charset="0"/>
              </a:rPr>
              <a:t>Características</a:t>
            </a:r>
            <a:r>
              <a:rPr lang="es-ES" sz="2000">
                <a:effectLst/>
                <a:latin typeface="Times New Roman" pitchFamily="18" charset="0"/>
              </a:rPr>
              <a:t>:</a:t>
            </a:r>
          </a:p>
          <a:p>
            <a:pPr algn="just">
              <a:lnSpc>
                <a:spcPct val="90000"/>
              </a:lnSpc>
            </a:pPr>
            <a:r>
              <a:rPr lang="es-ES" sz="2000">
                <a:effectLst/>
                <a:latin typeface="Times New Roman" pitchFamily="18" charset="0"/>
              </a:rPr>
              <a:t>Comprensión y Competencias a nivel secundario o global;</a:t>
            </a:r>
          </a:p>
          <a:p>
            <a:pPr algn="just">
              <a:lnSpc>
                <a:spcPct val="90000"/>
              </a:lnSpc>
            </a:pPr>
            <a:r>
              <a:rPr lang="es-ES" sz="2000">
                <a:effectLst/>
                <a:latin typeface="Times New Roman" pitchFamily="18" charset="0"/>
              </a:rPr>
              <a:t>Conocimiento como medio, contextualizado y aplicado de carácter avanzado</a:t>
            </a:r>
          </a:p>
          <a:p>
            <a:pPr algn="just">
              <a:lnSpc>
                <a:spcPct val="90000"/>
              </a:lnSpc>
            </a:pPr>
            <a:r>
              <a:rPr lang="es-ES" sz="2000">
                <a:effectLst/>
                <a:latin typeface="Times New Roman" pitchFamily="18" charset="0"/>
              </a:rPr>
              <a:t>Orientado a situaciones matemáticas no elementales no estructuradas o poco estructuradas y complejas;</a:t>
            </a:r>
          </a:p>
          <a:p>
            <a:pPr algn="just">
              <a:lnSpc>
                <a:spcPct val="90000"/>
              </a:lnSpc>
            </a:pPr>
            <a:r>
              <a:rPr lang="es-ES" sz="2000">
                <a:effectLst/>
                <a:latin typeface="Times New Roman" pitchFamily="18" charset="0"/>
              </a:rPr>
              <a:t>Aplicaciones y relaciones amplias y en toda su extensión dependiendo del nivel</a:t>
            </a:r>
          </a:p>
          <a:p>
            <a:pPr algn="just">
              <a:lnSpc>
                <a:spcPct val="90000"/>
              </a:lnSpc>
            </a:pPr>
            <a:endParaRPr lang="es-ES" sz="2000">
              <a:effectLst/>
              <a:latin typeface="Times New Roman" pitchFamily="18" charset="0"/>
            </a:endParaRPr>
          </a:p>
          <a:p>
            <a:pPr algn="just">
              <a:lnSpc>
                <a:spcPct val="90000"/>
              </a:lnSpc>
              <a:buFontTx/>
              <a:buNone/>
            </a:pPr>
            <a:r>
              <a:rPr lang="es-ES" sz="2000" b="1" u="sng">
                <a:effectLst/>
                <a:latin typeface="Times New Roman" pitchFamily="18" charset="0"/>
              </a:rPr>
              <a:t>Situaciones y tareas</a:t>
            </a:r>
          </a:p>
          <a:p>
            <a:pPr>
              <a:lnSpc>
                <a:spcPct val="90000"/>
              </a:lnSpc>
            </a:pPr>
            <a:r>
              <a:rPr lang="es-ES" sz="2000">
                <a:effectLst/>
                <a:latin typeface="Times New Roman" pitchFamily="18" charset="0"/>
              </a:rPr>
              <a:t>Problemas amplios y complejos de contenido matemático o no ubicables fácilmente dentro de un contenido matemático específico</a:t>
            </a:r>
          </a:p>
          <a:p>
            <a:pPr>
              <a:lnSpc>
                <a:spcPct val="90000"/>
              </a:lnSpc>
            </a:pPr>
            <a:r>
              <a:rPr lang="es-ES" sz="2000">
                <a:effectLst/>
                <a:latin typeface="Times New Roman" pitchFamily="18" charset="0"/>
              </a:rPr>
              <a:t>Propiedades, teoremas. Teorías matemáticas y sus relaciones con otros conocimientos.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5 Marcador de número de diapositiva"/>
          <p:cNvSpPr>
            <a:spLocks noGrp="1"/>
          </p:cNvSpPr>
          <p:nvPr>
            <p:ph type="sldNum" sz="quarter" idx="12"/>
          </p:nvPr>
        </p:nvSpPr>
        <p:spPr/>
        <p:txBody>
          <a:bodyPr/>
          <a:lstStyle/>
          <a:p>
            <a:fld id="{389F274A-0CCA-4A15-8A30-5AD838693C85}" type="slidenum">
              <a:rPr lang="es-ES"/>
              <a:pPr/>
              <a:t>66</a:t>
            </a:fld>
            <a:endParaRPr lang="es-ES"/>
          </a:p>
        </p:txBody>
      </p:sp>
      <p:sp>
        <p:nvSpPr>
          <p:cNvPr id="165890" name="Rectangle 2"/>
          <p:cNvSpPr>
            <a:spLocks noGrp="1" noChangeArrowheads="1"/>
          </p:cNvSpPr>
          <p:nvPr>
            <p:ph type="title"/>
          </p:nvPr>
        </p:nvSpPr>
        <p:spPr>
          <a:xfrm>
            <a:off x="179388" y="0"/>
            <a:ext cx="8713787" cy="647700"/>
          </a:xfrm>
        </p:spPr>
        <p:txBody>
          <a:bodyPr/>
          <a:lstStyle/>
          <a:p>
            <a:r>
              <a:rPr lang="es-ES" sz="2000"/>
              <a:t>Competencias Matemáticas específicas: Pensamiento, situaciones y Niveles</a:t>
            </a:r>
          </a:p>
        </p:txBody>
      </p:sp>
      <p:sp>
        <p:nvSpPr>
          <p:cNvPr id="165892" name="WordArt 4"/>
          <p:cNvSpPr>
            <a:spLocks noChangeArrowheads="1" noChangeShapeType="1" noTextEdit="1"/>
          </p:cNvSpPr>
          <p:nvPr/>
        </p:nvSpPr>
        <p:spPr bwMode="auto">
          <a:xfrm>
            <a:off x="7812088" y="2636838"/>
            <a:ext cx="1524000" cy="657225"/>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s-ES" sz="3600" kern="10">
                <a:ln w="9525">
                  <a:round/>
                  <a:headEnd/>
                  <a:tailEnd/>
                </a:ln>
                <a:gradFill rotWithShape="0">
                  <a:gsLst>
                    <a:gs pos="0">
                      <a:srgbClr val="707070"/>
                    </a:gs>
                    <a:gs pos="50000">
                      <a:srgbClr val="FFFFFF"/>
                    </a:gs>
                    <a:gs pos="100000">
                      <a:srgbClr val="707070"/>
                    </a:gs>
                  </a:gsLst>
                  <a:lin ang="2700000" scaled="1"/>
                </a:gradFill>
                <a:latin typeface="Impact"/>
              </a:rPr>
              <a:t>evaluaciones</a:t>
            </a:r>
          </a:p>
        </p:txBody>
      </p:sp>
      <p:sp>
        <p:nvSpPr>
          <p:cNvPr id="165893" name="AutoShape 5"/>
          <p:cNvSpPr>
            <a:spLocks noChangeArrowheads="1"/>
          </p:cNvSpPr>
          <p:nvPr/>
        </p:nvSpPr>
        <p:spPr bwMode="auto">
          <a:xfrm>
            <a:off x="323850" y="1989138"/>
            <a:ext cx="8820150" cy="2160587"/>
          </a:xfrm>
          <a:prstGeom prst="doubleWave">
            <a:avLst>
              <a:gd name="adj1" fmla="val 6500"/>
              <a:gd name="adj2" fmla="val 0"/>
            </a:avLst>
          </a:prstGeom>
          <a:noFill/>
          <a:ln w="76200" cmpd="tri">
            <a:solidFill>
              <a:srgbClr val="2577A9"/>
            </a:solidFill>
            <a:miter lim="800000"/>
            <a:headEnd/>
            <a:tailEnd/>
          </a:ln>
        </p:spPr>
        <p:txBody>
          <a:bodyPr/>
          <a:lstStyle/>
          <a:p>
            <a:endParaRPr lang="es-ES"/>
          </a:p>
        </p:txBody>
      </p:sp>
      <p:sp>
        <p:nvSpPr>
          <p:cNvPr id="165902" name="Rectangle 14"/>
          <p:cNvSpPr>
            <a:spLocks noChangeArrowheads="1"/>
          </p:cNvSpPr>
          <p:nvPr/>
        </p:nvSpPr>
        <p:spPr bwMode="auto">
          <a:xfrm>
            <a:off x="1314450" y="511175"/>
            <a:ext cx="1646238" cy="0"/>
          </a:xfrm>
          <a:prstGeom prst="rect">
            <a:avLst/>
          </a:prstGeom>
          <a:noFill/>
          <a:ln w="9525">
            <a:noFill/>
            <a:miter lim="800000"/>
            <a:headEnd/>
            <a:tailEnd/>
          </a:ln>
          <a:effectLst/>
        </p:spPr>
        <p:txBody>
          <a:bodyPr wrap="none">
            <a:spAutoFit/>
          </a:bodyPr>
          <a:lstStyle/>
          <a:p>
            <a:endParaRPr lang="es-ES"/>
          </a:p>
        </p:txBody>
      </p:sp>
      <p:graphicFrame>
        <p:nvGraphicFramePr>
          <p:cNvPr id="166101" name="Group 213"/>
          <p:cNvGraphicFramePr>
            <a:graphicFrameLocks noGrp="1"/>
          </p:cNvGraphicFramePr>
          <p:nvPr/>
        </p:nvGraphicFramePr>
        <p:xfrm>
          <a:off x="395288" y="1052513"/>
          <a:ext cx="8066087" cy="5113337"/>
        </p:xfrm>
        <a:graphic>
          <a:graphicData uri="http://schemas.openxmlformats.org/drawingml/2006/table">
            <a:tbl>
              <a:tblPr/>
              <a:tblGrid>
                <a:gridCol w="1957387"/>
                <a:gridCol w="2506663"/>
                <a:gridCol w="1587500"/>
                <a:gridCol w="2014537"/>
              </a:tblGrid>
              <a:tr h="5111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Pensamiento matemático</a:t>
                      </a:r>
                      <a:endParaRPr kumimoji="0" lang="es-ES" sz="1800" b="0" i="0" u="none" strike="noStrike" cap="none" normalizeH="0" baseline="0" smtClean="0">
                        <a:ln>
                          <a:noFill/>
                        </a:ln>
                        <a:solidFill>
                          <a:schemeClr val="tx1"/>
                        </a:solidFill>
                        <a:effectLst/>
                        <a:latin typeface="Arial" charset="0"/>
                      </a:endParaRPr>
                    </a:p>
                  </a:txBody>
                  <a:tcPr marL="36000" marR="36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Conocimientos y tareas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Tipos de situaciones didácticas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Niveles de competencias matemáticas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59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1.-Pensamiento matemático básico o de reproducción</a:t>
                      </a:r>
                      <a:endParaRPr kumimoji="0" lang="es-ES" sz="1800" b="0" i="0" u="none" strike="noStrike" cap="none" normalizeH="0" baseline="0" smtClean="0">
                        <a:ln>
                          <a:noFill/>
                        </a:ln>
                        <a:solidFill>
                          <a:schemeClr val="tx1"/>
                        </a:solidFill>
                        <a:effectLst/>
                        <a:latin typeface="Arial" charset="0"/>
                      </a:endParaRPr>
                    </a:p>
                  </a:txBody>
                  <a:tcPr marL="36000" marR="36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Contenidos, destrezas, técnicas, términos, tareas de reproducción,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A</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Reproducción</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E</a:t>
                      </a:r>
                      <a:r>
                        <a:rPr kumimoji="0" lang="es-ES" sz="1400" b="0" i="0" u="none" strike="noStrike" cap="none" normalizeH="0" baseline="0" smtClean="0">
                          <a:ln>
                            <a:noFill/>
                          </a:ln>
                          <a:solidFill>
                            <a:schemeClr val="tx1"/>
                          </a:solidFill>
                          <a:effectLst/>
                          <a:latin typeface="Arial" charset="0"/>
                          <a:cs typeface="Times New Roman" pitchFamily="18" charset="0"/>
                        </a:rPr>
                        <a:t>LEMENTALES</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2.-Pensamiento matemático aplicado simple</a:t>
                      </a:r>
                      <a:endParaRPr kumimoji="0" lang="es-ES" sz="1800" b="0" i="0" u="none" strike="noStrike" cap="none" normalizeH="0" baseline="0" smtClean="0">
                        <a:ln>
                          <a:noFill/>
                        </a:ln>
                        <a:solidFill>
                          <a:schemeClr val="tx1"/>
                        </a:solidFill>
                        <a:effectLst/>
                        <a:latin typeface="Arial" charset="0"/>
                      </a:endParaRPr>
                    </a:p>
                  </a:txBody>
                  <a:tcPr marL="36000" marR="36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Aplicaciones prácticas puntuales; problemas de enunciado verbal de contenido no matemático</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B1</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Conexiones no matemáticas elementales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ELEMENTALES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9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3.-Pensamiento matemático heurístico elemental</a:t>
                      </a:r>
                      <a:endParaRPr kumimoji="0" lang="es-ES" sz="1800" b="0" i="0" u="none" strike="noStrike" cap="none" normalizeH="0" baseline="0" smtClean="0">
                        <a:ln>
                          <a:noFill/>
                        </a:ln>
                        <a:solidFill>
                          <a:schemeClr val="tx1"/>
                        </a:solidFill>
                        <a:effectLst/>
                        <a:latin typeface="Arial" charset="0"/>
                      </a:endParaRPr>
                    </a:p>
                  </a:txBody>
                  <a:tcPr marL="36000" marR="36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Aplicaciones matemáticas elementales. Problemas de enunciado verbal de contenido matemático</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B2</a:t>
                      </a:r>
                      <a:endParaRPr kumimoji="0" lang="es-ES"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pPr>
                      <a:r>
                        <a:rPr kumimoji="0" lang="es-ES"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Conexiones matemáticas elementales</a:t>
                      </a: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E</a:t>
                      </a:r>
                      <a:r>
                        <a:rPr kumimoji="0" lang="es-ES" sz="1400" b="0" i="0" u="none" strike="noStrike" cap="none" normalizeH="0" baseline="0" smtClean="0">
                          <a:ln>
                            <a:noFill/>
                          </a:ln>
                          <a:solidFill>
                            <a:schemeClr val="tx1"/>
                          </a:solidFill>
                          <a:effectLst/>
                          <a:latin typeface="Arial" charset="0"/>
                          <a:cs typeface="Times New Roman" pitchFamily="18" charset="0"/>
                        </a:rPr>
                        <a:t>LEMENTALES</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23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4.-Pensamiento matemático aplicado complejo, integrado o globalizado</a:t>
                      </a:r>
                      <a:endParaRPr kumimoji="0" lang="es-ES" sz="1800" b="0" i="0" u="none" strike="noStrike" cap="none" normalizeH="0" baseline="0" smtClean="0">
                        <a:ln>
                          <a:noFill/>
                        </a:ln>
                        <a:solidFill>
                          <a:schemeClr val="tx1"/>
                        </a:solidFill>
                        <a:effectLst/>
                        <a:latin typeface="Arial" charset="0"/>
                      </a:endParaRPr>
                    </a:p>
                  </a:txBody>
                  <a:tcPr marL="36000" marR="36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Aplicaciones reales complejas. Situaciones no estructuradas. Visión global; conexiones y relaciones amplias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C1</a:t>
                      </a:r>
                      <a:endParaRPr kumimoji="0" lang="es-ES"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pPr>
                      <a:r>
                        <a:rPr kumimoji="0" lang="es-ES"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Conexiones no matemáticas complejas</a:t>
                      </a: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AVANZADAS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39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5.-Pensamiento matemático avanzado</a:t>
                      </a:r>
                      <a:endParaRPr kumimoji="0" lang="es-ES" sz="1800" b="0" i="0" u="none" strike="noStrike" cap="none" normalizeH="0" baseline="0" smtClean="0">
                        <a:ln>
                          <a:noFill/>
                        </a:ln>
                        <a:solidFill>
                          <a:schemeClr val="tx1"/>
                        </a:solidFill>
                        <a:effectLst/>
                        <a:latin typeface="Arial" charset="0"/>
                      </a:endParaRPr>
                    </a:p>
                  </a:txBody>
                  <a:tcPr marL="36000" marR="36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Situaciones de </a:t>
                      </a:r>
                      <a:r>
                        <a:rPr kumimoji="0" lang="es-ES"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reflexión. </a:t>
                      </a: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Conocimiento matemático profundo. Teorías y conexiones matemáticas amplias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C2 y D</a:t>
                      </a:r>
                      <a:endParaRPr kumimoji="0" lang="es-ES"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pPr>
                      <a:r>
                        <a:rPr kumimoji="0" lang="es-ES"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Conexiones matemáticas complejas</a:t>
                      </a: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AVANZADAS</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6052" name="Line 164"/>
          <p:cNvSpPr>
            <a:spLocks noChangeShapeType="1"/>
          </p:cNvSpPr>
          <p:nvPr/>
        </p:nvSpPr>
        <p:spPr bwMode="auto">
          <a:xfrm>
            <a:off x="395288" y="1557338"/>
            <a:ext cx="8066087" cy="1587"/>
          </a:xfrm>
          <a:prstGeom prst="line">
            <a:avLst/>
          </a:prstGeom>
          <a:noFill/>
          <a:ln w="38100" cmpd="dbl">
            <a:solidFill>
              <a:schemeClr val="tx1"/>
            </a:solidFill>
            <a:round/>
            <a:headEnd/>
            <a:tailEnd/>
          </a:ln>
          <a:effectLst/>
        </p:spPr>
        <p:txBody>
          <a:bodyPr/>
          <a:lstStyle/>
          <a:p>
            <a:endParaRPr lang="es-E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750DD165-BD2C-4C74-B05F-5EA7FEC450AF}" type="slidenum">
              <a:rPr lang="es-ES"/>
              <a:pPr/>
              <a:t>67</a:t>
            </a:fld>
            <a:endParaRPr lang="es-ES"/>
          </a:p>
        </p:txBody>
      </p:sp>
      <p:sp>
        <p:nvSpPr>
          <p:cNvPr id="140290" name="Rectangle 2"/>
          <p:cNvSpPr>
            <a:spLocks noGrp="1" noChangeArrowheads="1"/>
          </p:cNvSpPr>
          <p:nvPr>
            <p:ph type="title"/>
          </p:nvPr>
        </p:nvSpPr>
        <p:spPr>
          <a:xfrm>
            <a:off x="466725" y="188913"/>
            <a:ext cx="8229600" cy="792162"/>
          </a:xfrm>
        </p:spPr>
        <p:txBody>
          <a:bodyPr/>
          <a:lstStyle/>
          <a:p>
            <a:r>
              <a:rPr lang="es-ES" sz="3200"/>
              <a:t>Un Ejemplo: polígonos (Primaria)</a:t>
            </a:r>
          </a:p>
        </p:txBody>
      </p:sp>
      <p:sp>
        <p:nvSpPr>
          <p:cNvPr id="140291" name="Rectangle 3"/>
          <p:cNvSpPr>
            <a:spLocks noGrp="1" noChangeArrowheads="1"/>
          </p:cNvSpPr>
          <p:nvPr>
            <p:ph type="body" idx="1"/>
          </p:nvPr>
        </p:nvSpPr>
        <p:spPr>
          <a:xfrm>
            <a:off x="466725" y="1052513"/>
            <a:ext cx="8229600" cy="5545137"/>
          </a:xfrm>
        </p:spPr>
        <p:txBody>
          <a:bodyPr/>
          <a:lstStyle/>
          <a:p>
            <a:r>
              <a:rPr lang="es-ES" sz="2400" b="1"/>
              <a:t>A</a:t>
            </a:r>
            <a:r>
              <a:rPr lang="es-ES" sz="2400"/>
              <a:t>.- polígono y poligonal; clases de polígonos; nombres; algunas propiedades; fórmulas de áreas de polígonos; representación; etc.</a:t>
            </a:r>
          </a:p>
          <a:p>
            <a:r>
              <a:rPr lang="es-ES" sz="2400" b="1"/>
              <a:t>B1</a:t>
            </a:r>
            <a:r>
              <a:rPr lang="es-ES" sz="2400"/>
              <a:t>.- problemas de enunciado verbal de contenido no matemático; mosaicos; geoplano; tramas isométricas; tangram; teselaciones del plano</a:t>
            </a:r>
          </a:p>
          <a:p>
            <a:r>
              <a:rPr lang="es-ES" sz="2400" b="1"/>
              <a:t>B2</a:t>
            </a:r>
            <a:r>
              <a:rPr lang="es-ES" sz="2400"/>
              <a:t>.- dibujo de polígonos con regla y compás; problemas de enunciado verbal de contenido matemático; cálculo de áreas y perímetros;</a:t>
            </a:r>
          </a:p>
          <a:p>
            <a:r>
              <a:rPr lang="es-ES" sz="2400" b="1"/>
              <a:t>C1</a:t>
            </a:r>
            <a:r>
              <a:rPr lang="es-ES" sz="2400"/>
              <a:t>.- Pavimentos; decoración; cajas; diseño gráfico;</a:t>
            </a:r>
          </a:p>
          <a:p>
            <a:r>
              <a:rPr lang="es-ES" sz="2400" b="1"/>
              <a:t>C2</a:t>
            </a:r>
            <a:r>
              <a:rPr lang="es-ES" sz="2400"/>
              <a:t>.- Formas matemáticas; belleza; apilamiento; encaje; estudio matemático de mosaicos; estabilidad; naturaleza; armonía; volúmenes, plano y espacio;</a:t>
            </a:r>
          </a:p>
          <a:p>
            <a:r>
              <a:rPr lang="es-ES" sz="2400" b="1"/>
              <a:t>D</a:t>
            </a:r>
            <a:r>
              <a:rPr lang="es-ES" sz="2400"/>
              <a:t>.- Explicaciones; ejemplos; definiciones; propiedades topológicas, proyectivas y euclídeas; geometría del plano; etc.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101" name="5 Marcador de número de diapositiva"/>
          <p:cNvSpPr>
            <a:spLocks noGrp="1"/>
          </p:cNvSpPr>
          <p:nvPr>
            <p:ph type="sldNum" sz="quarter" idx="12"/>
          </p:nvPr>
        </p:nvSpPr>
        <p:spPr/>
        <p:txBody>
          <a:bodyPr/>
          <a:lstStyle/>
          <a:p>
            <a:fld id="{FB2241A1-DB93-45AB-A9A8-205322B8E125}" type="slidenum">
              <a:rPr lang="es-ES"/>
              <a:pPr/>
              <a:t>68</a:t>
            </a:fld>
            <a:endParaRPr lang="es-ES"/>
          </a:p>
        </p:txBody>
      </p:sp>
      <p:sp>
        <p:nvSpPr>
          <p:cNvPr id="139266" name="Rectangle 2"/>
          <p:cNvSpPr>
            <a:spLocks noGrp="1" noChangeArrowheads="1"/>
          </p:cNvSpPr>
          <p:nvPr>
            <p:ph type="title"/>
          </p:nvPr>
        </p:nvSpPr>
        <p:spPr>
          <a:xfrm>
            <a:off x="466725" y="0"/>
            <a:ext cx="8229600" cy="633413"/>
          </a:xfrm>
        </p:spPr>
        <p:txBody>
          <a:bodyPr/>
          <a:lstStyle/>
          <a:p>
            <a:r>
              <a:rPr lang="es-ES" sz="2800"/>
              <a:t>Competencias y desarrollo del Proceso Didáctico</a:t>
            </a:r>
          </a:p>
        </p:txBody>
      </p:sp>
      <p:sp>
        <p:nvSpPr>
          <p:cNvPr id="139295" name="AutoShape 31"/>
          <p:cNvSpPr>
            <a:spLocks noChangeAspect="1" noChangeArrowheads="1" noTextEdit="1"/>
          </p:cNvSpPr>
          <p:nvPr/>
        </p:nvSpPr>
        <p:spPr bwMode="auto">
          <a:xfrm>
            <a:off x="1331913" y="620713"/>
            <a:ext cx="6480175" cy="5913437"/>
          </a:xfrm>
          <a:prstGeom prst="rect">
            <a:avLst/>
          </a:prstGeom>
          <a:noFill/>
          <a:ln w="9525">
            <a:noFill/>
            <a:miter lim="800000"/>
            <a:headEnd/>
            <a:tailEnd/>
          </a:ln>
        </p:spPr>
        <p:txBody>
          <a:bodyPr/>
          <a:lstStyle/>
          <a:p>
            <a:endParaRPr lang="es-ES"/>
          </a:p>
        </p:txBody>
      </p:sp>
      <p:sp>
        <p:nvSpPr>
          <p:cNvPr id="139297" name="Rectangle 33"/>
          <p:cNvSpPr>
            <a:spLocks noChangeArrowheads="1"/>
          </p:cNvSpPr>
          <p:nvPr/>
        </p:nvSpPr>
        <p:spPr bwMode="auto">
          <a:xfrm>
            <a:off x="7585075" y="6407150"/>
            <a:ext cx="381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grpSp>
        <p:nvGrpSpPr>
          <p:cNvPr id="139300" name="Group 36"/>
          <p:cNvGrpSpPr>
            <a:grpSpLocks/>
          </p:cNvGrpSpPr>
          <p:nvPr/>
        </p:nvGrpSpPr>
        <p:grpSpPr bwMode="auto">
          <a:xfrm>
            <a:off x="2692400" y="1181100"/>
            <a:ext cx="1255713" cy="711200"/>
            <a:chOff x="1696" y="744"/>
            <a:chExt cx="791" cy="448"/>
          </a:xfrm>
        </p:grpSpPr>
        <p:sp>
          <p:nvSpPr>
            <p:cNvPr id="139298" name="Rectangle 34"/>
            <p:cNvSpPr>
              <a:spLocks noChangeArrowheads="1"/>
            </p:cNvSpPr>
            <p:nvPr/>
          </p:nvSpPr>
          <p:spPr bwMode="auto">
            <a:xfrm>
              <a:off x="1696" y="744"/>
              <a:ext cx="791" cy="448"/>
            </a:xfrm>
            <a:prstGeom prst="rect">
              <a:avLst/>
            </a:prstGeom>
            <a:solidFill>
              <a:srgbClr val="FFFFFF"/>
            </a:solidFill>
            <a:ln w="9525">
              <a:noFill/>
              <a:miter lim="800000"/>
              <a:headEnd/>
              <a:tailEnd/>
            </a:ln>
          </p:spPr>
          <p:txBody>
            <a:bodyPr/>
            <a:lstStyle/>
            <a:p>
              <a:endParaRPr lang="es-ES"/>
            </a:p>
          </p:txBody>
        </p:sp>
        <p:sp>
          <p:nvSpPr>
            <p:cNvPr id="139299" name="Rectangle 35"/>
            <p:cNvSpPr>
              <a:spLocks noChangeArrowheads="1"/>
            </p:cNvSpPr>
            <p:nvPr/>
          </p:nvSpPr>
          <p:spPr bwMode="auto">
            <a:xfrm>
              <a:off x="1696" y="744"/>
              <a:ext cx="791" cy="448"/>
            </a:xfrm>
            <a:prstGeom prst="rect">
              <a:avLst/>
            </a:prstGeom>
            <a:noFill/>
            <a:ln w="9525" cap="rnd">
              <a:solidFill>
                <a:srgbClr val="000000"/>
              </a:solidFill>
              <a:miter lim="800000"/>
              <a:headEnd/>
              <a:tailEnd/>
            </a:ln>
          </p:spPr>
          <p:txBody>
            <a:bodyPr/>
            <a:lstStyle/>
            <a:p>
              <a:endParaRPr lang="es-ES"/>
            </a:p>
          </p:txBody>
        </p:sp>
      </p:grpSp>
      <p:sp>
        <p:nvSpPr>
          <p:cNvPr id="139301" name="Rectangle 37"/>
          <p:cNvSpPr>
            <a:spLocks noChangeArrowheads="1"/>
          </p:cNvSpPr>
          <p:nvPr/>
        </p:nvSpPr>
        <p:spPr bwMode="auto">
          <a:xfrm>
            <a:off x="2203450" y="1704975"/>
            <a:ext cx="3840163" cy="3521075"/>
          </a:xfrm>
          <a:prstGeom prst="rect">
            <a:avLst/>
          </a:prstGeom>
          <a:solidFill>
            <a:schemeClr val="tx1"/>
          </a:solidFill>
          <a:ln w="9525" cap="rnd">
            <a:solidFill>
              <a:srgbClr val="000000"/>
            </a:solidFill>
            <a:miter lim="800000"/>
            <a:headEnd/>
            <a:tailEnd/>
          </a:ln>
        </p:spPr>
        <p:txBody>
          <a:bodyPr/>
          <a:lstStyle/>
          <a:p>
            <a:endParaRPr lang="es-ES"/>
          </a:p>
        </p:txBody>
      </p:sp>
      <p:grpSp>
        <p:nvGrpSpPr>
          <p:cNvPr id="139304" name="Group 40"/>
          <p:cNvGrpSpPr>
            <a:grpSpLocks/>
          </p:cNvGrpSpPr>
          <p:nvPr/>
        </p:nvGrpSpPr>
        <p:grpSpPr bwMode="auto">
          <a:xfrm>
            <a:off x="2203450" y="1028700"/>
            <a:ext cx="2303463" cy="852488"/>
            <a:chOff x="1388" y="648"/>
            <a:chExt cx="1451" cy="537"/>
          </a:xfrm>
        </p:grpSpPr>
        <p:sp>
          <p:nvSpPr>
            <p:cNvPr id="139302" name="Rectangle 38"/>
            <p:cNvSpPr>
              <a:spLocks noChangeArrowheads="1"/>
            </p:cNvSpPr>
            <p:nvPr/>
          </p:nvSpPr>
          <p:spPr bwMode="auto">
            <a:xfrm>
              <a:off x="1388" y="648"/>
              <a:ext cx="1451" cy="537"/>
            </a:xfrm>
            <a:prstGeom prst="rect">
              <a:avLst/>
            </a:prstGeom>
            <a:solidFill>
              <a:srgbClr val="FFFFFF"/>
            </a:solidFill>
            <a:ln w="9525">
              <a:noFill/>
              <a:miter lim="800000"/>
              <a:headEnd/>
              <a:tailEnd/>
            </a:ln>
          </p:spPr>
          <p:txBody>
            <a:bodyPr/>
            <a:lstStyle/>
            <a:p>
              <a:endParaRPr lang="es-ES"/>
            </a:p>
          </p:txBody>
        </p:sp>
        <p:sp>
          <p:nvSpPr>
            <p:cNvPr id="139303" name="Rectangle 39"/>
            <p:cNvSpPr>
              <a:spLocks noChangeArrowheads="1"/>
            </p:cNvSpPr>
            <p:nvPr/>
          </p:nvSpPr>
          <p:spPr bwMode="auto">
            <a:xfrm>
              <a:off x="1388" y="648"/>
              <a:ext cx="1451" cy="537"/>
            </a:xfrm>
            <a:prstGeom prst="rect">
              <a:avLst/>
            </a:prstGeom>
            <a:noFill/>
            <a:ln w="9525" cap="rnd">
              <a:solidFill>
                <a:srgbClr val="000000"/>
              </a:solidFill>
              <a:miter lim="800000"/>
              <a:headEnd/>
              <a:tailEnd/>
            </a:ln>
          </p:spPr>
          <p:txBody>
            <a:bodyPr/>
            <a:lstStyle/>
            <a:p>
              <a:endParaRPr lang="es-ES"/>
            </a:p>
          </p:txBody>
        </p:sp>
      </p:grpSp>
      <p:grpSp>
        <p:nvGrpSpPr>
          <p:cNvPr id="139307" name="Group 43"/>
          <p:cNvGrpSpPr>
            <a:grpSpLocks/>
          </p:cNvGrpSpPr>
          <p:nvPr/>
        </p:nvGrpSpPr>
        <p:grpSpPr bwMode="auto">
          <a:xfrm>
            <a:off x="3948113" y="5241925"/>
            <a:ext cx="2095500" cy="854075"/>
            <a:chOff x="2487" y="3302"/>
            <a:chExt cx="1320" cy="538"/>
          </a:xfrm>
        </p:grpSpPr>
        <p:sp>
          <p:nvSpPr>
            <p:cNvPr id="139305" name="Rectangle 41"/>
            <p:cNvSpPr>
              <a:spLocks noChangeArrowheads="1"/>
            </p:cNvSpPr>
            <p:nvPr/>
          </p:nvSpPr>
          <p:spPr bwMode="auto">
            <a:xfrm>
              <a:off x="2487" y="3302"/>
              <a:ext cx="1320" cy="538"/>
            </a:xfrm>
            <a:prstGeom prst="rect">
              <a:avLst/>
            </a:prstGeom>
            <a:solidFill>
              <a:srgbClr val="FFFFFF"/>
            </a:solidFill>
            <a:ln w="9525">
              <a:noFill/>
              <a:miter lim="800000"/>
              <a:headEnd/>
              <a:tailEnd/>
            </a:ln>
          </p:spPr>
          <p:txBody>
            <a:bodyPr/>
            <a:lstStyle/>
            <a:p>
              <a:endParaRPr lang="es-ES"/>
            </a:p>
          </p:txBody>
        </p:sp>
        <p:sp>
          <p:nvSpPr>
            <p:cNvPr id="139306" name="Rectangle 42"/>
            <p:cNvSpPr>
              <a:spLocks noChangeArrowheads="1"/>
            </p:cNvSpPr>
            <p:nvPr/>
          </p:nvSpPr>
          <p:spPr bwMode="auto">
            <a:xfrm>
              <a:off x="2487" y="3302"/>
              <a:ext cx="1320" cy="538"/>
            </a:xfrm>
            <a:prstGeom prst="rect">
              <a:avLst/>
            </a:prstGeom>
            <a:noFill/>
            <a:ln w="9525" cap="rnd">
              <a:solidFill>
                <a:srgbClr val="000000"/>
              </a:solidFill>
              <a:miter lim="800000"/>
              <a:headEnd/>
              <a:tailEnd/>
            </a:ln>
          </p:spPr>
          <p:txBody>
            <a:bodyPr/>
            <a:lstStyle/>
            <a:p>
              <a:endParaRPr lang="es-ES"/>
            </a:p>
          </p:txBody>
        </p:sp>
      </p:grpSp>
      <p:grpSp>
        <p:nvGrpSpPr>
          <p:cNvPr id="139310" name="Group 46"/>
          <p:cNvGrpSpPr>
            <a:grpSpLocks/>
          </p:cNvGrpSpPr>
          <p:nvPr/>
        </p:nvGrpSpPr>
        <p:grpSpPr bwMode="auto">
          <a:xfrm>
            <a:off x="4229100" y="2024063"/>
            <a:ext cx="1257300" cy="3841750"/>
            <a:chOff x="2664" y="1275"/>
            <a:chExt cx="792" cy="2420"/>
          </a:xfrm>
        </p:grpSpPr>
        <p:sp>
          <p:nvSpPr>
            <p:cNvPr id="139308" name="Rectangle 44"/>
            <p:cNvSpPr>
              <a:spLocks noChangeArrowheads="1"/>
            </p:cNvSpPr>
            <p:nvPr/>
          </p:nvSpPr>
          <p:spPr bwMode="auto">
            <a:xfrm>
              <a:off x="2664" y="1275"/>
              <a:ext cx="792" cy="2420"/>
            </a:xfrm>
            <a:prstGeom prst="rect">
              <a:avLst/>
            </a:prstGeom>
            <a:solidFill>
              <a:srgbClr val="FFFFFF"/>
            </a:solidFill>
            <a:ln w="9525">
              <a:noFill/>
              <a:miter lim="800000"/>
              <a:headEnd/>
              <a:tailEnd/>
            </a:ln>
          </p:spPr>
          <p:txBody>
            <a:bodyPr/>
            <a:lstStyle/>
            <a:p>
              <a:endParaRPr lang="es-ES"/>
            </a:p>
          </p:txBody>
        </p:sp>
        <p:sp>
          <p:nvSpPr>
            <p:cNvPr id="139309" name="Rectangle 45"/>
            <p:cNvSpPr>
              <a:spLocks noChangeArrowheads="1"/>
            </p:cNvSpPr>
            <p:nvPr/>
          </p:nvSpPr>
          <p:spPr bwMode="auto">
            <a:xfrm>
              <a:off x="2664" y="1275"/>
              <a:ext cx="792" cy="2420"/>
            </a:xfrm>
            <a:prstGeom prst="rect">
              <a:avLst/>
            </a:prstGeom>
            <a:noFill/>
            <a:ln w="19050" cap="rnd">
              <a:solidFill>
                <a:srgbClr val="000000"/>
              </a:solidFill>
              <a:miter lim="800000"/>
              <a:headEnd/>
              <a:tailEnd/>
            </a:ln>
          </p:spPr>
          <p:txBody>
            <a:bodyPr/>
            <a:lstStyle/>
            <a:p>
              <a:endParaRPr lang="es-ES"/>
            </a:p>
          </p:txBody>
        </p:sp>
      </p:grpSp>
      <p:sp>
        <p:nvSpPr>
          <p:cNvPr id="139311" name="Rectangle 47"/>
          <p:cNvSpPr>
            <a:spLocks noChangeArrowheads="1"/>
          </p:cNvSpPr>
          <p:nvPr/>
        </p:nvSpPr>
        <p:spPr bwMode="auto">
          <a:xfrm>
            <a:off x="5710238" y="1809750"/>
            <a:ext cx="109537"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A</a:t>
            </a:r>
            <a:endParaRPr lang="es-ES"/>
          </a:p>
        </p:txBody>
      </p:sp>
      <p:sp>
        <p:nvSpPr>
          <p:cNvPr id="139312" name="Rectangle 48"/>
          <p:cNvSpPr>
            <a:spLocks noChangeArrowheads="1"/>
          </p:cNvSpPr>
          <p:nvPr/>
        </p:nvSpPr>
        <p:spPr bwMode="auto">
          <a:xfrm>
            <a:off x="5819775" y="1809750"/>
            <a:ext cx="381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13" name="Rectangle 49"/>
          <p:cNvSpPr>
            <a:spLocks noChangeArrowheads="1"/>
          </p:cNvSpPr>
          <p:nvPr/>
        </p:nvSpPr>
        <p:spPr bwMode="auto">
          <a:xfrm>
            <a:off x="2227263" y="5027613"/>
            <a:ext cx="371475" cy="182562"/>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D y A</a:t>
            </a:r>
            <a:endParaRPr lang="es-ES"/>
          </a:p>
        </p:txBody>
      </p:sp>
      <p:sp>
        <p:nvSpPr>
          <p:cNvPr id="139314" name="Rectangle 50"/>
          <p:cNvSpPr>
            <a:spLocks noChangeArrowheads="1"/>
          </p:cNvSpPr>
          <p:nvPr/>
        </p:nvSpPr>
        <p:spPr bwMode="auto">
          <a:xfrm>
            <a:off x="2597150" y="5027613"/>
            <a:ext cx="38100" cy="182562"/>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15" name="Rectangle 51"/>
          <p:cNvSpPr>
            <a:spLocks noChangeArrowheads="1"/>
          </p:cNvSpPr>
          <p:nvPr/>
        </p:nvSpPr>
        <p:spPr bwMode="auto">
          <a:xfrm>
            <a:off x="4768850" y="2930525"/>
            <a:ext cx="1778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B2</a:t>
            </a:r>
            <a:endParaRPr lang="es-ES"/>
          </a:p>
        </p:txBody>
      </p:sp>
      <p:sp>
        <p:nvSpPr>
          <p:cNvPr id="139316" name="Rectangle 52"/>
          <p:cNvSpPr>
            <a:spLocks noChangeArrowheads="1"/>
          </p:cNvSpPr>
          <p:nvPr/>
        </p:nvSpPr>
        <p:spPr bwMode="auto">
          <a:xfrm>
            <a:off x="4945063" y="2930525"/>
            <a:ext cx="381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17" name="Rectangle 53"/>
          <p:cNvSpPr>
            <a:spLocks noChangeArrowheads="1"/>
          </p:cNvSpPr>
          <p:nvPr/>
        </p:nvSpPr>
        <p:spPr bwMode="auto">
          <a:xfrm>
            <a:off x="4497388" y="2070100"/>
            <a:ext cx="758825"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Conexiones </a:t>
            </a:r>
            <a:endParaRPr lang="es-ES"/>
          </a:p>
        </p:txBody>
      </p:sp>
      <p:sp>
        <p:nvSpPr>
          <p:cNvPr id="139318" name="Rectangle 54"/>
          <p:cNvSpPr>
            <a:spLocks noChangeArrowheads="1"/>
          </p:cNvSpPr>
          <p:nvPr/>
        </p:nvSpPr>
        <p:spPr bwMode="auto">
          <a:xfrm>
            <a:off x="4468813" y="2251075"/>
            <a:ext cx="782637"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Matemáticas</a:t>
            </a:r>
            <a:endParaRPr lang="es-ES"/>
          </a:p>
        </p:txBody>
      </p:sp>
      <p:sp>
        <p:nvSpPr>
          <p:cNvPr id="139319" name="Rectangle 55"/>
          <p:cNvSpPr>
            <a:spLocks noChangeArrowheads="1"/>
          </p:cNvSpPr>
          <p:nvPr/>
        </p:nvSpPr>
        <p:spPr bwMode="auto">
          <a:xfrm>
            <a:off x="5245100" y="2251075"/>
            <a:ext cx="381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20" name="Rectangle 56"/>
          <p:cNvSpPr>
            <a:spLocks noChangeArrowheads="1"/>
          </p:cNvSpPr>
          <p:nvPr/>
        </p:nvSpPr>
        <p:spPr bwMode="auto">
          <a:xfrm>
            <a:off x="4767263" y="4405313"/>
            <a:ext cx="177800" cy="182562"/>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C2</a:t>
            </a:r>
            <a:endParaRPr lang="es-ES"/>
          </a:p>
        </p:txBody>
      </p:sp>
      <p:sp>
        <p:nvSpPr>
          <p:cNvPr id="139321" name="Rectangle 57"/>
          <p:cNvSpPr>
            <a:spLocks noChangeArrowheads="1"/>
          </p:cNvSpPr>
          <p:nvPr/>
        </p:nvSpPr>
        <p:spPr bwMode="auto">
          <a:xfrm>
            <a:off x="4945063" y="4405313"/>
            <a:ext cx="38100" cy="182562"/>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22" name="Rectangle 58"/>
          <p:cNvSpPr>
            <a:spLocks noChangeArrowheads="1"/>
          </p:cNvSpPr>
          <p:nvPr/>
        </p:nvSpPr>
        <p:spPr bwMode="auto">
          <a:xfrm>
            <a:off x="5508625" y="5148263"/>
            <a:ext cx="503238" cy="214312"/>
          </a:xfrm>
          <a:prstGeom prst="rect">
            <a:avLst/>
          </a:prstGeom>
          <a:solidFill>
            <a:srgbClr val="FFFFFF"/>
          </a:solidFill>
          <a:ln w="9525">
            <a:noFill/>
            <a:miter lim="800000"/>
            <a:headEnd/>
            <a:tailEnd/>
          </a:ln>
        </p:spPr>
        <p:txBody>
          <a:bodyPr/>
          <a:lstStyle/>
          <a:p>
            <a:endParaRPr lang="es-ES"/>
          </a:p>
        </p:txBody>
      </p:sp>
      <p:sp>
        <p:nvSpPr>
          <p:cNvPr id="139323" name="Rectangle 59"/>
          <p:cNvSpPr>
            <a:spLocks noChangeArrowheads="1"/>
          </p:cNvSpPr>
          <p:nvPr/>
        </p:nvSpPr>
        <p:spPr bwMode="auto">
          <a:xfrm>
            <a:off x="3995738" y="5153025"/>
            <a:ext cx="215900" cy="147638"/>
          </a:xfrm>
          <a:prstGeom prst="rect">
            <a:avLst/>
          </a:prstGeom>
          <a:solidFill>
            <a:srgbClr val="FFFFFF"/>
          </a:solidFill>
          <a:ln w="9525">
            <a:noFill/>
            <a:miter lim="800000"/>
            <a:headEnd/>
            <a:tailEnd/>
          </a:ln>
        </p:spPr>
        <p:txBody>
          <a:bodyPr/>
          <a:lstStyle/>
          <a:p>
            <a:endParaRPr lang="es-ES"/>
          </a:p>
        </p:txBody>
      </p:sp>
      <p:sp>
        <p:nvSpPr>
          <p:cNvPr id="139324" name="Freeform 60"/>
          <p:cNvSpPr>
            <a:spLocks noEditPoints="1"/>
          </p:cNvSpPr>
          <p:nvPr/>
        </p:nvSpPr>
        <p:spPr bwMode="auto">
          <a:xfrm>
            <a:off x="5207000" y="3302000"/>
            <a:ext cx="557213" cy="76200"/>
          </a:xfrm>
          <a:custGeom>
            <a:avLst/>
            <a:gdLst/>
            <a:ahLst/>
            <a:cxnLst>
              <a:cxn ang="0">
                <a:pos x="333" y="167"/>
              </a:cxn>
              <a:cxn ang="0">
                <a:pos x="2590" y="172"/>
              </a:cxn>
              <a:cxn ang="0">
                <a:pos x="2623" y="205"/>
              </a:cxn>
              <a:cxn ang="0">
                <a:pos x="2590" y="238"/>
              </a:cxn>
              <a:cxn ang="0">
                <a:pos x="333" y="233"/>
              </a:cxn>
              <a:cxn ang="0">
                <a:pos x="300" y="200"/>
              </a:cxn>
              <a:cxn ang="0">
                <a:pos x="333" y="167"/>
              </a:cxn>
              <a:cxn ang="0">
                <a:pos x="399" y="400"/>
              </a:cxn>
              <a:cxn ang="0">
                <a:pos x="0" y="199"/>
              </a:cxn>
              <a:cxn ang="0">
                <a:pos x="400" y="0"/>
              </a:cxn>
              <a:cxn ang="0">
                <a:pos x="399" y="400"/>
              </a:cxn>
              <a:cxn ang="0">
                <a:pos x="2524" y="5"/>
              </a:cxn>
              <a:cxn ang="0">
                <a:pos x="2923" y="206"/>
              </a:cxn>
              <a:cxn ang="0">
                <a:pos x="2523" y="405"/>
              </a:cxn>
              <a:cxn ang="0">
                <a:pos x="2524" y="5"/>
              </a:cxn>
            </a:cxnLst>
            <a:rect l="0" t="0" r="r" b="b"/>
            <a:pathLst>
              <a:path w="2923" h="405">
                <a:moveTo>
                  <a:pt x="333" y="167"/>
                </a:moveTo>
                <a:lnTo>
                  <a:pt x="2590" y="172"/>
                </a:lnTo>
                <a:cubicBezTo>
                  <a:pt x="2608" y="172"/>
                  <a:pt x="2623" y="187"/>
                  <a:pt x="2623" y="205"/>
                </a:cubicBezTo>
                <a:cubicBezTo>
                  <a:pt x="2623" y="224"/>
                  <a:pt x="2608" y="238"/>
                  <a:pt x="2590" y="238"/>
                </a:cubicBezTo>
                <a:lnTo>
                  <a:pt x="333" y="233"/>
                </a:lnTo>
                <a:cubicBezTo>
                  <a:pt x="315" y="233"/>
                  <a:pt x="300" y="218"/>
                  <a:pt x="300" y="200"/>
                </a:cubicBezTo>
                <a:cubicBezTo>
                  <a:pt x="300" y="181"/>
                  <a:pt x="315" y="167"/>
                  <a:pt x="333" y="167"/>
                </a:cubicBezTo>
                <a:close/>
                <a:moveTo>
                  <a:pt x="399" y="400"/>
                </a:moveTo>
                <a:lnTo>
                  <a:pt x="0" y="199"/>
                </a:lnTo>
                <a:lnTo>
                  <a:pt x="400" y="0"/>
                </a:lnTo>
                <a:lnTo>
                  <a:pt x="399" y="400"/>
                </a:lnTo>
                <a:close/>
                <a:moveTo>
                  <a:pt x="2524" y="5"/>
                </a:moveTo>
                <a:lnTo>
                  <a:pt x="2923" y="206"/>
                </a:lnTo>
                <a:lnTo>
                  <a:pt x="2523" y="405"/>
                </a:lnTo>
                <a:lnTo>
                  <a:pt x="2524" y="5"/>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25" name="Freeform 61"/>
          <p:cNvSpPr>
            <a:spLocks noEditPoints="1"/>
          </p:cNvSpPr>
          <p:nvPr/>
        </p:nvSpPr>
        <p:spPr bwMode="auto">
          <a:xfrm>
            <a:off x="5276850" y="4652963"/>
            <a:ext cx="555625" cy="77787"/>
          </a:xfrm>
          <a:custGeom>
            <a:avLst/>
            <a:gdLst/>
            <a:ahLst/>
            <a:cxnLst>
              <a:cxn ang="0">
                <a:pos x="334" y="167"/>
              </a:cxn>
              <a:cxn ang="0">
                <a:pos x="2587" y="169"/>
              </a:cxn>
              <a:cxn ang="0">
                <a:pos x="2620" y="203"/>
              </a:cxn>
              <a:cxn ang="0">
                <a:pos x="2587" y="236"/>
              </a:cxn>
              <a:cxn ang="0">
                <a:pos x="334" y="234"/>
              </a:cxn>
              <a:cxn ang="0">
                <a:pos x="300" y="200"/>
              </a:cxn>
              <a:cxn ang="0">
                <a:pos x="334" y="167"/>
              </a:cxn>
              <a:cxn ang="0">
                <a:pos x="400" y="400"/>
              </a:cxn>
              <a:cxn ang="0">
                <a:pos x="0" y="200"/>
              </a:cxn>
              <a:cxn ang="0">
                <a:pos x="401" y="0"/>
              </a:cxn>
              <a:cxn ang="0">
                <a:pos x="400" y="400"/>
              </a:cxn>
              <a:cxn ang="0">
                <a:pos x="2521" y="3"/>
              </a:cxn>
              <a:cxn ang="0">
                <a:pos x="2920" y="203"/>
              </a:cxn>
              <a:cxn ang="0">
                <a:pos x="2520" y="403"/>
              </a:cxn>
              <a:cxn ang="0">
                <a:pos x="2521" y="3"/>
              </a:cxn>
            </a:cxnLst>
            <a:rect l="0" t="0" r="r" b="b"/>
            <a:pathLst>
              <a:path w="2920" h="403">
                <a:moveTo>
                  <a:pt x="334" y="167"/>
                </a:moveTo>
                <a:lnTo>
                  <a:pt x="2587" y="169"/>
                </a:lnTo>
                <a:cubicBezTo>
                  <a:pt x="2606" y="169"/>
                  <a:pt x="2620" y="184"/>
                  <a:pt x="2620" y="203"/>
                </a:cubicBezTo>
                <a:cubicBezTo>
                  <a:pt x="2620" y="221"/>
                  <a:pt x="2606" y="236"/>
                  <a:pt x="2587" y="236"/>
                </a:cubicBezTo>
                <a:lnTo>
                  <a:pt x="334" y="234"/>
                </a:lnTo>
                <a:cubicBezTo>
                  <a:pt x="315" y="233"/>
                  <a:pt x="300" y="219"/>
                  <a:pt x="300" y="200"/>
                </a:cubicBezTo>
                <a:cubicBezTo>
                  <a:pt x="300" y="182"/>
                  <a:pt x="315" y="167"/>
                  <a:pt x="334" y="167"/>
                </a:cubicBezTo>
                <a:close/>
                <a:moveTo>
                  <a:pt x="400" y="400"/>
                </a:moveTo>
                <a:lnTo>
                  <a:pt x="0" y="200"/>
                </a:lnTo>
                <a:lnTo>
                  <a:pt x="401" y="0"/>
                </a:lnTo>
                <a:lnTo>
                  <a:pt x="400" y="400"/>
                </a:lnTo>
                <a:close/>
                <a:moveTo>
                  <a:pt x="2521" y="3"/>
                </a:moveTo>
                <a:lnTo>
                  <a:pt x="2920" y="203"/>
                </a:lnTo>
                <a:lnTo>
                  <a:pt x="2520" y="403"/>
                </a:lnTo>
                <a:lnTo>
                  <a:pt x="2521" y="3"/>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26" name="Rectangle 62"/>
          <p:cNvSpPr>
            <a:spLocks noChangeArrowheads="1"/>
          </p:cNvSpPr>
          <p:nvPr/>
        </p:nvSpPr>
        <p:spPr bwMode="auto">
          <a:xfrm>
            <a:off x="2762250" y="1628775"/>
            <a:ext cx="1116013" cy="212725"/>
          </a:xfrm>
          <a:prstGeom prst="rect">
            <a:avLst/>
          </a:prstGeom>
          <a:solidFill>
            <a:srgbClr val="FFFFFF"/>
          </a:solidFill>
          <a:ln w="9525">
            <a:noFill/>
            <a:miter lim="800000"/>
            <a:headEnd/>
            <a:tailEnd/>
          </a:ln>
        </p:spPr>
        <p:txBody>
          <a:bodyPr/>
          <a:lstStyle/>
          <a:p>
            <a:endParaRPr lang="es-ES"/>
          </a:p>
        </p:txBody>
      </p:sp>
      <p:sp>
        <p:nvSpPr>
          <p:cNvPr id="139327" name="Rectangle 63"/>
          <p:cNvSpPr>
            <a:spLocks noChangeArrowheads="1"/>
          </p:cNvSpPr>
          <p:nvPr/>
        </p:nvSpPr>
        <p:spPr bwMode="auto">
          <a:xfrm>
            <a:off x="3948113" y="1739900"/>
            <a:ext cx="628650" cy="190500"/>
          </a:xfrm>
          <a:prstGeom prst="rect">
            <a:avLst/>
          </a:prstGeom>
          <a:solidFill>
            <a:srgbClr val="FFFFFF"/>
          </a:solidFill>
          <a:ln w="9525">
            <a:noFill/>
            <a:miter lim="800000"/>
            <a:headEnd/>
            <a:tailEnd/>
          </a:ln>
        </p:spPr>
        <p:txBody>
          <a:bodyPr/>
          <a:lstStyle/>
          <a:p>
            <a:endParaRPr lang="es-ES"/>
          </a:p>
        </p:txBody>
      </p:sp>
      <p:sp>
        <p:nvSpPr>
          <p:cNvPr id="139328" name="Rectangle 64"/>
          <p:cNvSpPr>
            <a:spLocks noChangeArrowheads="1"/>
          </p:cNvSpPr>
          <p:nvPr/>
        </p:nvSpPr>
        <p:spPr bwMode="auto">
          <a:xfrm>
            <a:off x="2273300" y="1739900"/>
            <a:ext cx="419100" cy="190500"/>
          </a:xfrm>
          <a:prstGeom prst="rect">
            <a:avLst/>
          </a:prstGeom>
          <a:solidFill>
            <a:srgbClr val="FFFFFF"/>
          </a:solidFill>
          <a:ln w="9525">
            <a:noFill/>
            <a:miter lim="800000"/>
            <a:headEnd/>
            <a:tailEnd/>
          </a:ln>
        </p:spPr>
        <p:txBody>
          <a:bodyPr/>
          <a:lstStyle/>
          <a:p>
            <a:endParaRPr lang="es-ES"/>
          </a:p>
        </p:txBody>
      </p:sp>
      <p:sp>
        <p:nvSpPr>
          <p:cNvPr id="139329" name="Rectangle 65"/>
          <p:cNvSpPr>
            <a:spLocks noChangeArrowheads="1"/>
          </p:cNvSpPr>
          <p:nvPr/>
        </p:nvSpPr>
        <p:spPr bwMode="auto">
          <a:xfrm>
            <a:off x="2287588" y="1755775"/>
            <a:ext cx="109537"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A</a:t>
            </a:r>
            <a:endParaRPr lang="es-ES"/>
          </a:p>
        </p:txBody>
      </p:sp>
      <p:sp>
        <p:nvSpPr>
          <p:cNvPr id="139330" name="Rectangle 66"/>
          <p:cNvSpPr>
            <a:spLocks noChangeArrowheads="1"/>
          </p:cNvSpPr>
          <p:nvPr/>
        </p:nvSpPr>
        <p:spPr bwMode="auto">
          <a:xfrm>
            <a:off x="2397125" y="1755775"/>
            <a:ext cx="381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31" name="Freeform 67"/>
          <p:cNvSpPr>
            <a:spLocks noEditPoints="1"/>
          </p:cNvSpPr>
          <p:nvPr/>
        </p:nvSpPr>
        <p:spPr bwMode="auto">
          <a:xfrm>
            <a:off x="4819650" y="3565525"/>
            <a:ext cx="76200" cy="485775"/>
          </a:xfrm>
          <a:custGeom>
            <a:avLst/>
            <a:gdLst/>
            <a:ahLst/>
            <a:cxnLst>
              <a:cxn ang="0">
                <a:pos x="230" y="34"/>
              </a:cxn>
              <a:cxn ang="0">
                <a:pos x="233" y="2217"/>
              </a:cxn>
              <a:cxn ang="0">
                <a:pos x="200" y="2250"/>
              </a:cxn>
              <a:cxn ang="0">
                <a:pos x="167" y="2217"/>
              </a:cxn>
              <a:cxn ang="0">
                <a:pos x="164" y="34"/>
              </a:cxn>
              <a:cxn ang="0">
                <a:pos x="197" y="0"/>
              </a:cxn>
              <a:cxn ang="0">
                <a:pos x="230" y="34"/>
              </a:cxn>
              <a:cxn ang="0">
                <a:pos x="400" y="2150"/>
              </a:cxn>
              <a:cxn ang="0">
                <a:pos x="200" y="2550"/>
              </a:cxn>
              <a:cxn ang="0">
                <a:pos x="0" y="2151"/>
              </a:cxn>
              <a:cxn ang="0">
                <a:pos x="400" y="2150"/>
              </a:cxn>
            </a:cxnLst>
            <a:rect l="0" t="0" r="r" b="b"/>
            <a:pathLst>
              <a:path w="400" h="2550">
                <a:moveTo>
                  <a:pt x="230" y="34"/>
                </a:moveTo>
                <a:lnTo>
                  <a:pt x="233" y="2217"/>
                </a:lnTo>
                <a:cubicBezTo>
                  <a:pt x="233" y="2236"/>
                  <a:pt x="218" y="2250"/>
                  <a:pt x="200" y="2250"/>
                </a:cubicBezTo>
                <a:cubicBezTo>
                  <a:pt x="182" y="2250"/>
                  <a:pt x="167" y="2236"/>
                  <a:pt x="167" y="2217"/>
                </a:cubicBezTo>
                <a:lnTo>
                  <a:pt x="164" y="34"/>
                </a:lnTo>
                <a:cubicBezTo>
                  <a:pt x="164" y="15"/>
                  <a:pt x="179" y="0"/>
                  <a:pt x="197" y="0"/>
                </a:cubicBezTo>
                <a:cubicBezTo>
                  <a:pt x="216" y="0"/>
                  <a:pt x="230" y="15"/>
                  <a:pt x="230" y="34"/>
                </a:cubicBezTo>
                <a:close/>
                <a:moveTo>
                  <a:pt x="400" y="2150"/>
                </a:moveTo>
                <a:lnTo>
                  <a:pt x="200" y="2550"/>
                </a:lnTo>
                <a:lnTo>
                  <a:pt x="0" y="2151"/>
                </a:lnTo>
                <a:lnTo>
                  <a:pt x="400" y="2150"/>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32" name="Freeform 68"/>
          <p:cNvSpPr>
            <a:spLocks noEditPoints="1"/>
          </p:cNvSpPr>
          <p:nvPr/>
        </p:nvSpPr>
        <p:spPr bwMode="auto">
          <a:xfrm>
            <a:off x="2459038" y="954088"/>
            <a:ext cx="2543175" cy="5376862"/>
          </a:xfrm>
          <a:custGeom>
            <a:avLst/>
            <a:gdLst/>
            <a:ahLst/>
            <a:cxnLst>
              <a:cxn ang="0">
                <a:pos x="13290" y="27460"/>
              </a:cxn>
              <a:cxn ang="0">
                <a:pos x="12890" y="28193"/>
              </a:cxn>
              <a:cxn ang="0">
                <a:pos x="12190" y="28226"/>
              </a:cxn>
              <a:cxn ang="0">
                <a:pos x="11756" y="28193"/>
              </a:cxn>
              <a:cxn ang="0">
                <a:pos x="10590" y="28159"/>
              </a:cxn>
              <a:cxn ang="0">
                <a:pos x="9656" y="28226"/>
              </a:cxn>
              <a:cxn ang="0">
                <a:pos x="9390" y="28226"/>
              </a:cxn>
              <a:cxn ang="0">
                <a:pos x="8456" y="28159"/>
              </a:cxn>
              <a:cxn ang="0">
                <a:pos x="7290" y="28193"/>
              </a:cxn>
              <a:cxn ang="0">
                <a:pos x="6590" y="28226"/>
              </a:cxn>
              <a:cxn ang="0">
                <a:pos x="6156" y="28193"/>
              </a:cxn>
              <a:cxn ang="0">
                <a:pos x="4990" y="28159"/>
              </a:cxn>
              <a:cxn ang="0">
                <a:pos x="4056" y="28226"/>
              </a:cxn>
              <a:cxn ang="0">
                <a:pos x="3790" y="28226"/>
              </a:cxn>
              <a:cxn ang="0">
                <a:pos x="2856" y="28159"/>
              </a:cxn>
              <a:cxn ang="0">
                <a:pos x="1690" y="28193"/>
              </a:cxn>
              <a:cxn ang="0">
                <a:pos x="990" y="28226"/>
              </a:cxn>
              <a:cxn ang="0">
                <a:pos x="556" y="28193"/>
              </a:cxn>
              <a:cxn ang="0">
                <a:pos x="56" y="28226"/>
              </a:cxn>
              <a:cxn ang="0">
                <a:pos x="67" y="27283"/>
              </a:cxn>
              <a:cxn ang="0">
                <a:pos x="33" y="26116"/>
              </a:cxn>
              <a:cxn ang="0">
                <a:pos x="0" y="25416"/>
              </a:cxn>
              <a:cxn ang="0">
                <a:pos x="33" y="24983"/>
              </a:cxn>
              <a:cxn ang="0">
                <a:pos x="67" y="23816"/>
              </a:cxn>
              <a:cxn ang="0">
                <a:pos x="0" y="22883"/>
              </a:cxn>
              <a:cxn ang="0">
                <a:pos x="0" y="22616"/>
              </a:cxn>
              <a:cxn ang="0">
                <a:pos x="67" y="21683"/>
              </a:cxn>
              <a:cxn ang="0">
                <a:pos x="33" y="20516"/>
              </a:cxn>
              <a:cxn ang="0">
                <a:pos x="0" y="19816"/>
              </a:cxn>
              <a:cxn ang="0">
                <a:pos x="33" y="19383"/>
              </a:cxn>
              <a:cxn ang="0">
                <a:pos x="67" y="18216"/>
              </a:cxn>
              <a:cxn ang="0">
                <a:pos x="0" y="17283"/>
              </a:cxn>
              <a:cxn ang="0">
                <a:pos x="0" y="17016"/>
              </a:cxn>
              <a:cxn ang="0">
                <a:pos x="67" y="16083"/>
              </a:cxn>
              <a:cxn ang="0">
                <a:pos x="33" y="14916"/>
              </a:cxn>
              <a:cxn ang="0">
                <a:pos x="0" y="14216"/>
              </a:cxn>
              <a:cxn ang="0">
                <a:pos x="33" y="13783"/>
              </a:cxn>
              <a:cxn ang="0">
                <a:pos x="67" y="12616"/>
              </a:cxn>
              <a:cxn ang="0">
                <a:pos x="0" y="11683"/>
              </a:cxn>
              <a:cxn ang="0">
                <a:pos x="0" y="11416"/>
              </a:cxn>
              <a:cxn ang="0">
                <a:pos x="67" y="10483"/>
              </a:cxn>
              <a:cxn ang="0">
                <a:pos x="33" y="9316"/>
              </a:cxn>
              <a:cxn ang="0">
                <a:pos x="0" y="8616"/>
              </a:cxn>
              <a:cxn ang="0">
                <a:pos x="33" y="8183"/>
              </a:cxn>
              <a:cxn ang="0">
                <a:pos x="67" y="7016"/>
              </a:cxn>
              <a:cxn ang="0">
                <a:pos x="0" y="6083"/>
              </a:cxn>
              <a:cxn ang="0">
                <a:pos x="0" y="5816"/>
              </a:cxn>
              <a:cxn ang="0">
                <a:pos x="67" y="4883"/>
              </a:cxn>
              <a:cxn ang="0">
                <a:pos x="33" y="3716"/>
              </a:cxn>
              <a:cxn ang="0">
                <a:pos x="0" y="3016"/>
              </a:cxn>
              <a:cxn ang="0">
                <a:pos x="33" y="2583"/>
              </a:cxn>
              <a:cxn ang="0">
                <a:pos x="67" y="1416"/>
              </a:cxn>
              <a:cxn ang="0">
                <a:pos x="0" y="483"/>
              </a:cxn>
              <a:cxn ang="0">
                <a:pos x="33" y="67"/>
              </a:cxn>
              <a:cxn ang="0">
                <a:pos x="784" y="0"/>
              </a:cxn>
              <a:cxn ang="0">
                <a:pos x="1218" y="34"/>
              </a:cxn>
              <a:cxn ang="0">
                <a:pos x="2384" y="67"/>
              </a:cxn>
              <a:cxn ang="0">
                <a:pos x="3318" y="0"/>
              </a:cxn>
              <a:cxn ang="0">
                <a:pos x="3584" y="0"/>
              </a:cxn>
              <a:cxn ang="0">
                <a:pos x="4530" y="255"/>
              </a:cxn>
              <a:cxn ang="0">
                <a:pos x="4530" y="455"/>
              </a:cxn>
            </a:cxnLst>
            <a:rect l="0" t="0" r="r" b="b"/>
            <a:pathLst>
              <a:path w="13357" h="28226">
                <a:moveTo>
                  <a:pt x="13357" y="26993"/>
                </a:moveTo>
                <a:lnTo>
                  <a:pt x="13357" y="27193"/>
                </a:lnTo>
                <a:cubicBezTo>
                  <a:pt x="13357" y="27212"/>
                  <a:pt x="13342" y="27226"/>
                  <a:pt x="13323" y="27226"/>
                </a:cubicBezTo>
                <a:cubicBezTo>
                  <a:pt x="13305" y="27226"/>
                  <a:pt x="13290" y="27212"/>
                  <a:pt x="13290" y="27193"/>
                </a:cubicBezTo>
                <a:lnTo>
                  <a:pt x="13290" y="26993"/>
                </a:lnTo>
                <a:cubicBezTo>
                  <a:pt x="13290" y="26975"/>
                  <a:pt x="13305" y="26960"/>
                  <a:pt x="13323" y="26960"/>
                </a:cubicBezTo>
                <a:cubicBezTo>
                  <a:pt x="13342" y="26960"/>
                  <a:pt x="13357" y="26975"/>
                  <a:pt x="13357" y="26993"/>
                </a:cubicBezTo>
                <a:close/>
                <a:moveTo>
                  <a:pt x="13357" y="27460"/>
                </a:moveTo>
                <a:lnTo>
                  <a:pt x="13357" y="27660"/>
                </a:lnTo>
                <a:cubicBezTo>
                  <a:pt x="13357" y="27678"/>
                  <a:pt x="13342" y="27693"/>
                  <a:pt x="13323" y="27693"/>
                </a:cubicBezTo>
                <a:cubicBezTo>
                  <a:pt x="13305" y="27693"/>
                  <a:pt x="13290" y="27678"/>
                  <a:pt x="13290" y="27660"/>
                </a:cubicBezTo>
                <a:lnTo>
                  <a:pt x="13290" y="27460"/>
                </a:lnTo>
                <a:cubicBezTo>
                  <a:pt x="13290" y="27441"/>
                  <a:pt x="13305" y="27426"/>
                  <a:pt x="13323" y="27426"/>
                </a:cubicBezTo>
                <a:cubicBezTo>
                  <a:pt x="13342" y="27426"/>
                  <a:pt x="13357" y="27441"/>
                  <a:pt x="13357" y="27460"/>
                </a:cubicBezTo>
                <a:close/>
                <a:moveTo>
                  <a:pt x="13357" y="27926"/>
                </a:moveTo>
                <a:lnTo>
                  <a:pt x="13357" y="28126"/>
                </a:lnTo>
                <a:cubicBezTo>
                  <a:pt x="13357" y="28145"/>
                  <a:pt x="13342" y="28160"/>
                  <a:pt x="13323" y="28160"/>
                </a:cubicBezTo>
                <a:cubicBezTo>
                  <a:pt x="13305" y="28160"/>
                  <a:pt x="13290" y="28145"/>
                  <a:pt x="13290" y="28126"/>
                </a:cubicBezTo>
                <a:lnTo>
                  <a:pt x="13290" y="27926"/>
                </a:lnTo>
                <a:cubicBezTo>
                  <a:pt x="13290" y="27908"/>
                  <a:pt x="13305" y="27893"/>
                  <a:pt x="13323" y="27893"/>
                </a:cubicBezTo>
                <a:cubicBezTo>
                  <a:pt x="13342" y="27893"/>
                  <a:pt x="13357" y="27908"/>
                  <a:pt x="13357" y="27926"/>
                </a:cubicBezTo>
                <a:close/>
                <a:moveTo>
                  <a:pt x="13123" y="28226"/>
                </a:moveTo>
                <a:lnTo>
                  <a:pt x="12923" y="28226"/>
                </a:lnTo>
                <a:cubicBezTo>
                  <a:pt x="12905" y="28226"/>
                  <a:pt x="12890" y="28211"/>
                  <a:pt x="12890" y="28193"/>
                </a:cubicBezTo>
                <a:cubicBezTo>
                  <a:pt x="12890" y="28174"/>
                  <a:pt x="12905" y="28159"/>
                  <a:pt x="12923" y="28159"/>
                </a:cubicBezTo>
                <a:lnTo>
                  <a:pt x="13123" y="28159"/>
                </a:lnTo>
                <a:cubicBezTo>
                  <a:pt x="13142" y="28159"/>
                  <a:pt x="13156" y="28174"/>
                  <a:pt x="13156" y="28193"/>
                </a:cubicBezTo>
                <a:cubicBezTo>
                  <a:pt x="13156" y="28211"/>
                  <a:pt x="13142" y="28226"/>
                  <a:pt x="13123" y="28226"/>
                </a:cubicBezTo>
                <a:close/>
                <a:moveTo>
                  <a:pt x="12656" y="28226"/>
                </a:moveTo>
                <a:lnTo>
                  <a:pt x="12456" y="28226"/>
                </a:lnTo>
                <a:cubicBezTo>
                  <a:pt x="12438" y="28226"/>
                  <a:pt x="12423" y="28211"/>
                  <a:pt x="12423" y="28193"/>
                </a:cubicBezTo>
                <a:cubicBezTo>
                  <a:pt x="12423" y="28174"/>
                  <a:pt x="12438" y="28159"/>
                  <a:pt x="12456" y="28159"/>
                </a:cubicBezTo>
                <a:lnTo>
                  <a:pt x="12656" y="28159"/>
                </a:lnTo>
                <a:cubicBezTo>
                  <a:pt x="12675" y="28159"/>
                  <a:pt x="12690" y="28174"/>
                  <a:pt x="12690" y="28193"/>
                </a:cubicBezTo>
                <a:cubicBezTo>
                  <a:pt x="12690" y="28211"/>
                  <a:pt x="12675" y="28226"/>
                  <a:pt x="12656" y="28226"/>
                </a:cubicBezTo>
                <a:close/>
                <a:moveTo>
                  <a:pt x="12190" y="28226"/>
                </a:moveTo>
                <a:lnTo>
                  <a:pt x="11990" y="28226"/>
                </a:lnTo>
                <a:cubicBezTo>
                  <a:pt x="11971" y="28226"/>
                  <a:pt x="11956" y="28211"/>
                  <a:pt x="11956" y="28193"/>
                </a:cubicBezTo>
                <a:cubicBezTo>
                  <a:pt x="11956" y="28174"/>
                  <a:pt x="11971" y="28159"/>
                  <a:pt x="11990" y="28159"/>
                </a:cubicBezTo>
                <a:lnTo>
                  <a:pt x="12190" y="28159"/>
                </a:lnTo>
                <a:cubicBezTo>
                  <a:pt x="12208" y="28159"/>
                  <a:pt x="12223" y="28174"/>
                  <a:pt x="12223" y="28193"/>
                </a:cubicBezTo>
                <a:cubicBezTo>
                  <a:pt x="12223" y="28211"/>
                  <a:pt x="12208" y="28226"/>
                  <a:pt x="12190" y="28226"/>
                </a:cubicBezTo>
                <a:close/>
                <a:moveTo>
                  <a:pt x="11723" y="28226"/>
                </a:moveTo>
                <a:lnTo>
                  <a:pt x="11523" y="28226"/>
                </a:lnTo>
                <a:cubicBezTo>
                  <a:pt x="11505" y="28226"/>
                  <a:pt x="11490" y="28211"/>
                  <a:pt x="11490" y="28193"/>
                </a:cubicBezTo>
                <a:cubicBezTo>
                  <a:pt x="11490" y="28174"/>
                  <a:pt x="11505" y="28159"/>
                  <a:pt x="11523" y="28159"/>
                </a:cubicBezTo>
                <a:lnTo>
                  <a:pt x="11723" y="28159"/>
                </a:lnTo>
                <a:cubicBezTo>
                  <a:pt x="11742" y="28159"/>
                  <a:pt x="11756" y="28174"/>
                  <a:pt x="11756" y="28193"/>
                </a:cubicBezTo>
                <a:cubicBezTo>
                  <a:pt x="11756" y="28211"/>
                  <a:pt x="11742" y="28226"/>
                  <a:pt x="11723" y="28226"/>
                </a:cubicBezTo>
                <a:close/>
                <a:moveTo>
                  <a:pt x="11256" y="28226"/>
                </a:moveTo>
                <a:lnTo>
                  <a:pt x="11056" y="28226"/>
                </a:lnTo>
                <a:cubicBezTo>
                  <a:pt x="11038" y="28226"/>
                  <a:pt x="11023" y="28211"/>
                  <a:pt x="11023" y="28193"/>
                </a:cubicBezTo>
                <a:cubicBezTo>
                  <a:pt x="11023" y="28174"/>
                  <a:pt x="11038" y="28159"/>
                  <a:pt x="11056" y="28159"/>
                </a:cubicBezTo>
                <a:lnTo>
                  <a:pt x="11256" y="28159"/>
                </a:lnTo>
                <a:cubicBezTo>
                  <a:pt x="11275" y="28159"/>
                  <a:pt x="11290" y="28174"/>
                  <a:pt x="11290" y="28193"/>
                </a:cubicBezTo>
                <a:cubicBezTo>
                  <a:pt x="11290" y="28211"/>
                  <a:pt x="11275" y="28226"/>
                  <a:pt x="11256" y="28226"/>
                </a:cubicBezTo>
                <a:close/>
                <a:moveTo>
                  <a:pt x="10790" y="28226"/>
                </a:moveTo>
                <a:lnTo>
                  <a:pt x="10590" y="28226"/>
                </a:lnTo>
                <a:cubicBezTo>
                  <a:pt x="10571" y="28226"/>
                  <a:pt x="10556" y="28211"/>
                  <a:pt x="10556" y="28193"/>
                </a:cubicBezTo>
                <a:cubicBezTo>
                  <a:pt x="10556" y="28174"/>
                  <a:pt x="10571" y="28159"/>
                  <a:pt x="10590" y="28159"/>
                </a:cubicBezTo>
                <a:lnTo>
                  <a:pt x="10790" y="28159"/>
                </a:lnTo>
                <a:cubicBezTo>
                  <a:pt x="10808" y="28159"/>
                  <a:pt x="10823" y="28174"/>
                  <a:pt x="10823" y="28193"/>
                </a:cubicBezTo>
                <a:cubicBezTo>
                  <a:pt x="10823" y="28211"/>
                  <a:pt x="10808" y="28226"/>
                  <a:pt x="10790" y="28226"/>
                </a:cubicBezTo>
                <a:close/>
                <a:moveTo>
                  <a:pt x="10323" y="28226"/>
                </a:moveTo>
                <a:lnTo>
                  <a:pt x="10123" y="28226"/>
                </a:lnTo>
                <a:cubicBezTo>
                  <a:pt x="10105" y="28226"/>
                  <a:pt x="10090" y="28211"/>
                  <a:pt x="10090" y="28193"/>
                </a:cubicBezTo>
                <a:cubicBezTo>
                  <a:pt x="10090" y="28174"/>
                  <a:pt x="10105" y="28159"/>
                  <a:pt x="10123" y="28159"/>
                </a:cubicBezTo>
                <a:lnTo>
                  <a:pt x="10323" y="28159"/>
                </a:lnTo>
                <a:cubicBezTo>
                  <a:pt x="10342" y="28159"/>
                  <a:pt x="10356" y="28174"/>
                  <a:pt x="10356" y="28193"/>
                </a:cubicBezTo>
                <a:cubicBezTo>
                  <a:pt x="10356" y="28211"/>
                  <a:pt x="10342" y="28226"/>
                  <a:pt x="10323" y="28226"/>
                </a:cubicBezTo>
                <a:close/>
                <a:moveTo>
                  <a:pt x="9856" y="28226"/>
                </a:moveTo>
                <a:lnTo>
                  <a:pt x="9656" y="28226"/>
                </a:lnTo>
                <a:cubicBezTo>
                  <a:pt x="9638" y="28226"/>
                  <a:pt x="9623" y="28211"/>
                  <a:pt x="9623" y="28193"/>
                </a:cubicBezTo>
                <a:cubicBezTo>
                  <a:pt x="9623" y="28174"/>
                  <a:pt x="9638" y="28159"/>
                  <a:pt x="9656" y="28159"/>
                </a:cubicBezTo>
                <a:lnTo>
                  <a:pt x="9856" y="28159"/>
                </a:lnTo>
                <a:cubicBezTo>
                  <a:pt x="9875" y="28159"/>
                  <a:pt x="9890" y="28174"/>
                  <a:pt x="9890" y="28193"/>
                </a:cubicBezTo>
                <a:cubicBezTo>
                  <a:pt x="9890" y="28211"/>
                  <a:pt x="9875" y="28226"/>
                  <a:pt x="9856" y="28226"/>
                </a:cubicBezTo>
                <a:close/>
                <a:moveTo>
                  <a:pt x="9390" y="28226"/>
                </a:moveTo>
                <a:lnTo>
                  <a:pt x="9190" y="28226"/>
                </a:lnTo>
                <a:cubicBezTo>
                  <a:pt x="9171" y="28226"/>
                  <a:pt x="9156" y="28211"/>
                  <a:pt x="9156" y="28193"/>
                </a:cubicBezTo>
                <a:cubicBezTo>
                  <a:pt x="9156" y="28174"/>
                  <a:pt x="9171" y="28159"/>
                  <a:pt x="9190" y="28159"/>
                </a:cubicBezTo>
                <a:lnTo>
                  <a:pt x="9390" y="28159"/>
                </a:lnTo>
                <a:cubicBezTo>
                  <a:pt x="9408" y="28159"/>
                  <a:pt x="9423" y="28174"/>
                  <a:pt x="9423" y="28193"/>
                </a:cubicBezTo>
                <a:cubicBezTo>
                  <a:pt x="9423" y="28211"/>
                  <a:pt x="9408" y="28226"/>
                  <a:pt x="9390" y="28226"/>
                </a:cubicBezTo>
                <a:close/>
                <a:moveTo>
                  <a:pt x="8923" y="28226"/>
                </a:moveTo>
                <a:lnTo>
                  <a:pt x="8723" y="28226"/>
                </a:lnTo>
                <a:cubicBezTo>
                  <a:pt x="8705" y="28226"/>
                  <a:pt x="8690" y="28211"/>
                  <a:pt x="8690" y="28193"/>
                </a:cubicBezTo>
                <a:cubicBezTo>
                  <a:pt x="8690" y="28174"/>
                  <a:pt x="8705" y="28159"/>
                  <a:pt x="8723" y="28159"/>
                </a:cubicBezTo>
                <a:lnTo>
                  <a:pt x="8923" y="28159"/>
                </a:lnTo>
                <a:cubicBezTo>
                  <a:pt x="8942" y="28159"/>
                  <a:pt x="8956" y="28174"/>
                  <a:pt x="8956" y="28193"/>
                </a:cubicBezTo>
                <a:cubicBezTo>
                  <a:pt x="8956" y="28211"/>
                  <a:pt x="8942" y="28226"/>
                  <a:pt x="8923" y="28226"/>
                </a:cubicBezTo>
                <a:close/>
                <a:moveTo>
                  <a:pt x="8456" y="28226"/>
                </a:moveTo>
                <a:lnTo>
                  <a:pt x="8256" y="28226"/>
                </a:lnTo>
                <a:cubicBezTo>
                  <a:pt x="8238" y="28226"/>
                  <a:pt x="8223" y="28211"/>
                  <a:pt x="8223" y="28193"/>
                </a:cubicBezTo>
                <a:cubicBezTo>
                  <a:pt x="8223" y="28174"/>
                  <a:pt x="8238" y="28159"/>
                  <a:pt x="8256" y="28159"/>
                </a:cubicBezTo>
                <a:lnTo>
                  <a:pt x="8456" y="28159"/>
                </a:lnTo>
                <a:cubicBezTo>
                  <a:pt x="8475" y="28159"/>
                  <a:pt x="8490" y="28174"/>
                  <a:pt x="8490" y="28193"/>
                </a:cubicBezTo>
                <a:cubicBezTo>
                  <a:pt x="8490" y="28211"/>
                  <a:pt x="8475" y="28226"/>
                  <a:pt x="8456" y="28226"/>
                </a:cubicBezTo>
                <a:close/>
                <a:moveTo>
                  <a:pt x="7990" y="28226"/>
                </a:moveTo>
                <a:lnTo>
                  <a:pt x="7790" y="28226"/>
                </a:lnTo>
                <a:cubicBezTo>
                  <a:pt x="7771" y="28226"/>
                  <a:pt x="7756" y="28211"/>
                  <a:pt x="7756" y="28193"/>
                </a:cubicBezTo>
                <a:cubicBezTo>
                  <a:pt x="7756" y="28174"/>
                  <a:pt x="7771" y="28159"/>
                  <a:pt x="7790" y="28159"/>
                </a:cubicBezTo>
                <a:lnTo>
                  <a:pt x="7990" y="28159"/>
                </a:lnTo>
                <a:cubicBezTo>
                  <a:pt x="8008" y="28159"/>
                  <a:pt x="8023" y="28174"/>
                  <a:pt x="8023" y="28193"/>
                </a:cubicBezTo>
                <a:cubicBezTo>
                  <a:pt x="8023" y="28211"/>
                  <a:pt x="8008" y="28226"/>
                  <a:pt x="7990" y="28226"/>
                </a:cubicBezTo>
                <a:close/>
                <a:moveTo>
                  <a:pt x="7523" y="28226"/>
                </a:moveTo>
                <a:lnTo>
                  <a:pt x="7323" y="28226"/>
                </a:lnTo>
                <a:cubicBezTo>
                  <a:pt x="7305" y="28226"/>
                  <a:pt x="7290" y="28211"/>
                  <a:pt x="7290" y="28193"/>
                </a:cubicBezTo>
                <a:cubicBezTo>
                  <a:pt x="7290" y="28174"/>
                  <a:pt x="7305" y="28159"/>
                  <a:pt x="7323" y="28159"/>
                </a:cubicBezTo>
                <a:lnTo>
                  <a:pt x="7523" y="28159"/>
                </a:lnTo>
                <a:cubicBezTo>
                  <a:pt x="7542" y="28159"/>
                  <a:pt x="7556" y="28174"/>
                  <a:pt x="7556" y="28193"/>
                </a:cubicBezTo>
                <a:cubicBezTo>
                  <a:pt x="7556" y="28211"/>
                  <a:pt x="7542" y="28226"/>
                  <a:pt x="7523" y="28226"/>
                </a:cubicBezTo>
                <a:close/>
                <a:moveTo>
                  <a:pt x="7056" y="28226"/>
                </a:moveTo>
                <a:lnTo>
                  <a:pt x="6856" y="28226"/>
                </a:lnTo>
                <a:cubicBezTo>
                  <a:pt x="6838" y="28226"/>
                  <a:pt x="6823" y="28211"/>
                  <a:pt x="6823" y="28193"/>
                </a:cubicBezTo>
                <a:cubicBezTo>
                  <a:pt x="6823" y="28174"/>
                  <a:pt x="6838" y="28159"/>
                  <a:pt x="6856" y="28159"/>
                </a:cubicBezTo>
                <a:lnTo>
                  <a:pt x="7056" y="28159"/>
                </a:lnTo>
                <a:cubicBezTo>
                  <a:pt x="7075" y="28159"/>
                  <a:pt x="7090" y="28174"/>
                  <a:pt x="7090" y="28193"/>
                </a:cubicBezTo>
                <a:cubicBezTo>
                  <a:pt x="7090" y="28211"/>
                  <a:pt x="7075" y="28226"/>
                  <a:pt x="7056" y="28226"/>
                </a:cubicBezTo>
                <a:close/>
                <a:moveTo>
                  <a:pt x="6590" y="28226"/>
                </a:moveTo>
                <a:lnTo>
                  <a:pt x="6390" y="28226"/>
                </a:lnTo>
                <a:cubicBezTo>
                  <a:pt x="6371" y="28226"/>
                  <a:pt x="6356" y="28211"/>
                  <a:pt x="6356" y="28193"/>
                </a:cubicBezTo>
                <a:cubicBezTo>
                  <a:pt x="6356" y="28174"/>
                  <a:pt x="6371" y="28159"/>
                  <a:pt x="6390" y="28159"/>
                </a:cubicBezTo>
                <a:lnTo>
                  <a:pt x="6590" y="28159"/>
                </a:lnTo>
                <a:cubicBezTo>
                  <a:pt x="6608" y="28159"/>
                  <a:pt x="6623" y="28174"/>
                  <a:pt x="6623" y="28193"/>
                </a:cubicBezTo>
                <a:cubicBezTo>
                  <a:pt x="6623" y="28211"/>
                  <a:pt x="6608" y="28226"/>
                  <a:pt x="6590" y="28226"/>
                </a:cubicBezTo>
                <a:close/>
                <a:moveTo>
                  <a:pt x="6123" y="28226"/>
                </a:moveTo>
                <a:lnTo>
                  <a:pt x="5923" y="28226"/>
                </a:lnTo>
                <a:cubicBezTo>
                  <a:pt x="5905" y="28226"/>
                  <a:pt x="5890" y="28211"/>
                  <a:pt x="5890" y="28193"/>
                </a:cubicBezTo>
                <a:cubicBezTo>
                  <a:pt x="5890" y="28174"/>
                  <a:pt x="5905" y="28159"/>
                  <a:pt x="5923" y="28159"/>
                </a:cubicBezTo>
                <a:lnTo>
                  <a:pt x="6123" y="28159"/>
                </a:lnTo>
                <a:cubicBezTo>
                  <a:pt x="6142" y="28159"/>
                  <a:pt x="6156" y="28174"/>
                  <a:pt x="6156" y="28193"/>
                </a:cubicBezTo>
                <a:cubicBezTo>
                  <a:pt x="6156" y="28211"/>
                  <a:pt x="6142" y="28226"/>
                  <a:pt x="6123" y="28226"/>
                </a:cubicBezTo>
                <a:close/>
                <a:moveTo>
                  <a:pt x="5656" y="28226"/>
                </a:moveTo>
                <a:lnTo>
                  <a:pt x="5456" y="28226"/>
                </a:lnTo>
                <a:cubicBezTo>
                  <a:pt x="5438" y="28226"/>
                  <a:pt x="5423" y="28211"/>
                  <a:pt x="5423" y="28193"/>
                </a:cubicBezTo>
                <a:cubicBezTo>
                  <a:pt x="5423" y="28174"/>
                  <a:pt x="5438" y="28159"/>
                  <a:pt x="5456" y="28159"/>
                </a:cubicBezTo>
                <a:lnTo>
                  <a:pt x="5656" y="28159"/>
                </a:lnTo>
                <a:cubicBezTo>
                  <a:pt x="5675" y="28159"/>
                  <a:pt x="5690" y="28174"/>
                  <a:pt x="5690" y="28193"/>
                </a:cubicBezTo>
                <a:cubicBezTo>
                  <a:pt x="5690" y="28211"/>
                  <a:pt x="5675" y="28226"/>
                  <a:pt x="5656" y="28226"/>
                </a:cubicBezTo>
                <a:close/>
                <a:moveTo>
                  <a:pt x="5190" y="28226"/>
                </a:moveTo>
                <a:lnTo>
                  <a:pt x="4990" y="28226"/>
                </a:lnTo>
                <a:cubicBezTo>
                  <a:pt x="4971" y="28226"/>
                  <a:pt x="4956" y="28211"/>
                  <a:pt x="4956" y="28193"/>
                </a:cubicBezTo>
                <a:cubicBezTo>
                  <a:pt x="4956" y="28174"/>
                  <a:pt x="4971" y="28159"/>
                  <a:pt x="4990" y="28159"/>
                </a:cubicBezTo>
                <a:lnTo>
                  <a:pt x="5190" y="28159"/>
                </a:lnTo>
                <a:cubicBezTo>
                  <a:pt x="5208" y="28159"/>
                  <a:pt x="5223" y="28174"/>
                  <a:pt x="5223" y="28193"/>
                </a:cubicBezTo>
                <a:cubicBezTo>
                  <a:pt x="5223" y="28211"/>
                  <a:pt x="5208" y="28226"/>
                  <a:pt x="5190" y="28226"/>
                </a:cubicBezTo>
                <a:close/>
                <a:moveTo>
                  <a:pt x="4723" y="28226"/>
                </a:moveTo>
                <a:lnTo>
                  <a:pt x="4523" y="28226"/>
                </a:lnTo>
                <a:cubicBezTo>
                  <a:pt x="4505" y="28226"/>
                  <a:pt x="4490" y="28211"/>
                  <a:pt x="4490" y="28193"/>
                </a:cubicBezTo>
                <a:cubicBezTo>
                  <a:pt x="4490" y="28174"/>
                  <a:pt x="4505" y="28159"/>
                  <a:pt x="4523" y="28159"/>
                </a:cubicBezTo>
                <a:lnTo>
                  <a:pt x="4723" y="28159"/>
                </a:lnTo>
                <a:cubicBezTo>
                  <a:pt x="4742" y="28159"/>
                  <a:pt x="4756" y="28174"/>
                  <a:pt x="4756" y="28193"/>
                </a:cubicBezTo>
                <a:cubicBezTo>
                  <a:pt x="4756" y="28211"/>
                  <a:pt x="4742" y="28226"/>
                  <a:pt x="4723" y="28226"/>
                </a:cubicBezTo>
                <a:close/>
                <a:moveTo>
                  <a:pt x="4256" y="28226"/>
                </a:moveTo>
                <a:lnTo>
                  <a:pt x="4056" y="28226"/>
                </a:lnTo>
                <a:cubicBezTo>
                  <a:pt x="4038" y="28226"/>
                  <a:pt x="4023" y="28211"/>
                  <a:pt x="4023" y="28193"/>
                </a:cubicBezTo>
                <a:cubicBezTo>
                  <a:pt x="4023" y="28174"/>
                  <a:pt x="4038" y="28159"/>
                  <a:pt x="4056" y="28159"/>
                </a:cubicBezTo>
                <a:lnTo>
                  <a:pt x="4256" y="28159"/>
                </a:lnTo>
                <a:cubicBezTo>
                  <a:pt x="4275" y="28159"/>
                  <a:pt x="4290" y="28174"/>
                  <a:pt x="4290" y="28193"/>
                </a:cubicBezTo>
                <a:cubicBezTo>
                  <a:pt x="4290" y="28211"/>
                  <a:pt x="4275" y="28226"/>
                  <a:pt x="4256" y="28226"/>
                </a:cubicBezTo>
                <a:close/>
                <a:moveTo>
                  <a:pt x="3790" y="28226"/>
                </a:moveTo>
                <a:lnTo>
                  <a:pt x="3590" y="28226"/>
                </a:lnTo>
                <a:cubicBezTo>
                  <a:pt x="3571" y="28226"/>
                  <a:pt x="3556" y="28211"/>
                  <a:pt x="3556" y="28193"/>
                </a:cubicBezTo>
                <a:cubicBezTo>
                  <a:pt x="3556" y="28174"/>
                  <a:pt x="3571" y="28159"/>
                  <a:pt x="3590" y="28159"/>
                </a:cubicBezTo>
                <a:lnTo>
                  <a:pt x="3790" y="28159"/>
                </a:lnTo>
                <a:cubicBezTo>
                  <a:pt x="3808" y="28159"/>
                  <a:pt x="3823" y="28174"/>
                  <a:pt x="3823" y="28193"/>
                </a:cubicBezTo>
                <a:cubicBezTo>
                  <a:pt x="3823" y="28211"/>
                  <a:pt x="3808" y="28226"/>
                  <a:pt x="3790" y="28226"/>
                </a:cubicBezTo>
                <a:close/>
                <a:moveTo>
                  <a:pt x="3323" y="28226"/>
                </a:moveTo>
                <a:lnTo>
                  <a:pt x="3123" y="28226"/>
                </a:lnTo>
                <a:cubicBezTo>
                  <a:pt x="3105" y="28226"/>
                  <a:pt x="3090" y="28211"/>
                  <a:pt x="3090" y="28193"/>
                </a:cubicBezTo>
                <a:cubicBezTo>
                  <a:pt x="3090" y="28174"/>
                  <a:pt x="3105" y="28159"/>
                  <a:pt x="3123" y="28159"/>
                </a:cubicBezTo>
                <a:lnTo>
                  <a:pt x="3323" y="28159"/>
                </a:lnTo>
                <a:cubicBezTo>
                  <a:pt x="3342" y="28159"/>
                  <a:pt x="3356" y="28174"/>
                  <a:pt x="3356" y="28193"/>
                </a:cubicBezTo>
                <a:cubicBezTo>
                  <a:pt x="3356" y="28211"/>
                  <a:pt x="3342" y="28226"/>
                  <a:pt x="3323" y="28226"/>
                </a:cubicBezTo>
                <a:close/>
                <a:moveTo>
                  <a:pt x="2856" y="28226"/>
                </a:moveTo>
                <a:lnTo>
                  <a:pt x="2656" y="28226"/>
                </a:lnTo>
                <a:cubicBezTo>
                  <a:pt x="2638" y="28226"/>
                  <a:pt x="2623" y="28211"/>
                  <a:pt x="2623" y="28193"/>
                </a:cubicBezTo>
                <a:cubicBezTo>
                  <a:pt x="2623" y="28174"/>
                  <a:pt x="2638" y="28159"/>
                  <a:pt x="2656" y="28159"/>
                </a:cubicBezTo>
                <a:lnTo>
                  <a:pt x="2856" y="28159"/>
                </a:lnTo>
                <a:cubicBezTo>
                  <a:pt x="2875" y="28159"/>
                  <a:pt x="2890" y="28174"/>
                  <a:pt x="2890" y="28193"/>
                </a:cubicBezTo>
                <a:cubicBezTo>
                  <a:pt x="2890" y="28211"/>
                  <a:pt x="2875" y="28226"/>
                  <a:pt x="2856" y="28226"/>
                </a:cubicBezTo>
                <a:close/>
                <a:moveTo>
                  <a:pt x="2390" y="28226"/>
                </a:moveTo>
                <a:lnTo>
                  <a:pt x="2190" y="28226"/>
                </a:lnTo>
                <a:cubicBezTo>
                  <a:pt x="2171" y="28226"/>
                  <a:pt x="2156" y="28211"/>
                  <a:pt x="2156" y="28193"/>
                </a:cubicBezTo>
                <a:cubicBezTo>
                  <a:pt x="2156" y="28174"/>
                  <a:pt x="2171" y="28159"/>
                  <a:pt x="2190" y="28159"/>
                </a:cubicBezTo>
                <a:lnTo>
                  <a:pt x="2390" y="28159"/>
                </a:lnTo>
                <a:cubicBezTo>
                  <a:pt x="2408" y="28159"/>
                  <a:pt x="2423" y="28174"/>
                  <a:pt x="2423" y="28193"/>
                </a:cubicBezTo>
                <a:cubicBezTo>
                  <a:pt x="2423" y="28211"/>
                  <a:pt x="2408" y="28226"/>
                  <a:pt x="2390" y="28226"/>
                </a:cubicBezTo>
                <a:close/>
                <a:moveTo>
                  <a:pt x="1923" y="28226"/>
                </a:moveTo>
                <a:lnTo>
                  <a:pt x="1723" y="28226"/>
                </a:lnTo>
                <a:cubicBezTo>
                  <a:pt x="1705" y="28226"/>
                  <a:pt x="1690" y="28211"/>
                  <a:pt x="1690" y="28193"/>
                </a:cubicBezTo>
                <a:cubicBezTo>
                  <a:pt x="1690" y="28174"/>
                  <a:pt x="1705" y="28159"/>
                  <a:pt x="1723" y="28159"/>
                </a:cubicBezTo>
                <a:lnTo>
                  <a:pt x="1923" y="28159"/>
                </a:lnTo>
                <a:cubicBezTo>
                  <a:pt x="1942" y="28159"/>
                  <a:pt x="1956" y="28174"/>
                  <a:pt x="1956" y="28193"/>
                </a:cubicBezTo>
                <a:cubicBezTo>
                  <a:pt x="1956" y="28211"/>
                  <a:pt x="1942" y="28226"/>
                  <a:pt x="1923" y="28226"/>
                </a:cubicBezTo>
                <a:close/>
                <a:moveTo>
                  <a:pt x="1456" y="28226"/>
                </a:moveTo>
                <a:lnTo>
                  <a:pt x="1256" y="28226"/>
                </a:lnTo>
                <a:cubicBezTo>
                  <a:pt x="1238" y="28226"/>
                  <a:pt x="1223" y="28211"/>
                  <a:pt x="1223" y="28193"/>
                </a:cubicBezTo>
                <a:cubicBezTo>
                  <a:pt x="1223" y="28174"/>
                  <a:pt x="1238" y="28159"/>
                  <a:pt x="1256" y="28159"/>
                </a:cubicBezTo>
                <a:lnTo>
                  <a:pt x="1456" y="28159"/>
                </a:lnTo>
                <a:cubicBezTo>
                  <a:pt x="1475" y="28159"/>
                  <a:pt x="1490" y="28174"/>
                  <a:pt x="1490" y="28193"/>
                </a:cubicBezTo>
                <a:cubicBezTo>
                  <a:pt x="1490" y="28211"/>
                  <a:pt x="1475" y="28226"/>
                  <a:pt x="1456" y="28226"/>
                </a:cubicBezTo>
                <a:close/>
                <a:moveTo>
                  <a:pt x="990" y="28226"/>
                </a:moveTo>
                <a:lnTo>
                  <a:pt x="790" y="28226"/>
                </a:lnTo>
                <a:cubicBezTo>
                  <a:pt x="771" y="28226"/>
                  <a:pt x="756" y="28211"/>
                  <a:pt x="756" y="28193"/>
                </a:cubicBezTo>
                <a:cubicBezTo>
                  <a:pt x="756" y="28174"/>
                  <a:pt x="771" y="28159"/>
                  <a:pt x="790" y="28159"/>
                </a:cubicBezTo>
                <a:lnTo>
                  <a:pt x="990" y="28159"/>
                </a:lnTo>
                <a:cubicBezTo>
                  <a:pt x="1008" y="28159"/>
                  <a:pt x="1023" y="28174"/>
                  <a:pt x="1023" y="28193"/>
                </a:cubicBezTo>
                <a:cubicBezTo>
                  <a:pt x="1023" y="28211"/>
                  <a:pt x="1008" y="28226"/>
                  <a:pt x="990" y="28226"/>
                </a:cubicBezTo>
                <a:close/>
                <a:moveTo>
                  <a:pt x="523" y="28226"/>
                </a:moveTo>
                <a:lnTo>
                  <a:pt x="323" y="28226"/>
                </a:lnTo>
                <a:cubicBezTo>
                  <a:pt x="305" y="28226"/>
                  <a:pt x="290" y="28211"/>
                  <a:pt x="290" y="28193"/>
                </a:cubicBezTo>
                <a:cubicBezTo>
                  <a:pt x="290" y="28174"/>
                  <a:pt x="305" y="28159"/>
                  <a:pt x="323" y="28159"/>
                </a:cubicBezTo>
                <a:lnTo>
                  <a:pt x="523" y="28159"/>
                </a:lnTo>
                <a:cubicBezTo>
                  <a:pt x="542" y="28159"/>
                  <a:pt x="556" y="28174"/>
                  <a:pt x="556" y="28193"/>
                </a:cubicBezTo>
                <a:cubicBezTo>
                  <a:pt x="556" y="28211"/>
                  <a:pt x="542" y="28226"/>
                  <a:pt x="523" y="28226"/>
                </a:cubicBezTo>
                <a:close/>
                <a:moveTo>
                  <a:pt x="56" y="28226"/>
                </a:moveTo>
                <a:lnTo>
                  <a:pt x="33" y="28226"/>
                </a:lnTo>
                <a:cubicBezTo>
                  <a:pt x="15" y="28226"/>
                  <a:pt x="0" y="28211"/>
                  <a:pt x="0" y="28193"/>
                </a:cubicBezTo>
                <a:lnTo>
                  <a:pt x="0" y="28016"/>
                </a:lnTo>
                <a:cubicBezTo>
                  <a:pt x="0" y="27998"/>
                  <a:pt x="15" y="27983"/>
                  <a:pt x="33" y="27983"/>
                </a:cubicBezTo>
                <a:cubicBezTo>
                  <a:pt x="52" y="27983"/>
                  <a:pt x="67" y="27998"/>
                  <a:pt x="67" y="28016"/>
                </a:cubicBezTo>
                <a:lnTo>
                  <a:pt x="67" y="28193"/>
                </a:lnTo>
                <a:lnTo>
                  <a:pt x="33" y="28159"/>
                </a:lnTo>
                <a:lnTo>
                  <a:pt x="56" y="28159"/>
                </a:lnTo>
                <a:cubicBezTo>
                  <a:pt x="75" y="28159"/>
                  <a:pt x="90" y="28174"/>
                  <a:pt x="90" y="28193"/>
                </a:cubicBezTo>
                <a:cubicBezTo>
                  <a:pt x="90" y="28211"/>
                  <a:pt x="75" y="28226"/>
                  <a:pt x="56" y="28226"/>
                </a:cubicBezTo>
                <a:close/>
                <a:moveTo>
                  <a:pt x="0" y="27749"/>
                </a:moveTo>
                <a:lnTo>
                  <a:pt x="0" y="27549"/>
                </a:lnTo>
                <a:cubicBezTo>
                  <a:pt x="0" y="27531"/>
                  <a:pt x="15" y="27516"/>
                  <a:pt x="33" y="27516"/>
                </a:cubicBezTo>
                <a:cubicBezTo>
                  <a:pt x="52" y="27516"/>
                  <a:pt x="67" y="27531"/>
                  <a:pt x="67" y="27549"/>
                </a:cubicBezTo>
                <a:lnTo>
                  <a:pt x="67" y="27749"/>
                </a:lnTo>
                <a:cubicBezTo>
                  <a:pt x="67" y="27768"/>
                  <a:pt x="52" y="27783"/>
                  <a:pt x="33" y="27783"/>
                </a:cubicBezTo>
                <a:cubicBezTo>
                  <a:pt x="15" y="27783"/>
                  <a:pt x="0" y="27768"/>
                  <a:pt x="0" y="27749"/>
                </a:cubicBezTo>
                <a:close/>
                <a:moveTo>
                  <a:pt x="0" y="27283"/>
                </a:moveTo>
                <a:lnTo>
                  <a:pt x="0" y="27083"/>
                </a:lnTo>
                <a:cubicBezTo>
                  <a:pt x="0" y="27064"/>
                  <a:pt x="15" y="27049"/>
                  <a:pt x="33" y="27049"/>
                </a:cubicBezTo>
                <a:cubicBezTo>
                  <a:pt x="52" y="27049"/>
                  <a:pt x="67" y="27064"/>
                  <a:pt x="67" y="27083"/>
                </a:cubicBezTo>
                <a:lnTo>
                  <a:pt x="67" y="27283"/>
                </a:lnTo>
                <a:cubicBezTo>
                  <a:pt x="67" y="27301"/>
                  <a:pt x="52" y="27316"/>
                  <a:pt x="33" y="27316"/>
                </a:cubicBezTo>
                <a:cubicBezTo>
                  <a:pt x="15" y="27316"/>
                  <a:pt x="0" y="27301"/>
                  <a:pt x="0" y="27283"/>
                </a:cubicBezTo>
                <a:close/>
                <a:moveTo>
                  <a:pt x="0" y="26816"/>
                </a:moveTo>
                <a:lnTo>
                  <a:pt x="0" y="26616"/>
                </a:lnTo>
                <a:cubicBezTo>
                  <a:pt x="0" y="26598"/>
                  <a:pt x="15" y="26583"/>
                  <a:pt x="33" y="26583"/>
                </a:cubicBezTo>
                <a:cubicBezTo>
                  <a:pt x="52" y="26583"/>
                  <a:pt x="67" y="26598"/>
                  <a:pt x="67" y="26616"/>
                </a:cubicBezTo>
                <a:lnTo>
                  <a:pt x="67" y="26816"/>
                </a:lnTo>
                <a:cubicBezTo>
                  <a:pt x="67" y="26834"/>
                  <a:pt x="52" y="26849"/>
                  <a:pt x="33" y="26849"/>
                </a:cubicBezTo>
                <a:cubicBezTo>
                  <a:pt x="15" y="26849"/>
                  <a:pt x="0" y="26834"/>
                  <a:pt x="0" y="26816"/>
                </a:cubicBezTo>
                <a:close/>
                <a:moveTo>
                  <a:pt x="0" y="26349"/>
                </a:moveTo>
                <a:lnTo>
                  <a:pt x="0" y="26149"/>
                </a:lnTo>
                <a:cubicBezTo>
                  <a:pt x="0" y="26131"/>
                  <a:pt x="15" y="26116"/>
                  <a:pt x="33" y="26116"/>
                </a:cubicBezTo>
                <a:cubicBezTo>
                  <a:pt x="52" y="26116"/>
                  <a:pt x="67" y="26131"/>
                  <a:pt x="67" y="26149"/>
                </a:cubicBezTo>
                <a:lnTo>
                  <a:pt x="67" y="26349"/>
                </a:lnTo>
                <a:cubicBezTo>
                  <a:pt x="67" y="26368"/>
                  <a:pt x="52" y="26383"/>
                  <a:pt x="33" y="26383"/>
                </a:cubicBezTo>
                <a:cubicBezTo>
                  <a:pt x="15" y="26383"/>
                  <a:pt x="0" y="26368"/>
                  <a:pt x="0" y="26349"/>
                </a:cubicBezTo>
                <a:close/>
                <a:moveTo>
                  <a:pt x="0" y="25883"/>
                </a:moveTo>
                <a:lnTo>
                  <a:pt x="0" y="25683"/>
                </a:lnTo>
                <a:cubicBezTo>
                  <a:pt x="0" y="25664"/>
                  <a:pt x="15" y="25649"/>
                  <a:pt x="33" y="25649"/>
                </a:cubicBezTo>
                <a:cubicBezTo>
                  <a:pt x="52" y="25649"/>
                  <a:pt x="67" y="25664"/>
                  <a:pt x="67" y="25683"/>
                </a:cubicBezTo>
                <a:lnTo>
                  <a:pt x="67" y="25883"/>
                </a:lnTo>
                <a:cubicBezTo>
                  <a:pt x="67" y="25901"/>
                  <a:pt x="52" y="25916"/>
                  <a:pt x="33" y="25916"/>
                </a:cubicBezTo>
                <a:cubicBezTo>
                  <a:pt x="15" y="25916"/>
                  <a:pt x="0" y="25901"/>
                  <a:pt x="0" y="25883"/>
                </a:cubicBezTo>
                <a:close/>
                <a:moveTo>
                  <a:pt x="0" y="25416"/>
                </a:moveTo>
                <a:lnTo>
                  <a:pt x="0" y="25216"/>
                </a:lnTo>
                <a:cubicBezTo>
                  <a:pt x="0" y="25198"/>
                  <a:pt x="15" y="25183"/>
                  <a:pt x="33" y="25183"/>
                </a:cubicBezTo>
                <a:cubicBezTo>
                  <a:pt x="52" y="25183"/>
                  <a:pt x="67" y="25198"/>
                  <a:pt x="67" y="25216"/>
                </a:cubicBezTo>
                <a:lnTo>
                  <a:pt x="67" y="25416"/>
                </a:lnTo>
                <a:cubicBezTo>
                  <a:pt x="67" y="25434"/>
                  <a:pt x="52" y="25449"/>
                  <a:pt x="33" y="25449"/>
                </a:cubicBezTo>
                <a:cubicBezTo>
                  <a:pt x="15" y="25449"/>
                  <a:pt x="0" y="25434"/>
                  <a:pt x="0" y="25416"/>
                </a:cubicBezTo>
                <a:close/>
                <a:moveTo>
                  <a:pt x="0" y="24949"/>
                </a:moveTo>
                <a:lnTo>
                  <a:pt x="0" y="24749"/>
                </a:lnTo>
                <a:cubicBezTo>
                  <a:pt x="0" y="24731"/>
                  <a:pt x="15" y="24716"/>
                  <a:pt x="33" y="24716"/>
                </a:cubicBezTo>
                <a:cubicBezTo>
                  <a:pt x="52" y="24716"/>
                  <a:pt x="67" y="24731"/>
                  <a:pt x="67" y="24749"/>
                </a:cubicBezTo>
                <a:lnTo>
                  <a:pt x="67" y="24949"/>
                </a:lnTo>
                <a:cubicBezTo>
                  <a:pt x="67" y="24968"/>
                  <a:pt x="52" y="24983"/>
                  <a:pt x="33" y="24983"/>
                </a:cubicBezTo>
                <a:cubicBezTo>
                  <a:pt x="15" y="24983"/>
                  <a:pt x="0" y="24968"/>
                  <a:pt x="0" y="24949"/>
                </a:cubicBezTo>
                <a:close/>
                <a:moveTo>
                  <a:pt x="0" y="24483"/>
                </a:moveTo>
                <a:lnTo>
                  <a:pt x="0" y="24283"/>
                </a:lnTo>
                <a:cubicBezTo>
                  <a:pt x="0" y="24264"/>
                  <a:pt x="15" y="24249"/>
                  <a:pt x="33" y="24249"/>
                </a:cubicBezTo>
                <a:cubicBezTo>
                  <a:pt x="52" y="24249"/>
                  <a:pt x="67" y="24264"/>
                  <a:pt x="67" y="24283"/>
                </a:cubicBezTo>
                <a:lnTo>
                  <a:pt x="67" y="24483"/>
                </a:lnTo>
                <a:cubicBezTo>
                  <a:pt x="67" y="24501"/>
                  <a:pt x="52" y="24516"/>
                  <a:pt x="33" y="24516"/>
                </a:cubicBezTo>
                <a:cubicBezTo>
                  <a:pt x="15" y="24516"/>
                  <a:pt x="0" y="24501"/>
                  <a:pt x="0" y="24483"/>
                </a:cubicBezTo>
                <a:close/>
                <a:moveTo>
                  <a:pt x="0" y="24016"/>
                </a:moveTo>
                <a:lnTo>
                  <a:pt x="0" y="23816"/>
                </a:lnTo>
                <a:cubicBezTo>
                  <a:pt x="0" y="23798"/>
                  <a:pt x="15" y="23783"/>
                  <a:pt x="33" y="23783"/>
                </a:cubicBezTo>
                <a:cubicBezTo>
                  <a:pt x="52" y="23783"/>
                  <a:pt x="67" y="23798"/>
                  <a:pt x="67" y="23816"/>
                </a:cubicBezTo>
                <a:lnTo>
                  <a:pt x="67" y="24016"/>
                </a:lnTo>
                <a:cubicBezTo>
                  <a:pt x="67" y="24034"/>
                  <a:pt x="52" y="24049"/>
                  <a:pt x="33" y="24049"/>
                </a:cubicBezTo>
                <a:cubicBezTo>
                  <a:pt x="15" y="24049"/>
                  <a:pt x="0" y="24034"/>
                  <a:pt x="0" y="24016"/>
                </a:cubicBezTo>
                <a:close/>
                <a:moveTo>
                  <a:pt x="0" y="23549"/>
                </a:moveTo>
                <a:lnTo>
                  <a:pt x="0" y="23349"/>
                </a:lnTo>
                <a:cubicBezTo>
                  <a:pt x="0" y="23331"/>
                  <a:pt x="15" y="23316"/>
                  <a:pt x="33" y="23316"/>
                </a:cubicBezTo>
                <a:cubicBezTo>
                  <a:pt x="52" y="23316"/>
                  <a:pt x="67" y="23331"/>
                  <a:pt x="67" y="23349"/>
                </a:cubicBezTo>
                <a:lnTo>
                  <a:pt x="67" y="23549"/>
                </a:lnTo>
                <a:cubicBezTo>
                  <a:pt x="67" y="23568"/>
                  <a:pt x="52" y="23583"/>
                  <a:pt x="33" y="23583"/>
                </a:cubicBezTo>
                <a:cubicBezTo>
                  <a:pt x="15" y="23583"/>
                  <a:pt x="0" y="23568"/>
                  <a:pt x="0" y="23549"/>
                </a:cubicBezTo>
                <a:close/>
                <a:moveTo>
                  <a:pt x="0" y="23083"/>
                </a:moveTo>
                <a:lnTo>
                  <a:pt x="0" y="22883"/>
                </a:lnTo>
                <a:cubicBezTo>
                  <a:pt x="0" y="22864"/>
                  <a:pt x="15" y="22849"/>
                  <a:pt x="33" y="22849"/>
                </a:cubicBezTo>
                <a:cubicBezTo>
                  <a:pt x="52" y="22849"/>
                  <a:pt x="67" y="22864"/>
                  <a:pt x="67" y="22883"/>
                </a:cubicBezTo>
                <a:lnTo>
                  <a:pt x="67" y="23083"/>
                </a:lnTo>
                <a:cubicBezTo>
                  <a:pt x="67" y="23101"/>
                  <a:pt x="52" y="23116"/>
                  <a:pt x="33" y="23116"/>
                </a:cubicBezTo>
                <a:cubicBezTo>
                  <a:pt x="15" y="23116"/>
                  <a:pt x="0" y="23101"/>
                  <a:pt x="0" y="23083"/>
                </a:cubicBezTo>
                <a:close/>
                <a:moveTo>
                  <a:pt x="0" y="22616"/>
                </a:moveTo>
                <a:lnTo>
                  <a:pt x="0" y="22416"/>
                </a:lnTo>
                <a:cubicBezTo>
                  <a:pt x="0" y="22398"/>
                  <a:pt x="15" y="22383"/>
                  <a:pt x="33" y="22383"/>
                </a:cubicBezTo>
                <a:cubicBezTo>
                  <a:pt x="52" y="22383"/>
                  <a:pt x="67" y="22398"/>
                  <a:pt x="67" y="22416"/>
                </a:cubicBezTo>
                <a:lnTo>
                  <a:pt x="67" y="22616"/>
                </a:lnTo>
                <a:cubicBezTo>
                  <a:pt x="67" y="22634"/>
                  <a:pt x="52" y="22649"/>
                  <a:pt x="33" y="22649"/>
                </a:cubicBezTo>
                <a:cubicBezTo>
                  <a:pt x="15" y="22649"/>
                  <a:pt x="0" y="22634"/>
                  <a:pt x="0" y="22616"/>
                </a:cubicBezTo>
                <a:close/>
                <a:moveTo>
                  <a:pt x="0" y="22149"/>
                </a:moveTo>
                <a:lnTo>
                  <a:pt x="0" y="21949"/>
                </a:lnTo>
                <a:cubicBezTo>
                  <a:pt x="0" y="21931"/>
                  <a:pt x="15" y="21916"/>
                  <a:pt x="33" y="21916"/>
                </a:cubicBezTo>
                <a:cubicBezTo>
                  <a:pt x="52" y="21916"/>
                  <a:pt x="67" y="21931"/>
                  <a:pt x="67" y="21949"/>
                </a:cubicBezTo>
                <a:lnTo>
                  <a:pt x="67" y="22149"/>
                </a:lnTo>
                <a:cubicBezTo>
                  <a:pt x="67" y="22168"/>
                  <a:pt x="52" y="22183"/>
                  <a:pt x="33" y="22183"/>
                </a:cubicBezTo>
                <a:cubicBezTo>
                  <a:pt x="15" y="22183"/>
                  <a:pt x="0" y="22168"/>
                  <a:pt x="0" y="22149"/>
                </a:cubicBezTo>
                <a:close/>
                <a:moveTo>
                  <a:pt x="0" y="21683"/>
                </a:moveTo>
                <a:lnTo>
                  <a:pt x="0" y="21483"/>
                </a:lnTo>
                <a:cubicBezTo>
                  <a:pt x="0" y="21464"/>
                  <a:pt x="15" y="21449"/>
                  <a:pt x="33" y="21449"/>
                </a:cubicBezTo>
                <a:cubicBezTo>
                  <a:pt x="52" y="21449"/>
                  <a:pt x="67" y="21464"/>
                  <a:pt x="67" y="21483"/>
                </a:cubicBezTo>
                <a:lnTo>
                  <a:pt x="67" y="21683"/>
                </a:lnTo>
                <a:cubicBezTo>
                  <a:pt x="67" y="21701"/>
                  <a:pt x="52" y="21716"/>
                  <a:pt x="33" y="21716"/>
                </a:cubicBezTo>
                <a:cubicBezTo>
                  <a:pt x="15" y="21716"/>
                  <a:pt x="0" y="21701"/>
                  <a:pt x="0" y="21683"/>
                </a:cubicBezTo>
                <a:close/>
                <a:moveTo>
                  <a:pt x="0" y="21216"/>
                </a:moveTo>
                <a:lnTo>
                  <a:pt x="0" y="21016"/>
                </a:lnTo>
                <a:cubicBezTo>
                  <a:pt x="0" y="20998"/>
                  <a:pt x="15" y="20983"/>
                  <a:pt x="33" y="20983"/>
                </a:cubicBezTo>
                <a:cubicBezTo>
                  <a:pt x="52" y="20983"/>
                  <a:pt x="67" y="20998"/>
                  <a:pt x="67" y="21016"/>
                </a:cubicBezTo>
                <a:lnTo>
                  <a:pt x="67" y="21216"/>
                </a:lnTo>
                <a:cubicBezTo>
                  <a:pt x="67" y="21234"/>
                  <a:pt x="52" y="21249"/>
                  <a:pt x="33" y="21249"/>
                </a:cubicBezTo>
                <a:cubicBezTo>
                  <a:pt x="15" y="21249"/>
                  <a:pt x="0" y="21234"/>
                  <a:pt x="0" y="21216"/>
                </a:cubicBezTo>
                <a:close/>
                <a:moveTo>
                  <a:pt x="0" y="20749"/>
                </a:moveTo>
                <a:lnTo>
                  <a:pt x="0" y="20549"/>
                </a:lnTo>
                <a:cubicBezTo>
                  <a:pt x="0" y="20531"/>
                  <a:pt x="15" y="20516"/>
                  <a:pt x="33" y="20516"/>
                </a:cubicBezTo>
                <a:cubicBezTo>
                  <a:pt x="52" y="20516"/>
                  <a:pt x="67" y="20531"/>
                  <a:pt x="67" y="20549"/>
                </a:cubicBezTo>
                <a:lnTo>
                  <a:pt x="67" y="20749"/>
                </a:lnTo>
                <a:cubicBezTo>
                  <a:pt x="67" y="20768"/>
                  <a:pt x="52" y="20783"/>
                  <a:pt x="33" y="20783"/>
                </a:cubicBezTo>
                <a:cubicBezTo>
                  <a:pt x="15" y="20783"/>
                  <a:pt x="0" y="20768"/>
                  <a:pt x="0" y="20749"/>
                </a:cubicBezTo>
                <a:close/>
                <a:moveTo>
                  <a:pt x="0" y="20283"/>
                </a:moveTo>
                <a:lnTo>
                  <a:pt x="0" y="20083"/>
                </a:lnTo>
                <a:cubicBezTo>
                  <a:pt x="0" y="20064"/>
                  <a:pt x="15" y="20049"/>
                  <a:pt x="33" y="20049"/>
                </a:cubicBezTo>
                <a:cubicBezTo>
                  <a:pt x="52" y="20049"/>
                  <a:pt x="67" y="20064"/>
                  <a:pt x="67" y="20083"/>
                </a:cubicBezTo>
                <a:lnTo>
                  <a:pt x="67" y="20283"/>
                </a:lnTo>
                <a:cubicBezTo>
                  <a:pt x="67" y="20301"/>
                  <a:pt x="52" y="20316"/>
                  <a:pt x="33" y="20316"/>
                </a:cubicBezTo>
                <a:cubicBezTo>
                  <a:pt x="15" y="20316"/>
                  <a:pt x="0" y="20301"/>
                  <a:pt x="0" y="20283"/>
                </a:cubicBezTo>
                <a:close/>
                <a:moveTo>
                  <a:pt x="0" y="19816"/>
                </a:moveTo>
                <a:lnTo>
                  <a:pt x="0" y="19616"/>
                </a:lnTo>
                <a:cubicBezTo>
                  <a:pt x="0" y="19598"/>
                  <a:pt x="15" y="19583"/>
                  <a:pt x="33" y="19583"/>
                </a:cubicBezTo>
                <a:cubicBezTo>
                  <a:pt x="52" y="19583"/>
                  <a:pt x="67" y="19598"/>
                  <a:pt x="67" y="19616"/>
                </a:cubicBezTo>
                <a:lnTo>
                  <a:pt x="67" y="19816"/>
                </a:lnTo>
                <a:cubicBezTo>
                  <a:pt x="67" y="19834"/>
                  <a:pt x="52" y="19849"/>
                  <a:pt x="33" y="19849"/>
                </a:cubicBezTo>
                <a:cubicBezTo>
                  <a:pt x="15" y="19849"/>
                  <a:pt x="0" y="19834"/>
                  <a:pt x="0" y="19816"/>
                </a:cubicBezTo>
                <a:close/>
                <a:moveTo>
                  <a:pt x="0" y="19349"/>
                </a:moveTo>
                <a:lnTo>
                  <a:pt x="0" y="19149"/>
                </a:lnTo>
                <a:cubicBezTo>
                  <a:pt x="0" y="19131"/>
                  <a:pt x="15" y="19116"/>
                  <a:pt x="33" y="19116"/>
                </a:cubicBezTo>
                <a:cubicBezTo>
                  <a:pt x="52" y="19116"/>
                  <a:pt x="67" y="19131"/>
                  <a:pt x="67" y="19149"/>
                </a:cubicBezTo>
                <a:lnTo>
                  <a:pt x="67" y="19349"/>
                </a:lnTo>
                <a:cubicBezTo>
                  <a:pt x="67" y="19368"/>
                  <a:pt x="52" y="19383"/>
                  <a:pt x="33" y="19383"/>
                </a:cubicBezTo>
                <a:cubicBezTo>
                  <a:pt x="15" y="19383"/>
                  <a:pt x="0" y="19368"/>
                  <a:pt x="0" y="19349"/>
                </a:cubicBezTo>
                <a:close/>
                <a:moveTo>
                  <a:pt x="0" y="18883"/>
                </a:moveTo>
                <a:lnTo>
                  <a:pt x="0" y="18683"/>
                </a:lnTo>
                <a:cubicBezTo>
                  <a:pt x="0" y="18664"/>
                  <a:pt x="15" y="18649"/>
                  <a:pt x="33" y="18649"/>
                </a:cubicBezTo>
                <a:cubicBezTo>
                  <a:pt x="52" y="18649"/>
                  <a:pt x="67" y="18664"/>
                  <a:pt x="67" y="18683"/>
                </a:cubicBezTo>
                <a:lnTo>
                  <a:pt x="67" y="18883"/>
                </a:lnTo>
                <a:cubicBezTo>
                  <a:pt x="67" y="18901"/>
                  <a:pt x="52" y="18916"/>
                  <a:pt x="33" y="18916"/>
                </a:cubicBezTo>
                <a:cubicBezTo>
                  <a:pt x="15" y="18916"/>
                  <a:pt x="0" y="18901"/>
                  <a:pt x="0" y="18883"/>
                </a:cubicBezTo>
                <a:close/>
                <a:moveTo>
                  <a:pt x="0" y="18416"/>
                </a:moveTo>
                <a:lnTo>
                  <a:pt x="0" y="18216"/>
                </a:lnTo>
                <a:cubicBezTo>
                  <a:pt x="0" y="18198"/>
                  <a:pt x="15" y="18183"/>
                  <a:pt x="33" y="18183"/>
                </a:cubicBezTo>
                <a:cubicBezTo>
                  <a:pt x="52" y="18183"/>
                  <a:pt x="67" y="18198"/>
                  <a:pt x="67" y="18216"/>
                </a:cubicBezTo>
                <a:lnTo>
                  <a:pt x="67" y="18416"/>
                </a:lnTo>
                <a:cubicBezTo>
                  <a:pt x="67" y="18434"/>
                  <a:pt x="52" y="18449"/>
                  <a:pt x="33" y="18449"/>
                </a:cubicBezTo>
                <a:cubicBezTo>
                  <a:pt x="15" y="18449"/>
                  <a:pt x="0" y="18434"/>
                  <a:pt x="0" y="18416"/>
                </a:cubicBezTo>
                <a:close/>
                <a:moveTo>
                  <a:pt x="0" y="17949"/>
                </a:moveTo>
                <a:lnTo>
                  <a:pt x="0" y="17749"/>
                </a:lnTo>
                <a:cubicBezTo>
                  <a:pt x="0" y="17731"/>
                  <a:pt x="15" y="17716"/>
                  <a:pt x="33" y="17716"/>
                </a:cubicBezTo>
                <a:cubicBezTo>
                  <a:pt x="52" y="17716"/>
                  <a:pt x="67" y="17731"/>
                  <a:pt x="67" y="17749"/>
                </a:cubicBezTo>
                <a:lnTo>
                  <a:pt x="67" y="17949"/>
                </a:lnTo>
                <a:cubicBezTo>
                  <a:pt x="67" y="17968"/>
                  <a:pt x="52" y="17983"/>
                  <a:pt x="33" y="17983"/>
                </a:cubicBezTo>
                <a:cubicBezTo>
                  <a:pt x="15" y="17983"/>
                  <a:pt x="0" y="17968"/>
                  <a:pt x="0" y="17949"/>
                </a:cubicBezTo>
                <a:close/>
                <a:moveTo>
                  <a:pt x="0" y="17483"/>
                </a:moveTo>
                <a:lnTo>
                  <a:pt x="0" y="17283"/>
                </a:lnTo>
                <a:cubicBezTo>
                  <a:pt x="0" y="17264"/>
                  <a:pt x="15" y="17249"/>
                  <a:pt x="33" y="17249"/>
                </a:cubicBezTo>
                <a:cubicBezTo>
                  <a:pt x="52" y="17249"/>
                  <a:pt x="67" y="17264"/>
                  <a:pt x="67" y="17283"/>
                </a:cubicBezTo>
                <a:lnTo>
                  <a:pt x="67" y="17483"/>
                </a:lnTo>
                <a:cubicBezTo>
                  <a:pt x="67" y="17501"/>
                  <a:pt x="52" y="17516"/>
                  <a:pt x="33" y="17516"/>
                </a:cubicBezTo>
                <a:cubicBezTo>
                  <a:pt x="15" y="17516"/>
                  <a:pt x="0" y="17501"/>
                  <a:pt x="0" y="17483"/>
                </a:cubicBezTo>
                <a:close/>
                <a:moveTo>
                  <a:pt x="0" y="17016"/>
                </a:moveTo>
                <a:lnTo>
                  <a:pt x="0" y="16816"/>
                </a:lnTo>
                <a:cubicBezTo>
                  <a:pt x="0" y="16798"/>
                  <a:pt x="15" y="16783"/>
                  <a:pt x="33" y="16783"/>
                </a:cubicBezTo>
                <a:cubicBezTo>
                  <a:pt x="52" y="16783"/>
                  <a:pt x="67" y="16798"/>
                  <a:pt x="67" y="16816"/>
                </a:cubicBezTo>
                <a:lnTo>
                  <a:pt x="67" y="17016"/>
                </a:lnTo>
                <a:cubicBezTo>
                  <a:pt x="67" y="17034"/>
                  <a:pt x="52" y="17049"/>
                  <a:pt x="33" y="17049"/>
                </a:cubicBezTo>
                <a:cubicBezTo>
                  <a:pt x="15" y="17049"/>
                  <a:pt x="0" y="17034"/>
                  <a:pt x="0" y="17016"/>
                </a:cubicBezTo>
                <a:close/>
                <a:moveTo>
                  <a:pt x="0" y="16549"/>
                </a:moveTo>
                <a:lnTo>
                  <a:pt x="0" y="16349"/>
                </a:lnTo>
                <a:cubicBezTo>
                  <a:pt x="0" y="16331"/>
                  <a:pt x="15" y="16316"/>
                  <a:pt x="33" y="16316"/>
                </a:cubicBezTo>
                <a:cubicBezTo>
                  <a:pt x="52" y="16316"/>
                  <a:pt x="67" y="16331"/>
                  <a:pt x="67" y="16349"/>
                </a:cubicBezTo>
                <a:lnTo>
                  <a:pt x="67" y="16549"/>
                </a:lnTo>
                <a:cubicBezTo>
                  <a:pt x="67" y="16568"/>
                  <a:pt x="52" y="16583"/>
                  <a:pt x="33" y="16583"/>
                </a:cubicBezTo>
                <a:cubicBezTo>
                  <a:pt x="15" y="16583"/>
                  <a:pt x="0" y="16568"/>
                  <a:pt x="0" y="16549"/>
                </a:cubicBezTo>
                <a:close/>
                <a:moveTo>
                  <a:pt x="0" y="16083"/>
                </a:moveTo>
                <a:lnTo>
                  <a:pt x="0" y="15883"/>
                </a:lnTo>
                <a:cubicBezTo>
                  <a:pt x="0" y="15864"/>
                  <a:pt x="15" y="15849"/>
                  <a:pt x="33" y="15849"/>
                </a:cubicBezTo>
                <a:cubicBezTo>
                  <a:pt x="52" y="15849"/>
                  <a:pt x="67" y="15864"/>
                  <a:pt x="67" y="15883"/>
                </a:cubicBezTo>
                <a:lnTo>
                  <a:pt x="67" y="16083"/>
                </a:lnTo>
                <a:cubicBezTo>
                  <a:pt x="67" y="16101"/>
                  <a:pt x="52" y="16116"/>
                  <a:pt x="33" y="16116"/>
                </a:cubicBezTo>
                <a:cubicBezTo>
                  <a:pt x="15" y="16116"/>
                  <a:pt x="0" y="16101"/>
                  <a:pt x="0" y="16083"/>
                </a:cubicBezTo>
                <a:close/>
                <a:moveTo>
                  <a:pt x="0" y="15616"/>
                </a:moveTo>
                <a:lnTo>
                  <a:pt x="0" y="15416"/>
                </a:lnTo>
                <a:cubicBezTo>
                  <a:pt x="0" y="15398"/>
                  <a:pt x="15" y="15383"/>
                  <a:pt x="33" y="15383"/>
                </a:cubicBezTo>
                <a:cubicBezTo>
                  <a:pt x="52" y="15383"/>
                  <a:pt x="67" y="15398"/>
                  <a:pt x="67" y="15416"/>
                </a:cubicBezTo>
                <a:lnTo>
                  <a:pt x="67" y="15616"/>
                </a:lnTo>
                <a:cubicBezTo>
                  <a:pt x="67" y="15634"/>
                  <a:pt x="52" y="15649"/>
                  <a:pt x="33" y="15649"/>
                </a:cubicBezTo>
                <a:cubicBezTo>
                  <a:pt x="15" y="15649"/>
                  <a:pt x="0" y="15634"/>
                  <a:pt x="0" y="15616"/>
                </a:cubicBezTo>
                <a:close/>
                <a:moveTo>
                  <a:pt x="0" y="15149"/>
                </a:moveTo>
                <a:lnTo>
                  <a:pt x="0" y="14949"/>
                </a:lnTo>
                <a:cubicBezTo>
                  <a:pt x="0" y="14931"/>
                  <a:pt x="15" y="14916"/>
                  <a:pt x="33" y="14916"/>
                </a:cubicBezTo>
                <a:cubicBezTo>
                  <a:pt x="52" y="14916"/>
                  <a:pt x="67" y="14931"/>
                  <a:pt x="67" y="14949"/>
                </a:cubicBezTo>
                <a:lnTo>
                  <a:pt x="67" y="15149"/>
                </a:lnTo>
                <a:cubicBezTo>
                  <a:pt x="67" y="15168"/>
                  <a:pt x="52" y="15183"/>
                  <a:pt x="33" y="15183"/>
                </a:cubicBezTo>
                <a:cubicBezTo>
                  <a:pt x="15" y="15183"/>
                  <a:pt x="0" y="15168"/>
                  <a:pt x="0" y="15149"/>
                </a:cubicBezTo>
                <a:close/>
                <a:moveTo>
                  <a:pt x="0" y="14683"/>
                </a:moveTo>
                <a:lnTo>
                  <a:pt x="0" y="14483"/>
                </a:lnTo>
                <a:cubicBezTo>
                  <a:pt x="0" y="14464"/>
                  <a:pt x="15" y="14449"/>
                  <a:pt x="33" y="14449"/>
                </a:cubicBezTo>
                <a:cubicBezTo>
                  <a:pt x="52" y="14449"/>
                  <a:pt x="67" y="14464"/>
                  <a:pt x="67" y="14483"/>
                </a:cubicBezTo>
                <a:lnTo>
                  <a:pt x="67" y="14683"/>
                </a:lnTo>
                <a:cubicBezTo>
                  <a:pt x="67" y="14701"/>
                  <a:pt x="52" y="14716"/>
                  <a:pt x="33" y="14716"/>
                </a:cubicBezTo>
                <a:cubicBezTo>
                  <a:pt x="15" y="14716"/>
                  <a:pt x="0" y="14701"/>
                  <a:pt x="0" y="14683"/>
                </a:cubicBezTo>
                <a:close/>
                <a:moveTo>
                  <a:pt x="0" y="14216"/>
                </a:moveTo>
                <a:lnTo>
                  <a:pt x="0" y="14016"/>
                </a:lnTo>
                <a:cubicBezTo>
                  <a:pt x="0" y="13998"/>
                  <a:pt x="15" y="13983"/>
                  <a:pt x="33" y="13983"/>
                </a:cubicBezTo>
                <a:cubicBezTo>
                  <a:pt x="52" y="13983"/>
                  <a:pt x="67" y="13998"/>
                  <a:pt x="67" y="14016"/>
                </a:cubicBezTo>
                <a:lnTo>
                  <a:pt x="67" y="14216"/>
                </a:lnTo>
                <a:cubicBezTo>
                  <a:pt x="67" y="14234"/>
                  <a:pt x="52" y="14249"/>
                  <a:pt x="33" y="14249"/>
                </a:cubicBezTo>
                <a:cubicBezTo>
                  <a:pt x="15" y="14249"/>
                  <a:pt x="0" y="14234"/>
                  <a:pt x="0" y="14216"/>
                </a:cubicBezTo>
                <a:close/>
                <a:moveTo>
                  <a:pt x="0" y="13749"/>
                </a:moveTo>
                <a:lnTo>
                  <a:pt x="0" y="13549"/>
                </a:lnTo>
                <a:cubicBezTo>
                  <a:pt x="0" y="13531"/>
                  <a:pt x="15" y="13516"/>
                  <a:pt x="33" y="13516"/>
                </a:cubicBezTo>
                <a:cubicBezTo>
                  <a:pt x="52" y="13516"/>
                  <a:pt x="67" y="13531"/>
                  <a:pt x="67" y="13549"/>
                </a:cubicBezTo>
                <a:lnTo>
                  <a:pt x="67" y="13749"/>
                </a:lnTo>
                <a:cubicBezTo>
                  <a:pt x="67" y="13768"/>
                  <a:pt x="52" y="13783"/>
                  <a:pt x="33" y="13783"/>
                </a:cubicBezTo>
                <a:cubicBezTo>
                  <a:pt x="15" y="13783"/>
                  <a:pt x="0" y="13768"/>
                  <a:pt x="0" y="13749"/>
                </a:cubicBezTo>
                <a:close/>
                <a:moveTo>
                  <a:pt x="0" y="13283"/>
                </a:moveTo>
                <a:lnTo>
                  <a:pt x="0" y="13083"/>
                </a:lnTo>
                <a:cubicBezTo>
                  <a:pt x="0" y="13064"/>
                  <a:pt x="15" y="13049"/>
                  <a:pt x="33" y="13049"/>
                </a:cubicBezTo>
                <a:cubicBezTo>
                  <a:pt x="52" y="13049"/>
                  <a:pt x="67" y="13064"/>
                  <a:pt x="67" y="13083"/>
                </a:cubicBezTo>
                <a:lnTo>
                  <a:pt x="67" y="13283"/>
                </a:lnTo>
                <a:cubicBezTo>
                  <a:pt x="67" y="13301"/>
                  <a:pt x="52" y="13316"/>
                  <a:pt x="33" y="13316"/>
                </a:cubicBezTo>
                <a:cubicBezTo>
                  <a:pt x="15" y="13316"/>
                  <a:pt x="0" y="13301"/>
                  <a:pt x="0" y="13283"/>
                </a:cubicBezTo>
                <a:close/>
                <a:moveTo>
                  <a:pt x="0" y="12816"/>
                </a:moveTo>
                <a:lnTo>
                  <a:pt x="0" y="12616"/>
                </a:lnTo>
                <a:cubicBezTo>
                  <a:pt x="0" y="12598"/>
                  <a:pt x="15" y="12583"/>
                  <a:pt x="33" y="12583"/>
                </a:cubicBezTo>
                <a:cubicBezTo>
                  <a:pt x="52" y="12583"/>
                  <a:pt x="67" y="12598"/>
                  <a:pt x="67" y="12616"/>
                </a:cubicBezTo>
                <a:lnTo>
                  <a:pt x="67" y="12816"/>
                </a:lnTo>
                <a:cubicBezTo>
                  <a:pt x="67" y="12834"/>
                  <a:pt x="52" y="12849"/>
                  <a:pt x="33" y="12849"/>
                </a:cubicBezTo>
                <a:cubicBezTo>
                  <a:pt x="15" y="12849"/>
                  <a:pt x="0" y="12834"/>
                  <a:pt x="0" y="12816"/>
                </a:cubicBezTo>
                <a:close/>
                <a:moveTo>
                  <a:pt x="0" y="12349"/>
                </a:moveTo>
                <a:lnTo>
                  <a:pt x="0" y="12149"/>
                </a:lnTo>
                <a:cubicBezTo>
                  <a:pt x="0" y="12131"/>
                  <a:pt x="15" y="12116"/>
                  <a:pt x="33" y="12116"/>
                </a:cubicBezTo>
                <a:cubicBezTo>
                  <a:pt x="52" y="12116"/>
                  <a:pt x="67" y="12131"/>
                  <a:pt x="67" y="12149"/>
                </a:cubicBezTo>
                <a:lnTo>
                  <a:pt x="67" y="12349"/>
                </a:lnTo>
                <a:cubicBezTo>
                  <a:pt x="67" y="12368"/>
                  <a:pt x="52" y="12383"/>
                  <a:pt x="33" y="12383"/>
                </a:cubicBezTo>
                <a:cubicBezTo>
                  <a:pt x="15" y="12383"/>
                  <a:pt x="0" y="12368"/>
                  <a:pt x="0" y="12349"/>
                </a:cubicBezTo>
                <a:close/>
                <a:moveTo>
                  <a:pt x="0" y="11883"/>
                </a:moveTo>
                <a:lnTo>
                  <a:pt x="0" y="11683"/>
                </a:lnTo>
                <a:cubicBezTo>
                  <a:pt x="0" y="11664"/>
                  <a:pt x="15" y="11649"/>
                  <a:pt x="33" y="11649"/>
                </a:cubicBezTo>
                <a:cubicBezTo>
                  <a:pt x="52" y="11649"/>
                  <a:pt x="67" y="11664"/>
                  <a:pt x="67" y="11683"/>
                </a:cubicBezTo>
                <a:lnTo>
                  <a:pt x="67" y="11883"/>
                </a:lnTo>
                <a:cubicBezTo>
                  <a:pt x="67" y="11901"/>
                  <a:pt x="52" y="11916"/>
                  <a:pt x="33" y="11916"/>
                </a:cubicBezTo>
                <a:cubicBezTo>
                  <a:pt x="15" y="11916"/>
                  <a:pt x="0" y="11901"/>
                  <a:pt x="0" y="11883"/>
                </a:cubicBezTo>
                <a:close/>
                <a:moveTo>
                  <a:pt x="0" y="11416"/>
                </a:moveTo>
                <a:lnTo>
                  <a:pt x="0" y="11216"/>
                </a:lnTo>
                <a:cubicBezTo>
                  <a:pt x="0" y="11198"/>
                  <a:pt x="15" y="11183"/>
                  <a:pt x="33" y="11183"/>
                </a:cubicBezTo>
                <a:cubicBezTo>
                  <a:pt x="52" y="11183"/>
                  <a:pt x="67" y="11198"/>
                  <a:pt x="67" y="11216"/>
                </a:cubicBezTo>
                <a:lnTo>
                  <a:pt x="67" y="11416"/>
                </a:lnTo>
                <a:cubicBezTo>
                  <a:pt x="67" y="11434"/>
                  <a:pt x="52" y="11449"/>
                  <a:pt x="33" y="11449"/>
                </a:cubicBezTo>
                <a:cubicBezTo>
                  <a:pt x="15" y="11449"/>
                  <a:pt x="0" y="11434"/>
                  <a:pt x="0" y="11416"/>
                </a:cubicBezTo>
                <a:close/>
                <a:moveTo>
                  <a:pt x="0" y="10949"/>
                </a:moveTo>
                <a:lnTo>
                  <a:pt x="0" y="10749"/>
                </a:lnTo>
                <a:cubicBezTo>
                  <a:pt x="0" y="10731"/>
                  <a:pt x="15" y="10716"/>
                  <a:pt x="33" y="10716"/>
                </a:cubicBezTo>
                <a:cubicBezTo>
                  <a:pt x="52" y="10716"/>
                  <a:pt x="67" y="10731"/>
                  <a:pt x="67" y="10749"/>
                </a:cubicBezTo>
                <a:lnTo>
                  <a:pt x="67" y="10949"/>
                </a:lnTo>
                <a:cubicBezTo>
                  <a:pt x="67" y="10968"/>
                  <a:pt x="52" y="10983"/>
                  <a:pt x="33" y="10983"/>
                </a:cubicBezTo>
                <a:cubicBezTo>
                  <a:pt x="15" y="10983"/>
                  <a:pt x="0" y="10968"/>
                  <a:pt x="0" y="10949"/>
                </a:cubicBezTo>
                <a:close/>
                <a:moveTo>
                  <a:pt x="0" y="10483"/>
                </a:moveTo>
                <a:lnTo>
                  <a:pt x="0" y="10283"/>
                </a:lnTo>
                <a:cubicBezTo>
                  <a:pt x="0" y="10264"/>
                  <a:pt x="15" y="10249"/>
                  <a:pt x="33" y="10249"/>
                </a:cubicBezTo>
                <a:cubicBezTo>
                  <a:pt x="52" y="10249"/>
                  <a:pt x="67" y="10264"/>
                  <a:pt x="67" y="10283"/>
                </a:cubicBezTo>
                <a:lnTo>
                  <a:pt x="67" y="10483"/>
                </a:lnTo>
                <a:cubicBezTo>
                  <a:pt x="67" y="10501"/>
                  <a:pt x="52" y="10516"/>
                  <a:pt x="33" y="10516"/>
                </a:cubicBezTo>
                <a:cubicBezTo>
                  <a:pt x="15" y="10516"/>
                  <a:pt x="0" y="10501"/>
                  <a:pt x="0" y="10483"/>
                </a:cubicBezTo>
                <a:close/>
                <a:moveTo>
                  <a:pt x="0" y="10016"/>
                </a:moveTo>
                <a:lnTo>
                  <a:pt x="0" y="9816"/>
                </a:lnTo>
                <a:cubicBezTo>
                  <a:pt x="0" y="9798"/>
                  <a:pt x="15" y="9783"/>
                  <a:pt x="33" y="9783"/>
                </a:cubicBezTo>
                <a:cubicBezTo>
                  <a:pt x="52" y="9783"/>
                  <a:pt x="67" y="9798"/>
                  <a:pt x="67" y="9816"/>
                </a:cubicBezTo>
                <a:lnTo>
                  <a:pt x="67" y="10016"/>
                </a:lnTo>
                <a:cubicBezTo>
                  <a:pt x="67" y="10034"/>
                  <a:pt x="52" y="10049"/>
                  <a:pt x="33" y="10049"/>
                </a:cubicBezTo>
                <a:cubicBezTo>
                  <a:pt x="15" y="10049"/>
                  <a:pt x="0" y="10034"/>
                  <a:pt x="0" y="10016"/>
                </a:cubicBezTo>
                <a:close/>
                <a:moveTo>
                  <a:pt x="0" y="9549"/>
                </a:moveTo>
                <a:lnTo>
                  <a:pt x="0" y="9349"/>
                </a:lnTo>
                <a:cubicBezTo>
                  <a:pt x="0" y="9331"/>
                  <a:pt x="15" y="9316"/>
                  <a:pt x="33" y="9316"/>
                </a:cubicBezTo>
                <a:cubicBezTo>
                  <a:pt x="52" y="9316"/>
                  <a:pt x="67" y="9331"/>
                  <a:pt x="67" y="9349"/>
                </a:cubicBezTo>
                <a:lnTo>
                  <a:pt x="67" y="9549"/>
                </a:lnTo>
                <a:cubicBezTo>
                  <a:pt x="67" y="9568"/>
                  <a:pt x="52" y="9583"/>
                  <a:pt x="33" y="9583"/>
                </a:cubicBezTo>
                <a:cubicBezTo>
                  <a:pt x="15" y="9583"/>
                  <a:pt x="0" y="9568"/>
                  <a:pt x="0" y="9549"/>
                </a:cubicBezTo>
                <a:close/>
                <a:moveTo>
                  <a:pt x="0" y="9083"/>
                </a:moveTo>
                <a:lnTo>
                  <a:pt x="0" y="8883"/>
                </a:lnTo>
                <a:cubicBezTo>
                  <a:pt x="0" y="8864"/>
                  <a:pt x="15" y="8849"/>
                  <a:pt x="33" y="8849"/>
                </a:cubicBezTo>
                <a:cubicBezTo>
                  <a:pt x="52" y="8849"/>
                  <a:pt x="67" y="8864"/>
                  <a:pt x="67" y="8883"/>
                </a:cubicBezTo>
                <a:lnTo>
                  <a:pt x="67" y="9083"/>
                </a:lnTo>
                <a:cubicBezTo>
                  <a:pt x="67" y="9101"/>
                  <a:pt x="52" y="9116"/>
                  <a:pt x="33" y="9116"/>
                </a:cubicBezTo>
                <a:cubicBezTo>
                  <a:pt x="15" y="9116"/>
                  <a:pt x="0" y="9101"/>
                  <a:pt x="0" y="9083"/>
                </a:cubicBezTo>
                <a:close/>
                <a:moveTo>
                  <a:pt x="0" y="8616"/>
                </a:moveTo>
                <a:lnTo>
                  <a:pt x="0" y="8416"/>
                </a:lnTo>
                <a:cubicBezTo>
                  <a:pt x="0" y="8398"/>
                  <a:pt x="15" y="8383"/>
                  <a:pt x="33" y="8383"/>
                </a:cubicBezTo>
                <a:cubicBezTo>
                  <a:pt x="52" y="8383"/>
                  <a:pt x="67" y="8398"/>
                  <a:pt x="67" y="8416"/>
                </a:cubicBezTo>
                <a:lnTo>
                  <a:pt x="67" y="8616"/>
                </a:lnTo>
                <a:cubicBezTo>
                  <a:pt x="67" y="8634"/>
                  <a:pt x="52" y="8649"/>
                  <a:pt x="33" y="8649"/>
                </a:cubicBezTo>
                <a:cubicBezTo>
                  <a:pt x="15" y="8649"/>
                  <a:pt x="0" y="8634"/>
                  <a:pt x="0" y="8616"/>
                </a:cubicBezTo>
                <a:close/>
                <a:moveTo>
                  <a:pt x="0" y="8149"/>
                </a:moveTo>
                <a:lnTo>
                  <a:pt x="0" y="7949"/>
                </a:lnTo>
                <a:cubicBezTo>
                  <a:pt x="0" y="7931"/>
                  <a:pt x="15" y="7916"/>
                  <a:pt x="33" y="7916"/>
                </a:cubicBezTo>
                <a:cubicBezTo>
                  <a:pt x="52" y="7916"/>
                  <a:pt x="67" y="7931"/>
                  <a:pt x="67" y="7949"/>
                </a:cubicBezTo>
                <a:lnTo>
                  <a:pt x="67" y="8149"/>
                </a:lnTo>
                <a:cubicBezTo>
                  <a:pt x="67" y="8168"/>
                  <a:pt x="52" y="8183"/>
                  <a:pt x="33" y="8183"/>
                </a:cubicBezTo>
                <a:cubicBezTo>
                  <a:pt x="15" y="8183"/>
                  <a:pt x="0" y="8168"/>
                  <a:pt x="0" y="8149"/>
                </a:cubicBezTo>
                <a:close/>
                <a:moveTo>
                  <a:pt x="0" y="7683"/>
                </a:moveTo>
                <a:lnTo>
                  <a:pt x="0" y="7483"/>
                </a:lnTo>
                <a:cubicBezTo>
                  <a:pt x="0" y="7464"/>
                  <a:pt x="15" y="7449"/>
                  <a:pt x="33" y="7449"/>
                </a:cubicBezTo>
                <a:cubicBezTo>
                  <a:pt x="52" y="7449"/>
                  <a:pt x="67" y="7464"/>
                  <a:pt x="67" y="7483"/>
                </a:cubicBezTo>
                <a:lnTo>
                  <a:pt x="67" y="7683"/>
                </a:lnTo>
                <a:cubicBezTo>
                  <a:pt x="67" y="7701"/>
                  <a:pt x="52" y="7716"/>
                  <a:pt x="33" y="7716"/>
                </a:cubicBezTo>
                <a:cubicBezTo>
                  <a:pt x="15" y="7716"/>
                  <a:pt x="0" y="7701"/>
                  <a:pt x="0" y="7683"/>
                </a:cubicBezTo>
                <a:close/>
                <a:moveTo>
                  <a:pt x="0" y="7216"/>
                </a:moveTo>
                <a:lnTo>
                  <a:pt x="0" y="7016"/>
                </a:lnTo>
                <a:cubicBezTo>
                  <a:pt x="0" y="6998"/>
                  <a:pt x="15" y="6983"/>
                  <a:pt x="33" y="6983"/>
                </a:cubicBezTo>
                <a:cubicBezTo>
                  <a:pt x="52" y="6983"/>
                  <a:pt x="67" y="6998"/>
                  <a:pt x="67" y="7016"/>
                </a:cubicBezTo>
                <a:lnTo>
                  <a:pt x="67" y="7216"/>
                </a:lnTo>
                <a:cubicBezTo>
                  <a:pt x="67" y="7234"/>
                  <a:pt x="52" y="7249"/>
                  <a:pt x="33" y="7249"/>
                </a:cubicBezTo>
                <a:cubicBezTo>
                  <a:pt x="15" y="7249"/>
                  <a:pt x="0" y="7234"/>
                  <a:pt x="0" y="7216"/>
                </a:cubicBezTo>
                <a:close/>
                <a:moveTo>
                  <a:pt x="0" y="6749"/>
                </a:moveTo>
                <a:lnTo>
                  <a:pt x="0" y="6549"/>
                </a:lnTo>
                <a:cubicBezTo>
                  <a:pt x="0" y="6531"/>
                  <a:pt x="15" y="6516"/>
                  <a:pt x="33" y="6516"/>
                </a:cubicBezTo>
                <a:cubicBezTo>
                  <a:pt x="52" y="6516"/>
                  <a:pt x="67" y="6531"/>
                  <a:pt x="67" y="6549"/>
                </a:cubicBezTo>
                <a:lnTo>
                  <a:pt x="67" y="6749"/>
                </a:lnTo>
                <a:cubicBezTo>
                  <a:pt x="67" y="6768"/>
                  <a:pt x="52" y="6783"/>
                  <a:pt x="33" y="6783"/>
                </a:cubicBezTo>
                <a:cubicBezTo>
                  <a:pt x="15" y="6783"/>
                  <a:pt x="0" y="6768"/>
                  <a:pt x="0" y="6749"/>
                </a:cubicBezTo>
                <a:close/>
                <a:moveTo>
                  <a:pt x="0" y="6283"/>
                </a:moveTo>
                <a:lnTo>
                  <a:pt x="0" y="6083"/>
                </a:lnTo>
                <a:cubicBezTo>
                  <a:pt x="0" y="6064"/>
                  <a:pt x="15" y="6049"/>
                  <a:pt x="33" y="6049"/>
                </a:cubicBezTo>
                <a:cubicBezTo>
                  <a:pt x="52" y="6049"/>
                  <a:pt x="67" y="6064"/>
                  <a:pt x="67" y="6083"/>
                </a:cubicBezTo>
                <a:lnTo>
                  <a:pt x="67" y="6283"/>
                </a:lnTo>
                <a:cubicBezTo>
                  <a:pt x="67" y="6301"/>
                  <a:pt x="52" y="6316"/>
                  <a:pt x="33" y="6316"/>
                </a:cubicBezTo>
                <a:cubicBezTo>
                  <a:pt x="15" y="6316"/>
                  <a:pt x="0" y="6301"/>
                  <a:pt x="0" y="6283"/>
                </a:cubicBezTo>
                <a:close/>
                <a:moveTo>
                  <a:pt x="0" y="5816"/>
                </a:moveTo>
                <a:lnTo>
                  <a:pt x="0" y="5616"/>
                </a:lnTo>
                <a:cubicBezTo>
                  <a:pt x="0" y="5598"/>
                  <a:pt x="15" y="5583"/>
                  <a:pt x="33" y="5583"/>
                </a:cubicBezTo>
                <a:cubicBezTo>
                  <a:pt x="52" y="5583"/>
                  <a:pt x="67" y="5598"/>
                  <a:pt x="67" y="5616"/>
                </a:cubicBezTo>
                <a:lnTo>
                  <a:pt x="67" y="5816"/>
                </a:lnTo>
                <a:cubicBezTo>
                  <a:pt x="67" y="5834"/>
                  <a:pt x="52" y="5849"/>
                  <a:pt x="33" y="5849"/>
                </a:cubicBezTo>
                <a:cubicBezTo>
                  <a:pt x="15" y="5849"/>
                  <a:pt x="0" y="5834"/>
                  <a:pt x="0" y="5816"/>
                </a:cubicBezTo>
                <a:close/>
                <a:moveTo>
                  <a:pt x="0" y="5349"/>
                </a:moveTo>
                <a:lnTo>
                  <a:pt x="0" y="5149"/>
                </a:lnTo>
                <a:cubicBezTo>
                  <a:pt x="0" y="5131"/>
                  <a:pt x="15" y="5116"/>
                  <a:pt x="33" y="5116"/>
                </a:cubicBezTo>
                <a:cubicBezTo>
                  <a:pt x="52" y="5116"/>
                  <a:pt x="67" y="5131"/>
                  <a:pt x="67" y="5149"/>
                </a:cubicBezTo>
                <a:lnTo>
                  <a:pt x="67" y="5349"/>
                </a:lnTo>
                <a:cubicBezTo>
                  <a:pt x="67" y="5368"/>
                  <a:pt x="52" y="5383"/>
                  <a:pt x="33" y="5383"/>
                </a:cubicBezTo>
                <a:cubicBezTo>
                  <a:pt x="15" y="5383"/>
                  <a:pt x="0" y="5368"/>
                  <a:pt x="0" y="5349"/>
                </a:cubicBezTo>
                <a:close/>
                <a:moveTo>
                  <a:pt x="0" y="4883"/>
                </a:moveTo>
                <a:lnTo>
                  <a:pt x="0" y="4683"/>
                </a:lnTo>
                <a:cubicBezTo>
                  <a:pt x="0" y="4664"/>
                  <a:pt x="15" y="4649"/>
                  <a:pt x="33" y="4649"/>
                </a:cubicBezTo>
                <a:cubicBezTo>
                  <a:pt x="52" y="4649"/>
                  <a:pt x="67" y="4664"/>
                  <a:pt x="67" y="4683"/>
                </a:cubicBezTo>
                <a:lnTo>
                  <a:pt x="67" y="4883"/>
                </a:lnTo>
                <a:cubicBezTo>
                  <a:pt x="67" y="4901"/>
                  <a:pt x="52" y="4916"/>
                  <a:pt x="33" y="4916"/>
                </a:cubicBezTo>
                <a:cubicBezTo>
                  <a:pt x="15" y="4916"/>
                  <a:pt x="0" y="4901"/>
                  <a:pt x="0" y="4883"/>
                </a:cubicBezTo>
                <a:close/>
                <a:moveTo>
                  <a:pt x="0" y="4416"/>
                </a:moveTo>
                <a:lnTo>
                  <a:pt x="0" y="4216"/>
                </a:lnTo>
                <a:cubicBezTo>
                  <a:pt x="0" y="4198"/>
                  <a:pt x="15" y="4183"/>
                  <a:pt x="33" y="4183"/>
                </a:cubicBezTo>
                <a:cubicBezTo>
                  <a:pt x="52" y="4183"/>
                  <a:pt x="67" y="4198"/>
                  <a:pt x="67" y="4216"/>
                </a:cubicBezTo>
                <a:lnTo>
                  <a:pt x="67" y="4416"/>
                </a:lnTo>
                <a:cubicBezTo>
                  <a:pt x="67" y="4434"/>
                  <a:pt x="52" y="4449"/>
                  <a:pt x="33" y="4449"/>
                </a:cubicBezTo>
                <a:cubicBezTo>
                  <a:pt x="15" y="4449"/>
                  <a:pt x="0" y="4434"/>
                  <a:pt x="0" y="4416"/>
                </a:cubicBezTo>
                <a:close/>
                <a:moveTo>
                  <a:pt x="0" y="3949"/>
                </a:moveTo>
                <a:lnTo>
                  <a:pt x="0" y="3749"/>
                </a:lnTo>
                <a:cubicBezTo>
                  <a:pt x="0" y="3731"/>
                  <a:pt x="15" y="3716"/>
                  <a:pt x="33" y="3716"/>
                </a:cubicBezTo>
                <a:cubicBezTo>
                  <a:pt x="52" y="3716"/>
                  <a:pt x="67" y="3731"/>
                  <a:pt x="67" y="3749"/>
                </a:cubicBezTo>
                <a:lnTo>
                  <a:pt x="67" y="3949"/>
                </a:lnTo>
                <a:cubicBezTo>
                  <a:pt x="67" y="3968"/>
                  <a:pt x="52" y="3983"/>
                  <a:pt x="33" y="3983"/>
                </a:cubicBezTo>
                <a:cubicBezTo>
                  <a:pt x="15" y="3983"/>
                  <a:pt x="0" y="3968"/>
                  <a:pt x="0" y="3949"/>
                </a:cubicBezTo>
                <a:close/>
                <a:moveTo>
                  <a:pt x="0" y="3483"/>
                </a:moveTo>
                <a:lnTo>
                  <a:pt x="0" y="3283"/>
                </a:lnTo>
                <a:cubicBezTo>
                  <a:pt x="0" y="3264"/>
                  <a:pt x="15" y="3249"/>
                  <a:pt x="33" y="3249"/>
                </a:cubicBezTo>
                <a:cubicBezTo>
                  <a:pt x="52" y="3249"/>
                  <a:pt x="67" y="3264"/>
                  <a:pt x="67" y="3283"/>
                </a:cubicBezTo>
                <a:lnTo>
                  <a:pt x="67" y="3483"/>
                </a:lnTo>
                <a:cubicBezTo>
                  <a:pt x="67" y="3501"/>
                  <a:pt x="52" y="3516"/>
                  <a:pt x="33" y="3516"/>
                </a:cubicBezTo>
                <a:cubicBezTo>
                  <a:pt x="15" y="3516"/>
                  <a:pt x="0" y="3501"/>
                  <a:pt x="0" y="3483"/>
                </a:cubicBezTo>
                <a:close/>
                <a:moveTo>
                  <a:pt x="0" y="3016"/>
                </a:moveTo>
                <a:lnTo>
                  <a:pt x="0" y="2816"/>
                </a:lnTo>
                <a:cubicBezTo>
                  <a:pt x="0" y="2798"/>
                  <a:pt x="15" y="2783"/>
                  <a:pt x="33" y="2783"/>
                </a:cubicBezTo>
                <a:cubicBezTo>
                  <a:pt x="52" y="2783"/>
                  <a:pt x="67" y="2798"/>
                  <a:pt x="67" y="2816"/>
                </a:cubicBezTo>
                <a:lnTo>
                  <a:pt x="67" y="3016"/>
                </a:lnTo>
                <a:cubicBezTo>
                  <a:pt x="67" y="3034"/>
                  <a:pt x="52" y="3049"/>
                  <a:pt x="33" y="3049"/>
                </a:cubicBezTo>
                <a:cubicBezTo>
                  <a:pt x="15" y="3049"/>
                  <a:pt x="0" y="3034"/>
                  <a:pt x="0" y="3016"/>
                </a:cubicBezTo>
                <a:close/>
                <a:moveTo>
                  <a:pt x="0" y="2549"/>
                </a:moveTo>
                <a:lnTo>
                  <a:pt x="0" y="2349"/>
                </a:lnTo>
                <a:cubicBezTo>
                  <a:pt x="0" y="2331"/>
                  <a:pt x="15" y="2316"/>
                  <a:pt x="33" y="2316"/>
                </a:cubicBezTo>
                <a:cubicBezTo>
                  <a:pt x="52" y="2316"/>
                  <a:pt x="67" y="2331"/>
                  <a:pt x="67" y="2349"/>
                </a:cubicBezTo>
                <a:lnTo>
                  <a:pt x="67" y="2549"/>
                </a:lnTo>
                <a:cubicBezTo>
                  <a:pt x="67" y="2568"/>
                  <a:pt x="52" y="2583"/>
                  <a:pt x="33" y="2583"/>
                </a:cubicBezTo>
                <a:cubicBezTo>
                  <a:pt x="15" y="2583"/>
                  <a:pt x="0" y="2568"/>
                  <a:pt x="0" y="2549"/>
                </a:cubicBezTo>
                <a:close/>
                <a:moveTo>
                  <a:pt x="0" y="2083"/>
                </a:moveTo>
                <a:lnTo>
                  <a:pt x="0" y="1883"/>
                </a:lnTo>
                <a:cubicBezTo>
                  <a:pt x="0" y="1864"/>
                  <a:pt x="15" y="1849"/>
                  <a:pt x="33" y="1849"/>
                </a:cubicBezTo>
                <a:cubicBezTo>
                  <a:pt x="52" y="1849"/>
                  <a:pt x="67" y="1864"/>
                  <a:pt x="67" y="1883"/>
                </a:cubicBezTo>
                <a:lnTo>
                  <a:pt x="67" y="2083"/>
                </a:lnTo>
                <a:cubicBezTo>
                  <a:pt x="67" y="2101"/>
                  <a:pt x="52" y="2116"/>
                  <a:pt x="33" y="2116"/>
                </a:cubicBezTo>
                <a:cubicBezTo>
                  <a:pt x="15" y="2116"/>
                  <a:pt x="0" y="2101"/>
                  <a:pt x="0" y="2083"/>
                </a:cubicBezTo>
                <a:close/>
                <a:moveTo>
                  <a:pt x="0" y="1616"/>
                </a:moveTo>
                <a:lnTo>
                  <a:pt x="0" y="1416"/>
                </a:lnTo>
                <a:cubicBezTo>
                  <a:pt x="0" y="1398"/>
                  <a:pt x="15" y="1383"/>
                  <a:pt x="33" y="1383"/>
                </a:cubicBezTo>
                <a:cubicBezTo>
                  <a:pt x="52" y="1383"/>
                  <a:pt x="67" y="1398"/>
                  <a:pt x="67" y="1416"/>
                </a:cubicBezTo>
                <a:lnTo>
                  <a:pt x="67" y="1616"/>
                </a:lnTo>
                <a:cubicBezTo>
                  <a:pt x="67" y="1634"/>
                  <a:pt x="52" y="1649"/>
                  <a:pt x="33" y="1649"/>
                </a:cubicBezTo>
                <a:cubicBezTo>
                  <a:pt x="15" y="1649"/>
                  <a:pt x="0" y="1634"/>
                  <a:pt x="0" y="1616"/>
                </a:cubicBezTo>
                <a:close/>
                <a:moveTo>
                  <a:pt x="0" y="1149"/>
                </a:moveTo>
                <a:lnTo>
                  <a:pt x="0" y="949"/>
                </a:lnTo>
                <a:cubicBezTo>
                  <a:pt x="0" y="931"/>
                  <a:pt x="15" y="916"/>
                  <a:pt x="33" y="916"/>
                </a:cubicBezTo>
                <a:cubicBezTo>
                  <a:pt x="52" y="916"/>
                  <a:pt x="67" y="931"/>
                  <a:pt x="67" y="949"/>
                </a:cubicBezTo>
                <a:lnTo>
                  <a:pt x="67" y="1149"/>
                </a:lnTo>
                <a:cubicBezTo>
                  <a:pt x="67" y="1168"/>
                  <a:pt x="52" y="1183"/>
                  <a:pt x="33" y="1183"/>
                </a:cubicBezTo>
                <a:cubicBezTo>
                  <a:pt x="15" y="1183"/>
                  <a:pt x="0" y="1168"/>
                  <a:pt x="0" y="1149"/>
                </a:cubicBezTo>
                <a:close/>
                <a:moveTo>
                  <a:pt x="0" y="683"/>
                </a:moveTo>
                <a:lnTo>
                  <a:pt x="0" y="483"/>
                </a:lnTo>
                <a:cubicBezTo>
                  <a:pt x="0" y="464"/>
                  <a:pt x="15" y="449"/>
                  <a:pt x="33" y="449"/>
                </a:cubicBezTo>
                <a:cubicBezTo>
                  <a:pt x="52" y="449"/>
                  <a:pt x="67" y="464"/>
                  <a:pt x="67" y="483"/>
                </a:cubicBezTo>
                <a:lnTo>
                  <a:pt x="67" y="683"/>
                </a:lnTo>
                <a:cubicBezTo>
                  <a:pt x="67" y="701"/>
                  <a:pt x="52" y="716"/>
                  <a:pt x="33" y="716"/>
                </a:cubicBezTo>
                <a:cubicBezTo>
                  <a:pt x="15" y="716"/>
                  <a:pt x="0" y="701"/>
                  <a:pt x="0" y="683"/>
                </a:cubicBezTo>
                <a:close/>
                <a:moveTo>
                  <a:pt x="0" y="216"/>
                </a:moveTo>
                <a:lnTo>
                  <a:pt x="0" y="34"/>
                </a:lnTo>
                <a:cubicBezTo>
                  <a:pt x="0" y="15"/>
                  <a:pt x="15" y="0"/>
                  <a:pt x="33" y="0"/>
                </a:cubicBezTo>
                <a:lnTo>
                  <a:pt x="51" y="0"/>
                </a:lnTo>
                <a:cubicBezTo>
                  <a:pt x="69" y="0"/>
                  <a:pt x="84" y="15"/>
                  <a:pt x="84" y="34"/>
                </a:cubicBezTo>
                <a:cubicBezTo>
                  <a:pt x="84" y="52"/>
                  <a:pt x="69" y="67"/>
                  <a:pt x="51" y="67"/>
                </a:cubicBezTo>
                <a:lnTo>
                  <a:pt x="33" y="67"/>
                </a:lnTo>
                <a:lnTo>
                  <a:pt x="67" y="34"/>
                </a:lnTo>
                <a:lnTo>
                  <a:pt x="67" y="216"/>
                </a:lnTo>
                <a:cubicBezTo>
                  <a:pt x="67" y="234"/>
                  <a:pt x="52" y="249"/>
                  <a:pt x="33" y="249"/>
                </a:cubicBezTo>
                <a:cubicBezTo>
                  <a:pt x="15" y="249"/>
                  <a:pt x="0" y="234"/>
                  <a:pt x="0" y="216"/>
                </a:cubicBezTo>
                <a:close/>
                <a:moveTo>
                  <a:pt x="318" y="0"/>
                </a:moveTo>
                <a:lnTo>
                  <a:pt x="518" y="0"/>
                </a:lnTo>
                <a:cubicBezTo>
                  <a:pt x="536" y="0"/>
                  <a:pt x="551" y="15"/>
                  <a:pt x="551" y="34"/>
                </a:cubicBezTo>
                <a:cubicBezTo>
                  <a:pt x="551" y="52"/>
                  <a:pt x="536" y="67"/>
                  <a:pt x="518" y="67"/>
                </a:cubicBezTo>
                <a:lnTo>
                  <a:pt x="318" y="67"/>
                </a:lnTo>
                <a:cubicBezTo>
                  <a:pt x="299" y="67"/>
                  <a:pt x="284" y="52"/>
                  <a:pt x="284" y="34"/>
                </a:cubicBezTo>
                <a:cubicBezTo>
                  <a:pt x="284" y="15"/>
                  <a:pt x="299" y="0"/>
                  <a:pt x="318" y="0"/>
                </a:cubicBezTo>
                <a:close/>
                <a:moveTo>
                  <a:pt x="784" y="0"/>
                </a:moveTo>
                <a:lnTo>
                  <a:pt x="984" y="0"/>
                </a:lnTo>
                <a:cubicBezTo>
                  <a:pt x="1003" y="0"/>
                  <a:pt x="1018" y="15"/>
                  <a:pt x="1018" y="34"/>
                </a:cubicBezTo>
                <a:cubicBezTo>
                  <a:pt x="1018" y="52"/>
                  <a:pt x="1003" y="67"/>
                  <a:pt x="984" y="67"/>
                </a:cubicBezTo>
                <a:lnTo>
                  <a:pt x="784" y="67"/>
                </a:lnTo>
                <a:cubicBezTo>
                  <a:pt x="766" y="67"/>
                  <a:pt x="751" y="52"/>
                  <a:pt x="751" y="34"/>
                </a:cubicBezTo>
                <a:cubicBezTo>
                  <a:pt x="751" y="15"/>
                  <a:pt x="766" y="0"/>
                  <a:pt x="784" y="0"/>
                </a:cubicBezTo>
                <a:close/>
                <a:moveTo>
                  <a:pt x="1251" y="0"/>
                </a:moveTo>
                <a:lnTo>
                  <a:pt x="1451" y="0"/>
                </a:lnTo>
                <a:cubicBezTo>
                  <a:pt x="1469" y="0"/>
                  <a:pt x="1484" y="15"/>
                  <a:pt x="1484" y="34"/>
                </a:cubicBezTo>
                <a:cubicBezTo>
                  <a:pt x="1484" y="52"/>
                  <a:pt x="1469" y="67"/>
                  <a:pt x="1451" y="67"/>
                </a:cubicBezTo>
                <a:lnTo>
                  <a:pt x="1251" y="67"/>
                </a:lnTo>
                <a:cubicBezTo>
                  <a:pt x="1233" y="67"/>
                  <a:pt x="1218" y="52"/>
                  <a:pt x="1218" y="34"/>
                </a:cubicBezTo>
                <a:cubicBezTo>
                  <a:pt x="1218" y="15"/>
                  <a:pt x="1233" y="0"/>
                  <a:pt x="1251" y="0"/>
                </a:cubicBezTo>
                <a:close/>
                <a:moveTo>
                  <a:pt x="1718" y="0"/>
                </a:moveTo>
                <a:lnTo>
                  <a:pt x="1918" y="0"/>
                </a:lnTo>
                <a:cubicBezTo>
                  <a:pt x="1936" y="0"/>
                  <a:pt x="1951" y="15"/>
                  <a:pt x="1951" y="34"/>
                </a:cubicBezTo>
                <a:cubicBezTo>
                  <a:pt x="1951" y="52"/>
                  <a:pt x="1936" y="67"/>
                  <a:pt x="1918" y="67"/>
                </a:cubicBezTo>
                <a:lnTo>
                  <a:pt x="1718" y="67"/>
                </a:lnTo>
                <a:cubicBezTo>
                  <a:pt x="1699" y="67"/>
                  <a:pt x="1684" y="52"/>
                  <a:pt x="1684" y="34"/>
                </a:cubicBezTo>
                <a:cubicBezTo>
                  <a:pt x="1684" y="15"/>
                  <a:pt x="1699" y="0"/>
                  <a:pt x="1718" y="0"/>
                </a:cubicBezTo>
                <a:close/>
                <a:moveTo>
                  <a:pt x="2184" y="0"/>
                </a:moveTo>
                <a:lnTo>
                  <a:pt x="2384" y="0"/>
                </a:lnTo>
                <a:cubicBezTo>
                  <a:pt x="2403" y="0"/>
                  <a:pt x="2418" y="15"/>
                  <a:pt x="2418" y="34"/>
                </a:cubicBezTo>
                <a:cubicBezTo>
                  <a:pt x="2418" y="52"/>
                  <a:pt x="2403" y="67"/>
                  <a:pt x="2384" y="67"/>
                </a:cubicBezTo>
                <a:lnTo>
                  <a:pt x="2184" y="67"/>
                </a:lnTo>
                <a:cubicBezTo>
                  <a:pt x="2166" y="67"/>
                  <a:pt x="2151" y="52"/>
                  <a:pt x="2151" y="34"/>
                </a:cubicBezTo>
                <a:cubicBezTo>
                  <a:pt x="2151" y="15"/>
                  <a:pt x="2166" y="0"/>
                  <a:pt x="2184" y="0"/>
                </a:cubicBezTo>
                <a:close/>
                <a:moveTo>
                  <a:pt x="2651" y="0"/>
                </a:moveTo>
                <a:lnTo>
                  <a:pt x="2851" y="0"/>
                </a:lnTo>
                <a:cubicBezTo>
                  <a:pt x="2869" y="0"/>
                  <a:pt x="2884" y="15"/>
                  <a:pt x="2884" y="34"/>
                </a:cubicBezTo>
                <a:cubicBezTo>
                  <a:pt x="2884" y="52"/>
                  <a:pt x="2869" y="67"/>
                  <a:pt x="2851" y="67"/>
                </a:cubicBezTo>
                <a:lnTo>
                  <a:pt x="2651" y="67"/>
                </a:lnTo>
                <a:cubicBezTo>
                  <a:pt x="2633" y="67"/>
                  <a:pt x="2618" y="52"/>
                  <a:pt x="2618" y="34"/>
                </a:cubicBezTo>
                <a:cubicBezTo>
                  <a:pt x="2618" y="15"/>
                  <a:pt x="2633" y="0"/>
                  <a:pt x="2651" y="0"/>
                </a:cubicBezTo>
                <a:close/>
                <a:moveTo>
                  <a:pt x="3118" y="0"/>
                </a:moveTo>
                <a:lnTo>
                  <a:pt x="3318" y="0"/>
                </a:lnTo>
                <a:cubicBezTo>
                  <a:pt x="3336" y="0"/>
                  <a:pt x="3351" y="15"/>
                  <a:pt x="3351" y="34"/>
                </a:cubicBezTo>
                <a:cubicBezTo>
                  <a:pt x="3351" y="52"/>
                  <a:pt x="3336" y="67"/>
                  <a:pt x="3318" y="67"/>
                </a:cubicBezTo>
                <a:lnTo>
                  <a:pt x="3118" y="67"/>
                </a:lnTo>
                <a:cubicBezTo>
                  <a:pt x="3099" y="67"/>
                  <a:pt x="3084" y="52"/>
                  <a:pt x="3084" y="34"/>
                </a:cubicBezTo>
                <a:cubicBezTo>
                  <a:pt x="3084" y="15"/>
                  <a:pt x="3099" y="0"/>
                  <a:pt x="3118" y="0"/>
                </a:cubicBezTo>
                <a:close/>
                <a:moveTo>
                  <a:pt x="3584" y="0"/>
                </a:moveTo>
                <a:lnTo>
                  <a:pt x="3784" y="0"/>
                </a:lnTo>
                <a:cubicBezTo>
                  <a:pt x="3803" y="0"/>
                  <a:pt x="3818" y="15"/>
                  <a:pt x="3818" y="34"/>
                </a:cubicBezTo>
                <a:cubicBezTo>
                  <a:pt x="3818" y="52"/>
                  <a:pt x="3803" y="67"/>
                  <a:pt x="3784" y="67"/>
                </a:cubicBezTo>
                <a:lnTo>
                  <a:pt x="3584" y="67"/>
                </a:lnTo>
                <a:cubicBezTo>
                  <a:pt x="3566" y="67"/>
                  <a:pt x="3551" y="52"/>
                  <a:pt x="3551" y="34"/>
                </a:cubicBezTo>
                <a:cubicBezTo>
                  <a:pt x="3551" y="15"/>
                  <a:pt x="3566" y="0"/>
                  <a:pt x="3584" y="0"/>
                </a:cubicBezTo>
                <a:close/>
                <a:moveTo>
                  <a:pt x="4051" y="0"/>
                </a:moveTo>
                <a:lnTo>
                  <a:pt x="4251" y="0"/>
                </a:lnTo>
                <a:cubicBezTo>
                  <a:pt x="4269" y="0"/>
                  <a:pt x="4284" y="15"/>
                  <a:pt x="4284" y="34"/>
                </a:cubicBezTo>
                <a:cubicBezTo>
                  <a:pt x="4284" y="52"/>
                  <a:pt x="4269" y="67"/>
                  <a:pt x="4251" y="67"/>
                </a:cubicBezTo>
                <a:lnTo>
                  <a:pt x="4051" y="67"/>
                </a:lnTo>
                <a:cubicBezTo>
                  <a:pt x="4033" y="67"/>
                  <a:pt x="4018" y="52"/>
                  <a:pt x="4018" y="34"/>
                </a:cubicBezTo>
                <a:cubicBezTo>
                  <a:pt x="4018" y="15"/>
                  <a:pt x="4033" y="0"/>
                  <a:pt x="4051" y="0"/>
                </a:cubicBezTo>
                <a:close/>
                <a:moveTo>
                  <a:pt x="4518" y="0"/>
                </a:moveTo>
                <a:lnTo>
                  <a:pt x="4530" y="0"/>
                </a:lnTo>
                <a:cubicBezTo>
                  <a:pt x="4549" y="0"/>
                  <a:pt x="4563" y="15"/>
                  <a:pt x="4563" y="34"/>
                </a:cubicBezTo>
                <a:lnTo>
                  <a:pt x="4563" y="221"/>
                </a:lnTo>
                <a:cubicBezTo>
                  <a:pt x="4563" y="240"/>
                  <a:pt x="4549" y="255"/>
                  <a:pt x="4530" y="255"/>
                </a:cubicBezTo>
                <a:cubicBezTo>
                  <a:pt x="4512" y="255"/>
                  <a:pt x="4497" y="240"/>
                  <a:pt x="4497" y="221"/>
                </a:cubicBezTo>
                <a:lnTo>
                  <a:pt x="4497" y="34"/>
                </a:lnTo>
                <a:lnTo>
                  <a:pt x="4530" y="67"/>
                </a:lnTo>
                <a:lnTo>
                  <a:pt x="4518" y="67"/>
                </a:lnTo>
                <a:cubicBezTo>
                  <a:pt x="4499" y="67"/>
                  <a:pt x="4484" y="52"/>
                  <a:pt x="4484" y="34"/>
                </a:cubicBezTo>
                <a:cubicBezTo>
                  <a:pt x="4484" y="15"/>
                  <a:pt x="4499" y="0"/>
                  <a:pt x="4518" y="0"/>
                </a:cubicBezTo>
                <a:close/>
                <a:moveTo>
                  <a:pt x="4563" y="488"/>
                </a:moveTo>
                <a:lnTo>
                  <a:pt x="4563" y="688"/>
                </a:lnTo>
                <a:cubicBezTo>
                  <a:pt x="4563" y="706"/>
                  <a:pt x="4549" y="721"/>
                  <a:pt x="4530" y="721"/>
                </a:cubicBezTo>
                <a:cubicBezTo>
                  <a:pt x="4512" y="721"/>
                  <a:pt x="4497" y="706"/>
                  <a:pt x="4497" y="688"/>
                </a:cubicBezTo>
                <a:lnTo>
                  <a:pt x="4497" y="488"/>
                </a:lnTo>
                <a:cubicBezTo>
                  <a:pt x="4497" y="469"/>
                  <a:pt x="4512" y="455"/>
                  <a:pt x="4530" y="455"/>
                </a:cubicBezTo>
                <a:cubicBezTo>
                  <a:pt x="4549" y="455"/>
                  <a:pt x="4563" y="469"/>
                  <a:pt x="4563" y="488"/>
                </a:cubicBezTo>
                <a:close/>
                <a:moveTo>
                  <a:pt x="4730" y="783"/>
                </a:moveTo>
                <a:lnTo>
                  <a:pt x="4530" y="1183"/>
                </a:lnTo>
                <a:lnTo>
                  <a:pt x="4330" y="783"/>
                </a:lnTo>
                <a:lnTo>
                  <a:pt x="4730" y="783"/>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33" name="Freeform 69"/>
          <p:cNvSpPr>
            <a:spLocks noEditPoints="1"/>
          </p:cNvSpPr>
          <p:nvPr/>
        </p:nvSpPr>
        <p:spPr bwMode="auto">
          <a:xfrm>
            <a:off x="3562350" y="881063"/>
            <a:ext cx="76200" cy="290512"/>
          </a:xfrm>
          <a:custGeom>
            <a:avLst/>
            <a:gdLst/>
            <a:ahLst/>
            <a:cxnLst>
              <a:cxn ang="0">
                <a:pos x="462" y="66"/>
              </a:cxn>
              <a:cxn ang="0">
                <a:pos x="467" y="2386"/>
              </a:cxn>
              <a:cxn ang="0">
                <a:pos x="401" y="2453"/>
              </a:cxn>
              <a:cxn ang="0">
                <a:pos x="334" y="2387"/>
              </a:cxn>
              <a:cxn ang="0">
                <a:pos x="329" y="67"/>
              </a:cxn>
              <a:cxn ang="0">
                <a:pos x="395" y="0"/>
              </a:cxn>
              <a:cxn ang="0">
                <a:pos x="462" y="66"/>
              </a:cxn>
              <a:cxn ang="0">
                <a:pos x="800" y="2252"/>
              </a:cxn>
              <a:cxn ang="0">
                <a:pos x="402" y="3053"/>
              </a:cxn>
              <a:cxn ang="0">
                <a:pos x="0" y="2254"/>
              </a:cxn>
              <a:cxn ang="0">
                <a:pos x="800" y="2252"/>
              </a:cxn>
            </a:cxnLst>
            <a:rect l="0" t="0" r="r" b="b"/>
            <a:pathLst>
              <a:path w="800" h="3053">
                <a:moveTo>
                  <a:pt x="462" y="66"/>
                </a:moveTo>
                <a:lnTo>
                  <a:pt x="467" y="2386"/>
                </a:lnTo>
                <a:cubicBezTo>
                  <a:pt x="467" y="2423"/>
                  <a:pt x="438" y="2453"/>
                  <a:pt x="401" y="2453"/>
                </a:cubicBezTo>
                <a:cubicBezTo>
                  <a:pt x="364" y="2453"/>
                  <a:pt x="334" y="2423"/>
                  <a:pt x="334" y="2387"/>
                </a:cubicBezTo>
                <a:lnTo>
                  <a:pt x="329" y="67"/>
                </a:lnTo>
                <a:cubicBezTo>
                  <a:pt x="329" y="30"/>
                  <a:pt x="359" y="0"/>
                  <a:pt x="395" y="0"/>
                </a:cubicBezTo>
                <a:cubicBezTo>
                  <a:pt x="432" y="0"/>
                  <a:pt x="462" y="30"/>
                  <a:pt x="462" y="66"/>
                </a:cubicBezTo>
                <a:close/>
                <a:moveTo>
                  <a:pt x="800" y="2252"/>
                </a:moveTo>
                <a:lnTo>
                  <a:pt x="402" y="3053"/>
                </a:lnTo>
                <a:lnTo>
                  <a:pt x="0" y="2254"/>
                </a:lnTo>
                <a:lnTo>
                  <a:pt x="800" y="2252"/>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34" name="Freeform 70"/>
          <p:cNvSpPr>
            <a:spLocks noEditPoints="1"/>
          </p:cNvSpPr>
          <p:nvPr/>
        </p:nvSpPr>
        <p:spPr bwMode="auto">
          <a:xfrm>
            <a:off x="4819650" y="5076825"/>
            <a:ext cx="76200" cy="484188"/>
          </a:xfrm>
          <a:custGeom>
            <a:avLst/>
            <a:gdLst/>
            <a:ahLst/>
            <a:cxnLst>
              <a:cxn ang="0">
                <a:pos x="227" y="33"/>
              </a:cxn>
              <a:cxn ang="0">
                <a:pos x="233" y="2213"/>
              </a:cxn>
              <a:cxn ang="0">
                <a:pos x="200" y="2246"/>
              </a:cxn>
              <a:cxn ang="0">
                <a:pos x="167" y="2213"/>
              </a:cxn>
              <a:cxn ang="0">
                <a:pos x="161" y="33"/>
              </a:cxn>
              <a:cxn ang="0">
                <a:pos x="194" y="0"/>
              </a:cxn>
              <a:cxn ang="0">
                <a:pos x="227" y="33"/>
              </a:cxn>
              <a:cxn ang="0">
                <a:pos x="400" y="2146"/>
              </a:cxn>
              <a:cxn ang="0">
                <a:pos x="201" y="2546"/>
              </a:cxn>
              <a:cxn ang="0">
                <a:pos x="0" y="2147"/>
              </a:cxn>
              <a:cxn ang="0">
                <a:pos x="400" y="2146"/>
              </a:cxn>
            </a:cxnLst>
            <a:rect l="0" t="0" r="r" b="b"/>
            <a:pathLst>
              <a:path w="400" h="2546">
                <a:moveTo>
                  <a:pt x="227" y="33"/>
                </a:moveTo>
                <a:lnTo>
                  <a:pt x="233" y="2213"/>
                </a:lnTo>
                <a:cubicBezTo>
                  <a:pt x="233" y="2231"/>
                  <a:pt x="218" y="2246"/>
                  <a:pt x="200" y="2246"/>
                </a:cubicBezTo>
                <a:cubicBezTo>
                  <a:pt x="182" y="2247"/>
                  <a:pt x="167" y="2232"/>
                  <a:pt x="167" y="2213"/>
                </a:cubicBezTo>
                <a:lnTo>
                  <a:pt x="161" y="33"/>
                </a:lnTo>
                <a:cubicBezTo>
                  <a:pt x="161" y="15"/>
                  <a:pt x="176" y="0"/>
                  <a:pt x="194" y="0"/>
                </a:cubicBezTo>
                <a:cubicBezTo>
                  <a:pt x="212" y="0"/>
                  <a:pt x="227" y="15"/>
                  <a:pt x="227" y="33"/>
                </a:cubicBezTo>
                <a:close/>
                <a:moveTo>
                  <a:pt x="400" y="2146"/>
                </a:moveTo>
                <a:lnTo>
                  <a:pt x="201" y="2546"/>
                </a:lnTo>
                <a:lnTo>
                  <a:pt x="0" y="2147"/>
                </a:lnTo>
                <a:lnTo>
                  <a:pt x="400" y="2146"/>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35" name="Rectangle 71"/>
          <p:cNvSpPr>
            <a:spLocks noChangeArrowheads="1"/>
          </p:cNvSpPr>
          <p:nvPr/>
        </p:nvSpPr>
        <p:spPr bwMode="auto">
          <a:xfrm>
            <a:off x="3698875" y="812800"/>
            <a:ext cx="169545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Inicio del proceso didáctico</a:t>
            </a:r>
            <a:endParaRPr lang="es-ES"/>
          </a:p>
        </p:txBody>
      </p:sp>
      <p:sp>
        <p:nvSpPr>
          <p:cNvPr id="139336" name="Rectangle 72"/>
          <p:cNvSpPr>
            <a:spLocks noChangeArrowheads="1"/>
          </p:cNvSpPr>
          <p:nvPr/>
        </p:nvSpPr>
        <p:spPr bwMode="auto">
          <a:xfrm>
            <a:off x="5387975" y="812800"/>
            <a:ext cx="381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grpSp>
        <p:nvGrpSpPr>
          <p:cNvPr id="139339" name="Group 75"/>
          <p:cNvGrpSpPr>
            <a:grpSpLocks/>
          </p:cNvGrpSpPr>
          <p:nvPr/>
        </p:nvGrpSpPr>
        <p:grpSpPr bwMode="auto">
          <a:xfrm>
            <a:off x="2693988" y="1189038"/>
            <a:ext cx="1255712" cy="3840162"/>
            <a:chOff x="1697" y="749"/>
            <a:chExt cx="791" cy="2419"/>
          </a:xfrm>
        </p:grpSpPr>
        <p:sp>
          <p:nvSpPr>
            <p:cNvPr id="139337" name="Rectangle 73"/>
            <p:cNvSpPr>
              <a:spLocks noChangeArrowheads="1"/>
            </p:cNvSpPr>
            <p:nvPr/>
          </p:nvSpPr>
          <p:spPr bwMode="auto">
            <a:xfrm>
              <a:off x="1697" y="749"/>
              <a:ext cx="791" cy="2419"/>
            </a:xfrm>
            <a:prstGeom prst="rect">
              <a:avLst/>
            </a:prstGeom>
            <a:solidFill>
              <a:srgbClr val="FFFFFF"/>
            </a:solidFill>
            <a:ln w="9525">
              <a:noFill/>
              <a:miter lim="800000"/>
              <a:headEnd/>
              <a:tailEnd/>
            </a:ln>
          </p:spPr>
          <p:txBody>
            <a:bodyPr/>
            <a:lstStyle/>
            <a:p>
              <a:endParaRPr lang="es-ES"/>
            </a:p>
          </p:txBody>
        </p:sp>
        <p:sp>
          <p:nvSpPr>
            <p:cNvPr id="139338" name="Rectangle 74"/>
            <p:cNvSpPr>
              <a:spLocks noChangeArrowheads="1"/>
            </p:cNvSpPr>
            <p:nvPr/>
          </p:nvSpPr>
          <p:spPr bwMode="auto">
            <a:xfrm>
              <a:off x="1697" y="749"/>
              <a:ext cx="791" cy="2419"/>
            </a:xfrm>
            <a:prstGeom prst="rect">
              <a:avLst/>
            </a:prstGeom>
            <a:noFill/>
            <a:ln w="19050" cap="rnd">
              <a:solidFill>
                <a:srgbClr val="000000"/>
              </a:solidFill>
              <a:miter lim="800000"/>
              <a:headEnd/>
              <a:tailEnd/>
            </a:ln>
          </p:spPr>
          <p:txBody>
            <a:bodyPr/>
            <a:lstStyle/>
            <a:p>
              <a:endParaRPr lang="es-ES"/>
            </a:p>
          </p:txBody>
        </p:sp>
      </p:grpSp>
      <p:sp>
        <p:nvSpPr>
          <p:cNvPr id="139340" name="Rectangle 76"/>
          <p:cNvSpPr>
            <a:spLocks noChangeArrowheads="1"/>
          </p:cNvSpPr>
          <p:nvPr/>
        </p:nvSpPr>
        <p:spPr bwMode="auto">
          <a:xfrm>
            <a:off x="2865438" y="1306513"/>
            <a:ext cx="949325" cy="182562"/>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Conexiones no </a:t>
            </a:r>
            <a:endParaRPr lang="es-ES"/>
          </a:p>
        </p:txBody>
      </p:sp>
      <p:sp>
        <p:nvSpPr>
          <p:cNvPr id="139341" name="Rectangle 77"/>
          <p:cNvSpPr>
            <a:spLocks noChangeArrowheads="1"/>
          </p:cNvSpPr>
          <p:nvPr/>
        </p:nvSpPr>
        <p:spPr bwMode="auto">
          <a:xfrm>
            <a:off x="2932113" y="1487488"/>
            <a:ext cx="782637" cy="182562"/>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Matemáticas</a:t>
            </a:r>
            <a:endParaRPr lang="es-ES"/>
          </a:p>
        </p:txBody>
      </p:sp>
      <p:sp>
        <p:nvSpPr>
          <p:cNvPr id="139342" name="Rectangle 78"/>
          <p:cNvSpPr>
            <a:spLocks noChangeArrowheads="1"/>
          </p:cNvSpPr>
          <p:nvPr/>
        </p:nvSpPr>
        <p:spPr bwMode="auto">
          <a:xfrm>
            <a:off x="3709988" y="1487488"/>
            <a:ext cx="38100" cy="182562"/>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43" name="Freeform 79"/>
          <p:cNvSpPr>
            <a:spLocks noEditPoints="1"/>
          </p:cNvSpPr>
          <p:nvPr/>
        </p:nvSpPr>
        <p:spPr bwMode="auto">
          <a:xfrm>
            <a:off x="2413000" y="2768600"/>
            <a:ext cx="488950" cy="76200"/>
          </a:xfrm>
          <a:custGeom>
            <a:avLst/>
            <a:gdLst/>
            <a:ahLst/>
            <a:cxnLst>
              <a:cxn ang="0">
                <a:pos x="667" y="333"/>
              </a:cxn>
              <a:cxn ang="0">
                <a:pos x="4467" y="333"/>
              </a:cxn>
              <a:cxn ang="0">
                <a:pos x="4534" y="400"/>
              </a:cxn>
              <a:cxn ang="0">
                <a:pos x="4467" y="467"/>
              </a:cxn>
              <a:cxn ang="0">
                <a:pos x="667" y="467"/>
              </a:cxn>
              <a:cxn ang="0">
                <a:pos x="600" y="400"/>
              </a:cxn>
              <a:cxn ang="0">
                <a:pos x="667" y="333"/>
              </a:cxn>
              <a:cxn ang="0">
                <a:pos x="800" y="800"/>
              </a:cxn>
              <a:cxn ang="0">
                <a:pos x="0" y="400"/>
              </a:cxn>
              <a:cxn ang="0">
                <a:pos x="800" y="0"/>
              </a:cxn>
              <a:cxn ang="0">
                <a:pos x="800" y="800"/>
              </a:cxn>
              <a:cxn ang="0">
                <a:pos x="4334" y="0"/>
              </a:cxn>
              <a:cxn ang="0">
                <a:pos x="5134" y="400"/>
              </a:cxn>
              <a:cxn ang="0">
                <a:pos x="4334" y="800"/>
              </a:cxn>
              <a:cxn ang="0">
                <a:pos x="4334" y="0"/>
              </a:cxn>
            </a:cxnLst>
            <a:rect l="0" t="0" r="r" b="b"/>
            <a:pathLst>
              <a:path w="5134" h="800">
                <a:moveTo>
                  <a:pt x="667" y="333"/>
                </a:moveTo>
                <a:lnTo>
                  <a:pt x="4467" y="333"/>
                </a:lnTo>
                <a:cubicBezTo>
                  <a:pt x="4504" y="333"/>
                  <a:pt x="4534" y="363"/>
                  <a:pt x="4534" y="400"/>
                </a:cubicBezTo>
                <a:cubicBezTo>
                  <a:pt x="4534" y="437"/>
                  <a:pt x="4504" y="467"/>
                  <a:pt x="4467" y="467"/>
                </a:cubicBezTo>
                <a:lnTo>
                  <a:pt x="667" y="467"/>
                </a:lnTo>
                <a:cubicBezTo>
                  <a:pt x="630" y="467"/>
                  <a:pt x="600" y="437"/>
                  <a:pt x="600" y="400"/>
                </a:cubicBezTo>
                <a:cubicBezTo>
                  <a:pt x="600" y="363"/>
                  <a:pt x="630" y="333"/>
                  <a:pt x="667" y="333"/>
                </a:cubicBezTo>
                <a:close/>
                <a:moveTo>
                  <a:pt x="800" y="800"/>
                </a:moveTo>
                <a:lnTo>
                  <a:pt x="0" y="400"/>
                </a:lnTo>
                <a:lnTo>
                  <a:pt x="800" y="0"/>
                </a:lnTo>
                <a:lnTo>
                  <a:pt x="800" y="800"/>
                </a:lnTo>
                <a:close/>
                <a:moveTo>
                  <a:pt x="4334" y="0"/>
                </a:moveTo>
                <a:lnTo>
                  <a:pt x="5134" y="400"/>
                </a:lnTo>
                <a:lnTo>
                  <a:pt x="4334" y="800"/>
                </a:lnTo>
                <a:lnTo>
                  <a:pt x="4334" y="0"/>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44" name="Freeform 80"/>
          <p:cNvSpPr>
            <a:spLocks noEditPoints="1"/>
          </p:cNvSpPr>
          <p:nvPr/>
        </p:nvSpPr>
        <p:spPr bwMode="auto">
          <a:xfrm>
            <a:off x="2413000" y="4013200"/>
            <a:ext cx="488950" cy="77788"/>
          </a:xfrm>
          <a:custGeom>
            <a:avLst/>
            <a:gdLst/>
            <a:ahLst/>
            <a:cxnLst>
              <a:cxn ang="0">
                <a:pos x="334" y="166"/>
              </a:cxn>
              <a:cxn ang="0">
                <a:pos x="2234" y="171"/>
              </a:cxn>
              <a:cxn ang="0">
                <a:pos x="2267" y="205"/>
              </a:cxn>
              <a:cxn ang="0">
                <a:pos x="2234" y="238"/>
              </a:cxn>
              <a:cxn ang="0">
                <a:pos x="334" y="233"/>
              </a:cxn>
              <a:cxn ang="0">
                <a:pos x="300" y="200"/>
              </a:cxn>
              <a:cxn ang="0">
                <a:pos x="334" y="166"/>
              </a:cxn>
              <a:cxn ang="0">
                <a:pos x="400" y="400"/>
              </a:cxn>
              <a:cxn ang="0">
                <a:pos x="0" y="199"/>
              </a:cxn>
              <a:cxn ang="0">
                <a:pos x="401" y="0"/>
              </a:cxn>
              <a:cxn ang="0">
                <a:pos x="400" y="400"/>
              </a:cxn>
              <a:cxn ang="0">
                <a:pos x="2168" y="4"/>
              </a:cxn>
              <a:cxn ang="0">
                <a:pos x="2567" y="205"/>
              </a:cxn>
              <a:cxn ang="0">
                <a:pos x="2167" y="404"/>
              </a:cxn>
              <a:cxn ang="0">
                <a:pos x="2168" y="4"/>
              </a:cxn>
            </a:cxnLst>
            <a:rect l="0" t="0" r="r" b="b"/>
            <a:pathLst>
              <a:path w="2567" h="404">
                <a:moveTo>
                  <a:pt x="334" y="166"/>
                </a:moveTo>
                <a:lnTo>
                  <a:pt x="2234" y="171"/>
                </a:lnTo>
                <a:cubicBezTo>
                  <a:pt x="2252" y="171"/>
                  <a:pt x="2267" y="186"/>
                  <a:pt x="2267" y="205"/>
                </a:cubicBezTo>
                <a:cubicBezTo>
                  <a:pt x="2267" y="223"/>
                  <a:pt x="2252" y="238"/>
                  <a:pt x="2234" y="238"/>
                </a:cubicBezTo>
                <a:lnTo>
                  <a:pt x="334" y="233"/>
                </a:lnTo>
                <a:cubicBezTo>
                  <a:pt x="315" y="233"/>
                  <a:pt x="300" y="218"/>
                  <a:pt x="300" y="200"/>
                </a:cubicBezTo>
                <a:cubicBezTo>
                  <a:pt x="301" y="181"/>
                  <a:pt x="315" y="166"/>
                  <a:pt x="334" y="166"/>
                </a:cubicBezTo>
                <a:close/>
                <a:moveTo>
                  <a:pt x="400" y="400"/>
                </a:moveTo>
                <a:lnTo>
                  <a:pt x="0" y="199"/>
                </a:lnTo>
                <a:lnTo>
                  <a:pt x="401" y="0"/>
                </a:lnTo>
                <a:lnTo>
                  <a:pt x="400" y="400"/>
                </a:lnTo>
                <a:close/>
                <a:moveTo>
                  <a:pt x="2168" y="4"/>
                </a:moveTo>
                <a:lnTo>
                  <a:pt x="2567" y="205"/>
                </a:lnTo>
                <a:lnTo>
                  <a:pt x="2167" y="404"/>
                </a:lnTo>
                <a:lnTo>
                  <a:pt x="2168" y="4"/>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45" name="Freeform 81"/>
          <p:cNvSpPr>
            <a:spLocks noEditPoints="1"/>
          </p:cNvSpPr>
          <p:nvPr/>
        </p:nvSpPr>
        <p:spPr bwMode="auto">
          <a:xfrm>
            <a:off x="3810000" y="2878138"/>
            <a:ext cx="558800" cy="303212"/>
          </a:xfrm>
          <a:custGeom>
            <a:avLst/>
            <a:gdLst/>
            <a:ahLst/>
            <a:cxnLst>
              <a:cxn ang="0">
                <a:pos x="309" y="130"/>
              </a:cxn>
              <a:cxn ang="0">
                <a:pos x="2653" y="1399"/>
              </a:cxn>
              <a:cxn ang="0">
                <a:pos x="2666" y="1444"/>
              </a:cxn>
              <a:cxn ang="0">
                <a:pos x="2621" y="1457"/>
              </a:cxn>
              <a:cxn ang="0">
                <a:pos x="277" y="188"/>
              </a:cxn>
              <a:cxn ang="0">
                <a:pos x="264" y="143"/>
              </a:cxn>
              <a:cxn ang="0">
                <a:pos x="309" y="130"/>
              </a:cxn>
              <a:cxn ang="0">
                <a:pos x="256" y="366"/>
              </a:cxn>
              <a:cxn ang="0">
                <a:pos x="0" y="0"/>
              </a:cxn>
              <a:cxn ang="0">
                <a:pos x="447" y="15"/>
              </a:cxn>
              <a:cxn ang="0">
                <a:pos x="256" y="366"/>
              </a:cxn>
              <a:cxn ang="0">
                <a:pos x="2673" y="1220"/>
              </a:cxn>
              <a:cxn ang="0">
                <a:pos x="2930" y="1587"/>
              </a:cxn>
              <a:cxn ang="0">
                <a:pos x="2483" y="1572"/>
              </a:cxn>
              <a:cxn ang="0">
                <a:pos x="2673" y="1220"/>
              </a:cxn>
            </a:cxnLst>
            <a:rect l="0" t="0" r="r" b="b"/>
            <a:pathLst>
              <a:path w="2930" h="1587">
                <a:moveTo>
                  <a:pt x="309" y="130"/>
                </a:moveTo>
                <a:lnTo>
                  <a:pt x="2653" y="1399"/>
                </a:lnTo>
                <a:cubicBezTo>
                  <a:pt x="2669" y="1408"/>
                  <a:pt x="2675" y="1428"/>
                  <a:pt x="2666" y="1444"/>
                </a:cubicBezTo>
                <a:cubicBezTo>
                  <a:pt x="2657" y="1460"/>
                  <a:pt x="2637" y="1466"/>
                  <a:pt x="2621" y="1457"/>
                </a:cubicBezTo>
                <a:lnTo>
                  <a:pt x="277" y="188"/>
                </a:lnTo>
                <a:cubicBezTo>
                  <a:pt x="261" y="179"/>
                  <a:pt x="255" y="159"/>
                  <a:pt x="264" y="143"/>
                </a:cubicBezTo>
                <a:cubicBezTo>
                  <a:pt x="272" y="127"/>
                  <a:pt x="293" y="121"/>
                  <a:pt x="309" y="130"/>
                </a:cubicBezTo>
                <a:close/>
                <a:moveTo>
                  <a:pt x="256" y="366"/>
                </a:moveTo>
                <a:lnTo>
                  <a:pt x="0" y="0"/>
                </a:lnTo>
                <a:lnTo>
                  <a:pt x="447" y="15"/>
                </a:lnTo>
                <a:lnTo>
                  <a:pt x="256" y="366"/>
                </a:lnTo>
                <a:close/>
                <a:moveTo>
                  <a:pt x="2673" y="1220"/>
                </a:moveTo>
                <a:lnTo>
                  <a:pt x="2930" y="1587"/>
                </a:lnTo>
                <a:lnTo>
                  <a:pt x="2483" y="1572"/>
                </a:lnTo>
                <a:lnTo>
                  <a:pt x="2673" y="1220"/>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46" name="Freeform 82"/>
          <p:cNvSpPr>
            <a:spLocks noEditPoints="1"/>
          </p:cNvSpPr>
          <p:nvPr/>
        </p:nvSpPr>
        <p:spPr bwMode="auto">
          <a:xfrm>
            <a:off x="3810000" y="4157663"/>
            <a:ext cx="557213" cy="285750"/>
          </a:xfrm>
          <a:custGeom>
            <a:avLst/>
            <a:gdLst/>
            <a:ahLst/>
            <a:cxnLst>
              <a:cxn ang="0">
                <a:pos x="312" y="122"/>
              </a:cxn>
              <a:cxn ang="0">
                <a:pos x="2645" y="1315"/>
              </a:cxn>
              <a:cxn ang="0">
                <a:pos x="2659" y="1360"/>
              </a:cxn>
              <a:cxn ang="0">
                <a:pos x="2615" y="1374"/>
              </a:cxn>
              <a:cxn ang="0">
                <a:pos x="281" y="181"/>
              </a:cxn>
              <a:cxn ang="0">
                <a:pos x="267" y="136"/>
              </a:cxn>
              <a:cxn ang="0">
                <a:pos x="312" y="122"/>
              </a:cxn>
              <a:cxn ang="0">
                <a:pos x="265" y="360"/>
              </a:cxn>
              <a:cxn ang="0">
                <a:pos x="0" y="0"/>
              </a:cxn>
              <a:cxn ang="0">
                <a:pos x="447" y="4"/>
              </a:cxn>
              <a:cxn ang="0">
                <a:pos x="265" y="360"/>
              </a:cxn>
              <a:cxn ang="0">
                <a:pos x="2661" y="1136"/>
              </a:cxn>
              <a:cxn ang="0">
                <a:pos x="2926" y="1496"/>
              </a:cxn>
              <a:cxn ang="0">
                <a:pos x="2479" y="1492"/>
              </a:cxn>
              <a:cxn ang="0">
                <a:pos x="2661" y="1136"/>
              </a:cxn>
            </a:cxnLst>
            <a:rect l="0" t="0" r="r" b="b"/>
            <a:pathLst>
              <a:path w="2926" h="1496">
                <a:moveTo>
                  <a:pt x="312" y="122"/>
                </a:moveTo>
                <a:lnTo>
                  <a:pt x="2645" y="1315"/>
                </a:lnTo>
                <a:cubicBezTo>
                  <a:pt x="2661" y="1323"/>
                  <a:pt x="2668" y="1343"/>
                  <a:pt x="2659" y="1360"/>
                </a:cubicBezTo>
                <a:cubicBezTo>
                  <a:pt x="2651" y="1376"/>
                  <a:pt x="2631" y="1383"/>
                  <a:pt x="2615" y="1374"/>
                </a:cubicBezTo>
                <a:lnTo>
                  <a:pt x="281" y="181"/>
                </a:lnTo>
                <a:cubicBezTo>
                  <a:pt x="265" y="173"/>
                  <a:pt x="259" y="153"/>
                  <a:pt x="267" y="136"/>
                </a:cubicBezTo>
                <a:cubicBezTo>
                  <a:pt x="275" y="120"/>
                  <a:pt x="295" y="114"/>
                  <a:pt x="312" y="122"/>
                </a:cubicBezTo>
                <a:close/>
                <a:moveTo>
                  <a:pt x="265" y="360"/>
                </a:moveTo>
                <a:lnTo>
                  <a:pt x="0" y="0"/>
                </a:lnTo>
                <a:lnTo>
                  <a:pt x="447" y="4"/>
                </a:lnTo>
                <a:lnTo>
                  <a:pt x="265" y="360"/>
                </a:lnTo>
                <a:close/>
                <a:moveTo>
                  <a:pt x="2661" y="1136"/>
                </a:moveTo>
                <a:lnTo>
                  <a:pt x="2926" y="1496"/>
                </a:lnTo>
                <a:lnTo>
                  <a:pt x="2479" y="1492"/>
                </a:lnTo>
                <a:lnTo>
                  <a:pt x="2661" y="1136"/>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47" name="Rectangle 83"/>
          <p:cNvSpPr>
            <a:spLocks noChangeArrowheads="1"/>
          </p:cNvSpPr>
          <p:nvPr/>
        </p:nvSpPr>
        <p:spPr bwMode="auto">
          <a:xfrm>
            <a:off x="3232150" y="2201863"/>
            <a:ext cx="177800" cy="182562"/>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B1</a:t>
            </a:r>
            <a:endParaRPr lang="es-ES"/>
          </a:p>
        </p:txBody>
      </p:sp>
      <p:sp>
        <p:nvSpPr>
          <p:cNvPr id="139348" name="Rectangle 84"/>
          <p:cNvSpPr>
            <a:spLocks noChangeArrowheads="1"/>
          </p:cNvSpPr>
          <p:nvPr/>
        </p:nvSpPr>
        <p:spPr bwMode="auto">
          <a:xfrm>
            <a:off x="3409950" y="2201863"/>
            <a:ext cx="38100" cy="182562"/>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49" name="Rectangle 85"/>
          <p:cNvSpPr>
            <a:spLocks noChangeArrowheads="1"/>
          </p:cNvSpPr>
          <p:nvPr/>
        </p:nvSpPr>
        <p:spPr bwMode="auto">
          <a:xfrm>
            <a:off x="3230563" y="3597275"/>
            <a:ext cx="1778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C1</a:t>
            </a:r>
            <a:endParaRPr lang="es-ES"/>
          </a:p>
        </p:txBody>
      </p:sp>
      <p:sp>
        <p:nvSpPr>
          <p:cNvPr id="139350" name="Rectangle 86"/>
          <p:cNvSpPr>
            <a:spLocks noChangeArrowheads="1"/>
          </p:cNvSpPr>
          <p:nvPr/>
        </p:nvSpPr>
        <p:spPr bwMode="auto">
          <a:xfrm>
            <a:off x="3409950" y="3597275"/>
            <a:ext cx="381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51" name="Freeform 87"/>
          <p:cNvSpPr>
            <a:spLocks noEditPoints="1"/>
          </p:cNvSpPr>
          <p:nvPr/>
        </p:nvSpPr>
        <p:spPr bwMode="auto">
          <a:xfrm>
            <a:off x="3284538" y="2668588"/>
            <a:ext cx="76200" cy="487362"/>
          </a:xfrm>
          <a:custGeom>
            <a:avLst/>
            <a:gdLst/>
            <a:ahLst/>
            <a:cxnLst>
              <a:cxn ang="0">
                <a:pos x="467" y="66"/>
              </a:cxn>
              <a:cxn ang="0">
                <a:pos x="467" y="4440"/>
              </a:cxn>
              <a:cxn ang="0">
                <a:pos x="400" y="4506"/>
              </a:cxn>
              <a:cxn ang="0">
                <a:pos x="334" y="4440"/>
              </a:cxn>
              <a:cxn ang="0">
                <a:pos x="334" y="66"/>
              </a:cxn>
              <a:cxn ang="0">
                <a:pos x="400" y="0"/>
              </a:cxn>
              <a:cxn ang="0">
                <a:pos x="467" y="66"/>
              </a:cxn>
              <a:cxn ang="0">
                <a:pos x="800" y="4306"/>
              </a:cxn>
              <a:cxn ang="0">
                <a:pos x="400" y="5106"/>
              </a:cxn>
              <a:cxn ang="0">
                <a:pos x="0" y="4306"/>
              </a:cxn>
              <a:cxn ang="0">
                <a:pos x="800" y="4306"/>
              </a:cxn>
            </a:cxnLst>
            <a:rect l="0" t="0" r="r" b="b"/>
            <a:pathLst>
              <a:path w="800" h="5106">
                <a:moveTo>
                  <a:pt x="467" y="66"/>
                </a:moveTo>
                <a:lnTo>
                  <a:pt x="467" y="4440"/>
                </a:lnTo>
                <a:cubicBezTo>
                  <a:pt x="467" y="4477"/>
                  <a:pt x="437" y="4506"/>
                  <a:pt x="400" y="4506"/>
                </a:cubicBezTo>
                <a:cubicBezTo>
                  <a:pt x="364" y="4506"/>
                  <a:pt x="334" y="4477"/>
                  <a:pt x="334" y="4440"/>
                </a:cubicBezTo>
                <a:lnTo>
                  <a:pt x="334" y="66"/>
                </a:lnTo>
                <a:cubicBezTo>
                  <a:pt x="334" y="30"/>
                  <a:pt x="364" y="0"/>
                  <a:pt x="400" y="0"/>
                </a:cubicBezTo>
                <a:cubicBezTo>
                  <a:pt x="437" y="0"/>
                  <a:pt x="467" y="30"/>
                  <a:pt x="467" y="66"/>
                </a:cubicBezTo>
                <a:close/>
                <a:moveTo>
                  <a:pt x="800" y="4306"/>
                </a:moveTo>
                <a:lnTo>
                  <a:pt x="400" y="5106"/>
                </a:lnTo>
                <a:lnTo>
                  <a:pt x="0" y="4306"/>
                </a:lnTo>
                <a:lnTo>
                  <a:pt x="800" y="4306"/>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52" name="Freeform 88"/>
          <p:cNvSpPr>
            <a:spLocks/>
          </p:cNvSpPr>
          <p:nvPr/>
        </p:nvSpPr>
        <p:spPr bwMode="auto">
          <a:xfrm>
            <a:off x="2203450" y="3309938"/>
            <a:ext cx="3841750" cy="522287"/>
          </a:xfrm>
          <a:custGeom>
            <a:avLst/>
            <a:gdLst/>
            <a:ahLst/>
            <a:cxnLst>
              <a:cxn ang="0">
                <a:pos x="20167" y="475"/>
              </a:cxn>
              <a:cxn ang="0">
                <a:pos x="10083" y="475"/>
              </a:cxn>
              <a:cxn ang="0">
                <a:pos x="0" y="475"/>
              </a:cxn>
              <a:cxn ang="0">
                <a:pos x="0" y="2265"/>
              </a:cxn>
              <a:cxn ang="0">
                <a:pos x="10083" y="2265"/>
              </a:cxn>
              <a:cxn ang="0">
                <a:pos x="20167" y="2265"/>
              </a:cxn>
              <a:cxn ang="0">
                <a:pos x="20167" y="475"/>
              </a:cxn>
            </a:cxnLst>
            <a:rect l="0" t="0" r="r" b="b"/>
            <a:pathLst>
              <a:path w="20167" h="2740">
                <a:moveTo>
                  <a:pt x="20167" y="475"/>
                </a:moveTo>
                <a:cubicBezTo>
                  <a:pt x="16806" y="951"/>
                  <a:pt x="13445" y="0"/>
                  <a:pt x="10083" y="475"/>
                </a:cubicBezTo>
                <a:cubicBezTo>
                  <a:pt x="6722" y="951"/>
                  <a:pt x="3361" y="0"/>
                  <a:pt x="0" y="475"/>
                </a:cubicBezTo>
                <a:lnTo>
                  <a:pt x="0" y="2265"/>
                </a:lnTo>
                <a:cubicBezTo>
                  <a:pt x="3361" y="1789"/>
                  <a:pt x="6722" y="2740"/>
                  <a:pt x="10083" y="2265"/>
                </a:cubicBezTo>
                <a:cubicBezTo>
                  <a:pt x="13445" y="1789"/>
                  <a:pt x="16806" y="2740"/>
                  <a:pt x="20167" y="2265"/>
                </a:cubicBezTo>
                <a:lnTo>
                  <a:pt x="20167" y="475"/>
                </a:lnTo>
                <a:close/>
              </a:path>
            </a:pathLst>
          </a:custGeom>
          <a:noFill/>
          <a:ln w="9525" cap="rnd">
            <a:solidFill>
              <a:srgbClr val="000000"/>
            </a:solidFill>
            <a:prstDash val="solid"/>
            <a:round/>
            <a:headEnd/>
            <a:tailEnd/>
          </a:ln>
        </p:spPr>
        <p:txBody>
          <a:bodyPr/>
          <a:lstStyle/>
          <a:p>
            <a:endParaRPr lang="es-ES"/>
          </a:p>
        </p:txBody>
      </p:sp>
      <p:sp>
        <p:nvSpPr>
          <p:cNvPr id="139353" name="Rectangle 89"/>
          <p:cNvSpPr>
            <a:spLocks noChangeArrowheads="1"/>
          </p:cNvSpPr>
          <p:nvPr/>
        </p:nvSpPr>
        <p:spPr bwMode="auto">
          <a:xfrm>
            <a:off x="6532563" y="2089150"/>
            <a:ext cx="914400" cy="365125"/>
          </a:xfrm>
          <a:prstGeom prst="rect">
            <a:avLst/>
          </a:prstGeom>
          <a:noFill/>
          <a:ln w="9525">
            <a:noFill/>
            <a:miter lim="800000"/>
            <a:headEnd/>
            <a:tailEnd/>
          </a:ln>
        </p:spPr>
        <p:txBody>
          <a:bodyPr lIns="0" tIns="0" rIns="0" bIns="0">
            <a:spAutoFit/>
          </a:bodyPr>
          <a:lstStyle/>
          <a:p>
            <a:r>
              <a:rPr lang="es-ES" sz="1200" b="1">
                <a:solidFill>
                  <a:srgbClr val="000000"/>
                </a:solidFill>
                <a:latin typeface="Times New Roman" pitchFamily="18" charset="0"/>
              </a:rPr>
              <a:t>Competencias</a:t>
            </a:r>
          </a:p>
          <a:p>
            <a:pPr algn="ctr"/>
            <a:r>
              <a:rPr lang="es-ES" sz="1200" b="1">
                <a:solidFill>
                  <a:srgbClr val="000000"/>
                </a:solidFill>
                <a:latin typeface="Times New Roman" pitchFamily="18" charset="0"/>
              </a:rPr>
              <a:t>elementales</a:t>
            </a:r>
            <a:endParaRPr lang="es-ES"/>
          </a:p>
        </p:txBody>
      </p:sp>
      <p:sp>
        <p:nvSpPr>
          <p:cNvPr id="139354" name="Rectangle 90"/>
          <p:cNvSpPr>
            <a:spLocks noChangeArrowheads="1"/>
          </p:cNvSpPr>
          <p:nvPr/>
        </p:nvSpPr>
        <p:spPr bwMode="auto">
          <a:xfrm>
            <a:off x="7445375" y="2089150"/>
            <a:ext cx="38100" cy="182563"/>
          </a:xfrm>
          <a:prstGeom prst="rect">
            <a:avLst/>
          </a:prstGeom>
          <a:noFill/>
          <a:ln w="9525">
            <a:noFill/>
            <a:miter lim="800000"/>
            <a:headEnd/>
            <a:tailEnd/>
          </a:ln>
        </p:spPr>
        <p:txBody>
          <a:bodyPr wrap="none" lIns="0" tIns="0" rIns="0" bIns="0">
            <a:spAutoFit/>
          </a:bodyPr>
          <a:lstStyle/>
          <a:p>
            <a:r>
              <a:rPr lang="es-ES" sz="1200" b="1">
                <a:solidFill>
                  <a:srgbClr val="000000"/>
                </a:solidFill>
                <a:latin typeface="Times New Roman" pitchFamily="18" charset="0"/>
              </a:rPr>
              <a:t> </a:t>
            </a:r>
            <a:endParaRPr lang="es-ES"/>
          </a:p>
        </p:txBody>
      </p:sp>
      <p:sp>
        <p:nvSpPr>
          <p:cNvPr id="139356" name="Rectangle 92"/>
          <p:cNvSpPr>
            <a:spLocks noChangeArrowheads="1"/>
          </p:cNvSpPr>
          <p:nvPr/>
        </p:nvSpPr>
        <p:spPr bwMode="auto">
          <a:xfrm>
            <a:off x="7221538" y="2263775"/>
            <a:ext cx="38100" cy="182563"/>
          </a:xfrm>
          <a:prstGeom prst="rect">
            <a:avLst/>
          </a:prstGeom>
          <a:noFill/>
          <a:ln w="9525">
            <a:noFill/>
            <a:miter lim="800000"/>
            <a:headEnd/>
            <a:tailEnd/>
          </a:ln>
        </p:spPr>
        <p:txBody>
          <a:bodyPr wrap="none" lIns="0" tIns="0" rIns="0" bIns="0">
            <a:spAutoFit/>
          </a:bodyPr>
          <a:lstStyle/>
          <a:p>
            <a:r>
              <a:rPr lang="es-ES" sz="1200" b="1">
                <a:solidFill>
                  <a:srgbClr val="000000"/>
                </a:solidFill>
                <a:latin typeface="Times New Roman" pitchFamily="18" charset="0"/>
              </a:rPr>
              <a:t> </a:t>
            </a:r>
            <a:endParaRPr lang="es-ES"/>
          </a:p>
        </p:txBody>
      </p:sp>
      <p:sp>
        <p:nvSpPr>
          <p:cNvPr id="139357" name="Rectangle 93"/>
          <p:cNvSpPr>
            <a:spLocks noChangeArrowheads="1"/>
          </p:cNvSpPr>
          <p:nvPr/>
        </p:nvSpPr>
        <p:spPr bwMode="auto">
          <a:xfrm>
            <a:off x="6497638" y="4630738"/>
            <a:ext cx="914400" cy="182562"/>
          </a:xfrm>
          <a:prstGeom prst="rect">
            <a:avLst/>
          </a:prstGeom>
          <a:noFill/>
          <a:ln w="9525">
            <a:noFill/>
            <a:miter lim="800000"/>
            <a:headEnd/>
            <a:tailEnd/>
          </a:ln>
        </p:spPr>
        <p:txBody>
          <a:bodyPr wrap="none" lIns="0" tIns="0" rIns="0" bIns="0">
            <a:spAutoFit/>
          </a:bodyPr>
          <a:lstStyle/>
          <a:p>
            <a:r>
              <a:rPr lang="es-ES" sz="1200" b="1">
                <a:solidFill>
                  <a:srgbClr val="000000"/>
                </a:solidFill>
                <a:latin typeface="Times New Roman" pitchFamily="18" charset="0"/>
              </a:rPr>
              <a:t>Competencias</a:t>
            </a:r>
            <a:endParaRPr lang="es-ES"/>
          </a:p>
        </p:txBody>
      </p:sp>
      <p:sp>
        <p:nvSpPr>
          <p:cNvPr id="139358" name="Rectangle 94"/>
          <p:cNvSpPr>
            <a:spLocks noChangeArrowheads="1"/>
          </p:cNvSpPr>
          <p:nvPr/>
        </p:nvSpPr>
        <p:spPr bwMode="auto">
          <a:xfrm>
            <a:off x="7410450" y="4630738"/>
            <a:ext cx="38100" cy="182562"/>
          </a:xfrm>
          <a:prstGeom prst="rect">
            <a:avLst/>
          </a:prstGeom>
          <a:noFill/>
          <a:ln w="9525">
            <a:noFill/>
            <a:miter lim="800000"/>
            <a:headEnd/>
            <a:tailEnd/>
          </a:ln>
        </p:spPr>
        <p:txBody>
          <a:bodyPr wrap="none" lIns="0" tIns="0" rIns="0" bIns="0">
            <a:spAutoFit/>
          </a:bodyPr>
          <a:lstStyle/>
          <a:p>
            <a:r>
              <a:rPr lang="es-ES" sz="1200" b="1">
                <a:solidFill>
                  <a:srgbClr val="000000"/>
                </a:solidFill>
                <a:latin typeface="Times New Roman" pitchFamily="18" charset="0"/>
              </a:rPr>
              <a:t> </a:t>
            </a:r>
            <a:endParaRPr lang="es-ES"/>
          </a:p>
        </p:txBody>
      </p:sp>
      <p:sp>
        <p:nvSpPr>
          <p:cNvPr id="139359" name="Rectangle 95"/>
          <p:cNvSpPr>
            <a:spLocks noChangeArrowheads="1"/>
          </p:cNvSpPr>
          <p:nvPr/>
        </p:nvSpPr>
        <p:spPr bwMode="auto">
          <a:xfrm>
            <a:off x="6613525" y="4810125"/>
            <a:ext cx="676275" cy="182563"/>
          </a:xfrm>
          <a:prstGeom prst="rect">
            <a:avLst/>
          </a:prstGeom>
          <a:noFill/>
          <a:ln w="9525">
            <a:noFill/>
            <a:miter lim="800000"/>
            <a:headEnd/>
            <a:tailEnd/>
          </a:ln>
        </p:spPr>
        <p:txBody>
          <a:bodyPr wrap="none" lIns="0" tIns="0" rIns="0" bIns="0">
            <a:spAutoFit/>
          </a:bodyPr>
          <a:lstStyle/>
          <a:p>
            <a:r>
              <a:rPr lang="es-ES" sz="1200" b="1">
                <a:solidFill>
                  <a:srgbClr val="000000"/>
                </a:solidFill>
                <a:latin typeface="Times New Roman" pitchFamily="18" charset="0"/>
              </a:rPr>
              <a:t>avanzadas</a:t>
            </a:r>
            <a:endParaRPr lang="es-ES"/>
          </a:p>
        </p:txBody>
      </p:sp>
      <p:sp>
        <p:nvSpPr>
          <p:cNvPr id="139360" name="Rectangle 96"/>
          <p:cNvSpPr>
            <a:spLocks noChangeArrowheads="1"/>
          </p:cNvSpPr>
          <p:nvPr/>
        </p:nvSpPr>
        <p:spPr bwMode="auto">
          <a:xfrm>
            <a:off x="7292975" y="4810125"/>
            <a:ext cx="38100" cy="182563"/>
          </a:xfrm>
          <a:prstGeom prst="rect">
            <a:avLst/>
          </a:prstGeom>
          <a:noFill/>
          <a:ln w="9525">
            <a:noFill/>
            <a:miter lim="800000"/>
            <a:headEnd/>
            <a:tailEnd/>
          </a:ln>
        </p:spPr>
        <p:txBody>
          <a:bodyPr wrap="none" lIns="0" tIns="0" rIns="0" bIns="0">
            <a:spAutoFit/>
          </a:bodyPr>
          <a:lstStyle/>
          <a:p>
            <a:r>
              <a:rPr lang="es-ES" sz="1200" b="1">
                <a:solidFill>
                  <a:srgbClr val="000000"/>
                </a:solidFill>
                <a:latin typeface="Times New Roman" pitchFamily="18" charset="0"/>
              </a:rPr>
              <a:t> </a:t>
            </a:r>
            <a:endParaRPr lang="es-ES"/>
          </a:p>
        </p:txBody>
      </p:sp>
      <p:sp>
        <p:nvSpPr>
          <p:cNvPr id="139361" name="Freeform 97"/>
          <p:cNvSpPr>
            <a:spLocks/>
          </p:cNvSpPr>
          <p:nvPr/>
        </p:nvSpPr>
        <p:spPr bwMode="auto">
          <a:xfrm>
            <a:off x="6045200" y="957263"/>
            <a:ext cx="558800" cy="2578100"/>
          </a:xfrm>
          <a:custGeom>
            <a:avLst/>
            <a:gdLst/>
            <a:ahLst/>
            <a:cxnLst>
              <a:cxn ang="0">
                <a:pos x="0" y="0"/>
              </a:cxn>
              <a:cxn ang="0">
                <a:pos x="1466" y="1129"/>
              </a:cxn>
              <a:cxn ang="0">
                <a:pos x="1466" y="5641"/>
              </a:cxn>
              <a:cxn ang="0">
                <a:pos x="2933" y="6769"/>
              </a:cxn>
              <a:cxn ang="0">
                <a:pos x="1466" y="7897"/>
              </a:cxn>
              <a:cxn ang="0">
                <a:pos x="1466" y="12409"/>
              </a:cxn>
              <a:cxn ang="0">
                <a:pos x="0" y="13537"/>
              </a:cxn>
            </a:cxnLst>
            <a:rect l="0" t="0" r="r" b="b"/>
            <a:pathLst>
              <a:path w="2933" h="13537">
                <a:moveTo>
                  <a:pt x="0" y="0"/>
                </a:moveTo>
                <a:cubicBezTo>
                  <a:pt x="810" y="0"/>
                  <a:pt x="1466" y="506"/>
                  <a:pt x="1466" y="1129"/>
                </a:cubicBezTo>
                <a:lnTo>
                  <a:pt x="1466" y="5641"/>
                </a:lnTo>
                <a:cubicBezTo>
                  <a:pt x="1466" y="6264"/>
                  <a:pt x="2123" y="6769"/>
                  <a:pt x="2933" y="6769"/>
                </a:cubicBezTo>
                <a:cubicBezTo>
                  <a:pt x="2123" y="6769"/>
                  <a:pt x="1466" y="7274"/>
                  <a:pt x="1466" y="7897"/>
                </a:cubicBezTo>
                <a:lnTo>
                  <a:pt x="1466" y="12409"/>
                </a:lnTo>
                <a:cubicBezTo>
                  <a:pt x="1466" y="13032"/>
                  <a:pt x="810" y="13537"/>
                  <a:pt x="0" y="13537"/>
                </a:cubicBezTo>
              </a:path>
            </a:pathLst>
          </a:custGeom>
          <a:noFill/>
          <a:ln w="19050" cap="flat">
            <a:solidFill>
              <a:srgbClr val="000000"/>
            </a:solidFill>
            <a:prstDash val="solid"/>
            <a:round/>
            <a:headEnd/>
            <a:tailEnd/>
          </a:ln>
        </p:spPr>
        <p:txBody>
          <a:bodyPr/>
          <a:lstStyle/>
          <a:p>
            <a:endParaRPr lang="es-ES"/>
          </a:p>
        </p:txBody>
      </p:sp>
      <p:sp>
        <p:nvSpPr>
          <p:cNvPr id="139362" name="Freeform 98"/>
          <p:cNvSpPr>
            <a:spLocks/>
          </p:cNvSpPr>
          <p:nvPr/>
        </p:nvSpPr>
        <p:spPr bwMode="auto">
          <a:xfrm>
            <a:off x="6045200" y="3571875"/>
            <a:ext cx="558800" cy="2524125"/>
          </a:xfrm>
          <a:custGeom>
            <a:avLst/>
            <a:gdLst/>
            <a:ahLst/>
            <a:cxnLst>
              <a:cxn ang="0">
                <a:pos x="0" y="0"/>
              </a:cxn>
              <a:cxn ang="0">
                <a:pos x="1466" y="1104"/>
              </a:cxn>
              <a:cxn ang="0">
                <a:pos x="1466" y="5522"/>
              </a:cxn>
              <a:cxn ang="0">
                <a:pos x="2933" y="6626"/>
              </a:cxn>
              <a:cxn ang="0">
                <a:pos x="1466" y="7731"/>
              </a:cxn>
              <a:cxn ang="0">
                <a:pos x="1466" y="12149"/>
              </a:cxn>
              <a:cxn ang="0">
                <a:pos x="0" y="13253"/>
              </a:cxn>
            </a:cxnLst>
            <a:rect l="0" t="0" r="r" b="b"/>
            <a:pathLst>
              <a:path w="2933" h="13253">
                <a:moveTo>
                  <a:pt x="0" y="0"/>
                </a:moveTo>
                <a:cubicBezTo>
                  <a:pt x="810" y="0"/>
                  <a:pt x="1466" y="494"/>
                  <a:pt x="1466" y="1104"/>
                </a:cubicBezTo>
                <a:lnTo>
                  <a:pt x="1466" y="5522"/>
                </a:lnTo>
                <a:cubicBezTo>
                  <a:pt x="1466" y="6132"/>
                  <a:pt x="2123" y="6626"/>
                  <a:pt x="2933" y="6626"/>
                </a:cubicBezTo>
                <a:cubicBezTo>
                  <a:pt x="2123" y="6626"/>
                  <a:pt x="1466" y="7121"/>
                  <a:pt x="1466" y="7731"/>
                </a:cubicBezTo>
                <a:lnTo>
                  <a:pt x="1466" y="12149"/>
                </a:lnTo>
                <a:cubicBezTo>
                  <a:pt x="1466" y="12759"/>
                  <a:pt x="810" y="13253"/>
                  <a:pt x="0" y="13253"/>
                </a:cubicBezTo>
              </a:path>
            </a:pathLst>
          </a:custGeom>
          <a:noFill/>
          <a:ln w="19050" cap="flat">
            <a:solidFill>
              <a:srgbClr val="000000"/>
            </a:solidFill>
            <a:prstDash val="solid"/>
            <a:round/>
            <a:headEnd/>
            <a:tailEnd/>
          </a:ln>
        </p:spPr>
        <p:txBody>
          <a:bodyPr/>
          <a:lstStyle/>
          <a:p>
            <a:endParaRPr lang="es-ES"/>
          </a:p>
        </p:txBody>
      </p:sp>
      <p:sp>
        <p:nvSpPr>
          <p:cNvPr id="139363" name="Freeform 99"/>
          <p:cNvSpPr>
            <a:spLocks noEditPoints="1"/>
          </p:cNvSpPr>
          <p:nvPr/>
        </p:nvSpPr>
        <p:spPr bwMode="auto">
          <a:xfrm>
            <a:off x="3284538" y="4097338"/>
            <a:ext cx="76200" cy="487362"/>
          </a:xfrm>
          <a:custGeom>
            <a:avLst/>
            <a:gdLst/>
            <a:ahLst/>
            <a:cxnLst>
              <a:cxn ang="0">
                <a:pos x="225" y="33"/>
              </a:cxn>
              <a:cxn ang="0">
                <a:pos x="234" y="2220"/>
              </a:cxn>
              <a:cxn ang="0">
                <a:pos x="201" y="2253"/>
              </a:cxn>
              <a:cxn ang="0">
                <a:pos x="167" y="2220"/>
              </a:cxn>
              <a:cxn ang="0">
                <a:pos x="158" y="34"/>
              </a:cxn>
              <a:cxn ang="0">
                <a:pos x="192" y="0"/>
              </a:cxn>
              <a:cxn ang="0">
                <a:pos x="225" y="33"/>
              </a:cxn>
              <a:cxn ang="0">
                <a:pos x="400" y="2153"/>
              </a:cxn>
              <a:cxn ang="0">
                <a:pos x="202" y="2553"/>
              </a:cxn>
              <a:cxn ang="0">
                <a:pos x="0" y="2154"/>
              </a:cxn>
              <a:cxn ang="0">
                <a:pos x="400" y="2153"/>
              </a:cxn>
            </a:cxnLst>
            <a:rect l="0" t="0" r="r" b="b"/>
            <a:pathLst>
              <a:path w="400" h="2553">
                <a:moveTo>
                  <a:pt x="225" y="33"/>
                </a:moveTo>
                <a:lnTo>
                  <a:pt x="234" y="2220"/>
                </a:lnTo>
                <a:cubicBezTo>
                  <a:pt x="234" y="2238"/>
                  <a:pt x="219" y="2253"/>
                  <a:pt x="201" y="2253"/>
                </a:cubicBezTo>
                <a:cubicBezTo>
                  <a:pt x="182" y="2254"/>
                  <a:pt x="167" y="2239"/>
                  <a:pt x="167" y="2220"/>
                </a:cubicBezTo>
                <a:lnTo>
                  <a:pt x="158" y="34"/>
                </a:lnTo>
                <a:cubicBezTo>
                  <a:pt x="158" y="15"/>
                  <a:pt x="173" y="0"/>
                  <a:pt x="192" y="0"/>
                </a:cubicBezTo>
                <a:cubicBezTo>
                  <a:pt x="210" y="0"/>
                  <a:pt x="225" y="15"/>
                  <a:pt x="225" y="33"/>
                </a:cubicBezTo>
                <a:close/>
                <a:moveTo>
                  <a:pt x="400" y="2153"/>
                </a:moveTo>
                <a:lnTo>
                  <a:pt x="202" y="2553"/>
                </a:lnTo>
                <a:lnTo>
                  <a:pt x="0" y="2154"/>
                </a:lnTo>
                <a:lnTo>
                  <a:pt x="400" y="2153"/>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64" name="Freeform 100"/>
          <p:cNvSpPr>
            <a:spLocks noEditPoints="1"/>
          </p:cNvSpPr>
          <p:nvPr/>
        </p:nvSpPr>
        <p:spPr bwMode="auto">
          <a:xfrm>
            <a:off x="3213100" y="5235575"/>
            <a:ext cx="76200" cy="1090613"/>
          </a:xfrm>
          <a:custGeom>
            <a:avLst/>
            <a:gdLst/>
            <a:ahLst/>
            <a:cxnLst>
              <a:cxn ang="0">
                <a:pos x="231" y="233"/>
              </a:cxn>
              <a:cxn ang="0">
                <a:pos x="164" y="233"/>
              </a:cxn>
              <a:cxn ang="0">
                <a:pos x="197" y="0"/>
              </a:cxn>
              <a:cxn ang="0">
                <a:pos x="231" y="500"/>
              </a:cxn>
              <a:cxn ang="0">
                <a:pos x="198" y="733"/>
              </a:cxn>
              <a:cxn ang="0">
                <a:pos x="164" y="500"/>
              </a:cxn>
              <a:cxn ang="0">
                <a:pos x="231" y="500"/>
              </a:cxn>
              <a:cxn ang="0">
                <a:pos x="231" y="1166"/>
              </a:cxn>
              <a:cxn ang="0">
                <a:pos x="164" y="1166"/>
              </a:cxn>
              <a:cxn ang="0">
                <a:pos x="198" y="933"/>
              </a:cxn>
              <a:cxn ang="0">
                <a:pos x="231" y="1433"/>
              </a:cxn>
              <a:cxn ang="0">
                <a:pos x="198" y="1666"/>
              </a:cxn>
              <a:cxn ang="0">
                <a:pos x="165" y="1433"/>
              </a:cxn>
              <a:cxn ang="0">
                <a:pos x="231" y="1433"/>
              </a:cxn>
              <a:cxn ang="0">
                <a:pos x="232" y="2100"/>
              </a:cxn>
              <a:cxn ang="0">
                <a:pos x="165" y="2100"/>
              </a:cxn>
              <a:cxn ang="0">
                <a:pos x="198" y="1866"/>
              </a:cxn>
              <a:cxn ang="0">
                <a:pos x="232" y="2366"/>
              </a:cxn>
              <a:cxn ang="0">
                <a:pos x="199" y="2600"/>
              </a:cxn>
              <a:cxn ang="0">
                <a:pos x="165" y="2366"/>
              </a:cxn>
              <a:cxn ang="0">
                <a:pos x="232" y="2366"/>
              </a:cxn>
              <a:cxn ang="0">
                <a:pos x="232" y="3033"/>
              </a:cxn>
              <a:cxn ang="0">
                <a:pos x="166" y="3033"/>
              </a:cxn>
              <a:cxn ang="0">
                <a:pos x="199" y="2800"/>
              </a:cxn>
              <a:cxn ang="0">
                <a:pos x="232" y="3300"/>
              </a:cxn>
              <a:cxn ang="0">
                <a:pos x="199" y="3533"/>
              </a:cxn>
              <a:cxn ang="0">
                <a:pos x="166" y="3300"/>
              </a:cxn>
              <a:cxn ang="0">
                <a:pos x="232" y="3300"/>
              </a:cxn>
              <a:cxn ang="0">
                <a:pos x="233" y="3966"/>
              </a:cxn>
              <a:cxn ang="0">
                <a:pos x="166" y="3966"/>
              </a:cxn>
              <a:cxn ang="0">
                <a:pos x="199" y="3733"/>
              </a:cxn>
              <a:cxn ang="0">
                <a:pos x="233" y="4233"/>
              </a:cxn>
              <a:cxn ang="0">
                <a:pos x="200" y="4466"/>
              </a:cxn>
              <a:cxn ang="0">
                <a:pos x="166" y="4233"/>
              </a:cxn>
              <a:cxn ang="0">
                <a:pos x="233" y="4233"/>
              </a:cxn>
              <a:cxn ang="0">
                <a:pos x="233" y="4900"/>
              </a:cxn>
              <a:cxn ang="0">
                <a:pos x="167" y="4900"/>
              </a:cxn>
              <a:cxn ang="0">
                <a:pos x="200" y="4666"/>
              </a:cxn>
              <a:cxn ang="0">
                <a:pos x="233" y="5166"/>
              </a:cxn>
              <a:cxn ang="0">
                <a:pos x="200" y="5400"/>
              </a:cxn>
              <a:cxn ang="0">
                <a:pos x="167" y="5166"/>
              </a:cxn>
              <a:cxn ang="0">
                <a:pos x="233" y="5166"/>
              </a:cxn>
              <a:cxn ang="0">
                <a:pos x="200" y="5726"/>
              </a:cxn>
              <a:cxn ang="0">
                <a:pos x="400" y="5326"/>
              </a:cxn>
            </a:cxnLst>
            <a:rect l="0" t="0" r="r" b="b"/>
            <a:pathLst>
              <a:path w="400" h="5726">
                <a:moveTo>
                  <a:pt x="230" y="33"/>
                </a:moveTo>
                <a:lnTo>
                  <a:pt x="231" y="233"/>
                </a:lnTo>
                <a:cubicBezTo>
                  <a:pt x="231" y="252"/>
                  <a:pt x="216" y="266"/>
                  <a:pt x="197" y="266"/>
                </a:cubicBezTo>
                <a:cubicBezTo>
                  <a:pt x="179" y="266"/>
                  <a:pt x="164" y="252"/>
                  <a:pt x="164" y="233"/>
                </a:cubicBezTo>
                <a:lnTo>
                  <a:pt x="164" y="33"/>
                </a:lnTo>
                <a:cubicBezTo>
                  <a:pt x="164" y="15"/>
                  <a:pt x="179" y="0"/>
                  <a:pt x="197" y="0"/>
                </a:cubicBezTo>
                <a:cubicBezTo>
                  <a:pt x="216" y="0"/>
                  <a:pt x="230" y="15"/>
                  <a:pt x="230" y="33"/>
                </a:cubicBezTo>
                <a:close/>
                <a:moveTo>
                  <a:pt x="231" y="500"/>
                </a:moveTo>
                <a:lnTo>
                  <a:pt x="231" y="700"/>
                </a:lnTo>
                <a:cubicBezTo>
                  <a:pt x="231" y="718"/>
                  <a:pt x="216" y="733"/>
                  <a:pt x="198" y="733"/>
                </a:cubicBezTo>
                <a:cubicBezTo>
                  <a:pt x="179" y="733"/>
                  <a:pt x="164" y="718"/>
                  <a:pt x="164" y="700"/>
                </a:cubicBezTo>
                <a:lnTo>
                  <a:pt x="164" y="500"/>
                </a:lnTo>
                <a:cubicBezTo>
                  <a:pt x="164" y="481"/>
                  <a:pt x="179" y="466"/>
                  <a:pt x="197" y="466"/>
                </a:cubicBezTo>
                <a:cubicBezTo>
                  <a:pt x="216" y="466"/>
                  <a:pt x="231" y="481"/>
                  <a:pt x="231" y="500"/>
                </a:cubicBezTo>
                <a:close/>
                <a:moveTo>
                  <a:pt x="231" y="966"/>
                </a:moveTo>
                <a:lnTo>
                  <a:pt x="231" y="1166"/>
                </a:lnTo>
                <a:cubicBezTo>
                  <a:pt x="231" y="1185"/>
                  <a:pt x="216" y="1200"/>
                  <a:pt x="198" y="1200"/>
                </a:cubicBezTo>
                <a:cubicBezTo>
                  <a:pt x="179" y="1200"/>
                  <a:pt x="164" y="1185"/>
                  <a:pt x="164" y="1166"/>
                </a:cubicBezTo>
                <a:lnTo>
                  <a:pt x="164" y="966"/>
                </a:lnTo>
                <a:cubicBezTo>
                  <a:pt x="164" y="948"/>
                  <a:pt x="179" y="933"/>
                  <a:pt x="198" y="933"/>
                </a:cubicBezTo>
                <a:cubicBezTo>
                  <a:pt x="216" y="933"/>
                  <a:pt x="231" y="948"/>
                  <a:pt x="231" y="966"/>
                </a:cubicBezTo>
                <a:close/>
                <a:moveTo>
                  <a:pt x="231" y="1433"/>
                </a:moveTo>
                <a:lnTo>
                  <a:pt x="231" y="1633"/>
                </a:lnTo>
                <a:cubicBezTo>
                  <a:pt x="231" y="1652"/>
                  <a:pt x="216" y="1666"/>
                  <a:pt x="198" y="1666"/>
                </a:cubicBezTo>
                <a:cubicBezTo>
                  <a:pt x="180" y="1666"/>
                  <a:pt x="165" y="1652"/>
                  <a:pt x="165" y="1633"/>
                </a:cubicBezTo>
                <a:lnTo>
                  <a:pt x="165" y="1433"/>
                </a:lnTo>
                <a:cubicBezTo>
                  <a:pt x="165" y="1415"/>
                  <a:pt x="180" y="1400"/>
                  <a:pt x="198" y="1400"/>
                </a:cubicBezTo>
                <a:cubicBezTo>
                  <a:pt x="216" y="1400"/>
                  <a:pt x="231" y="1415"/>
                  <a:pt x="231" y="1433"/>
                </a:cubicBezTo>
                <a:close/>
                <a:moveTo>
                  <a:pt x="232" y="1900"/>
                </a:moveTo>
                <a:lnTo>
                  <a:pt x="232" y="2100"/>
                </a:lnTo>
                <a:cubicBezTo>
                  <a:pt x="232" y="2118"/>
                  <a:pt x="217" y="2133"/>
                  <a:pt x="198" y="2133"/>
                </a:cubicBezTo>
                <a:cubicBezTo>
                  <a:pt x="180" y="2133"/>
                  <a:pt x="165" y="2118"/>
                  <a:pt x="165" y="2100"/>
                </a:cubicBezTo>
                <a:lnTo>
                  <a:pt x="165" y="1900"/>
                </a:lnTo>
                <a:cubicBezTo>
                  <a:pt x="165" y="1881"/>
                  <a:pt x="180" y="1866"/>
                  <a:pt x="198" y="1866"/>
                </a:cubicBezTo>
                <a:cubicBezTo>
                  <a:pt x="217" y="1866"/>
                  <a:pt x="232" y="1881"/>
                  <a:pt x="232" y="1900"/>
                </a:cubicBezTo>
                <a:close/>
                <a:moveTo>
                  <a:pt x="232" y="2366"/>
                </a:moveTo>
                <a:lnTo>
                  <a:pt x="232" y="2566"/>
                </a:lnTo>
                <a:cubicBezTo>
                  <a:pt x="232" y="2585"/>
                  <a:pt x="217" y="2600"/>
                  <a:pt x="199" y="2600"/>
                </a:cubicBezTo>
                <a:cubicBezTo>
                  <a:pt x="180" y="2600"/>
                  <a:pt x="165" y="2585"/>
                  <a:pt x="165" y="2566"/>
                </a:cubicBezTo>
                <a:lnTo>
                  <a:pt x="165" y="2366"/>
                </a:lnTo>
                <a:cubicBezTo>
                  <a:pt x="165" y="2348"/>
                  <a:pt x="180" y="2333"/>
                  <a:pt x="198" y="2333"/>
                </a:cubicBezTo>
                <a:cubicBezTo>
                  <a:pt x="217" y="2333"/>
                  <a:pt x="232" y="2348"/>
                  <a:pt x="232" y="2366"/>
                </a:cubicBezTo>
                <a:close/>
                <a:moveTo>
                  <a:pt x="232" y="2833"/>
                </a:moveTo>
                <a:lnTo>
                  <a:pt x="232" y="3033"/>
                </a:lnTo>
                <a:cubicBezTo>
                  <a:pt x="232" y="3052"/>
                  <a:pt x="217" y="3066"/>
                  <a:pt x="199" y="3066"/>
                </a:cubicBezTo>
                <a:cubicBezTo>
                  <a:pt x="180" y="3066"/>
                  <a:pt x="166" y="3052"/>
                  <a:pt x="166" y="3033"/>
                </a:cubicBezTo>
                <a:lnTo>
                  <a:pt x="165" y="2833"/>
                </a:lnTo>
                <a:cubicBezTo>
                  <a:pt x="165" y="2815"/>
                  <a:pt x="180" y="2800"/>
                  <a:pt x="199" y="2800"/>
                </a:cubicBezTo>
                <a:cubicBezTo>
                  <a:pt x="217" y="2800"/>
                  <a:pt x="232" y="2815"/>
                  <a:pt x="232" y="2833"/>
                </a:cubicBezTo>
                <a:close/>
                <a:moveTo>
                  <a:pt x="232" y="3300"/>
                </a:moveTo>
                <a:lnTo>
                  <a:pt x="232" y="3500"/>
                </a:lnTo>
                <a:cubicBezTo>
                  <a:pt x="233" y="3518"/>
                  <a:pt x="218" y="3533"/>
                  <a:pt x="199" y="3533"/>
                </a:cubicBezTo>
                <a:cubicBezTo>
                  <a:pt x="181" y="3533"/>
                  <a:pt x="166" y="3518"/>
                  <a:pt x="166" y="3500"/>
                </a:cubicBezTo>
                <a:lnTo>
                  <a:pt x="166" y="3300"/>
                </a:lnTo>
                <a:cubicBezTo>
                  <a:pt x="166" y="3281"/>
                  <a:pt x="181" y="3266"/>
                  <a:pt x="199" y="3266"/>
                </a:cubicBezTo>
                <a:cubicBezTo>
                  <a:pt x="217" y="3266"/>
                  <a:pt x="232" y="3281"/>
                  <a:pt x="232" y="3300"/>
                </a:cubicBezTo>
                <a:close/>
                <a:moveTo>
                  <a:pt x="233" y="3766"/>
                </a:moveTo>
                <a:lnTo>
                  <a:pt x="233" y="3966"/>
                </a:lnTo>
                <a:cubicBezTo>
                  <a:pt x="233" y="3985"/>
                  <a:pt x="218" y="4000"/>
                  <a:pt x="199" y="4000"/>
                </a:cubicBezTo>
                <a:cubicBezTo>
                  <a:pt x="181" y="4000"/>
                  <a:pt x="166" y="3985"/>
                  <a:pt x="166" y="3966"/>
                </a:cubicBezTo>
                <a:lnTo>
                  <a:pt x="166" y="3766"/>
                </a:lnTo>
                <a:cubicBezTo>
                  <a:pt x="166" y="3748"/>
                  <a:pt x="181" y="3733"/>
                  <a:pt x="199" y="3733"/>
                </a:cubicBezTo>
                <a:cubicBezTo>
                  <a:pt x="218" y="3733"/>
                  <a:pt x="233" y="3748"/>
                  <a:pt x="233" y="3766"/>
                </a:cubicBezTo>
                <a:close/>
                <a:moveTo>
                  <a:pt x="233" y="4233"/>
                </a:moveTo>
                <a:lnTo>
                  <a:pt x="233" y="4433"/>
                </a:lnTo>
                <a:cubicBezTo>
                  <a:pt x="233" y="4452"/>
                  <a:pt x="218" y="4466"/>
                  <a:pt x="200" y="4466"/>
                </a:cubicBezTo>
                <a:cubicBezTo>
                  <a:pt x="181" y="4466"/>
                  <a:pt x="166" y="4452"/>
                  <a:pt x="166" y="4433"/>
                </a:cubicBezTo>
                <a:lnTo>
                  <a:pt x="166" y="4233"/>
                </a:lnTo>
                <a:cubicBezTo>
                  <a:pt x="166" y="4215"/>
                  <a:pt x="181" y="4200"/>
                  <a:pt x="200" y="4200"/>
                </a:cubicBezTo>
                <a:cubicBezTo>
                  <a:pt x="218" y="4200"/>
                  <a:pt x="233" y="4215"/>
                  <a:pt x="233" y="4233"/>
                </a:cubicBezTo>
                <a:close/>
                <a:moveTo>
                  <a:pt x="233" y="4700"/>
                </a:moveTo>
                <a:lnTo>
                  <a:pt x="233" y="4900"/>
                </a:lnTo>
                <a:cubicBezTo>
                  <a:pt x="233" y="4918"/>
                  <a:pt x="218" y="4933"/>
                  <a:pt x="200" y="4933"/>
                </a:cubicBezTo>
                <a:cubicBezTo>
                  <a:pt x="182" y="4933"/>
                  <a:pt x="167" y="4918"/>
                  <a:pt x="167" y="4900"/>
                </a:cubicBezTo>
                <a:lnTo>
                  <a:pt x="167" y="4700"/>
                </a:lnTo>
                <a:cubicBezTo>
                  <a:pt x="167" y="4681"/>
                  <a:pt x="181" y="4666"/>
                  <a:pt x="200" y="4666"/>
                </a:cubicBezTo>
                <a:cubicBezTo>
                  <a:pt x="218" y="4666"/>
                  <a:pt x="233" y="4681"/>
                  <a:pt x="233" y="4700"/>
                </a:cubicBezTo>
                <a:close/>
                <a:moveTo>
                  <a:pt x="233" y="5166"/>
                </a:moveTo>
                <a:lnTo>
                  <a:pt x="234" y="5366"/>
                </a:lnTo>
                <a:cubicBezTo>
                  <a:pt x="234" y="5385"/>
                  <a:pt x="219" y="5400"/>
                  <a:pt x="200" y="5400"/>
                </a:cubicBezTo>
                <a:cubicBezTo>
                  <a:pt x="182" y="5400"/>
                  <a:pt x="167" y="5385"/>
                  <a:pt x="167" y="5366"/>
                </a:cubicBezTo>
                <a:lnTo>
                  <a:pt x="167" y="5166"/>
                </a:lnTo>
                <a:cubicBezTo>
                  <a:pt x="167" y="5148"/>
                  <a:pt x="182" y="5133"/>
                  <a:pt x="200" y="5133"/>
                </a:cubicBezTo>
                <a:cubicBezTo>
                  <a:pt x="219" y="5133"/>
                  <a:pt x="233" y="5148"/>
                  <a:pt x="233" y="5166"/>
                </a:cubicBezTo>
                <a:close/>
                <a:moveTo>
                  <a:pt x="400" y="5326"/>
                </a:moveTo>
                <a:lnTo>
                  <a:pt x="200" y="5726"/>
                </a:lnTo>
                <a:lnTo>
                  <a:pt x="0" y="5327"/>
                </a:lnTo>
                <a:lnTo>
                  <a:pt x="400" y="5326"/>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65" name="Freeform 101"/>
          <p:cNvSpPr>
            <a:spLocks noEditPoints="1"/>
          </p:cNvSpPr>
          <p:nvPr/>
        </p:nvSpPr>
        <p:spPr bwMode="auto">
          <a:xfrm>
            <a:off x="4959350" y="6089650"/>
            <a:ext cx="76200" cy="201613"/>
          </a:xfrm>
          <a:custGeom>
            <a:avLst/>
            <a:gdLst/>
            <a:ahLst/>
            <a:cxnLst>
              <a:cxn ang="0">
                <a:pos x="233" y="33"/>
              </a:cxn>
              <a:cxn ang="0">
                <a:pos x="233" y="233"/>
              </a:cxn>
              <a:cxn ang="0">
                <a:pos x="200" y="266"/>
              </a:cxn>
              <a:cxn ang="0">
                <a:pos x="166" y="233"/>
              </a:cxn>
              <a:cxn ang="0">
                <a:pos x="166" y="33"/>
              </a:cxn>
              <a:cxn ang="0">
                <a:pos x="200" y="0"/>
              </a:cxn>
              <a:cxn ang="0">
                <a:pos x="233" y="33"/>
              </a:cxn>
              <a:cxn ang="0">
                <a:pos x="233" y="500"/>
              </a:cxn>
              <a:cxn ang="0">
                <a:pos x="233" y="700"/>
              </a:cxn>
              <a:cxn ang="0">
                <a:pos x="200" y="733"/>
              </a:cxn>
              <a:cxn ang="0">
                <a:pos x="166" y="700"/>
              </a:cxn>
              <a:cxn ang="0">
                <a:pos x="166" y="500"/>
              </a:cxn>
              <a:cxn ang="0">
                <a:pos x="200" y="466"/>
              </a:cxn>
              <a:cxn ang="0">
                <a:pos x="233" y="500"/>
              </a:cxn>
              <a:cxn ang="0">
                <a:pos x="400" y="660"/>
              </a:cxn>
              <a:cxn ang="0">
                <a:pos x="200" y="1060"/>
              </a:cxn>
              <a:cxn ang="0">
                <a:pos x="0" y="660"/>
              </a:cxn>
              <a:cxn ang="0">
                <a:pos x="400" y="660"/>
              </a:cxn>
            </a:cxnLst>
            <a:rect l="0" t="0" r="r" b="b"/>
            <a:pathLst>
              <a:path w="400" h="1060">
                <a:moveTo>
                  <a:pt x="233" y="33"/>
                </a:moveTo>
                <a:lnTo>
                  <a:pt x="233" y="233"/>
                </a:lnTo>
                <a:cubicBezTo>
                  <a:pt x="233" y="252"/>
                  <a:pt x="218" y="266"/>
                  <a:pt x="200" y="266"/>
                </a:cubicBezTo>
                <a:cubicBezTo>
                  <a:pt x="181" y="266"/>
                  <a:pt x="166" y="252"/>
                  <a:pt x="166" y="233"/>
                </a:cubicBezTo>
                <a:lnTo>
                  <a:pt x="166" y="33"/>
                </a:lnTo>
                <a:cubicBezTo>
                  <a:pt x="166" y="15"/>
                  <a:pt x="181" y="0"/>
                  <a:pt x="200" y="0"/>
                </a:cubicBezTo>
                <a:cubicBezTo>
                  <a:pt x="218" y="0"/>
                  <a:pt x="233" y="15"/>
                  <a:pt x="233" y="33"/>
                </a:cubicBezTo>
                <a:close/>
                <a:moveTo>
                  <a:pt x="233" y="500"/>
                </a:moveTo>
                <a:lnTo>
                  <a:pt x="233" y="700"/>
                </a:lnTo>
                <a:cubicBezTo>
                  <a:pt x="233" y="718"/>
                  <a:pt x="218" y="733"/>
                  <a:pt x="200" y="733"/>
                </a:cubicBezTo>
                <a:cubicBezTo>
                  <a:pt x="181" y="733"/>
                  <a:pt x="166" y="718"/>
                  <a:pt x="166" y="700"/>
                </a:cubicBezTo>
                <a:lnTo>
                  <a:pt x="166" y="500"/>
                </a:lnTo>
                <a:cubicBezTo>
                  <a:pt x="166" y="481"/>
                  <a:pt x="181" y="466"/>
                  <a:pt x="200" y="466"/>
                </a:cubicBezTo>
                <a:cubicBezTo>
                  <a:pt x="218" y="466"/>
                  <a:pt x="233" y="481"/>
                  <a:pt x="233" y="500"/>
                </a:cubicBezTo>
                <a:close/>
                <a:moveTo>
                  <a:pt x="400" y="660"/>
                </a:moveTo>
                <a:lnTo>
                  <a:pt x="200" y="1060"/>
                </a:lnTo>
                <a:lnTo>
                  <a:pt x="0" y="660"/>
                </a:lnTo>
                <a:lnTo>
                  <a:pt x="400" y="660"/>
                </a:lnTo>
                <a:close/>
              </a:path>
            </a:pathLst>
          </a:custGeom>
          <a:solidFill>
            <a:srgbClr val="000000"/>
          </a:solidFill>
          <a:ln w="1588" cap="flat">
            <a:solidFill>
              <a:srgbClr val="000000"/>
            </a:solidFill>
            <a:prstDash val="solid"/>
            <a:bevel/>
            <a:headEnd/>
            <a:tailEnd/>
          </a:ln>
        </p:spPr>
        <p:txBody>
          <a:bodyPr/>
          <a:lstStyle/>
          <a:p>
            <a:endParaRPr lang="es-ES"/>
          </a:p>
        </p:txBody>
      </p:sp>
      <p:sp>
        <p:nvSpPr>
          <p:cNvPr id="139366" name="Rectangle 102"/>
          <p:cNvSpPr>
            <a:spLocks noChangeArrowheads="1"/>
          </p:cNvSpPr>
          <p:nvPr/>
        </p:nvSpPr>
        <p:spPr bwMode="auto">
          <a:xfrm>
            <a:off x="2455863" y="2446338"/>
            <a:ext cx="57150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Procesos de </a:t>
            </a:r>
            <a:endParaRPr lang="es-ES"/>
          </a:p>
        </p:txBody>
      </p:sp>
      <p:sp>
        <p:nvSpPr>
          <p:cNvPr id="139367" name="Rectangle 103"/>
          <p:cNvSpPr>
            <a:spLocks noChangeArrowheads="1"/>
          </p:cNvSpPr>
          <p:nvPr/>
        </p:nvSpPr>
        <p:spPr bwMode="auto">
          <a:xfrm>
            <a:off x="2365375" y="2579688"/>
            <a:ext cx="72390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matematización</a:t>
            </a:r>
            <a:endParaRPr lang="es-ES"/>
          </a:p>
        </p:txBody>
      </p:sp>
      <p:sp>
        <p:nvSpPr>
          <p:cNvPr id="139368" name="Rectangle 104"/>
          <p:cNvSpPr>
            <a:spLocks noChangeArrowheads="1"/>
          </p:cNvSpPr>
          <p:nvPr/>
        </p:nvSpPr>
        <p:spPr bwMode="auto">
          <a:xfrm>
            <a:off x="3089275" y="2579688"/>
            <a:ext cx="28575"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 </a:t>
            </a:r>
            <a:endParaRPr lang="es-ES"/>
          </a:p>
        </p:txBody>
      </p:sp>
      <p:sp>
        <p:nvSpPr>
          <p:cNvPr id="139369" name="Rectangle 105"/>
          <p:cNvSpPr>
            <a:spLocks noChangeArrowheads="1"/>
          </p:cNvSpPr>
          <p:nvPr/>
        </p:nvSpPr>
        <p:spPr bwMode="auto">
          <a:xfrm>
            <a:off x="2525713" y="4151313"/>
            <a:ext cx="57150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Procesos de </a:t>
            </a:r>
            <a:endParaRPr lang="es-ES"/>
          </a:p>
        </p:txBody>
      </p:sp>
      <p:sp>
        <p:nvSpPr>
          <p:cNvPr id="139370" name="Rectangle 106"/>
          <p:cNvSpPr>
            <a:spLocks noChangeArrowheads="1"/>
          </p:cNvSpPr>
          <p:nvPr/>
        </p:nvSpPr>
        <p:spPr bwMode="auto">
          <a:xfrm>
            <a:off x="2435225" y="4284663"/>
            <a:ext cx="72390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matematización</a:t>
            </a:r>
            <a:endParaRPr lang="es-ES"/>
          </a:p>
        </p:txBody>
      </p:sp>
      <p:sp>
        <p:nvSpPr>
          <p:cNvPr id="139371" name="Rectangle 107"/>
          <p:cNvSpPr>
            <a:spLocks noChangeArrowheads="1"/>
          </p:cNvSpPr>
          <p:nvPr/>
        </p:nvSpPr>
        <p:spPr bwMode="auto">
          <a:xfrm>
            <a:off x="3159125" y="4284663"/>
            <a:ext cx="28575"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 </a:t>
            </a:r>
            <a:endParaRPr lang="es-ES"/>
          </a:p>
        </p:txBody>
      </p:sp>
      <p:sp>
        <p:nvSpPr>
          <p:cNvPr id="139372" name="Rectangle 108"/>
          <p:cNvSpPr>
            <a:spLocks noChangeArrowheads="1"/>
          </p:cNvSpPr>
          <p:nvPr/>
        </p:nvSpPr>
        <p:spPr bwMode="auto">
          <a:xfrm>
            <a:off x="3641725" y="2589213"/>
            <a:ext cx="57150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Procesos de </a:t>
            </a:r>
            <a:endParaRPr lang="es-ES"/>
          </a:p>
        </p:txBody>
      </p:sp>
      <p:sp>
        <p:nvSpPr>
          <p:cNvPr id="139373" name="Rectangle 109"/>
          <p:cNvSpPr>
            <a:spLocks noChangeArrowheads="1"/>
          </p:cNvSpPr>
          <p:nvPr/>
        </p:nvSpPr>
        <p:spPr bwMode="auto">
          <a:xfrm>
            <a:off x="3552825" y="2720975"/>
            <a:ext cx="72390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matematización</a:t>
            </a:r>
            <a:endParaRPr lang="es-ES"/>
          </a:p>
        </p:txBody>
      </p:sp>
      <p:sp>
        <p:nvSpPr>
          <p:cNvPr id="139374" name="Rectangle 110"/>
          <p:cNvSpPr>
            <a:spLocks noChangeArrowheads="1"/>
          </p:cNvSpPr>
          <p:nvPr/>
        </p:nvSpPr>
        <p:spPr bwMode="auto">
          <a:xfrm>
            <a:off x="4276725" y="2720975"/>
            <a:ext cx="28575"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 </a:t>
            </a:r>
            <a:endParaRPr lang="es-ES"/>
          </a:p>
        </p:txBody>
      </p:sp>
      <p:sp>
        <p:nvSpPr>
          <p:cNvPr id="139375" name="Rectangle 111"/>
          <p:cNvSpPr>
            <a:spLocks noChangeArrowheads="1"/>
          </p:cNvSpPr>
          <p:nvPr/>
        </p:nvSpPr>
        <p:spPr bwMode="auto">
          <a:xfrm>
            <a:off x="3641725" y="4402138"/>
            <a:ext cx="57150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Procesos de </a:t>
            </a:r>
            <a:endParaRPr lang="es-ES"/>
          </a:p>
        </p:txBody>
      </p:sp>
      <p:sp>
        <p:nvSpPr>
          <p:cNvPr id="139376" name="Rectangle 112"/>
          <p:cNvSpPr>
            <a:spLocks noChangeArrowheads="1"/>
          </p:cNvSpPr>
          <p:nvPr/>
        </p:nvSpPr>
        <p:spPr bwMode="auto">
          <a:xfrm>
            <a:off x="3552825" y="4533900"/>
            <a:ext cx="72390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matematización</a:t>
            </a:r>
            <a:endParaRPr lang="es-ES"/>
          </a:p>
        </p:txBody>
      </p:sp>
      <p:sp>
        <p:nvSpPr>
          <p:cNvPr id="139377" name="Rectangle 113"/>
          <p:cNvSpPr>
            <a:spLocks noChangeArrowheads="1"/>
          </p:cNvSpPr>
          <p:nvPr/>
        </p:nvSpPr>
        <p:spPr bwMode="auto">
          <a:xfrm>
            <a:off x="4276725" y="4533900"/>
            <a:ext cx="28575"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 </a:t>
            </a:r>
            <a:endParaRPr lang="es-ES"/>
          </a:p>
        </p:txBody>
      </p:sp>
      <p:sp>
        <p:nvSpPr>
          <p:cNvPr id="139378" name="Rectangle 114"/>
          <p:cNvSpPr>
            <a:spLocks noChangeArrowheads="1"/>
          </p:cNvSpPr>
          <p:nvPr/>
        </p:nvSpPr>
        <p:spPr bwMode="auto">
          <a:xfrm>
            <a:off x="2940050" y="3195638"/>
            <a:ext cx="619125"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Mayor compl</a:t>
            </a:r>
            <a:endParaRPr lang="es-ES"/>
          </a:p>
        </p:txBody>
      </p:sp>
      <p:sp>
        <p:nvSpPr>
          <p:cNvPr id="139379" name="Rectangle 115"/>
          <p:cNvSpPr>
            <a:spLocks noChangeArrowheads="1"/>
          </p:cNvSpPr>
          <p:nvPr/>
        </p:nvSpPr>
        <p:spPr bwMode="auto">
          <a:xfrm>
            <a:off x="3559175" y="3195638"/>
            <a:ext cx="27940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ejidad</a:t>
            </a:r>
            <a:endParaRPr lang="es-ES"/>
          </a:p>
        </p:txBody>
      </p:sp>
      <p:sp>
        <p:nvSpPr>
          <p:cNvPr id="139380" name="Rectangle 116"/>
          <p:cNvSpPr>
            <a:spLocks noChangeArrowheads="1"/>
          </p:cNvSpPr>
          <p:nvPr/>
        </p:nvSpPr>
        <p:spPr bwMode="auto">
          <a:xfrm>
            <a:off x="3838575" y="3195638"/>
            <a:ext cx="28575"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 </a:t>
            </a:r>
            <a:endParaRPr lang="es-ES"/>
          </a:p>
        </p:txBody>
      </p:sp>
      <p:sp>
        <p:nvSpPr>
          <p:cNvPr id="139381" name="Rectangle 117"/>
          <p:cNvSpPr>
            <a:spLocks noChangeArrowheads="1"/>
          </p:cNvSpPr>
          <p:nvPr/>
        </p:nvSpPr>
        <p:spPr bwMode="auto">
          <a:xfrm>
            <a:off x="4441825" y="4083050"/>
            <a:ext cx="898525"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Mayor complejidad</a:t>
            </a:r>
            <a:endParaRPr lang="es-ES"/>
          </a:p>
        </p:txBody>
      </p:sp>
      <p:sp>
        <p:nvSpPr>
          <p:cNvPr id="139382" name="Rectangle 118"/>
          <p:cNvSpPr>
            <a:spLocks noChangeArrowheads="1"/>
          </p:cNvSpPr>
          <p:nvPr/>
        </p:nvSpPr>
        <p:spPr bwMode="auto">
          <a:xfrm>
            <a:off x="5341938" y="4083050"/>
            <a:ext cx="28575"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Times New Roman" pitchFamily="18" charset="0"/>
              </a:rPr>
              <a:t> </a:t>
            </a:r>
            <a:endParaRPr lang="es-ES"/>
          </a:p>
        </p:txBody>
      </p:sp>
      <p:sp>
        <p:nvSpPr>
          <p:cNvPr id="139383" name="Rectangle 119"/>
          <p:cNvSpPr>
            <a:spLocks noChangeArrowheads="1"/>
          </p:cNvSpPr>
          <p:nvPr/>
        </p:nvSpPr>
        <p:spPr bwMode="auto">
          <a:xfrm>
            <a:off x="2281238" y="1079500"/>
            <a:ext cx="147637"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A </a:t>
            </a:r>
            <a:endParaRPr lang="es-ES"/>
          </a:p>
        </p:txBody>
      </p:sp>
      <p:sp>
        <p:nvSpPr>
          <p:cNvPr id="139384" name="Rectangle 120"/>
          <p:cNvSpPr>
            <a:spLocks noChangeArrowheads="1"/>
          </p:cNvSpPr>
          <p:nvPr/>
        </p:nvSpPr>
        <p:spPr bwMode="auto">
          <a:xfrm>
            <a:off x="2428875" y="1079500"/>
            <a:ext cx="381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85" name="Rectangle 121"/>
          <p:cNvSpPr>
            <a:spLocks noChangeArrowheads="1"/>
          </p:cNvSpPr>
          <p:nvPr/>
        </p:nvSpPr>
        <p:spPr bwMode="auto">
          <a:xfrm>
            <a:off x="2297113" y="2982913"/>
            <a:ext cx="371475" cy="182562"/>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A y D</a:t>
            </a:r>
            <a:endParaRPr lang="es-ES"/>
          </a:p>
        </p:txBody>
      </p:sp>
      <p:sp>
        <p:nvSpPr>
          <p:cNvPr id="139386" name="Rectangle 122"/>
          <p:cNvSpPr>
            <a:spLocks noChangeArrowheads="1"/>
          </p:cNvSpPr>
          <p:nvPr/>
        </p:nvSpPr>
        <p:spPr bwMode="auto">
          <a:xfrm>
            <a:off x="2667000" y="2982913"/>
            <a:ext cx="38100" cy="182562"/>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87" name="Rectangle 123"/>
          <p:cNvSpPr>
            <a:spLocks noChangeArrowheads="1"/>
          </p:cNvSpPr>
          <p:nvPr/>
        </p:nvSpPr>
        <p:spPr bwMode="auto">
          <a:xfrm>
            <a:off x="5648325" y="3978275"/>
            <a:ext cx="371475"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A y D</a:t>
            </a:r>
            <a:endParaRPr lang="es-ES"/>
          </a:p>
        </p:txBody>
      </p:sp>
      <p:sp>
        <p:nvSpPr>
          <p:cNvPr id="139388" name="Rectangle 124"/>
          <p:cNvSpPr>
            <a:spLocks noChangeArrowheads="1"/>
          </p:cNvSpPr>
          <p:nvPr/>
        </p:nvSpPr>
        <p:spPr bwMode="auto">
          <a:xfrm>
            <a:off x="6018213" y="3978275"/>
            <a:ext cx="381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89" name="Rectangle 125"/>
          <p:cNvSpPr>
            <a:spLocks noChangeArrowheads="1"/>
          </p:cNvSpPr>
          <p:nvPr/>
        </p:nvSpPr>
        <p:spPr bwMode="auto">
          <a:xfrm>
            <a:off x="5648325" y="5578475"/>
            <a:ext cx="371475"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D y A</a:t>
            </a:r>
            <a:endParaRPr lang="es-ES"/>
          </a:p>
        </p:txBody>
      </p:sp>
      <p:sp>
        <p:nvSpPr>
          <p:cNvPr id="139390" name="Rectangle 126"/>
          <p:cNvSpPr>
            <a:spLocks noChangeArrowheads="1"/>
          </p:cNvSpPr>
          <p:nvPr/>
        </p:nvSpPr>
        <p:spPr bwMode="auto">
          <a:xfrm>
            <a:off x="6018213" y="5578475"/>
            <a:ext cx="381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91" name="Rectangle 127"/>
          <p:cNvSpPr>
            <a:spLocks noChangeArrowheads="1"/>
          </p:cNvSpPr>
          <p:nvPr/>
        </p:nvSpPr>
        <p:spPr bwMode="auto">
          <a:xfrm>
            <a:off x="4173538" y="1612900"/>
            <a:ext cx="109537"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A</a:t>
            </a:r>
            <a:endParaRPr lang="es-ES"/>
          </a:p>
        </p:txBody>
      </p:sp>
      <p:sp>
        <p:nvSpPr>
          <p:cNvPr id="139392" name="Rectangle 128"/>
          <p:cNvSpPr>
            <a:spLocks noChangeArrowheads="1"/>
          </p:cNvSpPr>
          <p:nvPr/>
        </p:nvSpPr>
        <p:spPr bwMode="auto">
          <a:xfrm>
            <a:off x="4284663" y="1612900"/>
            <a:ext cx="3810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Times New Roman" pitchFamily="18" charset="0"/>
              </a:rPr>
              <a:t> </a:t>
            </a:r>
            <a:endParaRPr lang="es-ES"/>
          </a:p>
        </p:txBody>
      </p:sp>
      <p:sp>
        <p:nvSpPr>
          <p:cNvPr id="139393" name="Freeform 129"/>
          <p:cNvSpPr>
            <a:spLocks noEditPoints="1"/>
          </p:cNvSpPr>
          <p:nvPr/>
        </p:nvSpPr>
        <p:spPr bwMode="auto">
          <a:xfrm>
            <a:off x="1968500" y="793750"/>
            <a:ext cx="1425575" cy="2784475"/>
          </a:xfrm>
          <a:custGeom>
            <a:avLst/>
            <a:gdLst/>
            <a:ahLst/>
            <a:cxnLst>
              <a:cxn ang="0">
                <a:pos x="2533" y="29160"/>
              </a:cxn>
              <a:cxn ang="0">
                <a:pos x="1533" y="29093"/>
              </a:cxn>
              <a:cxn ang="0">
                <a:pos x="200" y="29093"/>
              </a:cxn>
              <a:cxn ang="0">
                <a:pos x="67" y="28293"/>
              </a:cxn>
              <a:cxn ang="0">
                <a:pos x="0" y="27427"/>
              </a:cxn>
              <a:cxn ang="0">
                <a:pos x="0" y="26893"/>
              </a:cxn>
              <a:cxn ang="0">
                <a:pos x="0" y="26893"/>
              </a:cxn>
              <a:cxn ang="0">
                <a:pos x="67" y="26027"/>
              </a:cxn>
              <a:cxn ang="0">
                <a:pos x="134" y="25027"/>
              </a:cxn>
              <a:cxn ang="0">
                <a:pos x="134" y="23693"/>
              </a:cxn>
              <a:cxn ang="0">
                <a:pos x="67" y="22693"/>
              </a:cxn>
              <a:cxn ang="0">
                <a:pos x="0" y="21827"/>
              </a:cxn>
              <a:cxn ang="0">
                <a:pos x="0" y="21293"/>
              </a:cxn>
              <a:cxn ang="0">
                <a:pos x="0" y="21293"/>
              </a:cxn>
              <a:cxn ang="0">
                <a:pos x="67" y="20427"/>
              </a:cxn>
              <a:cxn ang="0">
                <a:pos x="134" y="19427"/>
              </a:cxn>
              <a:cxn ang="0">
                <a:pos x="134" y="18093"/>
              </a:cxn>
              <a:cxn ang="0">
                <a:pos x="67" y="17093"/>
              </a:cxn>
              <a:cxn ang="0">
                <a:pos x="0" y="16227"/>
              </a:cxn>
              <a:cxn ang="0">
                <a:pos x="0" y="15693"/>
              </a:cxn>
              <a:cxn ang="0">
                <a:pos x="0" y="15693"/>
              </a:cxn>
              <a:cxn ang="0">
                <a:pos x="67" y="14827"/>
              </a:cxn>
              <a:cxn ang="0">
                <a:pos x="134" y="13827"/>
              </a:cxn>
              <a:cxn ang="0">
                <a:pos x="134" y="12493"/>
              </a:cxn>
              <a:cxn ang="0">
                <a:pos x="67" y="11493"/>
              </a:cxn>
              <a:cxn ang="0">
                <a:pos x="0" y="10627"/>
              </a:cxn>
              <a:cxn ang="0">
                <a:pos x="0" y="10093"/>
              </a:cxn>
              <a:cxn ang="0">
                <a:pos x="0" y="10093"/>
              </a:cxn>
              <a:cxn ang="0">
                <a:pos x="67" y="9227"/>
              </a:cxn>
              <a:cxn ang="0">
                <a:pos x="134" y="8227"/>
              </a:cxn>
              <a:cxn ang="0">
                <a:pos x="134" y="6893"/>
              </a:cxn>
              <a:cxn ang="0">
                <a:pos x="67" y="5893"/>
              </a:cxn>
              <a:cxn ang="0">
                <a:pos x="0" y="5027"/>
              </a:cxn>
              <a:cxn ang="0">
                <a:pos x="0" y="4493"/>
              </a:cxn>
              <a:cxn ang="0">
                <a:pos x="0" y="4493"/>
              </a:cxn>
              <a:cxn ang="0">
                <a:pos x="67" y="3627"/>
              </a:cxn>
              <a:cxn ang="0">
                <a:pos x="134" y="2627"/>
              </a:cxn>
              <a:cxn ang="0">
                <a:pos x="134" y="1293"/>
              </a:cxn>
              <a:cxn ang="0">
                <a:pos x="67" y="293"/>
              </a:cxn>
              <a:cxn ang="0">
                <a:pos x="707" y="0"/>
              </a:cxn>
              <a:cxn ang="0">
                <a:pos x="1241" y="0"/>
              </a:cxn>
              <a:cxn ang="0">
                <a:pos x="1241" y="0"/>
              </a:cxn>
              <a:cxn ang="0">
                <a:pos x="2107" y="67"/>
              </a:cxn>
              <a:cxn ang="0">
                <a:pos x="3107" y="134"/>
              </a:cxn>
              <a:cxn ang="0">
                <a:pos x="4441" y="134"/>
              </a:cxn>
              <a:cxn ang="0">
                <a:pos x="5441" y="67"/>
              </a:cxn>
              <a:cxn ang="0">
                <a:pos x="6307" y="0"/>
              </a:cxn>
              <a:cxn ang="0">
                <a:pos x="6841" y="0"/>
              </a:cxn>
              <a:cxn ang="0">
                <a:pos x="6841" y="0"/>
              </a:cxn>
              <a:cxn ang="0">
                <a:pos x="7707" y="67"/>
              </a:cxn>
              <a:cxn ang="0">
                <a:pos x="8707" y="134"/>
              </a:cxn>
              <a:cxn ang="0">
                <a:pos x="10041" y="134"/>
              </a:cxn>
              <a:cxn ang="0">
                <a:pos x="11041" y="67"/>
              </a:cxn>
              <a:cxn ang="0">
                <a:pos x="11907" y="0"/>
              </a:cxn>
              <a:cxn ang="0">
                <a:pos x="12441" y="0"/>
              </a:cxn>
              <a:cxn ang="0">
                <a:pos x="12441" y="0"/>
              </a:cxn>
              <a:cxn ang="0">
                <a:pos x="13307" y="67"/>
              </a:cxn>
              <a:cxn ang="0">
                <a:pos x="14567" y="274"/>
              </a:cxn>
              <a:cxn ang="0">
                <a:pos x="14307" y="0"/>
              </a:cxn>
              <a:cxn ang="0">
                <a:pos x="14567" y="674"/>
              </a:cxn>
              <a:cxn ang="0">
                <a:pos x="14500" y="1674"/>
              </a:cxn>
              <a:cxn ang="0">
                <a:pos x="14967" y="1667"/>
              </a:cxn>
            </a:cxnLst>
            <a:rect l="0" t="0" r="r" b="b"/>
            <a:pathLst>
              <a:path w="14967" h="29227">
                <a:moveTo>
                  <a:pt x="2467" y="29227"/>
                </a:moveTo>
                <a:lnTo>
                  <a:pt x="2067" y="29227"/>
                </a:lnTo>
                <a:cubicBezTo>
                  <a:pt x="2030" y="29227"/>
                  <a:pt x="2000" y="29197"/>
                  <a:pt x="2000" y="29160"/>
                </a:cubicBezTo>
                <a:cubicBezTo>
                  <a:pt x="2000" y="29123"/>
                  <a:pt x="2030" y="29093"/>
                  <a:pt x="2067" y="29093"/>
                </a:cubicBezTo>
                <a:lnTo>
                  <a:pt x="2467" y="29093"/>
                </a:lnTo>
                <a:cubicBezTo>
                  <a:pt x="2504" y="29093"/>
                  <a:pt x="2533" y="29123"/>
                  <a:pt x="2533" y="29160"/>
                </a:cubicBezTo>
                <a:cubicBezTo>
                  <a:pt x="2533" y="29197"/>
                  <a:pt x="2504" y="29227"/>
                  <a:pt x="2467" y="29227"/>
                </a:cubicBezTo>
                <a:close/>
                <a:moveTo>
                  <a:pt x="1533" y="29227"/>
                </a:moveTo>
                <a:lnTo>
                  <a:pt x="1133" y="29227"/>
                </a:lnTo>
                <a:cubicBezTo>
                  <a:pt x="1097" y="29227"/>
                  <a:pt x="1067" y="29197"/>
                  <a:pt x="1067" y="29160"/>
                </a:cubicBezTo>
                <a:cubicBezTo>
                  <a:pt x="1067" y="29123"/>
                  <a:pt x="1097" y="29093"/>
                  <a:pt x="1133" y="29093"/>
                </a:cubicBezTo>
                <a:lnTo>
                  <a:pt x="1533" y="29093"/>
                </a:lnTo>
                <a:cubicBezTo>
                  <a:pt x="1570" y="29093"/>
                  <a:pt x="1600" y="29123"/>
                  <a:pt x="1600" y="29160"/>
                </a:cubicBezTo>
                <a:cubicBezTo>
                  <a:pt x="1600" y="29197"/>
                  <a:pt x="1570" y="29227"/>
                  <a:pt x="1533" y="29227"/>
                </a:cubicBezTo>
                <a:close/>
                <a:moveTo>
                  <a:pt x="600" y="29227"/>
                </a:moveTo>
                <a:lnTo>
                  <a:pt x="200" y="29227"/>
                </a:lnTo>
                <a:cubicBezTo>
                  <a:pt x="163" y="29227"/>
                  <a:pt x="133" y="29197"/>
                  <a:pt x="133" y="29160"/>
                </a:cubicBezTo>
                <a:cubicBezTo>
                  <a:pt x="133" y="29123"/>
                  <a:pt x="163" y="29093"/>
                  <a:pt x="200" y="29093"/>
                </a:cubicBezTo>
                <a:lnTo>
                  <a:pt x="600" y="29093"/>
                </a:lnTo>
                <a:cubicBezTo>
                  <a:pt x="637" y="29093"/>
                  <a:pt x="667" y="29123"/>
                  <a:pt x="667" y="29160"/>
                </a:cubicBezTo>
                <a:cubicBezTo>
                  <a:pt x="667" y="29197"/>
                  <a:pt x="637" y="29227"/>
                  <a:pt x="600" y="29227"/>
                </a:cubicBezTo>
                <a:close/>
                <a:moveTo>
                  <a:pt x="0" y="28760"/>
                </a:moveTo>
                <a:lnTo>
                  <a:pt x="0" y="28360"/>
                </a:lnTo>
                <a:cubicBezTo>
                  <a:pt x="0" y="28323"/>
                  <a:pt x="30" y="28293"/>
                  <a:pt x="67" y="28293"/>
                </a:cubicBezTo>
                <a:cubicBezTo>
                  <a:pt x="104" y="28293"/>
                  <a:pt x="134" y="28323"/>
                  <a:pt x="134" y="28360"/>
                </a:cubicBezTo>
                <a:lnTo>
                  <a:pt x="134" y="28760"/>
                </a:lnTo>
                <a:cubicBezTo>
                  <a:pt x="134" y="28797"/>
                  <a:pt x="104" y="28827"/>
                  <a:pt x="67" y="28827"/>
                </a:cubicBezTo>
                <a:cubicBezTo>
                  <a:pt x="30" y="28827"/>
                  <a:pt x="0" y="28797"/>
                  <a:pt x="0" y="28760"/>
                </a:cubicBezTo>
                <a:close/>
                <a:moveTo>
                  <a:pt x="0" y="27827"/>
                </a:moveTo>
                <a:lnTo>
                  <a:pt x="0" y="27427"/>
                </a:lnTo>
                <a:cubicBezTo>
                  <a:pt x="0" y="27390"/>
                  <a:pt x="30" y="27360"/>
                  <a:pt x="67" y="27360"/>
                </a:cubicBezTo>
                <a:cubicBezTo>
                  <a:pt x="104" y="27360"/>
                  <a:pt x="134" y="27390"/>
                  <a:pt x="134" y="27427"/>
                </a:cubicBezTo>
                <a:lnTo>
                  <a:pt x="134" y="27827"/>
                </a:lnTo>
                <a:cubicBezTo>
                  <a:pt x="134" y="27863"/>
                  <a:pt x="104" y="27893"/>
                  <a:pt x="67" y="27893"/>
                </a:cubicBezTo>
                <a:cubicBezTo>
                  <a:pt x="30" y="27893"/>
                  <a:pt x="0" y="27863"/>
                  <a:pt x="0" y="27827"/>
                </a:cubicBezTo>
                <a:close/>
                <a:moveTo>
                  <a:pt x="0" y="26893"/>
                </a:moveTo>
                <a:lnTo>
                  <a:pt x="0" y="26493"/>
                </a:lnTo>
                <a:cubicBezTo>
                  <a:pt x="0" y="26456"/>
                  <a:pt x="30" y="26427"/>
                  <a:pt x="67" y="26427"/>
                </a:cubicBezTo>
                <a:cubicBezTo>
                  <a:pt x="104" y="26427"/>
                  <a:pt x="134" y="26456"/>
                  <a:pt x="134" y="26493"/>
                </a:cubicBezTo>
                <a:lnTo>
                  <a:pt x="134" y="26893"/>
                </a:lnTo>
                <a:cubicBezTo>
                  <a:pt x="134" y="26930"/>
                  <a:pt x="104" y="26960"/>
                  <a:pt x="67" y="26960"/>
                </a:cubicBezTo>
                <a:cubicBezTo>
                  <a:pt x="30" y="26960"/>
                  <a:pt x="0" y="26930"/>
                  <a:pt x="0" y="26893"/>
                </a:cubicBezTo>
                <a:close/>
                <a:moveTo>
                  <a:pt x="0" y="25960"/>
                </a:moveTo>
                <a:lnTo>
                  <a:pt x="0" y="25560"/>
                </a:lnTo>
                <a:cubicBezTo>
                  <a:pt x="0" y="25523"/>
                  <a:pt x="30" y="25493"/>
                  <a:pt x="67" y="25493"/>
                </a:cubicBezTo>
                <a:cubicBezTo>
                  <a:pt x="104" y="25493"/>
                  <a:pt x="134" y="25523"/>
                  <a:pt x="134" y="25560"/>
                </a:cubicBezTo>
                <a:lnTo>
                  <a:pt x="134" y="25960"/>
                </a:lnTo>
                <a:cubicBezTo>
                  <a:pt x="134" y="25997"/>
                  <a:pt x="104" y="26027"/>
                  <a:pt x="67" y="26027"/>
                </a:cubicBezTo>
                <a:cubicBezTo>
                  <a:pt x="30" y="26027"/>
                  <a:pt x="0" y="25997"/>
                  <a:pt x="0" y="25960"/>
                </a:cubicBezTo>
                <a:close/>
                <a:moveTo>
                  <a:pt x="0" y="25027"/>
                </a:moveTo>
                <a:lnTo>
                  <a:pt x="0" y="24627"/>
                </a:lnTo>
                <a:cubicBezTo>
                  <a:pt x="0" y="24590"/>
                  <a:pt x="30" y="24560"/>
                  <a:pt x="67" y="24560"/>
                </a:cubicBezTo>
                <a:cubicBezTo>
                  <a:pt x="104" y="24560"/>
                  <a:pt x="134" y="24590"/>
                  <a:pt x="134" y="24627"/>
                </a:cubicBezTo>
                <a:lnTo>
                  <a:pt x="134" y="25027"/>
                </a:lnTo>
                <a:cubicBezTo>
                  <a:pt x="134" y="25063"/>
                  <a:pt x="104" y="25093"/>
                  <a:pt x="67" y="25093"/>
                </a:cubicBezTo>
                <a:cubicBezTo>
                  <a:pt x="30" y="25093"/>
                  <a:pt x="0" y="25063"/>
                  <a:pt x="0" y="25027"/>
                </a:cubicBezTo>
                <a:close/>
                <a:moveTo>
                  <a:pt x="0" y="24093"/>
                </a:moveTo>
                <a:lnTo>
                  <a:pt x="0" y="23693"/>
                </a:lnTo>
                <a:cubicBezTo>
                  <a:pt x="0" y="23656"/>
                  <a:pt x="30" y="23627"/>
                  <a:pt x="67" y="23627"/>
                </a:cubicBezTo>
                <a:cubicBezTo>
                  <a:pt x="104" y="23627"/>
                  <a:pt x="134" y="23656"/>
                  <a:pt x="134" y="23693"/>
                </a:cubicBezTo>
                <a:lnTo>
                  <a:pt x="134" y="24093"/>
                </a:lnTo>
                <a:cubicBezTo>
                  <a:pt x="134" y="24130"/>
                  <a:pt x="104" y="24160"/>
                  <a:pt x="67" y="24160"/>
                </a:cubicBezTo>
                <a:cubicBezTo>
                  <a:pt x="30" y="24160"/>
                  <a:pt x="0" y="24130"/>
                  <a:pt x="0" y="24093"/>
                </a:cubicBezTo>
                <a:close/>
                <a:moveTo>
                  <a:pt x="0" y="23160"/>
                </a:moveTo>
                <a:lnTo>
                  <a:pt x="0" y="22760"/>
                </a:lnTo>
                <a:cubicBezTo>
                  <a:pt x="0" y="22723"/>
                  <a:pt x="30" y="22693"/>
                  <a:pt x="67" y="22693"/>
                </a:cubicBezTo>
                <a:cubicBezTo>
                  <a:pt x="104" y="22693"/>
                  <a:pt x="134" y="22723"/>
                  <a:pt x="134" y="22760"/>
                </a:cubicBezTo>
                <a:lnTo>
                  <a:pt x="134" y="23160"/>
                </a:lnTo>
                <a:cubicBezTo>
                  <a:pt x="134" y="23197"/>
                  <a:pt x="104" y="23227"/>
                  <a:pt x="67" y="23227"/>
                </a:cubicBezTo>
                <a:cubicBezTo>
                  <a:pt x="30" y="23227"/>
                  <a:pt x="0" y="23197"/>
                  <a:pt x="0" y="23160"/>
                </a:cubicBezTo>
                <a:close/>
                <a:moveTo>
                  <a:pt x="0" y="22227"/>
                </a:moveTo>
                <a:lnTo>
                  <a:pt x="0" y="21827"/>
                </a:lnTo>
                <a:cubicBezTo>
                  <a:pt x="0" y="21790"/>
                  <a:pt x="30" y="21760"/>
                  <a:pt x="67" y="21760"/>
                </a:cubicBezTo>
                <a:cubicBezTo>
                  <a:pt x="104" y="21760"/>
                  <a:pt x="134" y="21790"/>
                  <a:pt x="134" y="21827"/>
                </a:cubicBezTo>
                <a:lnTo>
                  <a:pt x="134" y="22227"/>
                </a:lnTo>
                <a:cubicBezTo>
                  <a:pt x="134" y="22263"/>
                  <a:pt x="104" y="22293"/>
                  <a:pt x="67" y="22293"/>
                </a:cubicBezTo>
                <a:cubicBezTo>
                  <a:pt x="30" y="22293"/>
                  <a:pt x="0" y="22263"/>
                  <a:pt x="0" y="22227"/>
                </a:cubicBezTo>
                <a:close/>
                <a:moveTo>
                  <a:pt x="0" y="21293"/>
                </a:moveTo>
                <a:lnTo>
                  <a:pt x="0" y="20893"/>
                </a:lnTo>
                <a:cubicBezTo>
                  <a:pt x="0" y="20856"/>
                  <a:pt x="30" y="20827"/>
                  <a:pt x="67" y="20827"/>
                </a:cubicBezTo>
                <a:cubicBezTo>
                  <a:pt x="104" y="20827"/>
                  <a:pt x="134" y="20856"/>
                  <a:pt x="134" y="20893"/>
                </a:cubicBezTo>
                <a:lnTo>
                  <a:pt x="134" y="21293"/>
                </a:lnTo>
                <a:cubicBezTo>
                  <a:pt x="134" y="21330"/>
                  <a:pt x="104" y="21360"/>
                  <a:pt x="67" y="21360"/>
                </a:cubicBezTo>
                <a:cubicBezTo>
                  <a:pt x="30" y="21360"/>
                  <a:pt x="0" y="21330"/>
                  <a:pt x="0" y="21293"/>
                </a:cubicBezTo>
                <a:close/>
                <a:moveTo>
                  <a:pt x="0" y="20360"/>
                </a:moveTo>
                <a:lnTo>
                  <a:pt x="0" y="19960"/>
                </a:lnTo>
                <a:cubicBezTo>
                  <a:pt x="0" y="19923"/>
                  <a:pt x="30" y="19893"/>
                  <a:pt x="67" y="19893"/>
                </a:cubicBezTo>
                <a:cubicBezTo>
                  <a:pt x="104" y="19893"/>
                  <a:pt x="134" y="19923"/>
                  <a:pt x="134" y="19960"/>
                </a:cubicBezTo>
                <a:lnTo>
                  <a:pt x="134" y="20360"/>
                </a:lnTo>
                <a:cubicBezTo>
                  <a:pt x="134" y="20397"/>
                  <a:pt x="104" y="20427"/>
                  <a:pt x="67" y="20427"/>
                </a:cubicBezTo>
                <a:cubicBezTo>
                  <a:pt x="30" y="20427"/>
                  <a:pt x="0" y="20397"/>
                  <a:pt x="0" y="20360"/>
                </a:cubicBezTo>
                <a:close/>
                <a:moveTo>
                  <a:pt x="0" y="19427"/>
                </a:moveTo>
                <a:lnTo>
                  <a:pt x="0" y="19027"/>
                </a:lnTo>
                <a:cubicBezTo>
                  <a:pt x="0" y="18990"/>
                  <a:pt x="30" y="18960"/>
                  <a:pt x="67" y="18960"/>
                </a:cubicBezTo>
                <a:cubicBezTo>
                  <a:pt x="104" y="18960"/>
                  <a:pt x="134" y="18990"/>
                  <a:pt x="134" y="19027"/>
                </a:cubicBezTo>
                <a:lnTo>
                  <a:pt x="134" y="19427"/>
                </a:lnTo>
                <a:cubicBezTo>
                  <a:pt x="134" y="19463"/>
                  <a:pt x="104" y="19493"/>
                  <a:pt x="67" y="19493"/>
                </a:cubicBezTo>
                <a:cubicBezTo>
                  <a:pt x="30" y="19493"/>
                  <a:pt x="0" y="19463"/>
                  <a:pt x="0" y="19427"/>
                </a:cubicBezTo>
                <a:close/>
                <a:moveTo>
                  <a:pt x="0" y="18493"/>
                </a:moveTo>
                <a:lnTo>
                  <a:pt x="0" y="18093"/>
                </a:lnTo>
                <a:cubicBezTo>
                  <a:pt x="0" y="18056"/>
                  <a:pt x="30" y="18027"/>
                  <a:pt x="67" y="18027"/>
                </a:cubicBezTo>
                <a:cubicBezTo>
                  <a:pt x="104" y="18027"/>
                  <a:pt x="134" y="18056"/>
                  <a:pt x="134" y="18093"/>
                </a:cubicBezTo>
                <a:lnTo>
                  <a:pt x="134" y="18493"/>
                </a:lnTo>
                <a:cubicBezTo>
                  <a:pt x="134" y="18530"/>
                  <a:pt x="104" y="18560"/>
                  <a:pt x="67" y="18560"/>
                </a:cubicBezTo>
                <a:cubicBezTo>
                  <a:pt x="30" y="18560"/>
                  <a:pt x="0" y="18530"/>
                  <a:pt x="0" y="18493"/>
                </a:cubicBezTo>
                <a:close/>
                <a:moveTo>
                  <a:pt x="0" y="17560"/>
                </a:moveTo>
                <a:lnTo>
                  <a:pt x="0" y="17160"/>
                </a:lnTo>
                <a:cubicBezTo>
                  <a:pt x="0" y="17123"/>
                  <a:pt x="30" y="17093"/>
                  <a:pt x="67" y="17093"/>
                </a:cubicBezTo>
                <a:cubicBezTo>
                  <a:pt x="104" y="17093"/>
                  <a:pt x="134" y="17123"/>
                  <a:pt x="134" y="17160"/>
                </a:cubicBezTo>
                <a:lnTo>
                  <a:pt x="134" y="17560"/>
                </a:lnTo>
                <a:cubicBezTo>
                  <a:pt x="134" y="17597"/>
                  <a:pt x="104" y="17627"/>
                  <a:pt x="67" y="17627"/>
                </a:cubicBezTo>
                <a:cubicBezTo>
                  <a:pt x="30" y="17627"/>
                  <a:pt x="0" y="17597"/>
                  <a:pt x="0" y="17560"/>
                </a:cubicBezTo>
                <a:close/>
                <a:moveTo>
                  <a:pt x="0" y="16627"/>
                </a:moveTo>
                <a:lnTo>
                  <a:pt x="0" y="16227"/>
                </a:lnTo>
                <a:cubicBezTo>
                  <a:pt x="0" y="16190"/>
                  <a:pt x="30" y="16160"/>
                  <a:pt x="67" y="16160"/>
                </a:cubicBezTo>
                <a:cubicBezTo>
                  <a:pt x="104" y="16160"/>
                  <a:pt x="134" y="16190"/>
                  <a:pt x="134" y="16227"/>
                </a:cubicBezTo>
                <a:lnTo>
                  <a:pt x="134" y="16627"/>
                </a:lnTo>
                <a:cubicBezTo>
                  <a:pt x="134" y="16663"/>
                  <a:pt x="104" y="16693"/>
                  <a:pt x="67" y="16693"/>
                </a:cubicBezTo>
                <a:cubicBezTo>
                  <a:pt x="30" y="16693"/>
                  <a:pt x="0" y="16663"/>
                  <a:pt x="0" y="16627"/>
                </a:cubicBezTo>
                <a:close/>
                <a:moveTo>
                  <a:pt x="0" y="15693"/>
                </a:moveTo>
                <a:lnTo>
                  <a:pt x="0" y="15293"/>
                </a:lnTo>
                <a:cubicBezTo>
                  <a:pt x="0" y="15256"/>
                  <a:pt x="30" y="15227"/>
                  <a:pt x="67" y="15227"/>
                </a:cubicBezTo>
                <a:cubicBezTo>
                  <a:pt x="104" y="15227"/>
                  <a:pt x="134" y="15256"/>
                  <a:pt x="134" y="15293"/>
                </a:cubicBezTo>
                <a:lnTo>
                  <a:pt x="134" y="15693"/>
                </a:lnTo>
                <a:cubicBezTo>
                  <a:pt x="134" y="15730"/>
                  <a:pt x="104" y="15760"/>
                  <a:pt x="67" y="15760"/>
                </a:cubicBezTo>
                <a:cubicBezTo>
                  <a:pt x="30" y="15760"/>
                  <a:pt x="0" y="15730"/>
                  <a:pt x="0" y="15693"/>
                </a:cubicBezTo>
                <a:close/>
                <a:moveTo>
                  <a:pt x="0" y="14760"/>
                </a:moveTo>
                <a:lnTo>
                  <a:pt x="0" y="14360"/>
                </a:lnTo>
                <a:cubicBezTo>
                  <a:pt x="0" y="14323"/>
                  <a:pt x="30" y="14293"/>
                  <a:pt x="67" y="14293"/>
                </a:cubicBezTo>
                <a:cubicBezTo>
                  <a:pt x="104" y="14293"/>
                  <a:pt x="134" y="14323"/>
                  <a:pt x="134" y="14360"/>
                </a:cubicBezTo>
                <a:lnTo>
                  <a:pt x="134" y="14760"/>
                </a:lnTo>
                <a:cubicBezTo>
                  <a:pt x="134" y="14797"/>
                  <a:pt x="104" y="14827"/>
                  <a:pt x="67" y="14827"/>
                </a:cubicBezTo>
                <a:cubicBezTo>
                  <a:pt x="30" y="14827"/>
                  <a:pt x="0" y="14797"/>
                  <a:pt x="0" y="14760"/>
                </a:cubicBezTo>
                <a:close/>
                <a:moveTo>
                  <a:pt x="0" y="13827"/>
                </a:moveTo>
                <a:lnTo>
                  <a:pt x="0" y="13427"/>
                </a:lnTo>
                <a:cubicBezTo>
                  <a:pt x="0" y="13390"/>
                  <a:pt x="30" y="13360"/>
                  <a:pt x="67" y="13360"/>
                </a:cubicBezTo>
                <a:cubicBezTo>
                  <a:pt x="104" y="13360"/>
                  <a:pt x="134" y="13390"/>
                  <a:pt x="134" y="13427"/>
                </a:cubicBezTo>
                <a:lnTo>
                  <a:pt x="134" y="13827"/>
                </a:lnTo>
                <a:cubicBezTo>
                  <a:pt x="134" y="13863"/>
                  <a:pt x="104" y="13893"/>
                  <a:pt x="67" y="13893"/>
                </a:cubicBezTo>
                <a:cubicBezTo>
                  <a:pt x="30" y="13893"/>
                  <a:pt x="0" y="13863"/>
                  <a:pt x="0" y="13827"/>
                </a:cubicBezTo>
                <a:close/>
                <a:moveTo>
                  <a:pt x="0" y="12893"/>
                </a:moveTo>
                <a:lnTo>
                  <a:pt x="0" y="12493"/>
                </a:lnTo>
                <a:cubicBezTo>
                  <a:pt x="0" y="12456"/>
                  <a:pt x="30" y="12427"/>
                  <a:pt x="67" y="12427"/>
                </a:cubicBezTo>
                <a:cubicBezTo>
                  <a:pt x="104" y="12427"/>
                  <a:pt x="134" y="12456"/>
                  <a:pt x="134" y="12493"/>
                </a:cubicBezTo>
                <a:lnTo>
                  <a:pt x="134" y="12893"/>
                </a:lnTo>
                <a:cubicBezTo>
                  <a:pt x="134" y="12930"/>
                  <a:pt x="104" y="12960"/>
                  <a:pt x="67" y="12960"/>
                </a:cubicBezTo>
                <a:cubicBezTo>
                  <a:pt x="30" y="12960"/>
                  <a:pt x="0" y="12930"/>
                  <a:pt x="0" y="12893"/>
                </a:cubicBezTo>
                <a:close/>
                <a:moveTo>
                  <a:pt x="0" y="11960"/>
                </a:moveTo>
                <a:lnTo>
                  <a:pt x="0" y="11560"/>
                </a:lnTo>
                <a:cubicBezTo>
                  <a:pt x="0" y="11523"/>
                  <a:pt x="30" y="11493"/>
                  <a:pt x="67" y="11493"/>
                </a:cubicBezTo>
                <a:cubicBezTo>
                  <a:pt x="104" y="11493"/>
                  <a:pt x="134" y="11523"/>
                  <a:pt x="134" y="11560"/>
                </a:cubicBezTo>
                <a:lnTo>
                  <a:pt x="134" y="11960"/>
                </a:lnTo>
                <a:cubicBezTo>
                  <a:pt x="134" y="11997"/>
                  <a:pt x="104" y="12027"/>
                  <a:pt x="67" y="12027"/>
                </a:cubicBezTo>
                <a:cubicBezTo>
                  <a:pt x="30" y="12027"/>
                  <a:pt x="0" y="11997"/>
                  <a:pt x="0" y="11960"/>
                </a:cubicBezTo>
                <a:close/>
                <a:moveTo>
                  <a:pt x="0" y="11027"/>
                </a:moveTo>
                <a:lnTo>
                  <a:pt x="0" y="10627"/>
                </a:lnTo>
                <a:cubicBezTo>
                  <a:pt x="0" y="10590"/>
                  <a:pt x="30" y="10560"/>
                  <a:pt x="67" y="10560"/>
                </a:cubicBezTo>
                <a:cubicBezTo>
                  <a:pt x="104" y="10560"/>
                  <a:pt x="134" y="10590"/>
                  <a:pt x="134" y="10627"/>
                </a:cubicBezTo>
                <a:lnTo>
                  <a:pt x="134" y="11027"/>
                </a:lnTo>
                <a:cubicBezTo>
                  <a:pt x="134" y="11063"/>
                  <a:pt x="104" y="11093"/>
                  <a:pt x="67" y="11093"/>
                </a:cubicBezTo>
                <a:cubicBezTo>
                  <a:pt x="30" y="11093"/>
                  <a:pt x="0" y="11063"/>
                  <a:pt x="0" y="11027"/>
                </a:cubicBezTo>
                <a:close/>
                <a:moveTo>
                  <a:pt x="0" y="10093"/>
                </a:moveTo>
                <a:lnTo>
                  <a:pt x="0" y="9693"/>
                </a:lnTo>
                <a:cubicBezTo>
                  <a:pt x="0" y="9656"/>
                  <a:pt x="30" y="9627"/>
                  <a:pt x="67" y="9627"/>
                </a:cubicBezTo>
                <a:cubicBezTo>
                  <a:pt x="104" y="9627"/>
                  <a:pt x="134" y="9656"/>
                  <a:pt x="134" y="9693"/>
                </a:cubicBezTo>
                <a:lnTo>
                  <a:pt x="134" y="10093"/>
                </a:lnTo>
                <a:cubicBezTo>
                  <a:pt x="134" y="10130"/>
                  <a:pt x="104" y="10160"/>
                  <a:pt x="67" y="10160"/>
                </a:cubicBezTo>
                <a:cubicBezTo>
                  <a:pt x="30" y="10160"/>
                  <a:pt x="0" y="10130"/>
                  <a:pt x="0" y="10093"/>
                </a:cubicBezTo>
                <a:close/>
                <a:moveTo>
                  <a:pt x="0" y="9160"/>
                </a:moveTo>
                <a:lnTo>
                  <a:pt x="0" y="8760"/>
                </a:lnTo>
                <a:cubicBezTo>
                  <a:pt x="0" y="8723"/>
                  <a:pt x="30" y="8693"/>
                  <a:pt x="67" y="8693"/>
                </a:cubicBezTo>
                <a:cubicBezTo>
                  <a:pt x="104" y="8693"/>
                  <a:pt x="134" y="8723"/>
                  <a:pt x="134" y="8760"/>
                </a:cubicBezTo>
                <a:lnTo>
                  <a:pt x="134" y="9160"/>
                </a:lnTo>
                <a:cubicBezTo>
                  <a:pt x="134" y="9197"/>
                  <a:pt x="104" y="9227"/>
                  <a:pt x="67" y="9227"/>
                </a:cubicBezTo>
                <a:cubicBezTo>
                  <a:pt x="30" y="9227"/>
                  <a:pt x="0" y="9197"/>
                  <a:pt x="0" y="9160"/>
                </a:cubicBezTo>
                <a:close/>
                <a:moveTo>
                  <a:pt x="0" y="8227"/>
                </a:moveTo>
                <a:lnTo>
                  <a:pt x="0" y="7827"/>
                </a:lnTo>
                <a:cubicBezTo>
                  <a:pt x="0" y="7790"/>
                  <a:pt x="30" y="7760"/>
                  <a:pt x="67" y="7760"/>
                </a:cubicBezTo>
                <a:cubicBezTo>
                  <a:pt x="104" y="7760"/>
                  <a:pt x="134" y="7790"/>
                  <a:pt x="134" y="7827"/>
                </a:cubicBezTo>
                <a:lnTo>
                  <a:pt x="134" y="8227"/>
                </a:lnTo>
                <a:cubicBezTo>
                  <a:pt x="134" y="8263"/>
                  <a:pt x="104" y="8293"/>
                  <a:pt x="67" y="8293"/>
                </a:cubicBezTo>
                <a:cubicBezTo>
                  <a:pt x="30" y="8293"/>
                  <a:pt x="0" y="8263"/>
                  <a:pt x="0" y="8227"/>
                </a:cubicBezTo>
                <a:close/>
                <a:moveTo>
                  <a:pt x="0" y="7293"/>
                </a:moveTo>
                <a:lnTo>
                  <a:pt x="0" y="6893"/>
                </a:lnTo>
                <a:cubicBezTo>
                  <a:pt x="0" y="6856"/>
                  <a:pt x="30" y="6827"/>
                  <a:pt x="67" y="6827"/>
                </a:cubicBezTo>
                <a:cubicBezTo>
                  <a:pt x="104" y="6827"/>
                  <a:pt x="134" y="6856"/>
                  <a:pt x="134" y="6893"/>
                </a:cubicBezTo>
                <a:lnTo>
                  <a:pt x="134" y="7293"/>
                </a:lnTo>
                <a:cubicBezTo>
                  <a:pt x="134" y="7330"/>
                  <a:pt x="104" y="7360"/>
                  <a:pt x="67" y="7360"/>
                </a:cubicBezTo>
                <a:cubicBezTo>
                  <a:pt x="30" y="7360"/>
                  <a:pt x="0" y="7330"/>
                  <a:pt x="0" y="7293"/>
                </a:cubicBezTo>
                <a:close/>
                <a:moveTo>
                  <a:pt x="0" y="6360"/>
                </a:moveTo>
                <a:lnTo>
                  <a:pt x="0" y="5960"/>
                </a:lnTo>
                <a:cubicBezTo>
                  <a:pt x="0" y="5923"/>
                  <a:pt x="30" y="5893"/>
                  <a:pt x="67" y="5893"/>
                </a:cubicBezTo>
                <a:cubicBezTo>
                  <a:pt x="104" y="5893"/>
                  <a:pt x="134" y="5923"/>
                  <a:pt x="134" y="5960"/>
                </a:cubicBezTo>
                <a:lnTo>
                  <a:pt x="134" y="6360"/>
                </a:lnTo>
                <a:cubicBezTo>
                  <a:pt x="134" y="6397"/>
                  <a:pt x="104" y="6427"/>
                  <a:pt x="67" y="6427"/>
                </a:cubicBezTo>
                <a:cubicBezTo>
                  <a:pt x="30" y="6427"/>
                  <a:pt x="0" y="6397"/>
                  <a:pt x="0" y="6360"/>
                </a:cubicBezTo>
                <a:close/>
                <a:moveTo>
                  <a:pt x="0" y="5427"/>
                </a:moveTo>
                <a:lnTo>
                  <a:pt x="0" y="5027"/>
                </a:lnTo>
                <a:cubicBezTo>
                  <a:pt x="0" y="4990"/>
                  <a:pt x="30" y="4960"/>
                  <a:pt x="67" y="4960"/>
                </a:cubicBezTo>
                <a:cubicBezTo>
                  <a:pt x="104" y="4960"/>
                  <a:pt x="134" y="4990"/>
                  <a:pt x="134" y="5027"/>
                </a:cubicBezTo>
                <a:lnTo>
                  <a:pt x="134" y="5427"/>
                </a:lnTo>
                <a:cubicBezTo>
                  <a:pt x="134" y="5463"/>
                  <a:pt x="104" y="5493"/>
                  <a:pt x="67" y="5493"/>
                </a:cubicBezTo>
                <a:cubicBezTo>
                  <a:pt x="30" y="5493"/>
                  <a:pt x="0" y="5463"/>
                  <a:pt x="0" y="5427"/>
                </a:cubicBezTo>
                <a:close/>
                <a:moveTo>
                  <a:pt x="0" y="4493"/>
                </a:moveTo>
                <a:lnTo>
                  <a:pt x="0" y="4093"/>
                </a:lnTo>
                <a:cubicBezTo>
                  <a:pt x="0" y="4056"/>
                  <a:pt x="30" y="4027"/>
                  <a:pt x="67" y="4027"/>
                </a:cubicBezTo>
                <a:cubicBezTo>
                  <a:pt x="104" y="4027"/>
                  <a:pt x="134" y="4056"/>
                  <a:pt x="134" y="4093"/>
                </a:cubicBezTo>
                <a:lnTo>
                  <a:pt x="134" y="4493"/>
                </a:lnTo>
                <a:cubicBezTo>
                  <a:pt x="134" y="4530"/>
                  <a:pt x="104" y="4560"/>
                  <a:pt x="67" y="4560"/>
                </a:cubicBezTo>
                <a:cubicBezTo>
                  <a:pt x="30" y="4560"/>
                  <a:pt x="0" y="4530"/>
                  <a:pt x="0" y="4493"/>
                </a:cubicBezTo>
                <a:close/>
                <a:moveTo>
                  <a:pt x="0" y="3560"/>
                </a:moveTo>
                <a:lnTo>
                  <a:pt x="0" y="3160"/>
                </a:lnTo>
                <a:cubicBezTo>
                  <a:pt x="0" y="3123"/>
                  <a:pt x="30" y="3093"/>
                  <a:pt x="67" y="3093"/>
                </a:cubicBezTo>
                <a:cubicBezTo>
                  <a:pt x="104" y="3093"/>
                  <a:pt x="134" y="3123"/>
                  <a:pt x="134" y="3160"/>
                </a:cubicBezTo>
                <a:lnTo>
                  <a:pt x="134" y="3560"/>
                </a:lnTo>
                <a:cubicBezTo>
                  <a:pt x="134" y="3597"/>
                  <a:pt x="104" y="3627"/>
                  <a:pt x="67" y="3627"/>
                </a:cubicBezTo>
                <a:cubicBezTo>
                  <a:pt x="30" y="3627"/>
                  <a:pt x="0" y="3597"/>
                  <a:pt x="0" y="3560"/>
                </a:cubicBezTo>
                <a:close/>
                <a:moveTo>
                  <a:pt x="0" y="2627"/>
                </a:moveTo>
                <a:lnTo>
                  <a:pt x="0" y="2227"/>
                </a:lnTo>
                <a:cubicBezTo>
                  <a:pt x="0" y="2190"/>
                  <a:pt x="30" y="2160"/>
                  <a:pt x="67" y="2160"/>
                </a:cubicBezTo>
                <a:cubicBezTo>
                  <a:pt x="104" y="2160"/>
                  <a:pt x="134" y="2190"/>
                  <a:pt x="134" y="2227"/>
                </a:cubicBezTo>
                <a:lnTo>
                  <a:pt x="134" y="2627"/>
                </a:lnTo>
                <a:cubicBezTo>
                  <a:pt x="134" y="2663"/>
                  <a:pt x="104" y="2693"/>
                  <a:pt x="67" y="2693"/>
                </a:cubicBezTo>
                <a:cubicBezTo>
                  <a:pt x="30" y="2693"/>
                  <a:pt x="0" y="2663"/>
                  <a:pt x="0" y="2627"/>
                </a:cubicBezTo>
                <a:close/>
                <a:moveTo>
                  <a:pt x="0" y="1693"/>
                </a:moveTo>
                <a:lnTo>
                  <a:pt x="0" y="1293"/>
                </a:lnTo>
                <a:cubicBezTo>
                  <a:pt x="0" y="1256"/>
                  <a:pt x="30" y="1227"/>
                  <a:pt x="67" y="1227"/>
                </a:cubicBezTo>
                <a:cubicBezTo>
                  <a:pt x="104" y="1227"/>
                  <a:pt x="134" y="1256"/>
                  <a:pt x="134" y="1293"/>
                </a:cubicBezTo>
                <a:lnTo>
                  <a:pt x="134" y="1693"/>
                </a:lnTo>
                <a:cubicBezTo>
                  <a:pt x="134" y="1730"/>
                  <a:pt x="104" y="1760"/>
                  <a:pt x="67" y="1760"/>
                </a:cubicBezTo>
                <a:cubicBezTo>
                  <a:pt x="30" y="1760"/>
                  <a:pt x="0" y="1730"/>
                  <a:pt x="0" y="1693"/>
                </a:cubicBezTo>
                <a:close/>
                <a:moveTo>
                  <a:pt x="0" y="760"/>
                </a:moveTo>
                <a:lnTo>
                  <a:pt x="0" y="360"/>
                </a:lnTo>
                <a:cubicBezTo>
                  <a:pt x="0" y="323"/>
                  <a:pt x="30" y="293"/>
                  <a:pt x="67" y="293"/>
                </a:cubicBezTo>
                <a:cubicBezTo>
                  <a:pt x="104" y="293"/>
                  <a:pt x="134" y="323"/>
                  <a:pt x="134" y="360"/>
                </a:cubicBezTo>
                <a:lnTo>
                  <a:pt x="134" y="760"/>
                </a:lnTo>
                <a:cubicBezTo>
                  <a:pt x="134" y="797"/>
                  <a:pt x="104" y="827"/>
                  <a:pt x="67" y="827"/>
                </a:cubicBezTo>
                <a:cubicBezTo>
                  <a:pt x="30" y="827"/>
                  <a:pt x="0" y="797"/>
                  <a:pt x="0" y="760"/>
                </a:cubicBezTo>
                <a:close/>
                <a:moveTo>
                  <a:pt x="307" y="0"/>
                </a:moveTo>
                <a:lnTo>
                  <a:pt x="707" y="0"/>
                </a:lnTo>
                <a:cubicBezTo>
                  <a:pt x="744" y="0"/>
                  <a:pt x="774" y="30"/>
                  <a:pt x="774" y="67"/>
                </a:cubicBezTo>
                <a:cubicBezTo>
                  <a:pt x="774" y="104"/>
                  <a:pt x="744" y="134"/>
                  <a:pt x="707" y="134"/>
                </a:cubicBezTo>
                <a:lnTo>
                  <a:pt x="307" y="134"/>
                </a:lnTo>
                <a:cubicBezTo>
                  <a:pt x="270" y="134"/>
                  <a:pt x="241" y="104"/>
                  <a:pt x="241" y="67"/>
                </a:cubicBezTo>
                <a:cubicBezTo>
                  <a:pt x="241" y="30"/>
                  <a:pt x="270" y="0"/>
                  <a:pt x="307" y="0"/>
                </a:cubicBezTo>
                <a:close/>
                <a:moveTo>
                  <a:pt x="1241" y="0"/>
                </a:moveTo>
                <a:lnTo>
                  <a:pt x="1641" y="0"/>
                </a:lnTo>
                <a:cubicBezTo>
                  <a:pt x="1677" y="0"/>
                  <a:pt x="1707" y="30"/>
                  <a:pt x="1707" y="67"/>
                </a:cubicBezTo>
                <a:cubicBezTo>
                  <a:pt x="1707" y="104"/>
                  <a:pt x="1677" y="134"/>
                  <a:pt x="1641" y="134"/>
                </a:cubicBezTo>
                <a:lnTo>
                  <a:pt x="1241" y="134"/>
                </a:lnTo>
                <a:cubicBezTo>
                  <a:pt x="1204" y="134"/>
                  <a:pt x="1174" y="104"/>
                  <a:pt x="1174" y="67"/>
                </a:cubicBezTo>
                <a:cubicBezTo>
                  <a:pt x="1174" y="30"/>
                  <a:pt x="1204" y="0"/>
                  <a:pt x="1241" y="0"/>
                </a:cubicBezTo>
                <a:close/>
                <a:moveTo>
                  <a:pt x="2174" y="0"/>
                </a:moveTo>
                <a:lnTo>
                  <a:pt x="2574" y="0"/>
                </a:lnTo>
                <a:cubicBezTo>
                  <a:pt x="2611" y="0"/>
                  <a:pt x="2641" y="30"/>
                  <a:pt x="2641" y="67"/>
                </a:cubicBezTo>
                <a:cubicBezTo>
                  <a:pt x="2641" y="104"/>
                  <a:pt x="2611" y="134"/>
                  <a:pt x="2574" y="134"/>
                </a:cubicBezTo>
                <a:lnTo>
                  <a:pt x="2174" y="134"/>
                </a:lnTo>
                <a:cubicBezTo>
                  <a:pt x="2137" y="134"/>
                  <a:pt x="2107" y="104"/>
                  <a:pt x="2107" y="67"/>
                </a:cubicBezTo>
                <a:cubicBezTo>
                  <a:pt x="2107" y="30"/>
                  <a:pt x="2137" y="0"/>
                  <a:pt x="2174" y="0"/>
                </a:cubicBezTo>
                <a:close/>
                <a:moveTo>
                  <a:pt x="3107" y="0"/>
                </a:moveTo>
                <a:lnTo>
                  <a:pt x="3507" y="0"/>
                </a:lnTo>
                <a:cubicBezTo>
                  <a:pt x="3544" y="0"/>
                  <a:pt x="3574" y="30"/>
                  <a:pt x="3574" y="67"/>
                </a:cubicBezTo>
                <a:cubicBezTo>
                  <a:pt x="3574" y="104"/>
                  <a:pt x="3544" y="134"/>
                  <a:pt x="3507" y="134"/>
                </a:cubicBezTo>
                <a:lnTo>
                  <a:pt x="3107" y="134"/>
                </a:lnTo>
                <a:cubicBezTo>
                  <a:pt x="3070" y="134"/>
                  <a:pt x="3041" y="104"/>
                  <a:pt x="3041" y="67"/>
                </a:cubicBezTo>
                <a:cubicBezTo>
                  <a:pt x="3041" y="30"/>
                  <a:pt x="3070" y="0"/>
                  <a:pt x="3107" y="0"/>
                </a:cubicBezTo>
                <a:close/>
                <a:moveTo>
                  <a:pt x="4041" y="0"/>
                </a:moveTo>
                <a:lnTo>
                  <a:pt x="4441" y="0"/>
                </a:lnTo>
                <a:cubicBezTo>
                  <a:pt x="4477" y="0"/>
                  <a:pt x="4507" y="30"/>
                  <a:pt x="4507" y="67"/>
                </a:cubicBezTo>
                <a:cubicBezTo>
                  <a:pt x="4507" y="104"/>
                  <a:pt x="4477" y="134"/>
                  <a:pt x="4441" y="134"/>
                </a:cubicBezTo>
                <a:lnTo>
                  <a:pt x="4041" y="134"/>
                </a:lnTo>
                <a:cubicBezTo>
                  <a:pt x="4004" y="134"/>
                  <a:pt x="3974" y="104"/>
                  <a:pt x="3974" y="67"/>
                </a:cubicBezTo>
                <a:cubicBezTo>
                  <a:pt x="3974" y="30"/>
                  <a:pt x="4004" y="0"/>
                  <a:pt x="4041" y="0"/>
                </a:cubicBezTo>
                <a:close/>
                <a:moveTo>
                  <a:pt x="4974" y="0"/>
                </a:moveTo>
                <a:lnTo>
                  <a:pt x="5374" y="0"/>
                </a:lnTo>
                <a:cubicBezTo>
                  <a:pt x="5411" y="0"/>
                  <a:pt x="5441" y="30"/>
                  <a:pt x="5441" y="67"/>
                </a:cubicBezTo>
                <a:cubicBezTo>
                  <a:pt x="5441" y="104"/>
                  <a:pt x="5411" y="134"/>
                  <a:pt x="5374" y="134"/>
                </a:cubicBezTo>
                <a:lnTo>
                  <a:pt x="4974" y="134"/>
                </a:lnTo>
                <a:cubicBezTo>
                  <a:pt x="4937" y="134"/>
                  <a:pt x="4907" y="104"/>
                  <a:pt x="4907" y="67"/>
                </a:cubicBezTo>
                <a:cubicBezTo>
                  <a:pt x="4907" y="30"/>
                  <a:pt x="4937" y="0"/>
                  <a:pt x="4974" y="0"/>
                </a:cubicBezTo>
                <a:close/>
                <a:moveTo>
                  <a:pt x="5907" y="0"/>
                </a:moveTo>
                <a:lnTo>
                  <a:pt x="6307" y="0"/>
                </a:lnTo>
                <a:cubicBezTo>
                  <a:pt x="6344" y="0"/>
                  <a:pt x="6374" y="30"/>
                  <a:pt x="6374" y="67"/>
                </a:cubicBezTo>
                <a:cubicBezTo>
                  <a:pt x="6374" y="104"/>
                  <a:pt x="6344" y="134"/>
                  <a:pt x="6307" y="134"/>
                </a:cubicBezTo>
                <a:lnTo>
                  <a:pt x="5907" y="134"/>
                </a:lnTo>
                <a:cubicBezTo>
                  <a:pt x="5870" y="134"/>
                  <a:pt x="5841" y="104"/>
                  <a:pt x="5841" y="67"/>
                </a:cubicBezTo>
                <a:cubicBezTo>
                  <a:pt x="5841" y="30"/>
                  <a:pt x="5870" y="0"/>
                  <a:pt x="5907" y="0"/>
                </a:cubicBezTo>
                <a:close/>
                <a:moveTo>
                  <a:pt x="6841" y="0"/>
                </a:moveTo>
                <a:lnTo>
                  <a:pt x="7241" y="0"/>
                </a:lnTo>
                <a:cubicBezTo>
                  <a:pt x="7277" y="0"/>
                  <a:pt x="7307" y="30"/>
                  <a:pt x="7307" y="67"/>
                </a:cubicBezTo>
                <a:cubicBezTo>
                  <a:pt x="7307" y="104"/>
                  <a:pt x="7277" y="134"/>
                  <a:pt x="7241" y="134"/>
                </a:cubicBezTo>
                <a:lnTo>
                  <a:pt x="6841" y="134"/>
                </a:lnTo>
                <a:cubicBezTo>
                  <a:pt x="6804" y="134"/>
                  <a:pt x="6774" y="104"/>
                  <a:pt x="6774" y="67"/>
                </a:cubicBezTo>
                <a:cubicBezTo>
                  <a:pt x="6774" y="30"/>
                  <a:pt x="6804" y="0"/>
                  <a:pt x="6841" y="0"/>
                </a:cubicBezTo>
                <a:close/>
                <a:moveTo>
                  <a:pt x="7774" y="0"/>
                </a:moveTo>
                <a:lnTo>
                  <a:pt x="8174" y="0"/>
                </a:lnTo>
                <a:cubicBezTo>
                  <a:pt x="8211" y="0"/>
                  <a:pt x="8241" y="30"/>
                  <a:pt x="8241" y="67"/>
                </a:cubicBezTo>
                <a:cubicBezTo>
                  <a:pt x="8241" y="104"/>
                  <a:pt x="8211" y="134"/>
                  <a:pt x="8174" y="134"/>
                </a:cubicBezTo>
                <a:lnTo>
                  <a:pt x="7774" y="134"/>
                </a:lnTo>
                <a:cubicBezTo>
                  <a:pt x="7737" y="134"/>
                  <a:pt x="7707" y="104"/>
                  <a:pt x="7707" y="67"/>
                </a:cubicBezTo>
                <a:cubicBezTo>
                  <a:pt x="7707" y="30"/>
                  <a:pt x="7737" y="0"/>
                  <a:pt x="7774" y="0"/>
                </a:cubicBezTo>
                <a:close/>
                <a:moveTo>
                  <a:pt x="8707" y="0"/>
                </a:moveTo>
                <a:lnTo>
                  <a:pt x="9107" y="0"/>
                </a:lnTo>
                <a:cubicBezTo>
                  <a:pt x="9144" y="0"/>
                  <a:pt x="9174" y="30"/>
                  <a:pt x="9174" y="67"/>
                </a:cubicBezTo>
                <a:cubicBezTo>
                  <a:pt x="9174" y="104"/>
                  <a:pt x="9144" y="134"/>
                  <a:pt x="9107" y="134"/>
                </a:cubicBezTo>
                <a:lnTo>
                  <a:pt x="8707" y="134"/>
                </a:lnTo>
                <a:cubicBezTo>
                  <a:pt x="8670" y="134"/>
                  <a:pt x="8641" y="104"/>
                  <a:pt x="8641" y="67"/>
                </a:cubicBezTo>
                <a:cubicBezTo>
                  <a:pt x="8641" y="30"/>
                  <a:pt x="8670" y="0"/>
                  <a:pt x="8707" y="0"/>
                </a:cubicBezTo>
                <a:close/>
                <a:moveTo>
                  <a:pt x="9641" y="0"/>
                </a:moveTo>
                <a:lnTo>
                  <a:pt x="10041" y="0"/>
                </a:lnTo>
                <a:cubicBezTo>
                  <a:pt x="10077" y="0"/>
                  <a:pt x="10107" y="30"/>
                  <a:pt x="10107" y="67"/>
                </a:cubicBezTo>
                <a:cubicBezTo>
                  <a:pt x="10107" y="104"/>
                  <a:pt x="10077" y="134"/>
                  <a:pt x="10041" y="134"/>
                </a:cubicBezTo>
                <a:lnTo>
                  <a:pt x="9641" y="134"/>
                </a:lnTo>
                <a:cubicBezTo>
                  <a:pt x="9604" y="134"/>
                  <a:pt x="9574" y="104"/>
                  <a:pt x="9574" y="67"/>
                </a:cubicBezTo>
                <a:cubicBezTo>
                  <a:pt x="9574" y="30"/>
                  <a:pt x="9604" y="0"/>
                  <a:pt x="9641" y="0"/>
                </a:cubicBezTo>
                <a:close/>
                <a:moveTo>
                  <a:pt x="10574" y="0"/>
                </a:moveTo>
                <a:lnTo>
                  <a:pt x="10974" y="0"/>
                </a:lnTo>
                <a:cubicBezTo>
                  <a:pt x="11011" y="0"/>
                  <a:pt x="11041" y="30"/>
                  <a:pt x="11041" y="67"/>
                </a:cubicBezTo>
                <a:cubicBezTo>
                  <a:pt x="11041" y="104"/>
                  <a:pt x="11011" y="134"/>
                  <a:pt x="10974" y="134"/>
                </a:cubicBezTo>
                <a:lnTo>
                  <a:pt x="10574" y="134"/>
                </a:lnTo>
                <a:cubicBezTo>
                  <a:pt x="10537" y="134"/>
                  <a:pt x="10507" y="104"/>
                  <a:pt x="10507" y="67"/>
                </a:cubicBezTo>
                <a:cubicBezTo>
                  <a:pt x="10507" y="30"/>
                  <a:pt x="10537" y="0"/>
                  <a:pt x="10574" y="0"/>
                </a:cubicBezTo>
                <a:close/>
                <a:moveTo>
                  <a:pt x="11507" y="0"/>
                </a:moveTo>
                <a:lnTo>
                  <a:pt x="11907" y="0"/>
                </a:lnTo>
                <a:cubicBezTo>
                  <a:pt x="11944" y="0"/>
                  <a:pt x="11974" y="30"/>
                  <a:pt x="11974" y="67"/>
                </a:cubicBezTo>
                <a:cubicBezTo>
                  <a:pt x="11974" y="104"/>
                  <a:pt x="11944" y="134"/>
                  <a:pt x="11907" y="134"/>
                </a:cubicBezTo>
                <a:lnTo>
                  <a:pt x="11507" y="134"/>
                </a:lnTo>
                <a:cubicBezTo>
                  <a:pt x="11470" y="134"/>
                  <a:pt x="11441" y="104"/>
                  <a:pt x="11441" y="67"/>
                </a:cubicBezTo>
                <a:cubicBezTo>
                  <a:pt x="11441" y="30"/>
                  <a:pt x="11470" y="0"/>
                  <a:pt x="11507" y="0"/>
                </a:cubicBezTo>
                <a:close/>
                <a:moveTo>
                  <a:pt x="12441" y="0"/>
                </a:moveTo>
                <a:lnTo>
                  <a:pt x="12841" y="0"/>
                </a:lnTo>
                <a:cubicBezTo>
                  <a:pt x="12877" y="0"/>
                  <a:pt x="12907" y="30"/>
                  <a:pt x="12907" y="67"/>
                </a:cubicBezTo>
                <a:cubicBezTo>
                  <a:pt x="12907" y="104"/>
                  <a:pt x="12877" y="134"/>
                  <a:pt x="12841" y="134"/>
                </a:cubicBezTo>
                <a:lnTo>
                  <a:pt x="12441" y="134"/>
                </a:lnTo>
                <a:cubicBezTo>
                  <a:pt x="12404" y="134"/>
                  <a:pt x="12374" y="104"/>
                  <a:pt x="12374" y="67"/>
                </a:cubicBezTo>
                <a:cubicBezTo>
                  <a:pt x="12374" y="30"/>
                  <a:pt x="12404" y="0"/>
                  <a:pt x="12441" y="0"/>
                </a:cubicBezTo>
                <a:close/>
                <a:moveTo>
                  <a:pt x="13374" y="0"/>
                </a:moveTo>
                <a:lnTo>
                  <a:pt x="13774" y="0"/>
                </a:lnTo>
                <a:cubicBezTo>
                  <a:pt x="13811" y="0"/>
                  <a:pt x="13841" y="30"/>
                  <a:pt x="13841" y="67"/>
                </a:cubicBezTo>
                <a:cubicBezTo>
                  <a:pt x="13841" y="104"/>
                  <a:pt x="13811" y="134"/>
                  <a:pt x="13774" y="134"/>
                </a:cubicBezTo>
                <a:lnTo>
                  <a:pt x="13374" y="134"/>
                </a:lnTo>
                <a:cubicBezTo>
                  <a:pt x="13337" y="134"/>
                  <a:pt x="13307" y="104"/>
                  <a:pt x="13307" y="67"/>
                </a:cubicBezTo>
                <a:cubicBezTo>
                  <a:pt x="13307" y="30"/>
                  <a:pt x="13337" y="0"/>
                  <a:pt x="13374" y="0"/>
                </a:cubicBezTo>
                <a:close/>
                <a:moveTo>
                  <a:pt x="14307" y="0"/>
                </a:moveTo>
                <a:lnTo>
                  <a:pt x="14567" y="0"/>
                </a:lnTo>
                <a:cubicBezTo>
                  <a:pt x="14604" y="0"/>
                  <a:pt x="14633" y="30"/>
                  <a:pt x="14633" y="67"/>
                </a:cubicBezTo>
                <a:lnTo>
                  <a:pt x="14633" y="207"/>
                </a:lnTo>
                <a:cubicBezTo>
                  <a:pt x="14633" y="244"/>
                  <a:pt x="14604" y="274"/>
                  <a:pt x="14567" y="274"/>
                </a:cubicBezTo>
                <a:cubicBezTo>
                  <a:pt x="14530" y="274"/>
                  <a:pt x="14500" y="244"/>
                  <a:pt x="14500" y="207"/>
                </a:cubicBezTo>
                <a:lnTo>
                  <a:pt x="14500" y="67"/>
                </a:lnTo>
                <a:lnTo>
                  <a:pt x="14567" y="134"/>
                </a:lnTo>
                <a:lnTo>
                  <a:pt x="14307" y="134"/>
                </a:lnTo>
                <a:cubicBezTo>
                  <a:pt x="14270" y="134"/>
                  <a:pt x="14241" y="104"/>
                  <a:pt x="14241" y="67"/>
                </a:cubicBezTo>
                <a:cubicBezTo>
                  <a:pt x="14241" y="30"/>
                  <a:pt x="14270" y="0"/>
                  <a:pt x="14307" y="0"/>
                </a:cubicBezTo>
                <a:close/>
                <a:moveTo>
                  <a:pt x="14633" y="741"/>
                </a:moveTo>
                <a:lnTo>
                  <a:pt x="14633" y="1141"/>
                </a:lnTo>
                <a:cubicBezTo>
                  <a:pt x="14633" y="1177"/>
                  <a:pt x="14604" y="1207"/>
                  <a:pt x="14567" y="1207"/>
                </a:cubicBezTo>
                <a:cubicBezTo>
                  <a:pt x="14530" y="1207"/>
                  <a:pt x="14500" y="1177"/>
                  <a:pt x="14500" y="1141"/>
                </a:cubicBezTo>
                <a:lnTo>
                  <a:pt x="14500" y="741"/>
                </a:lnTo>
                <a:cubicBezTo>
                  <a:pt x="14500" y="704"/>
                  <a:pt x="14530" y="674"/>
                  <a:pt x="14567" y="674"/>
                </a:cubicBezTo>
                <a:cubicBezTo>
                  <a:pt x="14604" y="674"/>
                  <a:pt x="14633" y="704"/>
                  <a:pt x="14633" y="741"/>
                </a:cubicBezTo>
                <a:close/>
                <a:moveTo>
                  <a:pt x="14633" y="1674"/>
                </a:moveTo>
                <a:lnTo>
                  <a:pt x="14633" y="1800"/>
                </a:lnTo>
                <a:cubicBezTo>
                  <a:pt x="14633" y="1837"/>
                  <a:pt x="14604" y="1867"/>
                  <a:pt x="14567" y="1867"/>
                </a:cubicBezTo>
                <a:cubicBezTo>
                  <a:pt x="14530" y="1867"/>
                  <a:pt x="14500" y="1837"/>
                  <a:pt x="14500" y="1800"/>
                </a:cubicBezTo>
                <a:lnTo>
                  <a:pt x="14500" y="1674"/>
                </a:lnTo>
                <a:cubicBezTo>
                  <a:pt x="14500" y="1637"/>
                  <a:pt x="14530" y="1607"/>
                  <a:pt x="14567" y="1607"/>
                </a:cubicBezTo>
                <a:cubicBezTo>
                  <a:pt x="14604" y="1607"/>
                  <a:pt x="14633" y="1637"/>
                  <a:pt x="14633" y="1674"/>
                </a:cubicBezTo>
                <a:close/>
                <a:moveTo>
                  <a:pt x="14967" y="1667"/>
                </a:moveTo>
                <a:lnTo>
                  <a:pt x="14567" y="2467"/>
                </a:lnTo>
                <a:lnTo>
                  <a:pt x="14167" y="1667"/>
                </a:lnTo>
                <a:lnTo>
                  <a:pt x="14967" y="1667"/>
                </a:lnTo>
                <a:close/>
              </a:path>
            </a:pathLst>
          </a:custGeom>
          <a:solidFill>
            <a:srgbClr val="000000"/>
          </a:solidFill>
          <a:ln w="1588" cap="flat">
            <a:solidFill>
              <a:srgbClr val="000000"/>
            </a:solidFill>
            <a:prstDash val="solid"/>
            <a:bevel/>
            <a:headEnd/>
            <a:tailEnd/>
          </a:ln>
        </p:spPr>
        <p:txBody>
          <a:bodyPr/>
          <a:lstStyle/>
          <a:p>
            <a:endParaRPr lang="es-E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0AA50EB5-DD55-4765-BD3B-2183387324A7}" type="slidenum">
              <a:rPr lang="es-ES"/>
              <a:pPr/>
              <a:t>69</a:t>
            </a:fld>
            <a:endParaRPr lang="es-ES"/>
          </a:p>
        </p:txBody>
      </p:sp>
      <p:sp>
        <p:nvSpPr>
          <p:cNvPr id="206850" name="Rectangle 2"/>
          <p:cNvSpPr>
            <a:spLocks noGrp="1" noChangeArrowheads="1"/>
          </p:cNvSpPr>
          <p:nvPr>
            <p:ph type="title"/>
          </p:nvPr>
        </p:nvSpPr>
        <p:spPr/>
        <p:txBody>
          <a:bodyPr/>
          <a:lstStyle/>
          <a:p>
            <a:r>
              <a:rPr lang="es-ES" sz="4000"/>
              <a:t>Ejemplo: Resolución de ecuaciones de segundo grado</a:t>
            </a:r>
          </a:p>
        </p:txBody>
      </p:sp>
      <p:sp>
        <p:nvSpPr>
          <p:cNvPr id="206851" name="Rectangle 3"/>
          <p:cNvSpPr>
            <a:spLocks noGrp="1" noChangeArrowheads="1"/>
          </p:cNvSpPr>
          <p:nvPr>
            <p:ph type="body" idx="1"/>
          </p:nvPr>
        </p:nvSpPr>
        <p:spPr>
          <a:xfrm>
            <a:off x="466725" y="1844675"/>
            <a:ext cx="8229600" cy="4495800"/>
          </a:xfrm>
        </p:spPr>
        <p:txBody>
          <a:bodyPr/>
          <a:lstStyle/>
          <a:p>
            <a:r>
              <a:rPr lang="es-ES" sz="2800"/>
              <a:t>Unidad completa en 3º de ESO</a:t>
            </a:r>
          </a:p>
          <a:p>
            <a:r>
              <a:rPr lang="es-ES" sz="2800"/>
              <a:t>Material para el alumno (caja puzzle, cuaderno de actividades)</a:t>
            </a:r>
          </a:p>
          <a:p>
            <a:r>
              <a:rPr lang="es-ES" sz="2800"/>
              <a:t>Guía del uso del material para el profesor</a:t>
            </a:r>
          </a:p>
          <a:p>
            <a:r>
              <a:rPr lang="es-ES" sz="2800"/>
              <a:t>Instrumentos de observación y evaluación del rendimiento</a:t>
            </a:r>
          </a:p>
          <a:p>
            <a:r>
              <a:rPr lang="es-ES" sz="2800"/>
              <a:t>Grupo experimental – grupo control</a:t>
            </a:r>
          </a:p>
          <a:p>
            <a:r>
              <a:rPr lang="es-ES" sz="2800"/>
              <a:t>Resultados muy satisfactorios</a:t>
            </a:r>
          </a:p>
          <a:p>
            <a:r>
              <a:rPr lang="es-ES" sz="2800"/>
              <a:t>Parte tesis doctoral Larrubia, J. J. (2005)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9D10F3D5-BAEC-42AE-BD66-F98E5EA1448F}" type="slidenum">
              <a:rPr lang="es-ES"/>
              <a:pPr/>
              <a:t>7</a:t>
            </a:fld>
            <a:endParaRPr lang="es-ES"/>
          </a:p>
        </p:txBody>
      </p:sp>
      <p:sp>
        <p:nvSpPr>
          <p:cNvPr id="287746" name="Rectangle 2"/>
          <p:cNvSpPr>
            <a:spLocks noGrp="1" noChangeArrowheads="1"/>
          </p:cNvSpPr>
          <p:nvPr>
            <p:ph type="title"/>
          </p:nvPr>
        </p:nvSpPr>
        <p:spPr>
          <a:xfrm>
            <a:off x="455613" y="273050"/>
            <a:ext cx="8226425" cy="1500188"/>
          </a:xfrm>
        </p:spPr>
        <p:txBody>
          <a:bodyPr/>
          <a:lstStyle/>
          <a:p>
            <a:r>
              <a:rPr lang="es-ES" sz="3600"/>
              <a:t>De los factores específicos centramos la atención en:</a:t>
            </a:r>
          </a:p>
        </p:txBody>
      </p:sp>
      <p:sp>
        <p:nvSpPr>
          <p:cNvPr id="287747" name="Rectangle 3"/>
          <p:cNvSpPr>
            <a:spLocks noGrp="1" noChangeArrowheads="1"/>
          </p:cNvSpPr>
          <p:nvPr>
            <p:ph type="body" idx="1"/>
          </p:nvPr>
        </p:nvSpPr>
        <p:spPr>
          <a:xfrm>
            <a:off x="2266950" y="2492375"/>
            <a:ext cx="4446588" cy="1873250"/>
          </a:xfrm>
        </p:spPr>
        <p:txBody>
          <a:bodyPr/>
          <a:lstStyle/>
          <a:p>
            <a:pPr lvl="1"/>
            <a:r>
              <a:rPr lang="es-ES"/>
              <a:t>Los fines</a:t>
            </a:r>
          </a:p>
          <a:p>
            <a:pPr lvl="1"/>
            <a:r>
              <a:rPr lang="es-ES"/>
              <a:t>Los medios</a:t>
            </a:r>
          </a:p>
          <a:p>
            <a:pPr lvl="1"/>
            <a:r>
              <a:rPr lang="es-ES"/>
              <a:t>La evaluación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Effect transition="in" filter="box(in)">
                                      <p:cBhvr>
                                        <p:cTn id="7" dur="1000"/>
                                        <p:tgtEl>
                                          <p:spTgt spid="287747">
                                            <p:txEl>
                                              <p:pRg st="0" end="0"/>
                                            </p:txEl>
                                          </p:spTgt>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287747">
                                            <p:txEl>
                                              <p:pRg st="1" end="1"/>
                                            </p:txEl>
                                          </p:spTgt>
                                        </p:tgtEl>
                                        <p:attrNameLst>
                                          <p:attrName>style.visibility</p:attrName>
                                        </p:attrNameLst>
                                      </p:cBhvr>
                                      <p:to>
                                        <p:strVal val="visible"/>
                                      </p:to>
                                    </p:set>
                                    <p:animEffect transition="in" filter="box(in)">
                                      <p:cBhvr>
                                        <p:cTn id="11" dur="1000"/>
                                        <p:tgtEl>
                                          <p:spTgt spid="287747">
                                            <p:txEl>
                                              <p:pRg st="1" end="1"/>
                                            </p:txEl>
                                          </p:spTgt>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287747">
                                            <p:txEl>
                                              <p:pRg st="2" end="2"/>
                                            </p:txEl>
                                          </p:spTgt>
                                        </p:tgtEl>
                                        <p:attrNameLst>
                                          <p:attrName>style.visibility</p:attrName>
                                        </p:attrNameLst>
                                      </p:cBhvr>
                                      <p:to>
                                        <p:strVal val="visible"/>
                                      </p:to>
                                    </p:set>
                                    <p:animEffect transition="in" filter="box(in)">
                                      <p:cBhvr>
                                        <p:cTn id="15" dur="1000"/>
                                        <p:tgtEl>
                                          <p:spTgt spid="287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Marcador de número de diapositiva"/>
          <p:cNvSpPr>
            <a:spLocks noGrp="1"/>
          </p:cNvSpPr>
          <p:nvPr>
            <p:ph type="sldNum" sz="quarter" idx="12"/>
          </p:nvPr>
        </p:nvSpPr>
        <p:spPr/>
        <p:txBody>
          <a:bodyPr/>
          <a:lstStyle/>
          <a:p>
            <a:fld id="{734242FE-1996-4F19-99D5-502AE08232ED}" type="slidenum">
              <a:rPr lang="es-ES"/>
              <a:pPr/>
              <a:t>70</a:t>
            </a:fld>
            <a:endParaRPr lang="es-ES"/>
          </a:p>
        </p:txBody>
      </p:sp>
      <p:sp>
        <p:nvSpPr>
          <p:cNvPr id="167940" name="Rectangle 4"/>
          <p:cNvSpPr>
            <a:spLocks noGrp="1" noChangeArrowheads="1"/>
          </p:cNvSpPr>
          <p:nvPr>
            <p:ph type="title"/>
          </p:nvPr>
        </p:nvSpPr>
        <p:spPr/>
        <p:txBody>
          <a:bodyPr/>
          <a:lstStyle/>
          <a:p>
            <a:r>
              <a:rPr lang="es-ES" sz="2800"/>
              <a:t>Resolución de ecuaciones de segundo grado con puzzle algebraico en 3º de ESO</a:t>
            </a:r>
          </a:p>
        </p:txBody>
      </p:sp>
      <p:pic>
        <p:nvPicPr>
          <p:cNvPr id="167943" name="Picture 7" descr="fotos3 152"/>
          <p:cNvPicPr>
            <a:picLocks noChangeAspect="1" noChangeArrowheads="1"/>
          </p:cNvPicPr>
          <p:nvPr>
            <p:ph sz="half" idx="2"/>
          </p:nvPr>
        </p:nvPicPr>
        <p:blipFill>
          <a:blip r:embed="rId2" cstate="print"/>
          <a:srcRect/>
          <a:stretch>
            <a:fillRect/>
          </a:stretch>
        </p:blipFill>
        <p:spPr>
          <a:xfrm>
            <a:off x="1331913" y="1557338"/>
            <a:ext cx="6337300" cy="4752975"/>
          </a:xfrm>
          <a:noFill/>
          <a:ln/>
        </p:spPr>
      </p:pic>
      <p:sp>
        <p:nvSpPr>
          <p:cNvPr id="167945" name="AutoShape 9"/>
          <p:cNvSpPr>
            <a:spLocks noChangeArrowheads="1"/>
          </p:cNvSpPr>
          <p:nvPr/>
        </p:nvSpPr>
        <p:spPr bwMode="auto">
          <a:xfrm rot="10800000">
            <a:off x="3276600" y="1557338"/>
            <a:ext cx="4392613" cy="2735262"/>
          </a:xfrm>
          <a:prstGeom prst="rtTriangle">
            <a:avLst/>
          </a:prstGeom>
          <a:solidFill>
            <a:schemeClr val="tx1"/>
          </a:solidFill>
          <a:ln w="9525">
            <a:solidFill>
              <a:schemeClr val="tx1"/>
            </a:solid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Marcador de número de diapositiva"/>
          <p:cNvSpPr>
            <a:spLocks noGrp="1"/>
          </p:cNvSpPr>
          <p:nvPr>
            <p:ph type="sldNum" sz="quarter" idx="12"/>
          </p:nvPr>
        </p:nvSpPr>
        <p:spPr/>
        <p:txBody>
          <a:bodyPr/>
          <a:lstStyle/>
          <a:p>
            <a:fld id="{E3759946-24A8-4A54-9B46-DFC8975E651E}" type="slidenum">
              <a:rPr lang="es-ES"/>
              <a:pPr/>
              <a:t>71</a:t>
            </a:fld>
            <a:endParaRPr lang="es-ES"/>
          </a:p>
        </p:txBody>
      </p:sp>
      <p:pic>
        <p:nvPicPr>
          <p:cNvPr id="178185" name="Picture 9" descr="fotos3 010"/>
          <p:cNvPicPr>
            <a:picLocks noChangeAspect="1" noChangeArrowheads="1"/>
          </p:cNvPicPr>
          <p:nvPr>
            <p:ph sz="half" idx="2"/>
          </p:nvPr>
        </p:nvPicPr>
        <p:blipFill>
          <a:blip r:embed="rId2" cstate="print"/>
          <a:srcRect/>
          <a:stretch>
            <a:fillRect/>
          </a:stretch>
        </p:blipFill>
        <p:spPr>
          <a:xfrm>
            <a:off x="1476375" y="1484313"/>
            <a:ext cx="6408738" cy="4776787"/>
          </a:xfrm>
          <a:noFill/>
          <a:ln/>
        </p:spPr>
      </p:pic>
      <p:sp>
        <p:nvSpPr>
          <p:cNvPr id="178186" name="Rectangle 10"/>
          <p:cNvSpPr>
            <a:spLocks noChangeArrowheads="1"/>
          </p:cNvSpPr>
          <p:nvPr/>
        </p:nvSpPr>
        <p:spPr bwMode="auto">
          <a:xfrm>
            <a:off x="466725" y="260350"/>
            <a:ext cx="8229600" cy="1143000"/>
          </a:xfrm>
          <a:prstGeom prst="rect">
            <a:avLst/>
          </a:prstGeom>
          <a:noFill/>
          <a:ln w="9525">
            <a:noFill/>
            <a:miter lim="800000"/>
            <a:headEnd/>
            <a:tailEnd/>
          </a:ln>
          <a:effectLst/>
        </p:spPr>
        <p:txBody>
          <a:bodyPr anchor="ctr"/>
          <a:lstStyle/>
          <a:p>
            <a:pPr algn="ctr"/>
            <a:r>
              <a:rPr lang="es-ES" sz="2800">
                <a:solidFill>
                  <a:schemeClr val="tx2"/>
                </a:solidFill>
              </a:rPr>
              <a:t>Resolución de ecuaciones de segundo grado con puzzle algebraico en 3º de ESO</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Marcador de número de diapositiva"/>
          <p:cNvSpPr>
            <a:spLocks noGrp="1"/>
          </p:cNvSpPr>
          <p:nvPr>
            <p:ph type="sldNum" sz="quarter" idx="12"/>
          </p:nvPr>
        </p:nvSpPr>
        <p:spPr/>
        <p:txBody>
          <a:bodyPr/>
          <a:lstStyle/>
          <a:p>
            <a:fld id="{34E8CE31-C71B-44A9-87AF-4F8C49008EA4}" type="slidenum">
              <a:rPr lang="es-ES"/>
              <a:pPr/>
              <a:t>72</a:t>
            </a:fld>
            <a:endParaRPr lang="es-ES"/>
          </a:p>
        </p:txBody>
      </p:sp>
      <p:pic>
        <p:nvPicPr>
          <p:cNvPr id="179206" name="Picture 6" descr="P5210010"/>
          <p:cNvPicPr>
            <a:picLocks noChangeAspect="1" noChangeArrowheads="1"/>
          </p:cNvPicPr>
          <p:nvPr>
            <p:ph sz="half" idx="2"/>
          </p:nvPr>
        </p:nvPicPr>
        <p:blipFill>
          <a:blip r:embed="rId2" cstate="print"/>
          <a:srcRect/>
          <a:stretch>
            <a:fillRect/>
          </a:stretch>
        </p:blipFill>
        <p:spPr>
          <a:xfrm>
            <a:off x="1116013" y="188913"/>
            <a:ext cx="6911975" cy="5688012"/>
          </a:xfrm>
          <a:noFill/>
          <a:ln/>
        </p:spPr>
      </p:pic>
      <p:sp>
        <p:nvSpPr>
          <p:cNvPr id="179207" name="Rectangle 7"/>
          <p:cNvSpPr>
            <a:spLocks noChangeArrowheads="1"/>
          </p:cNvSpPr>
          <p:nvPr/>
        </p:nvSpPr>
        <p:spPr bwMode="auto">
          <a:xfrm>
            <a:off x="1042988" y="188913"/>
            <a:ext cx="7416800" cy="2447925"/>
          </a:xfrm>
          <a:prstGeom prst="rect">
            <a:avLst/>
          </a:prstGeom>
          <a:solidFill>
            <a:schemeClr val="bg1"/>
          </a:solidFill>
          <a:ln w="9525">
            <a:noFill/>
            <a:miter lim="800000"/>
            <a:headEnd/>
            <a:tailEnd/>
          </a:ln>
          <a:effectLst/>
        </p:spPr>
        <p:txBody>
          <a:bodyPr wrap="none" anchor="ctr"/>
          <a:lstStyle/>
          <a:p>
            <a:endParaRPr lang="es-ES"/>
          </a:p>
        </p:txBody>
      </p:sp>
      <p:sp>
        <p:nvSpPr>
          <p:cNvPr id="179209" name="Rectangle 9"/>
          <p:cNvSpPr>
            <a:spLocks noGrp="1" noChangeArrowheads="1"/>
          </p:cNvSpPr>
          <p:nvPr>
            <p:ph type="title"/>
          </p:nvPr>
        </p:nvSpPr>
        <p:spPr>
          <a:noFill/>
          <a:ln/>
        </p:spPr>
        <p:txBody>
          <a:bodyPr/>
          <a:lstStyle/>
          <a:p>
            <a:r>
              <a:rPr lang="es-ES" sz="2800"/>
              <a:t>Resolución de ecuaciones de segundo grado con puzzle algebraico en 3º de ESO</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Marcador de número de diapositiva"/>
          <p:cNvSpPr>
            <a:spLocks noGrp="1"/>
          </p:cNvSpPr>
          <p:nvPr>
            <p:ph type="sldNum" sz="quarter" idx="12"/>
          </p:nvPr>
        </p:nvSpPr>
        <p:spPr/>
        <p:txBody>
          <a:bodyPr/>
          <a:lstStyle/>
          <a:p>
            <a:fld id="{ED61CA8C-B108-47D4-B137-141DED7DDE43}" type="slidenum">
              <a:rPr lang="es-ES"/>
              <a:pPr/>
              <a:t>73</a:t>
            </a:fld>
            <a:endParaRPr lang="es-ES"/>
          </a:p>
        </p:txBody>
      </p:sp>
      <p:pic>
        <p:nvPicPr>
          <p:cNvPr id="181255" name="Picture 7" descr="fotos3 004"/>
          <p:cNvPicPr>
            <a:picLocks noChangeAspect="1" noChangeArrowheads="1"/>
          </p:cNvPicPr>
          <p:nvPr>
            <p:ph sz="half" idx="2"/>
          </p:nvPr>
        </p:nvPicPr>
        <p:blipFill>
          <a:blip r:embed="rId2" cstate="print"/>
          <a:srcRect/>
          <a:stretch>
            <a:fillRect/>
          </a:stretch>
        </p:blipFill>
        <p:spPr>
          <a:xfrm>
            <a:off x="1258888" y="1412875"/>
            <a:ext cx="6697662" cy="5022850"/>
          </a:xfrm>
          <a:noFill/>
          <a:ln/>
        </p:spPr>
      </p:pic>
      <p:sp>
        <p:nvSpPr>
          <p:cNvPr id="181256" name="Rectangle 8"/>
          <p:cNvSpPr>
            <a:spLocks noGrp="1" noChangeArrowheads="1"/>
          </p:cNvSpPr>
          <p:nvPr>
            <p:ph type="title"/>
          </p:nvPr>
        </p:nvSpPr>
        <p:spPr>
          <a:noFill/>
          <a:ln/>
        </p:spPr>
        <p:txBody>
          <a:bodyPr/>
          <a:lstStyle/>
          <a:p>
            <a:r>
              <a:rPr lang="es-ES" sz="2800"/>
              <a:t>Resolución de ecuaciones de segundo grado con puzzle algebraico en 3º de ESO</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A20CBF6C-21EE-4CF8-A25B-3024CD348467}" type="slidenum">
              <a:rPr lang="es-ES"/>
              <a:pPr/>
              <a:t>74</a:t>
            </a:fld>
            <a:endParaRPr lang="es-ES"/>
          </a:p>
        </p:txBody>
      </p:sp>
      <p:sp>
        <p:nvSpPr>
          <p:cNvPr id="130050" name="Rectangle 2"/>
          <p:cNvSpPr>
            <a:spLocks noGrp="1" noRot="1" noChangeArrowheads="1"/>
          </p:cNvSpPr>
          <p:nvPr>
            <p:ph type="title"/>
          </p:nvPr>
        </p:nvSpPr>
        <p:spPr/>
        <p:txBody>
          <a:bodyPr/>
          <a:lstStyle/>
          <a:p>
            <a:r>
              <a:rPr lang="es-ES"/>
              <a:t>Necesidades urgentes</a:t>
            </a:r>
          </a:p>
        </p:txBody>
      </p:sp>
      <p:sp>
        <p:nvSpPr>
          <p:cNvPr id="130051" name="Rectangle 3"/>
          <p:cNvSpPr>
            <a:spLocks noGrp="1" noRot="1" noChangeArrowheads="1"/>
          </p:cNvSpPr>
          <p:nvPr>
            <p:ph type="body" idx="1"/>
          </p:nvPr>
        </p:nvSpPr>
        <p:spPr>
          <a:xfrm>
            <a:off x="395288" y="1700213"/>
            <a:ext cx="8367712" cy="4476750"/>
          </a:xfrm>
        </p:spPr>
        <p:txBody>
          <a:bodyPr/>
          <a:lstStyle/>
          <a:p>
            <a:pPr>
              <a:lnSpc>
                <a:spcPct val="90000"/>
              </a:lnSpc>
            </a:pPr>
            <a:r>
              <a:rPr lang="es-ES" sz="2800"/>
              <a:t>Más tiempo dedicado a las matemáticas</a:t>
            </a:r>
          </a:p>
          <a:p>
            <a:pPr>
              <a:lnSpc>
                <a:spcPct val="90000"/>
              </a:lnSpc>
            </a:pPr>
            <a:r>
              <a:rPr lang="es-ES" sz="2800"/>
              <a:t>Nuevos fines y nuevo enfoque del trabajo en el aula </a:t>
            </a:r>
          </a:p>
          <a:p>
            <a:pPr>
              <a:lnSpc>
                <a:spcPct val="90000"/>
              </a:lnSpc>
            </a:pPr>
            <a:r>
              <a:rPr lang="es-ES" sz="2800"/>
              <a:t>Material didáctico adecuado y medios para adquirirlo</a:t>
            </a:r>
          </a:p>
          <a:p>
            <a:pPr>
              <a:lnSpc>
                <a:spcPct val="90000"/>
              </a:lnSpc>
            </a:pPr>
            <a:r>
              <a:rPr lang="es-ES" sz="2800"/>
              <a:t>Apoyo al profesorado</a:t>
            </a:r>
          </a:p>
          <a:p>
            <a:pPr>
              <a:lnSpc>
                <a:spcPct val="90000"/>
              </a:lnSpc>
            </a:pPr>
            <a:r>
              <a:rPr lang="es-ES" sz="2800"/>
              <a:t>Mejora sustancial de los programas de preparación específica del profesorado (Didáctica de la Matemática)</a:t>
            </a:r>
          </a:p>
          <a:p>
            <a:pPr>
              <a:lnSpc>
                <a:spcPct val="90000"/>
              </a:lnSpc>
            </a:pPr>
            <a:r>
              <a:rPr lang="es-ES" sz="2800"/>
              <a:t>Más información en el curso sobre el tema</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64D6EFEB-2ADE-4C08-B640-A1349D4991B0}" type="slidenum">
              <a:rPr lang="es-ES"/>
              <a:pPr/>
              <a:t>8</a:t>
            </a:fld>
            <a:endParaRPr lang="es-ES"/>
          </a:p>
        </p:txBody>
      </p:sp>
      <p:sp>
        <p:nvSpPr>
          <p:cNvPr id="265219" name="Rectangle 3"/>
          <p:cNvSpPr>
            <a:spLocks noGrp="1" noChangeArrowheads="1"/>
          </p:cNvSpPr>
          <p:nvPr>
            <p:ph type="title"/>
          </p:nvPr>
        </p:nvSpPr>
        <p:spPr>
          <a:xfrm>
            <a:off x="539750" y="2420938"/>
            <a:ext cx="8226425" cy="1143000"/>
          </a:xfrm>
        </p:spPr>
        <p:txBody>
          <a:bodyPr/>
          <a:lstStyle/>
          <a:p>
            <a:r>
              <a:rPr lang="es-ES"/>
              <a:t>Los fines y los medios</a:t>
            </a:r>
          </a:p>
        </p:txBody>
      </p:sp>
      <p:sp>
        <p:nvSpPr>
          <p:cNvPr id="265221" name="Rectangle 5"/>
          <p:cNvSpPr>
            <a:spLocks noGrp="1" noChangeArrowheads="1"/>
          </p:cNvSpPr>
          <p:nvPr>
            <p:ph type="body" idx="1"/>
          </p:nvPr>
        </p:nvSpPr>
        <p:spPr>
          <a:xfrm>
            <a:off x="466725" y="4437063"/>
            <a:ext cx="8226425" cy="1512887"/>
          </a:xfrm>
          <a:noFill/>
          <a:ln/>
        </p:spPr>
        <p:txBody>
          <a:bodyPr/>
          <a:lstStyle/>
          <a:p>
            <a:pPr>
              <a:lnSpc>
                <a:spcPct val="80000"/>
              </a:lnSpc>
            </a:pPr>
            <a:r>
              <a:rPr lang="es-ES" sz="2000">
                <a:effectLst/>
              </a:rPr>
              <a:t>Lo que se encuentra en la base de todo</a:t>
            </a:r>
          </a:p>
          <a:p>
            <a:pPr>
              <a:lnSpc>
                <a:spcPct val="80000"/>
              </a:lnSpc>
            </a:pPr>
            <a:r>
              <a:rPr lang="es-ES" sz="2000">
                <a:effectLst/>
              </a:rPr>
              <a:t>Lo que nos afecta directamente y depende parcialmente de nosotros</a:t>
            </a:r>
          </a:p>
          <a:p>
            <a:pPr>
              <a:lnSpc>
                <a:spcPct val="80000"/>
              </a:lnSpc>
            </a:pPr>
            <a:r>
              <a:rPr lang="es-ES" sz="2000">
                <a:effectLst/>
              </a:rPr>
              <a:t>Una parte importante de las claves para mejorar la calidad de la Educación Matemática</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65221">
                                            <p:txEl>
                                              <p:pRg st="0" end="0"/>
                                            </p:txEl>
                                          </p:spTgt>
                                        </p:tgtEl>
                                        <p:attrNameLst>
                                          <p:attrName>style.visibility</p:attrName>
                                        </p:attrNameLst>
                                      </p:cBhvr>
                                      <p:to>
                                        <p:strVal val="visible"/>
                                      </p:to>
                                    </p:set>
                                    <p:animEffect transition="in" filter="box(in)">
                                      <p:cBhvr>
                                        <p:cTn id="7" dur="1000"/>
                                        <p:tgtEl>
                                          <p:spTgt spid="265221">
                                            <p:txEl>
                                              <p:pRg st="0" end="0"/>
                                            </p:txEl>
                                          </p:spTgt>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265221">
                                            <p:txEl>
                                              <p:pRg st="1" end="1"/>
                                            </p:txEl>
                                          </p:spTgt>
                                        </p:tgtEl>
                                        <p:attrNameLst>
                                          <p:attrName>style.visibility</p:attrName>
                                        </p:attrNameLst>
                                      </p:cBhvr>
                                      <p:to>
                                        <p:strVal val="visible"/>
                                      </p:to>
                                    </p:set>
                                    <p:animEffect transition="in" filter="box(in)">
                                      <p:cBhvr>
                                        <p:cTn id="11" dur="1000"/>
                                        <p:tgtEl>
                                          <p:spTgt spid="265221">
                                            <p:txEl>
                                              <p:pRg st="1" end="1"/>
                                            </p:txEl>
                                          </p:spTgt>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265221">
                                            <p:txEl>
                                              <p:pRg st="2" end="2"/>
                                            </p:txEl>
                                          </p:spTgt>
                                        </p:tgtEl>
                                        <p:attrNameLst>
                                          <p:attrName>style.visibility</p:attrName>
                                        </p:attrNameLst>
                                      </p:cBhvr>
                                      <p:to>
                                        <p:strVal val="visible"/>
                                      </p:to>
                                    </p:set>
                                    <p:animEffect transition="in" filter="box(in)">
                                      <p:cBhvr>
                                        <p:cTn id="15" dur="1000"/>
                                        <p:tgtEl>
                                          <p:spTgt spid="2652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4818847C-39E8-4810-9439-637F90704B5E}" type="slidenum">
              <a:rPr lang="es-ES"/>
              <a:pPr/>
              <a:t>9</a:t>
            </a:fld>
            <a:endParaRPr lang="es-ES"/>
          </a:p>
        </p:txBody>
      </p:sp>
      <p:sp>
        <p:nvSpPr>
          <p:cNvPr id="114690" name="Rectangle 2"/>
          <p:cNvSpPr>
            <a:spLocks noGrp="1" noRot="1" noChangeArrowheads="1"/>
          </p:cNvSpPr>
          <p:nvPr>
            <p:ph type="body" idx="1"/>
          </p:nvPr>
        </p:nvSpPr>
        <p:spPr/>
        <p:txBody>
          <a:bodyPr/>
          <a:lstStyle/>
          <a:p>
            <a:pPr>
              <a:buFont typeface="Wingdings" pitchFamily="2" charset="2"/>
              <a:buNone/>
            </a:pPr>
            <a:endParaRPr lang="es-ES"/>
          </a:p>
          <a:p>
            <a:pPr lvl="1"/>
            <a:r>
              <a:rPr lang="es-ES" sz="3200"/>
              <a:t>Adaptación al medio</a:t>
            </a:r>
          </a:p>
          <a:p>
            <a:pPr lvl="1"/>
            <a:endParaRPr lang="es-ES" sz="3200"/>
          </a:p>
          <a:p>
            <a:pPr lvl="1"/>
            <a:r>
              <a:rPr lang="es-ES" sz="3200"/>
              <a:t>Autonomía intelectual</a:t>
            </a:r>
          </a:p>
          <a:p>
            <a:pPr lvl="1"/>
            <a:endParaRPr lang="es-ES" sz="3200"/>
          </a:p>
          <a:p>
            <a:pPr lvl="1"/>
            <a:r>
              <a:rPr lang="es-ES" sz="3200"/>
              <a:t>Participación en la Cultura Matemática</a:t>
            </a:r>
          </a:p>
        </p:txBody>
      </p:sp>
      <p:sp>
        <p:nvSpPr>
          <p:cNvPr id="114691" name="Rectangle 3"/>
          <p:cNvSpPr>
            <a:spLocks noGrp="1" noChangeArrowheads="1"/>
          </p:cNvSpPr>
          <p:nvPr>
            <p:ph type="title"/>
          </p:nvPr>
        </p:nvSpPr>
        <p:spPr>
          <a:noFill/>
          <a:ln/>
        </p:spPr>
        <p:txBody>
          <a:bodyPr anchorCtr="1"/>
          <a:lstStyle/>
          <a:p>
            <a:r>
              <a:rPr lang="es-ES"/>
              <a:t>La Matemática puede y debe contribuir a la: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4690">
                                            <p:txEl>
                                              <p:pRg st="1" end="1"/>
                                            </p:txEl>
                                          </p:spTgt>
                                        </p:tgtEl>
                                        <p:attrNameLst>
                                          <p:attrName>style.visibility</p:attrName>
                                        </p:attrNameLst>
                                      </p:cBhvr>
                                      <p:to>
                                        <p:strVal val="visible"/>
                                      </p:to>
                                    </p:set>
                                    <p:animEffect transition="in" filter="checkerboard(across)">
                                      <p:cBhvr>
                                        <p:cTn id="7" dur="500"/>
                                        <p:tgtEl>
                                          <p:spTgt spid="114690">
                                            <p:txEl>
                                              <p:pRg st="1" end="1"/>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14690">
                                            <p:txEl>
                                              <p:pRg st="3" end="3"/>
                                            </p:txEl>
                                          </p:spTgt>
                                        </p:tgtEl>
                                        <p:attrNameLst>
                                          <p:attrName>style.visibility</p:attrName>
                                        </p:attrNameLst>
                                      </p:cBhvr>
                                      <p:to>
                                        <p:strVal val="visible"/>
                                      </p:to>
                                    </p:set>
                                    <p:animEffect transition="in" filter="checkerboard(across)">
                                      <p:cBhvr>
                                        <p:cTn id="11" dur="500"/>
                                        <p:tgtEl>
                                          <p:spTgt spid="114690">
                                            <p:txEl>
                                              <p:pRg st="3" end="3"/>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14690">
                                            <p:txEl>
                                              <p:pRg st="5" end="5"/>
                                            </p:txEl>
                                          </p:spTgt>
                                        </p:tgtEl>
                                        <p:attrNameLst>
                                          <p:attrName>style.visibility</p:attrName>
                                        </p:attrNameLst>
                                      </p:cBhvr>
                                      <p:to>
                                        <p:strVal val="visible"/>
                                      </p:to>
                                    </p:set>
                                    <p:animEffect transition="in" filter="checkerboard(across)">
                                      <p:cBhvr>
                                        <p:cTn id="15" dur="500"/>
                                        <p:tgtEl>
                                          <p:spTgt spid="1146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build="p"/>
    </p:bldLst>
  </p:timing>
</p:sld>
</file>

<file path=ppt/theme/theme1.xml><?xml version="1.0" encoding="utf-8"?>
<a:theme xmlns:a="http://schemas.openxmlformats.org/drawingml/2006/main" name="Capas de cristal">
  <a:themeElements>
    <a:clrScheme name="Capas de cristal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Capas de crist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as de cristal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Capas de cristal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Capas de cristal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Capas de cristal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Capas de cristal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Capas de cristal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Capas de cristal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Capas de cristal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adrícula difuminada">
  <a:themeElements>
    <a:clrScheme name="Cuadrícula difuminad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Cuadrícula difumina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adrícula difuminad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Cuadrícula difuminad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Cuadrícula difuminad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Cuadrícula difuminad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Cuadrícula difuminad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adrícula difuminad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Cuadrícula difuminad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Cuadrícula difuminad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Cuadrícula difuminad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rabajo en equipo">
  <a:themeElements>
    <a:clrScheme name="Trabajo en equipo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rabajo en equip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bajo en equipo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rabajo en equipo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rabajo en equipo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rabajo en equipo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rabajo en equipo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rabajo en equipo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rabajo en equipo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rabajo en equipo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rabajo en equipo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nda">
  <a:themeElements>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n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da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Onda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Onda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Onda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Onda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Onda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Onda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Onda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rce">
  <a:themeElements>
    <a:clrScheme name="Arc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Ar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rc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rc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rc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rc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rc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rc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rc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rc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rc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uencia">
  <a:themeElements>
    <a:clrScheme name="Secuenci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ecuencia">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cuenci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ecuencia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ecuencia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ecuencia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ecuencia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ecuencia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ecuencia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ecuencia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3152</TotalTime>
  <Words>4390</Words>
  <Application>Microsoft Office PowerPoint</Application>
  <PresentationFormat>Presentación en pantalla (4:3)</PresentationFormat>
  <Paragraphs>760</Paragraphs>
  <Slides>74</Slides>
  <Notes>0</Notes>
  <HiddenSlides>0</HiddenSlides>
  <MMClips>0</MMClips>
  <ScaleCrop>false</ScaleCrop>
  <HeadingPairs>
    <vt:vector size="6" baseType="variant">
      <vt:variant>
        <vt:lpstr>Fuentes usadas</vt:lpstr>
      </vt:variant>
      <vt:variant>
        <vt:i4>6</vt:i4>
      </vt:variant>
      <vt:variant>
        <vt:lpstr>Tema</vt:lpstr>
      </vt:variant>
      <vt:variant>
        <vt:i4>8</vt:i4>
      </vt:variant>
      <vt:variant>
        <vt:lpstr>Títulos de diapositiva</vt:lpstr>
      </vt:variant>
      <vt:variant>
        <vt:i4>74</vt:i4>
      </vt:variant>
    </vt:vector>
  </HeadingPairs>
  <TitlesOfParts>
    <vt:vector size="88" baseType="lpstr">
      <vt:lpstr>Arial</vt:lpstr>
      <vt:lpstr>Arial Black</vt:lpstr>
      <vt:lpstr>Times New Roman</vt:lpstr>
      <vt:lpstr>Wingdings</vt:lpstr>
      <vt:lpstr>Tahoma</vt:lpstr>
      <vt:lpstr>Garamond</vt:lpstr>
      <vt:lpstr>Capas de cristal</vt:lpstr>
      <vt:lpstr>Cuadrícula difuminada</vt:lpstr>
      <vt:lpstr>Balance</vt:lpstr>
      <vt:lpstr>Trabajo en equipo</vt:lpstr>
      <vt:lpstr>Onda</vt:lpstr>
      <vt:lpstr>Arce</vt:lpstr>
      <vt:lpstr>Diseño predeterminado</vt:lpstr>
      <vt:lpstr>Secuencia</vt:lpstr>
      <vt:lpstr>COMPETENCIAS BASICAS EN EDUCACIÓN MATEMÁTICA</vt:lpstr>
      <vt:lpstr>Contenidos</vt:lpstr>
      <vt:lpstr>Asunto central: La calidad de la Educación Matemática</vt:lpstr>
      <vt:lpstr>Ocasión para mejorar La calidad de la Educación Matemática</vt:lpstr>
      <vt:lpstr>Factores problemáticos</vt:lpstr>
      <vt:lpstr>A modo de ejemplo de la influencia de los factores genéricos:  algunas creencias y condiciones</vt:lpstr>
      <vt:lpstr>De los factores específicos centramos la atención en:</vt:lpstr>
      <vt:lpstr>Los fines y los medios</vt:lpstr>
      <vt:lpstr>La Matemática puede y debe contribuir a la:</vt:lpstr>
      <vt:lpstr>A lo que contribuye mediante aspectos:</vt:lpstr>
      <vt:lpstr>Aspectos instrumentales</vt:lpstr>
      <vt:lpstr>Aspectos formativos</vt:lpstr>
      <vt:lpstr>Las matemáticas son útiles para dar respuesta a:</vt:lpstr>
      <vt:lpstr>Con la Educación Matemática que se desarrolla en las aulas:</vt:lpstr>
      <vt:lpstr>La evaluación</vt:lpstr>
      <vt:lpstr>Diapositiva 16</vt:lpstr>
      <vt:lpstr>Contribución de las matemáticas Dominio que se evalúa</vt:lpstr>
      <vt:lpstr>Competencia  (PISA - OCDE)</vt:lpstr>
      <vt:lpstr>Competencias Básicas  (PISA - OCDE)</vt:lpstr>
      <vt:lpstr>Competencias Matemáticas (PISA - OCDE)</vt:lpstr>
      <vt:lpstr>Competencias matemáticas Pisa 2003</vt:lpstr>
      <vt:lpstr>Competencias matemáticas Algunos ejemplos</vt:lpstr>
      <vt:lpstr>Competencias matemáticas Algunos ejemplos</vt:lpstr>
      <vt:lpstr>Competencias matemáticas Algunos ejemplos</vt:lpstr>
      <vt:lpstr>Competencias matemáticas Algunos ejemplos</vt:lpstr>
      <vt:lpstr>Competencias matemáticas Algunos ejemplos</vt:lpstr>
      <vt:lpstr>Competencias matemáticas Algunos ejemplos</vt:lpstr>
      <vt:lpstr>Tarea de evaluación PISA </vt:lpstr>
      <vt:lpstr>Tarea de evaluación PISA </vt:lpstr>
      <vt:lpstr>Tarea de evaluación PISA </vt:lpstr>
      <vt:lpstr>Diapositiva 31</vt:lpstr>
      <vt:lpstr>Diapositiva 32</vt:lpstr>
      <vt:lpstr>Diapositiva 33</vt:lpstr>
      <vt:lpstr>Diapositiva 34</vt:lpstr>
      <vt:lpstr>Diapositiva 35</vt:lpstr>
      <vt:lpstr>Competencias Matemáticas específicas / elementos de competencia matemática (Evaluación de Diagnóstico Junta de Andalucía)</vt:lpstr>
      <vt:lpstr>Tarea de evaluación Primaria</vt:lpstr>
      <vt:lpstr>Tarea de evaluación ESO</vt:lpstr>
      <vt:lpstr>Diapositiva 39</vt:lpstr>
      <vt:lpstr>Diapositiva 40</vt:lpstr>
      <vt:lpstr>Diapositiva 41</vt:lpstr>
      <vt:lpstr>Diapositiva 42</vt:lpstr>
      <vt:lpstr>Claves para una nueva formación matemática de calidad</vt:lpstr>
      <vt:lpstr>Diapositiva 44</vt:lpstr>
      <vt:lpstr>Propósito fundamental: Formación para la alfabetización matemática</vt:lpstr>
      <vt:lpstr>Competencias: tipos y niveles</vt:lpstr>
      <vt:lpstr>Concepto de competencia</vt:lpstr>
      <vt:lpstr>Concepto de competencia básica</vt:lpstr>
      <vt:lpstr>Competencias básicas (LOE y Junta de Andalucía)</vt:lpstr>
      <vt:lpstr>Competencia Matemática (Evaluación de Diagnóstico Junta de Andalucía)</vt:lpstr>
      <vt:lpstr>Competencia Matemática (LOE)</vt:lpstr>
      <vt:lpstr>Competencias Matemáticas específicas  (Niss)</vt:lpstr>
      <vt:lpstr>Competencias Matemáticas específicas / elementos de competencias matemáticas (Evaluación de Diagnóstico Junta de Andalucía; PISA)</vt:lpstr>
      <vt:lpstr>¿Cómo se adquieren, desarrollan y consolidan las competencias matemáticas específicas y su contribución a las competencias básicas?</vt:lpstr>
      <vt:lpstr>¿Cómo se aprende a matematizar?</vt:lpstr>
      <vt:lpstr>Procesos de matematización</vt:lpstr>
      <vt:lpstr>Proceso de matematización y su relación con las competencias matemáticas PISA-OCDE</vt:lpstr>
      <vt:lpstr>Tareas y Situaciones Didácticas: Categorías relevantes para el desarrollo de las competencias básicas</vt:lpstr>
      <vt:lpstr>VII.- Por Niveles de funcionalidad didáctica</vt:lpstr>
      <vt:lpstr>VIII.- Por Niveles de complejidad de Capacidades y Competencias Matemáticas específicas</vt:lpstr>
      <vt:lpstr>A).- Elementos básicos y tareas de reproducción y representación</vt:lpstr>
      <vt:lpstr>B1).- Conexiones primarias no matemáticas  Situaciones estructuradas de modelización primaria o elemental</vt:lpstr>
      <vt:lpstr>B2).- Conexiones primarias matemáticas  Situaciones estructuradas de contenido matemático; pensamiento matemático elemental</vt:lpstr>
      <vt:lpstr>C1).- Conexiones secundarias no matemáticas  Situaciones no estructuradas de modelización avanzada</vt:lpstr>
      <vt:lpstr>C2).- Conexiones secundarias matemáticas  Situaciones no estructuradas de contenido matemático avanzado; pensamiento matemático avanzado</vt:lpstr>
      <vt:lpstr>Competencias Matemáticas específicas: Pensamiento, situaciones y Niveles</vt:lpstr>
      <vt:lpstr>Un Ejemplo: polígonos (Primaria)</vt:lpstr>
      <vt:lpstr>Competencias y desarrollo del Proceso Didáctico</vt:lpstr>
      <vt:lpstr>Ejemplo: Resolución de ecuaciones de segundo grado</vt:lpstr>
      <vt:lpstr>Resolución de ecuaciones de segundo grado con puzzle algebraico en 3º de ESO</vt:lpstr>
      <vt:lpstr>Diapositiva 71</vt:lpstr>
      <vt:lpstr>Resolución de ecuaciones de segundo grado con puzzle algebraico en 3º de ESO</vt:lpstr>
      <vt:lpstr>Resolución de ecuaciones de segundo grado con puzzle algebraico en 3º de ESO</vt:lpstr>
      <vt:lpstr>Necesidades urgentes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COMPETENCIAS BASICAS EN EDUCACIÓN MATEMÁTICA</dc:title>
  <dc:creator>Jose Luis</dc:creator>
  <cp:lastModifiedBy>pilar</cp:lastModifiedBy>
  <cp:revision>159</cp:revision>
  <dcterms:created xsi:type="dcterms:W3CDTF">2006-12-22T19:39:08Z</dcterms:created>
  <dcterms:modified xsi:type="dcterms:W3CDTF">2013-04-27T19:41:52Z</dcterms:modified>
</cp:coreProperties>
</file>