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728" autoAdjust="0"/>
  </p:normalViewPr>
  <p:slideViewPr>
    <p:cSldViewPr>
      <p:cViewPr varScale="1">
        <p:scale>
          <a:sx n="70" d="100"/>
          <a:sy n="70" d="100"/>
        </p:scale>
        <p:origin x="-116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" y="460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5" Type="http://schemas.openxmlformats.org/officeDocument/2006/relationships/audio" Target="../media/audio1.wav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5" Type="http://schemas.openxmlformats.org/officeDocument/2006/relationships/audio" Target="../media/audio1.wav"/><Relationship Id="rId4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5" Type="http://schemas.openxmlformats.org/officeDocument/2006/relationships/audio" Target="../media/audio1.wav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506B5CC6-3370-4F90-88CE-78C22562255A}" type="datetimeFigureOut">
              <a:rPr lang="es-ES" smtClean="0"/>
              <a:t>22/01/2013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6A7BE0B8-83D4-4EC9-B1D4-2E55A276C1F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  <p:sndAc>
          <p:stSnd>
            <p:snd r:embed="rId1" name="camera.wav"/>
          </p:stSnd>
        </p:sndAc>
      </p:transition>
    </mc:Choice>
    <mc:Fallback xmlns="">
      <p:transition spd="slow">
        <p:blinds dir="vert"/>
        <p:sndAc>
          <p:stSnd>
            <p:snd r:embed="rId5" name="camera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B5CC6-3370-4F90-88CE-78C22562255A}" type="datetimeFigureOut">
              <a:rPr lang="es-ES" smtClean="0"/>
              <a:t>22/01/2013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BE0B8-83D4-4EC9-B1D4-2E55A276C1F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  <p:sndAc>
          <p:stSnd>
            <p:snd r:embed="rId1" name="camera.wav"/>
          </p:stSnd>
        </p:sndAc>
      </p:transition>
    </mc:Choice>
    <mc:Fallback xmlns="">
      <p:transition spd="slow">
        <p:blinds dir="vert"/>
        <p:sndAc>
          <p:stSnd>
            <p:snd r:embed="rId3" name="camera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B5CC6-3370-4F90-88CE-78C22562255A}" type="datetimeFigureOut">
              <a:rPr lang="es-ES" smtClean="0"/>
              <a:t>22/01/2013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BE0B8-83D4-4EC9-B1D4-2E55A276C1F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  <p:sndAc>
          <p:stSnd>
            <p:snd r:embed="rId1" name="camera.wav"/>
          </p:stSnd>
        </p:sndAc>
      </p:transition>
    </mc:Choice>
    <mc:Fallback xmlns="">
      <p:transition spd="slow">
        <p:blinds dir="vert"/>
        <p:sndAc>
          <p:stSnd>
            <p:snd r:embed="rId3" name="camera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B5CC6-3370-4F90-88CE-78C22562255A}" type="datetimeFigureOut">
              <a:rPr lang="es-ES" smtClean="0"/>
              <a:t>22/01/2013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BE0B8-83D4-4EC9-B1D4-2E55A276C1F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  <p:sndAc>
          <p:stSnd>
            <p:snd r:embed="rId1" name="camera.wav"/>
          </p:stSnd>
        </p:sndAc>
      </p:transition>
    </mc:Choice>
    <mc:Fallback xmlns="">
      <p:transition spd="slow">
        <p:blinds dir="vert"/>
        <p:sndAc>
          <p:stSnd>
            <p:snd r:embed="rId3" name="camera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B5CC6-3370-4F90-88CE-78C22562255A}" type="datetimeFigureOut">
              <a:rPr lang="es-ES" smtClean="0"/>
              <a:t>22/01/2013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BE0B8-83D4-4EC9-B1D4-2E55A276C1F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  <p:sndAc>
          <p:stSnd>
            <p:snd r:embed="rId1" name="camera.wav"/>
          </p:stSnd>
        </p:sndAc>
      </p:transition>
    </mc:Choice>
    <mc:Fallback xmlns="">
      <p:transition spd="slow">
        <p:blinds dir="vert"/>
        <p:sndAc>
          <p:stSnd>
            <p:snd r:embed="rId3" name="camera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B5CC6-3370-4F90-88CE-78C22562255A}" type="datetimeFigureOut">
              <a:rPr lang="es-ES" smtClean="0"/>
              <a:t>22/01/2013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BE0B8-83D4-4EC9-B1D4-2E55A276C1F2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  <p:sndAc>
          <p:stSnd>
            <p:snd r:embed="rId1" name="camera.wav"/>
          </p:stSnd>
        </p:sndAc>
      </p:transition>
    </mc:Choice>
    <mc:Fallback xmlns="">
      <p:transition spd="slow">
        <p:blinds dir="vert"/>
        <p:sndAc>
          <p:stSnd>
            <p:snd r:embed="rId3" name="camera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B5CC6-3370-4F90-88CE-78C22562255A}" type="datetimeFigureOut">
              <a:rPr lang="es-ES" smtClean="0"/>
              <a:t>22/01/2013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BE0B8-83D4-4EC9-B1D4-2E55A276C1F2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  <p:sndAc>
          <p:stSnd>
            <p:snd r:embed="rId1" name="camera.wav"/>
          </p:stSnd>
        </p:sndAc>
      </p:transition>
    </mc:Choice>
    <mc:Fallback xmlns="">
      <p:transition spd="slow">
        <p:blinds dir="vert"/>
        <p:sndAc>
          <p:stSnd>
            <p:snd r:embed="rId3" name="camera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B5CC6-3370-4F90-88CE-78C22562255A}" type="datetimeFigureOut">
              <a:rPr lang="es-ES" smtClean="0"/>
              <a:t>22/01/2013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BE0B8-83D4-4EC9-B1D4-2E55A276C1F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  <p:sndAc>
          <p:stSnd>
            <p:snd r:embed="rId1" name="camera.wav"/>
          </p:stSnd>
        </p:sndAc>
      </p:transition>
    </mc:Choice>
    <mc:Fallback xmlns="">
      <p:transition spd="slow">
        <p:blinds dir="vert"/>
        <p:sndAc>
          <p:stSnd>
            <p:snd r:embed="rId3" name="camera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B5CC6-3370-4F90-88CE-78C22562255A}" type="datetimeFigureOut">
              <a:rPr lang="es-ES" smtClean="0"/>
              <a:t>22/01/2013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BE0B8-83D4-4EC9-B1D4-2E55A276C1F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  <p:sndAc>
          <p:stSnd>
            <p:snd r:embed="rId1" name="camera.wav"/>
          </p:stSnd>
        </p:sndAc>
      </p:transition>
    </mc:Choice>
    <mc:Fallback xmlns="">
      <p:transition spd="slow">
        <p:blinds dir="vert"/>
        <p:sndAc>
          <p:stSnd>
            <p:snd r:embed="rId3" name="camera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506B5CC6-3370-4F90-88CE-78C22562255A}" type="datetimeFigureOut">
              <a:rPr lang="es-ES" smtClean="0"/>
              <a:t>22/01/2013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6A7BE0B8-83D4-4EC9-B1D4-2E55A276C1F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  <p:sndAc>
          <p:stSnd>
            <p:snd r:embed="rId1" name="camera.wav"/>
          </p:stSnd>
        </p:sndAc>
      </p:transition>
    </mc:Choice>
    <mc:Fallback xmlns="">
      <p:transition spd="slow">
        <p:blinds dir="vert"/>
        <p:sndAc>
          <p:stSnd>
            <p:snd r:embed="rId5" name="camera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506B5CC6-3370-4F90-88CE-78C22562255A}" type="datetimeFigureOut">
              <a:rPr lang="es-ES" smtClean="0"/>
              <a:t>22/01/2013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6A7BE0B8-83D4-4EC9-B1D4-2E55A276C1F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  <p:sndAc>
          <p:stSnd>
            <p:snd r:embed="rId1" name="camera.wav"/>
          </p:stSnd>
        </p:sndAc>
      </p:transition>
    </mc:Choice>
    <mc:Fallback xmlns="">
      <p:transition spd="slow">
        <p:blinds dir="vert"/>
        <p:sndAc>
          <p:stSnd>
            <p:snd r:embed="rId5" name="camera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4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506B5CC6-3370-4F90-88CE-78C22562255A}" type="datetimeFigureOut">
              <a:rPr lang="es-ES" smtClean="0"/>
              <a:t>22/01/2013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6A7BE0B8-83D4-4EC9-B1D4-2E55A276C1F2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  <p:sndAc>
          <p:stSnd>
            <p:snd r:embed="rId13" name="camera.wav"/>
          </p:stSnd>
        </p:sndAc>
      </p:transition>
    </mc:Choice>
    <mc:Fallback xmlns="">
      <p:transition spd="slow">
        <p:blinds dir="vert"/>
        <p:sndAc>
          <p:stSnd>
            <p:snd r:embed="rId16" name="camera.wav"/>
          </p:stSnd>
        </p:sndAc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043608" y="1124744"/>
            <a:ext cx="6768752" cy="4392487"/>
          </a:xfrm>
        </p:spPr>
        <p:txBody>
          <a:bodyPr>
            <a:normAutofit fontScale="90000"/>
          </a:bodyPr>
          <a:lstStyle/>
          <a:p>
            <a:r>
              <a:rPr lang="es-ES" sz="6600" b="1" dirty="0" smtClean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  <a:t/>
            </a:r>
            <a:br>
              <a:rPr lang="es-ES" sz="6600" b="1" dirty="0" smtClean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</a:br>
            <a:r>
              <a:rPr lang="es-ES" sz="6600" b="1" dirty="0" smtClean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  <a:t/>
            </a:r>
            <a:br>
              <a:rPr lang="es-ES" sz="6600" b="1" dirty="0" smtClean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</a:br>
            <a:r>
              <a:rPr lang="es-ES" sz="6600" b="1" dirty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  <a:t/>
            </a:r>
            <a:br>
              <a:rPr lang="es-ES" sz="6600" b="1" dirty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</a:br>
            <a:r>
              <a:rPr lang="es-ES" sz="6600" b="1" dirty="0" smtClean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  <a:t/>
            </a:r>
            <a:br>
              <a:rPr lang="es-ES" sz="6600" b="1" dirty="0" smtClean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</a:br>
            <a:r>
              <a:rPr lang="es-ES" sz="6600" b="1" dirty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  <a:t/>
            </a:r>
            <a:br>
              <a:rPr lang="es-ES" sz="6600" b="1" dirty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</a:br>
            <a:r>
              <a:rPr lang="es-ES" sz="6600" b="1" dirty="0" smtClean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  <a:t/>
            </a:r>
            <a:br>
              <a:rPr lang="es-ES" sz="6600" b="1" dirty="0" smtClean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</a:br>
            <a:r>
              <a:rPr lang="es-ES" sz="6600" b="1" dirty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  <a:t/>
            </a:r>
            <a:br>
              <a:rPr lang="es-ES" sz="6600" b="1" dirty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</a:br>
            <a:r>
              <a:rPr lang="es-ES" sz="6600" b="1" dirty="0" smtClean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  <a:t/>
            </a:r>
            <a:br>
              <a:rPr lang="es-ES" sz="6600" b="1" dirty="0" smtClean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</a:br>
            <a:r>
              <a:rPr lang="es-ES" sz="6600" b="1" dirty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  <a:t/>
            </a:r>
            <a:br>
              <a:rPr lang="es-ES" sz="6600" b="1" dirty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</a:br>
            <a:r>
              <a:rPr lang="es-ES" sz="6600" b="1" dirty="0" smtClean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  <a:t/>
            </a:r>
            <a:br>
              <a:rPr lang="es-ES" sz="6600" b="1" dirty="0" smtClean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</a:br>
            <a:r>
              <a:rPr lang="es-ES" sz="6600" b="1" dirty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  <a:t/>
            </a:r>
            <a:br>
              <a:rPr lang="es-ES" sz="6600" b="1" dirty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</a:br>
            <a:r>
              <a:rPr lang="es-ES" sz="6600" b="1" dirty="0" smtClean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  <a:t/>
            </a:r>
            <a:br>
              <a:rPr lang="es-ES" sz="6600" b="1" dirty="0" smtClean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</a:br>
            <a:r>
              <a:rPr lang="es-ES" sz="6600" b="1" dirty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  <a:t/>
            </a:r>
            <a:br>
              <a:rPr lang="es-ES" sz="6600" b="1" dirty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</a:br>
            <a:r>
              <a:rPr lang="es-ES" sz="6600" b="1" dirty="0" smtClean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  <a:t/>
            </a:r>
            <a:br>
              <a:rPr lang="es-ES" sz="6600" b="1" dirty="0" smtClean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</a:br>
            <a:r>
              <a:rPr lang="es-ES" sz="6600" b="1" dirty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  <a:t/>
            </a:r>
            <a:br>
              <a:rPr lang="es-ES" sz="6600" b="1" dirty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</a:br>
            <a:r>
              <a:rPr lang="es-ES" sz="6600" b="1" dirty="0" smtClean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  <a:t/>
            </a:r>
            <a:br>
              <a:rPr lang="es-ES" sz="6600" b="1" dirty="0" smtClean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</a:br>
            <a:r>
              <a:rPr lang="es-ES" sz="6600" b="1" dirty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  <a:t/>
            </a:r>
            <a:br>
              <a:rPr lang="es-ES" sz="6600" b="1" dirty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</a:br>
            <a:r>
              <a:rPr lang="es-ES" sz="6600" b="1" dirty="0" smtClean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  <a:t/>
            </a:r>
            <a:br>
              <a:rPr lang="es-ES" sz="6600" b="1" dirty="0" smtClean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</a:br>
            <a:r>
              <a:rPr lang="es-ES" sz="6600" b="1" dirty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  <a:t/>
            </a:r>
            <a:br>
              <a:rPr lang="es-ES" sz="6600" b="1" dirty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</a:br>
            <a:r>
              <a:rPr lang="es-ES" sz="6600" b="1" dirty="0" smtClean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  <a:t/>
            </a:r>
            <a:br>
              <a:rPr lang="es-ES" sz="6600" b="1" dirty="0" smtClean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</a:br>
            <a:r>
              <a:rPr lang="es-ES" sz="6600" b="1" dirty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  <a:t/>
            </a:r>
            <a:br>
              <a:rPr lang="es-ES" sz="6600" b="1" dirty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</a:br>
            <a:r>
              <a:rPr lang="es-ES" sz="6600" b="1" dirty="0" smtClean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  <a:t/>
            </a:r>
            <a:br>
              <a:rPr lang="es-ES" sz="6600" b="1" dirty="0" smtClean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</a:br>
            <a:r>
              <a:rPr lang="es-ES" sz="6600" b="1" dirty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  <a:t/>
            </a:r>
            <a:br>
              <a:rPr lang="es-ES" sz="6600" b="1" dirty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</a:br>
            <a:r>
              <a:rPr lang="es-ES" sz="6600" b="1" dirty="0" smtClean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  <a:t/>
            </a:r>
            <a:br>
              <a:rPr lang="es-ES" sz="6600" b="1" dirty="0" smtClean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</a:br>
            <a:r>
              <a:rPr lang="es-ES" sz="6600" b="1" dirty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  <a:t/>
            </a:r>
            <a:br>
              <a:rPr lang="es-ES" sz="6600" b="1" dirty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</a:br>
            <a:r>
              <a:rPr lang="es-ES" sz="6600" b="1" dirty="0" smtClean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  <a:t/>
            </a:r>
            <a:br>
              <a:rPr lang="es-ES" sz="6600" b="1" dirty="0" smtClean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</a:br>
            <a:r>
              <a:rPr lang="es-ES" sz="6600" b="1" dirty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  <a:t/>
            </a:r>
            <a:br>
              <a:rPr lang="es-ES" sz="6600" b="1" dirty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</a:br>
            <a:r>
              <a:rPr lang="es-ES" sz="6600" b="1" dirty="0" smtClean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  <a:t/>
            </a:r>
            <a:br>
              <a:rPr lang="es-ES" sz="6600" b="1" dirty="0" smtClean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</a:br>
            <a:r>
              <a:rPr lang="es-ES" sz="6600" b="1" dirty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  <a:t/>
            </a:r>
            <a:br>
              <a:rPr lang="es-ES" sz="6600" b="1" dirty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</a:br>
            <a:r>
              <a:rPr lang="es-ES" sz="6600" b="1" dirty="0" smtClean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  <a:t/>
            </a:r>
            <a:br>
              <a:rPr lang="es-ES" sz="6600" b="1" dirty="0" smtClean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</a:br>
            <a:r>
              <a:rPr lang="es-ES" sz="6600" b="1" dirty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  <a:t/>
            </a:r>
            <a:br>
              <a:rPr lang="es-ES" sz="6600" b="1" dirty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</a:br>
            <a:r>
              <a:rPr lang="es-ES" sz="6600" b="1" dirty="0" smtClean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  <a:t/>
            </a:r>
            <a:br>
              <a:rPr lang="es-ES" sz="6600" b="1" dirty="0" smtClean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</a:br>
            <a:r>
              <a:rPr lang="es-ES" sz="6600" b="1" dirty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  <a:t/>
            </a:r>
            <a:br>
              <a:rPr lang="es-ES" sz="6600" b="1" dirty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</a:br>
            <a:r>
              <a:rPr lang="es-ES" sz="6600" b="1" dirty="0" smtClean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  <a:t/>
            </a:r>
            <a:br>
              <a:rPr lang="es-ES" sz="6600" b="1" dirty="0" smtClean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</a:br>
            <a:r>
              <a:rPr lang="es-ES" sz="6600" b="1" dirty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  <a:t/>
            </a:r>
            <a:br>
              <a:rPr lang="es-ES" sz="6600" b="1" dirty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</a:br>
            <a:r>
              <a:rPr lang="es-ES" sz="6600" b="1" dirty="0" smtClean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  <a:t/>
            </a:r>
            <a:br>
              <a:rPr lang="es-ES" sz="6600" b="1" dirty="0" smtClean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</a:br>
            <a:r>
              <a:rPr lang="es-ES" sz="6600" b="1" dirty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  <a:t/>
            </a:r>
            <a:br>
              <a:rPr lang="es-ES" sz="6600" b="1" dirty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</a:br>
            <a:r>
              <a:rPr lang="es-ES" sz="6600" b="1" dirty="0" smtClean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  <a:t/>
            </a:r>
            <a:br>
              <a:rPr lang="es-ES" sz="6600" b="1" dirty="0" smtClean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</a:br>
            <a:r>
              <a:rPr lang="es-ES" sz="6600" b="1" dirty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  <a:t/>
            </a:r>
            <a:br>
              <a:rPr lang="es-ES" sz="6600" b="1" dirty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</a:br>
            <a:r>
              <a:rPr lang="es-ES" sz="6600" b="1" dirty="0" smtClean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  <a:t/>
            </a:r>
            <a:br>
              <a:rPr lang="es-ES" sz="6600" b="1" dirty="0" smtClean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</a:br>
            <a:r>
              <a:rPr lang="es-ES" sz="6600" b="1" dirty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  <a:t/>
            </a:r>
            <a:br>
              <a:rPr lang="es-ES" sz="6600" b="1" dirty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</a:br>
            <a:r>
              <a:rPr lang="es-ES" sz="6600" b="1" dirty="0" smtClean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  <a:t/>
            </a:r>
            <a:br>
              <a:rPr lang="es-ES" sz="6600" b="1" dirty="0" smtClean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</a:br>
            <a:r>
              <a:rPr lang="es-ES" sz="6600" b="1" dirty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  <a:t/>
            </a:r>
            <a:br>
              <a:rPr lang="es-ES" sz="6600" b="1" dirty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</a:br>
            <a:r>
              <a:rPr lang="es-ES" sz="8000" b="1" dirty="0" smtClean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  <a:t>TALLERES DE PROBLEMAS</a:t>
            </a:r>
            <a:br>
              <a:rPr lang="es-ES" sz="8000" b="1" dirty="0" smtClean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</a:br>
            <a:r>
              <a:rPr lang="es-ES" sz="8000" b="1" dirty="0" smtClean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  <a:t>           </a:t>
            </a:r>
            <a:r>
              <a:rPr lang="es-ES" sz="2200" b="1" dirty="0" smtClean="0">
                <a:solidFill>
                  <a:srgbClr val="C00000"/>
                </a:solidFill>
                <a:latin typeface="Comic Sans MS" pitchFamily="66" charset="0"/>
              </a:rPr>
              <a:t>ENERO-2013</a:t>
            </a:r>
            <a:endParaRPr lang="es-ES" sz="22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9094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  <p:sndAc>
          <p:stSnd>
            <p:snd r:embed="rId2" name="camera.wav"/>
          </p:stSnd>
        </p:sndAc>
      </p:transition>
    </mc:Choice>
    <mc:Fallback xmlns="">
      <p:transition spd="slow">
        <p:dissolve/>
        <p:sndAc>
          <p:stSnd>
            <p:snd r:embed="rId3" name="camera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95023" y="817582"/>
            <a:ext cx="7077377" cy="5059690"/>
          </a:xfrm>
        </p:spPr>
        <p:txBody>
          <a:bodyPr/>
          <a:lstStyle/>
          <a:p>
            <a:pPr lvl="0"/>
            <a:r>
              <a:rPr lang="es-ES" b="1" dirty="0">
                <a:solidFill>
                  <a:srgbClr val="0000FF"/>
                </a:solidFill>
                <a:latin typeface="Comic Sans MS" pitchFamily="66" charset="0"/>
              </a:rPr>
              <a:t>Nacen a raíz de los resultados de las pruebas de diagnóstico: curso 2006/2007- 2007/2008</a:t>
            </a:r>
            <a:br>
              <a:rPr lang="es-ES" b="1" dirty="0">
                <a:solidFill>
                  <a:srgbClr val="0000FF"/>
                </a:solidFill>
                <a:latin typeface="Comic Sans MS" pitchFamily="66" charset="0"/>
              </a:rPr>
            </a:br>
            <a:endParaRPr lang="es-ES" b="1" dirty="0">
              <a:solidFill>
                <a:srgbClr val="0000FF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39849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  <p:sndAc>
          <p:stSnd>
            <p:snd r:embed="rId2" name="camera.wav"/>
          </p:stSnd>
        </p:sndAc>
      </p:transition>
    </mc:Choice>
    <mc:Fallback>
      <p:transition spd="slow">
        <p:fade/>
        <p:sndAc>
          <p:stSnd>
            <p:snd r:embed="rId2" name="camera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87624" y="1052736"/>
            <a:ext cx="6965245" cy="4752528"/>
          </a:xfrm>
        </p:spPr>
        <p:txBody>
          <a:bodyPr/>
          <a:lstStyle/>
          <a:p>
            <a:pPr lvl="0"/>
            <a:r>
              <a:rPr lang="es-ES" b="1" dirty="0">
                <a:solidFill>
                  <a:srgbClr val="A50021"/>
                </a:solidFill>
                <a:latin typeface="Comic Sans MS" pitchFamily="66" charset="0"/>
              </a:rPr>
              <a:t>Forman parte del Proyecto de Calidad y Mejora del Centro.</a:t>
            </a:r>
            <a:br>
              <a:rPr lang="es-ES" b="1" dirty="0">
                <a:solidFill>
                  <a:srgbClr val="A50021"/>
                </a:solidFill>
                <a:latin typeface="Comic Sans MS" pitchFamily="66" charset="0"/>
              </a:rPr>
            </a:br>
            <a:endParaRPr lang="es-ES" b="1" dirty="0">
              <a:solidFill>
                <a:srgbClr val="A5002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86806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  <p:sndAc>
          <p:stSnd>
            <p:snd r:embed="rId2" name="camera.wav"/>
          </p:stSnd>
        </p:sndAc>
      </p:transition>
    </mc:Choice>
    <mc:Fallback>
      <p:transition spd="slow">
        <p:fade/>
        <p:sndAc>
          <p:stSnd>
            <p:snd r:embed="rId2" name="camera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4987682"/>
          </a:xfrm>
        </p:spPr>
        <p:txBody>
          <a:bodyPr/>
          <a:lstStyle/>
          <a:p>
            <a:pPr lvl="0"/>
            <a:r>
              <a:rPr lang="es-ES" b="1" dirty="0">
                <a:solidFill>
                  <a:srgbClr val="0000FF"/>
                </a:solidFill>
                <a:latin typeface="Comic Sans MS" pitchFamily="66" charset="0"/>
              </a:rPr>
              <a:t>Se trabajan quincenalmente con un horario definido: desde el área de matemáticas fundamentalmente.</a:t>
            </a:r>
            <a:r>
              <a:rPr lang="es-ES" dirty="0">
                <a:solidFill>
                  <a:srgbClr val="0000FF"/>
                </a:solidFill>
                <a:latin typeface="Comic Sans MS" pitchFamily="66" charset="0"/>
              </a:rPr>
              <a:t/>
            </a:r>
            <a:br>
              <a:rPr lang="es-ES" dirty="0">
                <a:solidFill>
                  <a:srgbClr val="0000FF"/>
                </a:solidFill>
                <a:latin typeface="Comic Sans MS" pitchFamily="66" charset="0"/>
              </a:rPr>
            </a:br>
            <a:endParaRPr lang="es-ES" dirty="0">
              <a:solidFill>
                <a:srgbClr val="0000FF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8495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  <p:sndAc>
          <p:stSnd>
            <p:snd r:embed="rId2" name="camera.wav"/>
          </p:stSnd>
        </p:sndAc>
      </p:transition>
    </mc:Choice>
    <mc:Fallback>
      <p:transition spd="slow">
        <p:fade/>
        <p:sndAc>
          <p:stSnd>
            <p:snd r:embed="rId2" name="camera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5059690"/>
          </a:xfrm>
        </p:spPr>
        <p:txBody>
          <a:bodyPr>
            <a:normAutofit fontScale="90000"/>
          </a:bodyPr>
          <a:lstStyle/>
          <a:p>
            <a:pPr lvl="0"/>
            <a:r>
              <a:rPr lang="es-ES" b="1" dirty="0">
                <a:solidFill>
                  <a:srgbClr val="A50021"/>
                </a:solidFill>
                <a:latin typeface="Comic Sans MS" pitchFamily="66" charset="0"/>
              </a:rPr>
              <a:t>Cada CICLO diseñó un proceso didáctico para trabajar los problemas y así contribuir al desarrollo de la competencia básica: “Razonamiento Matemático”.</a:t>
            </a:r>
            <a:r>
              <a:rPr lang="es-ES" dirty="0">
                <a:solidFill>
                  <a:srgbClr val="A50021"/>
                </a:solidFill>
                <a:latin typeface="Comic Sans MS" pitchFamily="66" charset="0"/>
              </a:rPr>
              <a:t/>
            </a:r>
            <a:br>
              <a:rPr lang="es-ES" dirty="0">
                <a:solidFill>
                  <a:srgbClr val="A50021"/>
                </a:solidFill>
                <a:latin typeface="Comic Sans MS" pitchFamily="66" charset="0"/>
              </a:rPr>
            </a:br>
            <a:endParaRPr lang="es-ES" dirty="0">
              <a:solidFill>
                <a:srgbClr val="A5002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25951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  <p:sndAc>
          <p:stSnd>
            <p:snd r:embed="rId2" name="camera.wav"/>
          </p:stSnd>
        </p:sndAc>
      </p:transition>
    </mc:Choice>
    <mc:Fallback>
      <p:transition spd="slow">
        <p:fade/>
        <p:sndAc>
          <p:stSnd>
            <p:snd r:embed="rId2" name="camera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5131698"/>
          </a:xfrm>
        </p:spPr>
        <p:txBody>
          <a:bodyPr/>
          <a:lstStyle/>
          <a:p>
            <a:pPr lvl="0"/>
            <a:r>
              <a:rPr lang="es-ES" b="1" dirty="0">
                <a:solidFill>
                  <a:srgbClr val="0000FF"/>
                </a:solidFill>
                <a:latin typeface="Comic Sans MS" pitchFamily="66" charset="0"/>
              </a:rPr>
              <a:t>Desarrollar estos talleres fueron acuerdos del Ciclos y Centro.</a:t>
            </a:r>
            <a:r>
              <a:rPr lang="es-ES" dirty="0"/>
              <a:t/>
            </a:r>
            <a:br>
              <a:rPr lang="es-ES" dirty="0"/>
            </a:br>
            <a:r>
              <a:rPr lang="es-ES" b="1" dirty="0"/>
              <a:t> 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515390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  <p:sndAc>
          <p:stSnd>
            <p:snd r:embed="rId2" name="camera.wav"/>
          </p:stSnd>
        </p:sndAc>
      </p:transition>
    </mc:Choice>
    <mc:Fallback>
      <p:transition spd="slow">
        <p:fade/>
        <p:sndAc>
          <p:stSnd>
            <p:snd r:embed="rId2" name="camera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4987682"/>
          </a:xfrm>
        </p:spPr>
        <p:txBody>
          <a:bodyPr>
            <a:normAutofit fontScale="90000"/>
          </a:bodyPr>
          <a:lstStyle/>
          <a:p>
            <a:pPr lvl="0"/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b="1" dirty="0" smtClean="0">
                <a:solidFill>
                  <a:srgbClr val="A50021"/>
                </a:solidFill>
                <a:latin typeface="Comic Sans MS" pitchFamily="66" charset="0"/>
              </a:rPr>
              <a:t>La </a:t>
            </a:r>
            <a:r>
              <a:rPr lang="es-ES" b="1" dirty="0">
                <a:solidFill>
                  <a:srgbClr val="A50021"/>
                </a:solidFill>
                <a:latin typeface="Comic Sans MS" pitchFamily="66" charset="0"/>
              </a:rPr>
              <a:t>finalidad última era, a través de estos “talleres”, cambiar nuestras estrategias metodológicas a la hora de desarrollar el razonamiento matemático y la resolución de problemas en el alumnado.</a:t>
            </a:r>
            <a:r>
              <a:rPr lang="es-ES" dirty="0">
                <a:solidFill>
                  <a:srgbClr val="A50021"/>
                </a:solidFill>
                <a:latin typeface="Comic Sans MS" pitchFamily="66" charset="0"/>
              </a:rPr>
              <a:t/>
            </a:r>
            <a:br>
              <a:rPr lang="es-ES" dirty="0">
                <a:solidFill>
                  <a:srgbClr val="A50021"/>
                </a:solidFill>
                <a:latin typeface="Comic Sans MS" pitchFamily="66" charset="0"/>
              </a:rPr>
            </a:br>
            <a:endParaRPr lang="es-ES" dirty="0">
              <a:solidFill>
                <a:srgbClr val="A5002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47209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  <p:sndAc>
          <p:stSnd>
            <p:snd r:embed="rId2" name="camera.wav"/>
          </p:stSnd>
        </p:sndAc>
      </p:transition>
    </mc:Choice>
    <mc:Fallback>
      <p:transition spd="slow">
        <p:fade/>
        <p:sndAc>
          <p:stSnd>
            <p:snd r:embed="rId2" name="camera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5131698"/>
          </a:xfrm>
        </p:spPr>
        <p:txBody>
          <a:bodyPr>
            <a:normAutofit fontScale="90000"/>
          </a:bodyPr>
          <a:lstStyle/>
          <a:p>
            <a:pPr lvl="0"/>
            <a:r>
              <a:rPr lang="es-ES" sz="3600" b="1" dirty="0" smtClean="0">
                <a:solidFill>
                  <a:srgbClr val="0000FF"/>
                </a:solidFill>
                <a:latin typeface="Comic Sans MS" pitchFamily="66" charset="0"/>
              </a:rPr>
              <a:t/>
            </a:r>
            <a:br>
              <a:rPr lang="es-ES" sz="3600" b="1" dirty="0" smtClean="0">
                <a:solidFill>
                  <a:srgbClr val="0000FF"/>
                </a:solidFill>
                <a:latin typeface="Comic Sans MS" pitchFamily="66" charset="0"/>
              </a:rPr>
            </a:br>
            <a:r>
              <a:rPr lang="es-ES" sz="3600" b="1" dirty="0" smtClean="0">
                <a:solidFill>
                  <a:srgbClr val="0000FF"/>
                </a:solidFill>
                <a:latin typeface="Comic Sans MS" pitchFamily="66" charset="0"/>
              </a:rPr>
              <a:t>De </a:t>
            </a:r>
            <a:r>
              <a:rPr lang="es-ES" sz="3600" b="1" dirty="0">
                <a:solidFill>
                  <a:srgbClr val="0000FF"/>
                </a:solidFill>
                <a:latin typeface="Comic Sans MS" pitchFamily="66" charset="0"/>
              </a:rPr>
              <a:t>manera que mejorábamos nuestras prácticas educativas. Y el proceso de enseñanza-aprendizaje de la resolución de problemas cada vez necesitaría menos de un tiempo específico (talleres quincenales) para su desarrollo. Es decir, la forma de actuar habría de quedar integrada e interiorizada en nuestra práctica docente</a:t>
            </a:r>
            <a:r>
              <a:rPr lang="es-ES" sz="3600" b="1" dirty="0" smtClean="0">
                <a:solidFill>
                  <a:srgbClr val="0000FF"/>
                </a:solidFill>
                <a:latin typeface="Comic Sans MS" pitchFamily="66" charset="0"/>
              </a:rPr>
              <a:t>.</a:t>
            </a:r>
            <a:endParaRPr lang="es-ES" b="1" dirty="0">
              <a:solidFill>
                <a:srgbClr val="0000FF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56496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  <p:sndAc>
          <p:stSnd>
            <p:snd r:embed="rId2" name="camera.wav"/>
          </p:stSnd>
        </p:sndAc>
      </p:transition>
    </mc:Choice>
    <mc:Fallback>
      <p:transition spd="slow">
        <p:fade/>
        <p:sndAc>
          <p:stSnd>
            <p:snd r:embed="rId2" name="camera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incheta">
  <a:themeElements>
    <a:clrScheme name="Chincheta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Chincheta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hinchet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43</TotalTime>
  <Words>75</Words>
  <Application>Microsoft Office PowerPoint</Application>
  <PresentationFormat>Presentación en pantalla (4:3)</PresentationFormat>
  <Paragraphs>8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Chincheta</vt:lpstr>
      <vt:lpstr>                                           TALLERES DE PROBLEMAS            ENERO-2013</vt:lpstr>
      <vt:lpstr>Nacen a raíz de los resultados de las pruebas de diagnóstico: curso 2006/2007- 2007/2008 </vt:lpstr>
      <vt:lpstr>Forman parte del Proyecto de Calidad y Mejora del Centro. </vt:lpstr>
      <vt:lpstr>Se trabajan quincenalmente con un horario definido: desde el área de matemáticas fundamentalmente. </vt:lpstr>
      <vt:lpstr>Cada CICLO diseñó un proceso didáctico para trabajar los problemas y así contribuir al desarrollo de la competencia básica: “Razonamiento Matemático”. </vt:lpstr>
      <vt:lpstr>Desarrollar estos talleres fueron acuerdos del Ciclos y Centro.   </vt:lpstr>
      <vt:lpstr> La finalidad última era, a través de estos “talleres”, cambiar nuestras estrategias metodológicas a la hora de desarrollar el razonamiento matemático y la resolución de problemas en el alumnado. </vt:lpstr>
      <vt:lpstr> De manera que mejorábamos nuestras prácticas educativas. Y el proceso de enseñanza-aprendizaje de la resolución de problemas cada vez necesitaría menos de un tiempo específico (talleres quincenales) para su desarrollo. Es decir, la forma de actuar habría de quedar integrada e interiorizada en nuestra práctica docente.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                       TALLERES DE PROBLEMAS            ENERO-2013</dc:title>
  <dc:creator>abcatalan</dc:creator>
  <cp:lastModifiedBy>abcatalan</cp:lastModifiedBy>
  <cp:revision>6</cp:revision>
  <dcterms:created xsi:type="dcterms:W3CDTF">2013-01-22T19:27:25Z</dcterms:created>
  <dcterms:modified xsi:type="dcterms:W3CDTF">2013-01-22T22:08:50Z</dcterms:modified>
</cp:coreProperties>
</file>