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2" r:id="rId5"/>
    <p:sldId id="259" r:id="rId6"/>
    <p:sldId id="260" r:id="rId7"/>
    <p:sldId id="275" r:id="rId8"/>
    <p:sldId id="261" r:id="rId9"/>
    <p:sldId id="272" r:id="rId10"/>
    <p:sldId id="264" r:id="rId11"/>
    <p:sldId id="265" r:id="rId12"/>
    <p:sldId id="267" r:id="rId13"/>
    <p:sldId id="266" r:id="rId14"/>
    <p:sldId id="268" r:id="rId15"/>
    <p:sldId id="271" r:id="rId16"/>
    <p:sldId id="270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0843E-2A9F-4B06-87BE-2B4980A1BD7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E9F2717-D7E6-43D3-B556-A43052220D27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</a:rPr>
            <a:t>ÁMBITOS DE MEJORA</a:t>
          </a:r>
          <a:endParaRPr lang="es-ES" sz="1600" b="1" dirty="0">
            <a:solidFill>
              <a:schemeClr val="tx1"/>
            </a:solidFill>
          </a:endParaRPr>
        </a:p>
      </dgm:t>
    </dgm:pt>
    <dgm:pt modelId="{FF3E19E8-4AAD-49EE-B321-C3AFF56ABF50}" type="parTrans" cxnId="{A74D78EA-2C35-48D8-BF22-E9DED45A80EC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C60C7338-C957-4E1C-8BBA-2485BE604E63}" type="sibTrans" cxnId="{A74D78EA-2C35-48D8-BF22-E9DED45A80EC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10481263-6DC5-4EC7-8907-25AA1BFE9AFA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AMBITO DE DESARROLLO CURRICULAR Y METODOLOGICO</a:t>
          </a:r>
          <a:endParaRPr lang="es-ES" sz="1400" dirty="0">
            <a:solidFill>
              <a:schemeClr val="tx1"/>
            </a:solidFill>
          </a:endParaRPr>
        </a:p>
      </dgm:t>
    </dgm:pt>
    <dgm:pt modelId="{CB7EEE86-99F1-4EA0-AFDE-658CBD4FB2A7}" type="parTrans" cxnId="{630EBD35-2FCB-4541-BE19-EE3EA949690D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E67B1B4B-5FA7-4CB9-945D-F03C0C6708B2}" type="sibTrans" cxnId="{630EBD35-2FCB-4541-BE19-EE3EA949690D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DD39C2AD-AA05-46DD-9495-5E32B87CEE1F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ÁMBITO DE DESARROLLO PROFESIONAL</a:t>
          </a:r>
          <a:endParaRPr kumimoji="0" lang="es-ES" sz="1400" b="1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</a:endParaRPr>
        </a:p>
      </dgm:t>
    </dgm:pt>
    <dgm:pt modelId="{E89AC43A-874A-4B51-9F27-B0057E96CF47}" type="parTrans" cxnId="{CE7B935E-AAD8-4779-8BCA-58E555099501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AD84053B-5DB4-433E-AD3C-ADFC564C3574}" type="sibTrans" cxnId="{CE7B935E-AAD8-4779-8BCA-58E555099501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6A9CB051-E4FB-40D9-93A9-BD50C6305D24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ES_tradnl" sz="14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rPr>
            <a:t>ORGANIZACIÓN Y FUNCIONAMIENTO</a:t>
          </a:r>
          <a:endParaRPr kumimoji="0" lang="es-ES" sz="1400" b="1" i="0" u="none" strike="noStrike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</a:endParaRPr>
        </a:p>
      </dgm:t>
    </dgm:pt>
    <dgm:pt modelId="{852B2ED3-2002-4CAB-BC30-64FBB5BC1651}" type="parTrans" cxnId="{9A4830A1-A21C-41F1-BD82-81F4CFCCFFD7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FEF81AC4-AF5A-49B8-A15E-62E049EF9945}" type="sibTrans" cxnId="{9A4830A1-A21C-41F1-BD82-81F4CFCCFFD7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98A5BD1A-F720-44E0-BC9E-9123D981A761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ÁMBITO COMUNITARIO</a:t>
          </a:r>
          <a:endParaRPr lang="es-ES" sz="1400" b="1" dirty="0">
            <a:solidFill>
              <a:schemeClr val="tx1"/>
            </a:solidFill>
          </a:endParaRPr>
        </a:p>
      </dgm:t>
    </dgm:pt>
    <dgm:pt modelId="{7A034B7A-F685-4D3B-BC90-622062A05042}" type="parTrans" cxnId="{3AFFFA3D-BD70-4F15-89C7-C537C18D023A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B5589121-B98B-4DB8-93B5-16F9DBA5ED6B}" type="sibTrans" cxnId="{3AFFFA3D-BD70-4F15-89C7-C537C18D023A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3F33E84E-5B7A-4A3D-915C-C6FCF4E5878F}" type="pres">
      <dgm:prSet presAssocID="{14E0843E-2A9F-4B06-87BE-2B4980A1BD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7585A9A-418A-4FA7-9C2F-6A86527310BA}" type="pres">
      <dgm:prSet presAssocID="{6E9F2717-D7E6-43D3-B556-A43052220D27}" presName="centerShape" presStyleLbl="node0" presStyleIdx="0" presStyleCnt="1"/>
      <dgm:spPr/>
      <dgm:t>
        <a:bodyPr/>
        <a:lstStyle/>
        <a:p>
          <a:endParaRPr lang="es-ES"/>
        </a:p>
      </dgm:t>
    </dgm:pt>
    <dgm:pt modelId="{F50CEE16-84C1-4D48-83A4-C423DB947734}" type="pres">
      <dgm:prSet presAssocID="{CB7EEE86-99F1-4EA0-AFDE-658CBD4FB2A7}" presName="Name9" presStyleLbl="parChTrans1D2" presStyleIdx="0" presStyleCnt="4"/>
      <dgm:spPr/>
      <dgm:t>
        <a:bodyPr/>
        <a:lstStyle/>
        <a:p>
          <a:endParaRPr lang="es-ES"/>
        </a:p>
      </dgm:t>
    </dgm:pt>
    <dgm:pt modelId="{2B2E45E7-859C-4F45-B9DA-E43FA8E7FF46}" type="pres">
      <dgm:prSet presAssocID="{CB7EEE86-99F1-4EA0-AFDE-658CBD4FB2A7}" presName="connTx" presStyleLbl="parChTrans1D2" presStyleIdx="0" presStyleCnt="4"/>
      <dgm:spPr/>
      <dgm:t>
        <a:bodyPr/>
        <a:lstStyle/>
        <a:p>
          <a:endParaRPr lang="es-ES"/>
        </a:p>
      </dgm:t>
    </dgm:pt>
    <dgm:pt modelId="{186988C0-4FFB-47AB-B0AB-A9BA16DB98B9}" type="pres">
      <dgm:prSet presAssocID="{10481263-6DC5-4EC7-8907-25AA1BFE9AFA}" presName="node" presStyleLbl="node1" presStyleIdx="0" presStyleCnt="4" custScaleX="111064" custScaleY="5697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6E91C962-7819-44FD-B5DC-F21E3E071A31}" type="pres">
      <dgm:prSet presAssocID="{852B2ED3-2002-4CAB-BC30-64FBB5BC1651}" presName="Name9" presStyleLbl="parChTrans1D2" presStyleIdx="1" presStyleCnt="4"/>
      <dgm:spPr/>
      <dgm:t>
        <a:bodyPr/>
        <a:lstStyle/>
        <a:p>
          <a:endParaRPr lang="es-ES"/>
        </a:p>
      </dgm:t>
    </dgm:pt>
    <dgm:pt modelId="{63EF6B6A-F0DE-42AA-BB49-E4D97519212F}" type="pres">
      <dgm:prSet presAssocID="{852B2ED3-2002-4CAB-BC30-64FBB5BC1651}" presName="connTx" presStyleLbl="parChTrans1D2" presStyleIdx="1" presStyleCnt="4"/>
      <dgm:spPr/>
      <dgm:t>
        <a:bodyPr/>
        <a:lstStyle/>
        <a:p>
          <a:endParaRPr lang="es-ES"/>
        </a:p>
      </dgm:t>
    </dgm:pt>
    <dgm:pt modelId="{9FA79FDD-0228-492F-B47D-914C8C42DF7B}" type="pres">
      <dgm:prSet presAssocID="{6A9CB051-E4FB-40D9-93A9-BD50C6305D24}" presName="node" presStyleLbl="node1" presStyleIdx="1" presStyleCnt="4" custScaleY="384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99F92C9E-432A-4652-A2E8-DC827D639BB9}" type="pres">
      <dgm:prSet presAssocID="{E89AC43A-874A-4B51-9F27-B0057E96CF47}" presName="Name9" presStyleLbl="parChTrans1D2" presStyleIdx="2" presStyleCnt="4"/>
      <dgm:spPr/>
      <dgm:t>
        <a:bodyPr/>
        <a:lstStyle/>
        <a:p>
          <a:endParaRPr lang="es-ES"/>
        </a:p>
      </dgm:t>
    </dgm:pt>
    <dgm:pt modelId="{E0E517CC-7702-4384-BC71-76CEF9BE7BA6}" type="pres">
      <dgm:prSet presAssocID="{E89AC43A-874A-4B51-9F27-B0057E96CF47}" presName="connTx" presStyleLbl="parChTrans1D2" presStyleIdx="2" presStyleCnt="4"/>
      <dgm:spPr/>
      <dgm:t>
        <a:bodyPr/>
        <a:lstStyle/>
        <a:p>
          <a:endParaRPr lang="es-ES"/>
        </a:p>
      </dgm:t>
    </dgm:pt>
    <dgm:pt modelId="{9B8360E4-C1A7-4C39-A92C-E6296DC9FFAF}" type="pres">
      <dgm:prSet presAssocID="{DD39C2AD-AA05-46DD-9495-5E32B87CEE1F}" presName="node" presStyleLbl="node1" presStyleIdx="2" presStyleCnt="4" custScaleY="429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8BEC5DE3-857C-450A-A98C-4301B6DEB3B6}" type="pres">
      <dgm:prSet presAssocID="{7A034B7A-F685-4D3B-BC90-622062A05042}" presName="Name9" presStyleLbl="parChTrans1D2" presStyleIdx="3" presStyleCnt="4"/>
      <dgm:spPr/>
      <dgm:t>
        <a:bodyPr/>
        <a:lstStyle/>
        <a:p>
          <a:endParaRPr lang="es-ES"/>
        </a:p>
      </dgm:t>
    </dgm:pt>
    <dgm:pt modelId="{0F39C82B-66B0-4657-869B-2C869F5B2E14}" type="pres">
      <dgm:prSet presAssocID="{7A034B7A-F685-4D3B-BC90-622062A05042}" presName="connTx" presStyleLbl="parChTrans1D2" presStyleIdx="3" presStyleCnt="4"/>
      <dgm:spPr/>
      <dgm:t>
        <a:bodyPr/>
        <a:lstStyle/>
        <a:p>
          <a:endParaRPr lang="es-ES"/>
        </a:p>
      </dgm:t>
    </dgm:pt>
    <dgm:pt modelId="{39A3EF40-23D1-4471-B34F-33AA94D80EF0}" type="pres">
      <dgm:prSet presAssocID="{98A5BD1A-F720-44E0-BC9E-9123D981A761}" presName="node" presStyleLbl="node1" presStyleIdx="3" presStyleCnt="4" custScaleY="469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</dgm:ptLst>
  <dgm:cxnLst>
    <dgm:cxn modelId="{AE72C7D9-A4F9-4268-BC56-E14DB27BAA9B}" type="presOf" srcId="{DD39C2AD-AA05-46DD-9495-5E32B87CEE1F}" destId="{9B8360E4-C1A7-4C39-A92C-E6296DC9FFAF}" srcOrd="0" destOrd="0" presId="urn:microsoft.com/office/officeart/2005/8/layout/radial1"/>
    <dgm:cxn modelId="{D1B1EDC3-E417-45A4-AEE5-D2A2AE1642AC}" type="presOf" srcId="{852B2ED3-2002-4CAB-BC30-64FBB5BC1651}" destId="{63EF6B6A-F0DE-42AA-BB49-E4D97519212F}" srcOrd="1" destOrd="0" presId="urn:microsoft.com/office/officeart/2005/8/layout/radial1"/>
    <dgm:cxn modelId="{221D6033-54C2-4A74-928E-94A2707E8ADC}" type="presOf" srcId="{6E9F2717-D7E6-43D3-B556-A43052220D27}" destId="{17585A9A-418A-4FA7-9C2F-6A86527310BA}" srcOrd="0" destOrd="0" presId="urn:microsoft.com/office/officeart/2005/8/layout/radial1"/>
    <dgm:cxn modelId="{D507876C-4A55-401B-B465-1B0024CF956B}" type="presOf" srcId="{7A034B7A-F685-4D3B-BC90-622062A05042}" destId="{0F39C82B-66B0-4657-869B-2C869F5B2E14}" srcOrd="1" destOrd="0" presId="urn:microsoft.com/office/officeart/2005/8/layout/radial1"/>
    <dgm:cxn modelId="{C130291B-B2C8-4FDE-94E7-D607B6F38B68}" type="presOf" srcId="{7A034B7A-F685-4D3B-BC90-622062A05042}" destId="{8BEC5DE3-857C-450A-A98C-4301B6DEB3B6}" srcOrd="0" destOrd="0" presId="urn:microsoft.com/office/officeart/2005/8/layout/radial1"/>
    <dgm:cxn modelId="{F3996EBD-B24B-40F2-B950-49261ED1AC66}" type="presOf" srcId="{98A5BD1A-F720-44E0-BC9E-9123D981A761}" destId="{39A3EF40-23D1-4471-B34F-33AA94D80EF0}" srcOrd="0" destOrd="0" presId="urn:microsoft.com/office/officeart/2005/8/layout/radial1"/>
    <dgm:cxn modelId="{630EBD35-2FCB-4541-BE19-EE3EA949690D}" srcId="{6E9F2717-D7E6-43D3-B556-A43052220D27}" destId="{10481263-6DC5-4EC7-8907-25AA1BFE9AFA}" srcOrd="0" destOrd="0" parTransId="{CB7EEE86-99F1-4EA0-AFDE-658CBD4FB2A7}" sibTransId="{E67B1B4B-5FA7-4CB9-945D-F03C0C6708B2}"/>
    <dgm:cxn modelId="{6A9A77E3-0DB7-41C2-AA00-39206FF62489}" type="presOf" srcId="{6A9CB051-E4FB-40D9-93A9-BD50C6305D24}" destId="{9FA79FDD-0228-492F-B47D-914C8C42DF7B}" srcOrd="0" destOrd="0" presId="urn:microsoft.com/office/officeart/2005/8/layout/radial1"/>
    <dgm:cxn modelId="{22E756B6-BB1C-4488-BAEE-339993C245CE}" type="presOf" srcId="{CB7EEE86-99F1-4EA0-AFDE-658CBD4FB2A7}" destId="{F50CEE16-84C1-4D48-83A4-C423DB947734}" srcOrd="0" destOrd="0" presId="urn:microsoft.com/office/officeart/2005/8/layout/radial1"/>
    <dgm:cxn modelId="{CE7B935E-AAD8-4779-8BCA-58E555099501}" srcId="{6E9F2717-D7E6-43D3-B556-A43052220D27}" destId="{DD39C2AD-AA05-46DD-9495-5E32B87CEE1F}" srcOrd="2" destOrd="0" parTransId="{E89AC43A-874A-4B51-9F27-B0057E96CF47}" sibTransId="{AD84053B-5DB4-433E-AD3C-ADFC564C3574}"/>
    <dgm:cxn modelId="{FECEBD65-9836-40F9-9436-ED0A535276EF}" type="presOf" srcId="{CB7EEE86-99F1-4EA0-AFDE-658CBD4FB2A7}" destId="{2B2E45E7-859C-4F45-B9DA-E43FA8E7FF46}" srcOrd="1" destOrd="0" presId="urn:microsoft.com/office/officeart/2005/8/layout/radial1"/>
    <dgm:cxn modelId="{7709EEA5-0389-4253-82A5-4A46EDF6CD88}" type="presOf" srcId="{E89AC43A-874A-4B51-9F27-B0057E96CF47}" destId="{99F92C9E-432A-4652-A2E8-DC827D639BB9}" srcOrd="0" destOrd="0" presId="urn:microsoft.com/office/officeart/2005/8/layout/radial1"/>
    <dgm:cxn modelId="{FFAA11A9-CBB6-44FD-8A0B-4E790DAE7EA6}" type="presOf" srcId="{10481263-6DC5-4EC7-8907-25AA1BFE9AFA}" destId="{186988C0-4FFB-47AB-B0AB-A9BA16DB98B9}" srcOrd="0" destOrd="0" presId="urn:microsoft.com/office/officeart/2005/8/layout/radial1"/>
    <dgm:cxn modelId="{9A4830A1-A21C-41F1-BD82-81F4CFCCFFD7}" srcId="{6E9F2717-D7E6-43D3-B556-A43052220D27}" destId="{6A9CB051-E4FB-40D9-93A9-BD50C6305D24}" srcOrd="1" destOrd="0" parTransId="{852B2ED3-2002-4CAB-BC30-64FBB5BC1651}" sibTransId="{FEF81AC4-AF5A-49B8-A15E-62E049EF9945}"/>
    <dgm:cxn modelId="{8AC99BFC-E0DC-412C-848F-666EBA4E9BBD}" type="presOf" srcId="{852B2ED3-2002-4CAB-BC30-64FBB5BC1651}" destId="{6E91C962-7819-44FD-B5DC-F21E3E071A31}" srcOrd="0" destOrd="0" presId="urn:microsoft.com/office/officeart/2005/8/layout/radial1"/>
    <dgm:cxn modelId="{ED00A412-B7EE-4E65-838E-F35016DD6AD9}" type="presOf" srcId="{E89AC43A-874A-4B51-9F27-B0057E96CF47}" destId="{E0E517CC-7702-4384-BC71-76CEF9BE7BA6}" srcOrd="1" destOrd="0" presId="urn:microsoft.com/office/officeart/2005/8/layout/radial1"/>
    <dgm:cxn modelId="{3AFFFA3D-BD70-4F15-89C7-C537C18D023A}" srcId="{6E9F2717-D7E6-43D3-B556-A43052220D27}" destId="{98A5BD1A-F720-44E0-BC9E-9123D981A761}" srcOrd="3" destOrd="0" parTransId="{7A034B7A-F685-4D3B-BC90-622062A05042}" sibTransId="{B5589121-B98B-4DB8-93B5-16F9DBA5ED6B}"/>
    <dgm:cxn modelId="{3FB354F8-53CA-40E4-A2A8-003B88DD4A4D}" type="presOf" srcId="{14E0843E-2A9F-4B06-87BE-2B4980A1BD76}" destId="{3F33E84E-5B7A-4A3D-915C-C6FCF4E5878F}" srcOrd="0" destOrd="0" presId="urn:microsoft.com/office/officeart/2005/8/layout/radial1"/>
    <dgm:cxn modelId="{A74D78EA-2C35-48D8-BF22-E9DED45A80EC}" srcId="{14E0843E-2A9F-4B06-87BE-2B4980A1BD76}" destId="{6E9F2717-D7E6-43D3-B556-A43052220D27}" srcOrd="0" destOrd="0" parTransId="{FF3E19E8-4AAD-49EE-B321-C3AFF56ABF50}" sibTransId="{C60C7338-C957-4E1C-8BBA-2485BE604E63}"/>
    <dgm:cxn modelId="{738D6498-FF1C-4059-8785-A85CAD1C38A8}" type="presParOf" srcId="{3F33E84E-5B7A-4A3D-915C-C6FCF4E5878F}" destId="{17585A9A-418A-4FA7-9C2F-6A86527310BA}" srcOrd="0" destOrd="0" presId="urn:microsoft.com/office/officeart/2005/8/layout/radial1"/>
    <dgm:cxn modelId="{77B1B41B-2614-4D06-8595-DDEF4435D0A0}" type="presParOf" srcId="{3F33E84E-5B7A-4A3D-915C-C6FCF4E5878F}" destId="{F50CEE16-84C1-4D48-83A4-C423DB947734}" srcOrd="1" destOrd="0" presId="urn:microsoft.com/office/officeart/2005/8/layout/radial1"/>
    <dgm:cxn modelId="{EEABEF54-4E4B-43ED-A62D-D15294391385}" type="presParOf" srcId="{F50CEE16-84C1-4D48-83A4-C423DB947734}" destId="{2B2E45E7-859C-4F45-B9DA-E43FA8E7FF46}" srcOrd="0" destOrd="0" presId="urn:microsoft.com/office/officeart/2005/8/layout/radial1"/>
    <dgm:cxn modelId="{9043E945-3EE0-48F4-A931-981F1A98365E}" type="presParOf" srcId="{3F33E84E-5B7A-4A3D-915C-C6FCF4E5878F}" destId="{186988C0-4FFB-47AB-B0AB-A9BA16DB98B9}" srcOrd="2" destOrd="0" presId="urn:microsoft.com/office/officeart/2005/8/layout/radial1"/>
    <dgm:cxn modelId="{28C8D1F0-C2FD-4CC4-BCC9-978DF8313036}" type="presParOf" srcId="{3F33E84E-5B7A-4A3D-915C-C6FCF4E5878F}" destId="{6E91C962-7819-44FD-B5DC-F21E3E071A31}" srcOrd="3" destOrd="0" presId="urn:microsoft.com/office/officeart/2005/8/layout/radial1"/>
    <dgm:cxn modelId="{A51BC04F-70C8-4FF3-917F-0A5951D16F33}" type="presParOf" srcId="{6E91C962-7819-44FD-B5DC-F21E3E071A31}" destId="{63EF6B6A-F0DE-42AA-BB49-E4D97519212F}" srcOrd="0" destOrd="0" presId="urn:microsoft.com/office/officeart/2005/8/layout/radial1"/>
    <dgm:cxn modelId="{53C88C9C-B4B8-40EE-8EB5-A24B1A72AFCA}" type="presParOf" srcId="{3F33E84E-5B7A-4A3D-915C-C6FCF4E5878F}" destId="{9FA79FDD-0228-492F-B47D-914C8C42DF7B}" srcOrd="4" destOrd="0" presId="urn:microsoft.com/office/officeart/2005/8/layout/radial1"/>
    <dgm:cxn modelId="{E99A0384-87AB-4A1B-91AC-99FD95627F3F}" type="presParOf" srcId="{3F33E84E-5B7A-4A3D-915C-C6FCF4E5878F}" destId="{99F92C9E-432A-4652-A2E8-DC827D639BB9}" srcOrd="5" destOrd="0" presId="urn:microsoft.com/office/officeart/2005/8/layout/radial1"/>
    <dgm:cxn modelId="{EF276679-E395-4BFA-8F57-BE058C3C6D39}" type="presParOf" srcId="{99F92C9E-432A-4652-A2E8-DC827D639BB9}" destId="{E0E517CC-7702-4384-BC71-76CEF9BE7BA6}" srcOrd="0" destOrd="0" presId="urn:microsoft.com/office/officeart/2005/8/layout/radial1"/>
    <dgm:cxn modelId="{D4E2F9CA-521D-4BA9-80A4-A175D85ABC05}" type="presParOf" srcId="{3F33E84E-5B7A-4A3D-915C-C6FCF4E5878F}" destId="{9B8360E4-C1A7-4C39-A92C-E6296DC9FFAF}" srcOrd="6" destOrd="0" presId="urn:microsoft.com/office/officeart/2005/8/layout/radial1"/>
    <dgm:cxn modelId="{1A7CD74B-3FBB-4334-AF88-4CE881FBA31C}" type="presParOf" srcId="{3F33E84E-5B7A-4A3D-915C-C6FCF4E5878F}" destId="{8BEC5DE3-857C-450A-A98C-4301B6DEB3B6}" srcOrd="7" destOrd="0" presId="urn:microsoft.com/office/officeart/2005/8/layout/radial1"/>
    <dgm:cxn modelId="{B9FD5D95-901A-4C00-8505-C9C5713B8417}" type="presParOf" srcId="{8BEC5DE3-857C-450A-A98C-4301B6DEB3B6}" destId="{0F39C82B-66B0-4657-869B-2C869F5B2E14}" srcOrd="0" destOrd="0" presId="urn:microsoft.com/office/officeart/2005/8/layout/radial1"/>
    <dgm:cxn modelId="{BEAD5A67-C4D5-416C-AE6B-047CA45F5CC7}" type="presParOf" srcId="{3F33E84E-5B7A-4A3D-915C-C6FCF4E5878F}" destId="{39A3EF40-23D1-4471-B34F-33AA94D80EF0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E0843E-2A9F-4B06-87BE-2B4980A1BD7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E9F2717-D7E6-43D3-B556-A43052220D27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</a:rPr>
            <a:t>TALLER </a:t>
          </a:r>
        </a:p>
        <a:p>
          <a:r>
            <a:rPr lang="es-ES_tradnl" sz="1600" b="1" dirty="0" smtClean="0">
              <a:solidFill>
                <a:schemeClr val="tx1"/>
              </a:solidFill>
            </a:rPr>
            <a:t>MÓDULO DE CONTENIDO 2: NÚMEROS Y OPERACIONES </a:t>
          </a:r>
        </a:p>
      </dgm:t>
    </dgm:pt>
    <dgm:pt modelId="{FF3E19E8-4AAD-49EE-B321-C3AFF56ABF50}" type="parTrans" cxnId="{A74D78EA-2C35-48D8-BF22-E9DED45A80EC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C60C7338-C957-4E1C-8BBA-2485BE604E63}" type="sibTrans" cxnId="{A74D78EA-2C35-48D8-BF22-E9DED45A80EC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10481263-6DC5-4EC7-8907-25AA1BFE9AFA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CURRICULO</a:t>
          </a:r>
          <a:endParaRPr lang="es-ES" sz="1400" dirty="0">
            <a:solidFill>
              <a:schemeClr val="tx1"/>
            </a:solidFill>
          </a:endParaRPr>
        </a:p>
      </dgm:t>
    </dgm:pt>
    <dgm:pt modelId="{CB7EEE86-99F1-4EA0-AFDE-658CBD4FB2A7}" type="parTrans" cxnId="{630EBD35-2FCB-4541-BE19-EE3EA949690D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E67B1B4B-5FA7-4CB9-945D-F03C0C6708B2}" type="sibTrans" cxnId="{630EBD35-2FCB-4541-BE19-EE3EA949690D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DD39C2AD-AA05-46DD-9495-5E32B87CEE1F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INTEGRACIÓN METODOLOGÍCA</a:t>
          </a:r>
          <a:endParaRPr kumimoji="0" lang="es-ES" sz="1400" b="1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</a:endParaRPr>
        </a:p>
      </dgm:t>
    </dgm:pt>
    <dgm:pt modelId="{E89AC43A-874A-4B51-9F27-B0057E96CF47}" type="parTrans" cxnId="{CE7B935E-AAD8-4779-8BCA-58E555099501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AD84053B-5DB4-433E-AD3C-ADFC564C3574}" type="sibTrans" cxnId="{CE7B935E-AAD8-4779-8BCA-58E555099501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6A9CB051-E4FB-40D9-93A9-BD50C6305D24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ES_tradnl" sz="14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rPr>
            <a:t>RECURSOS Y ACTIVIDADES</a:t>
          </a:r>
          <a:endParaRPr kumimoji="0" lang="es-ES" sz="1400" b="1" i="0" u="none" strike="noStrike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</a:endParaRPr>
        </a:p>
      </dgm:t>
    </dgm:pt>
    <dgm:pt modelId="{852B2ED3-2002-4CAB-BC30-64FBB5BC1651}" type="parTrans" cxnId="{9A4830A1-A21C-41F1-BD82-81F4CFCCFFD7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FEF81AC4-AF5A-49B8-A15E-62E049EF9945}" type="sibTrans" cxnId="{9A4830A1-A21C-41F1-BD82-81F4CFCCFFD7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98A5BD1A-F720-44E0-BC9E-9123D981A761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IMPLICACIÓN DE LA COMUNIDAD</a:t>
          </a:r>
          <a:endParaRPr lang="es-ES" sz="1400" b="1" dirty="0">
            <a:solidFill>
              <a:schemeClr val="tx1"/>
            </a:solidFill>
          </a:endParaRPr>
        </a:p>
      </dgm:t>
    </dgm:pt>
    <dgm:pt modelId="{7A034B7A-F685-4D3B-BC90-622062A05042}" type="parTrans" cxnId="{3AFFFA3D-BD70-4F15-89C7-C537C18D023A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B5589121-B98B-4DB8-93B5-16F9DBA5ED6B}" type="sibTrans" cxnId="{3AFFFA3D-BD70-4F15-89C7-C537C18D023A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3F33E84E-5B7A-4A3D-915C-C6FCF4E5878F}" type="pres">
      <dgm:prSet presAssocID="{14E0843E-2A9F-4B06-87BE-2B4980A1BD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7585A9A-418A-4FA7-9C2F-6A86527310BA}" type="pres">
      <dgm:prSet presAssocID="{6E9F2717-D7E6-43D3-B556-A43052220D27}" presName="centerShape" presStyleLbl="node0" presStyleIdx="0" presStyleCnt="1" custScaleX="119608" custScaleY="116664"/>
      <dgm:spPr/>
      <dgm:t>
        <a:bodyPr/>
        <a:lstStyle/>
        <a:p>
          <a:endParaRPr lang="es-ES"/>
        </a:p>
      </dgm:t>
    </dgm:pt>
    <dgm:pt modelId="{F50CEE16-84C1-4D48-83A4-C423DB947734}" type="pres">
      <dgm:prSet presAssocID="{CB7EEE86-99F1-4EA0-AFDE-658CBD4FB2A7}" presName="Name9" presStyleLbl="parChTrans1D2" presStyleIdx="0" presStyleCnt="4"/>
      <dgm:spPr/>
      <dgm:t>
        <a:bodyPr/>
        <a:lstStyle/>
        <a:p>
          <a:endParaRPr lang="es-ES"/>
        </a:p>
      </dgm:t>
    </dgm:pt>
    <dgm:pt modelId="{2B2E45E7-859C-4F45-B9DA-E43FA8E7FF46}" type="pres">
      <dgm:prSet presAssocID="{CB7EEE86-99F1-4EA0-AFDE-658CBD4FB2A7}" presName="connTx" presStyleLbl="parChTrans1D2" presStyleIdx="0" presStyleCnt="4"/>
      <dgm:spPr/>
      <dgm:t>
        <a:bodyPr/>
        <a:lstStyle/>
        <a:p>
          <a:endParaRPr lang="es-ES"/>
        </a:p>
      </dgm:t>
    </dgm:pt>
    <dgm:pt modelId="{186988C0-4FFB-47AB-B0AB-A9BA16DB98B9}" type="pres">
      <dgm:prSet presAssocID="{10481263-6DC5-4EC7-8907-25AA1BFE9AFA}" presName="node" presStyleLbl="node1" presStyleIdx="0" presStyleCnt="4" custScaleX="111064" custScaleY="2324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6E91C962-7819-44FD-B5DC-F21E3E071A31}" type="pres">
      <dgm:prSet presAssocID="{852B2ED3-2002-4CAB-BC30-64FBB5BC1651}" presName="Name9" presStyleLbl="parChTrans1D2" presStyleIdx="1" presStyleCnt="4"/>
      <dgm:spPr/>
      <dgm:t>
        <a:bodyPr/>
        <a:lstStyle/>
        <a:p>
          <a:endParaRPr lang="es-ES"/>
        </a:p>
      </dgm:t>
    </dgm:pt>
    <dgm:pt modelId="{63EF6B6A-F0DE-42AA-BB49-E4D97519212F}" type="pres">
      <dgm:prSet presAssocID="{852B2ED3-2002-4CAB-BC30-64FBB5BC1651}" presName="connTx" presStyleLbl="parChTrans1D2" presStyleIdx="1" presStyleCnt="4"/>
      <dgm:spPr/>
      <dgm:t>
        <a:bodyPr/>
        <a:lstStyle/>
        <a:p>
          <a:endParaRPr lang="es-ES"/>
        </a:p>
      </dgm:t>
    </dgm:pt>
    <dgm:pt modelId="{9FA79FDD-0228-492F-B47D-914C8C42DF7B}" type="pres">
      <dgm:prSet presAssocID="{6A9CB051-E4FB-40D9-93A9-BD50C6305D24}" presName="node" presStyleLbl="node1" presStyleIdx="1" presStyleCnt="4" custScaleY="285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99F92C9E-432A-4652-A2E8-DC827D639BB9}" type="pres">
      <dgm:prSet presAssocID="{E89AC43A-874A-4B51-9F27-B0057E96CF47}" presName="Name9" presStyleLbl="parChTrans1D2" presStyleIdx="2" presStyleCnt="4"/>
      <dgm:spPr/>
      <dgm:t>
        <a:bodyPr/>
        <a:lstStyle/>
        <a:p>
          <a:endParaRPr lang="es-ES"/>
        </a:p>
      </dgm:t>
    </dgm:pt>
    <dgm:pt modelId="{E0E517CC-7702-4384-BC71-76CEF9BE7BA6}" type="pres">
      <dgm:prSet presAssocID="{E89AC43A-874A-4B51-9F27-B0057E96CF47}" presName="connTx" presStyleLbl="parChTrans1D2" presStyleIdx="2" presStyleCnt="4"/>
      <dgm:spPr/>
      <dgm:t>
        <a:bodyPr/>
        <a:lstStyle/>
        <a:p>
          <a:endParaRPr lang="es-ES"/>
        </a:p>
      </dgm:t>
    </dgm:pt>
    <dgm:pt modelId="{9B8360E4-C1A7-4C39-A92C-E6296DC9FFAF}" type="pres">
      <dgm:prSet presAssocID="{DD39C2AD-AA05-46DD-9495-5E32B87CEE1F}" presName="node" presStyleLbl="node1" presStyleIdx="2" presStyleCnt="4" custScaleY="429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8BEC5DE3-857C-450A-A98C-4301B6DEB3B6}" type="pres">
      <dgm:prSet presAssocID="{7A034B7A-F685-4D3B-BC90-622062A05042}" presName="Name9" presStyleLbl="parChTrans1D2" presStyleIdx="3" presStyleCnt="4"/>
      <dgm:spPr/>
      <dgm:t>
        <a:bodyPr/>
        <a:lstStyle/>
        <a:p>
          <a:endParaRPr lang="es-ES"/>
        </a:p>
      </dgm:t>
    </dgm:pt>
    <dgm:pt modelId="{0F39C82B-66B0-4657-869B-2C869F5B2E14}" type="pres">
      <dgm:prSet presAssocID="{7A034B7A-F685-4D3B-BC90-622062A05042}" presName="connTx" presStyleLbl="parChTrans1D2" presStyleIdx="3" presStyleCnt="4"/>
      <dgm:spPr/>
      <dgm:t>
        <a:bodyPr/>
        <a:lstStyle/>
        <a:p>
          <a:endParaRPr lang="es-ES"/>
        </a:p>
      </dgm:t>
    </dgm:pt>
    <dgm:pt modelId="{39A3EF40-23D1-4471-B34F-33AA94D80EF0}" type="pres">
      <dgm:prSet presAssocID="{98A5BD1A-F720-44E0-BC9E-9123D981A761}" presName="node" presStyleLbl="node1" presStyleIdx="3" presStyleCnt="4" custScaleY="469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</dgm:ptLst>
  <dgm:cxnLst>
    <dgm:cxn modelId="{A74D78EA-2C35-48D8-BF22-E9DED45A80EC}" srcId="{14E0843E-2A9F-4B06-87BE-2B4980A1BD76}" destId="{6E9F2717-D7E6-43D3-B556-A43052220D27}" srcOrd="0" destOrd="0" parTransId="{FF3E19E8-4AAD-49EE-B321-C3AFF56ABF50}" sibTransId="{C60C7338-C957-4E1C-8BBA-2485BE604E63}"/>
    <dgm:cxn modelId="{CE7B935E-AAD8-4779-8BCA-58E555099501}" srcId="{6E9F2717-D7E6-43D3-B556-A43052220D27}" destId="{DD39C2AD-AA05-46DD-9495-5E32B87CEE1F}" srcOrd="2" destOrd="0" parTransId="{E89AC43A-874A-4B51-9F27-B0057E96CF47}" sibTransId="{AD84053B-5DB4-433E-AD3C-ADFC564C3574}"/>
    <dgm:cxn modelId="{865E97EE-E668-4234-BE58-E58F1B547881}" type="presOf" srcId="{E89AC43A-874A-4B51-9F27-B0057E96CF47}" destId="{E0E517CC-7702-4384-BC71-76CEF9BE7BA6}" srcOrd="1" destOrd="0" presId="urn:microsoft.com/office/officeart/2005/8/layout/radial1"/>
    <dgm:cxn modelId="{374D0995-D065-4925-8336-80827E068FBD}" type="presOf" srcId="{852B2ED3-2002-4CAB-BC30-64FBB5BC1651}" destId="{6E91C962-7819-44FD-B5DC-F21E3E071A31}" srcOrd="0" destOrd="0" presId="urn:microsoft.com/office/officeart/2005/8/layout/radial1"/>
    <dgm:cxn modelId="{D484A9E7-59CB-4CA3-BAD7-1234E90D1E08}" type="presOf" srcId="{852B2ED3-2002-4CAB-BC30-64FBB5BC1651}" destId="{63EF6B6A-F0DE-42AA-BB49-E4D97519212F}" srcOrd="1" destOrd="0" presId="urn:microsoft.com/office/officeart/2005/8/layout/radial1"/>
    <dgm:cxn modelId="{DC001CC2-5B50-4FE6-8EE8-3FF994F6875E}" type="presOf" srcId="{6E9F2717-D7E6-43D3-B556-A43052220D27}" destId="{17585A9A-418A-4FA7-9C2F-6A86527310BA}" srcOrd="0" destOrd="0" presId="urn:microsoft.com/office/officeart/2005/8/layout/radial1"/>
    <dgm:cxn modelId="{ABB9F6EE-2036-41C7-A63E-C77DF0151683}" type="presOf" srcId="{CB7EEE86-99F1-4EA0-AFDE-658CBD4FB2A7}" destId="{2B2E45E7-859C-4F45-B9DA-E43FA8E7FF46}" srcOrd="1" destOrd="0" presId="urn:microsoft.com/office/officeart/2005/8/layout/radial1"/>
    <dgm:cxn modelId="{9A4830A1-A21C-41F1-BD82-81F4CFCCFFD7}" srcId="{6E9F2717-D7E6-43D3-B556-A43052220D27}" destId="{6A9CB051-E4FB-40D9-93A9-BD50C6305D24}" srcOrd="1" destOrd="0" parTransId="{852B2ED3-2002-4CAB-BC30-64FBB5BC1651}" sibTransId="{FEF81AC4-AF5A-49B8-A15E-62E049EF9945}"/>
    <dgm:cxn modelId="{31AA3BEF-1C9A-4B75-9A93-3178A74FD6DC}" type="presOf" srcId="{DD39C2AD-AA05-46DD-9495-5E32B87CEE1F}" destId="{9B8360E4-C1A7-4C39-A92C-E6296DC9FFAF}" srcOrd="0" destOrd="0" presId="urn:microsoft.com/office/officeart/2005/8/layout/radial1"/>
    <dgm:cxn modelId="{8C2BF0EC-A8E9-4AFB-A46D-D462E9C37DFE}" type="presOf" srcId="{E89AC43A-874A-4B51-9F27-B0057E96CF47}" destId="{99F92C9E-432A-4652-A2E8-DC827D639BB9}" srcOrd="0" destOrd="0" presId="urn:microsoft.com/office/officeart/2005/8/layout/radial1"/>
    <dgm:cxn modelId="{995EC21E-EAA5-4F72-89AB-3630816DFB6E}" type="presOf" srcId="{10481263-6DC5-4EC7-8907-25AA1BFE9AFA}" destId="{186988C0-4FFB-47AB-B0AB-A9BA16DB98B9}" srcOrd="0" destOrd="0" presId="urn:microsoft.com/office/officeart/2005/8/layout/radial1"/>
    <dgm:cxn modelId="{5B4E0866-6333-4EC7-8596-E844191947A8}" type="presOf" srcId="{6A9CB051-E4FB-40D9-93A9-BD50C6305D24}" destId="{9FA79FDD-0228-492F-B47D-914C8C42DF7B}" srcOrd="0" destOrd="0" presId="urn:microsoft.com/office/officeart/2005/8/layout/radial1"/>
    <dgm:cxn modelId="{630EBD35-2FCB-4541-BE19-EE3EA949690D}" srcId="{6E9F2717-D7E6-43D3-B556-A43052220D27}" destId="{10481263-6DC5-4EC7-8907-25AA1BFE9AFA}" srcOrd="0" destOrd="0" parTransId="{CB7EEE86-99F1-4EA0-AFDE-658CBD4FB2A7}" sibTransId="{E67B1B4B-5FA7-4CB9-945D-F03C0C6708B2}"/>
    <dgm:cxn modelId="{E5CCF2DC-4ABE-4693-8F1E-EDBCEB2DD4A3}" type="presOf" srcId="{98A5BD1A-F720-44E0-BC9E-9123D981A761}" destId="{39A3EF40-23D1-4471-B34F-33AA94D80EF0}" srcOrd="0" destOrd="0" presId="urn:microsoft.com/office/officeart/2005/8/layout/radial1"/>
    <dgm:cxn modelId="{E2A9664F-101E-4C02-8008-F63F31F64D65}" type="presOf" srcId="{14E0843E-2A9F-4B06-87BE-2B4980A1BD76}" destId="{3F33E84E-5B7A-4A3D-915C-C6FCF4E5878F}" srcOrd="0" destOrd="0" presId="urn:microsoft.com/office/officeart/2005/8/layout/radial1"/>
    <dgm:cxn modelId="{05A8F241-50A4-450A-BCD5-E7AB1C784592}" type="presOf" srcId="{7A034B7A-F685-4D3B-BC90-622062A05042}" destId="{0F39C82B-66B0-4657-869B-2C869F5B2E14}" srcOrd="1" destOrd="0" presId="urn:microsoft.com/office/officeart/2005/8/layout/radial1"/>
    <dgm:cxn modelId="{3AFFFA3D-BD70-4F15-89C7-C537C18D023A}" srcId="{6E9F2717-D7E6-43D3-B556-A43052220D27}" destId="{98A5BD1A-F720-44E0-BC9E-9123D981A761}" srcOrd="3" destOrd="0" parTransId="{7A034B7A-F685-4D3B-BC90-622062A05042}" sibTransId="{B5589121-B98B-4DB8-93B5-16F9DBA5ED6B}"/>
    <dgm:cxn modelId="{946A43CE-C6A7-4013-B889-51AAA46422F2}" type="presOf" srcId="{7A034B7A-F685-4D3B-BC90-622062A05042}" destId="{8BEC5DE3-857C-450A-A98C-4301B6DEB3B6}" srcOrd="0" destOrd="0" presId="urn:microsoft.com/office/officeart/2005/8/layout/radial1"/>
    <dgm:cxn modelId="{3E01ABFC-DC09-48DD-9E01-A8FDCD8D954B}" type="presOf" srcId="{CB7EEE86-99F1-4EA0-AFDE-658CBD4FB2A7}" destId="{F50CEE16-84C1-4D48-83A4-C423DB947734}" srcOrd="0" destOrd="0" presId="urn:microsoft.com/office/officeart/2005/8/layout/radial1"/>
    <dgm:cxn modelId="{CBB62170-48BD-4D50-B084-0553B3B8EBA5}" type="presParOf" srcId="{3F33E84E-5B7A-4A3D-915C-C6FCF4E5878F}" destId="{17585A9A-418A-4FA7-9C2F-6A86527310BA}" srcOrd="0" destOrd="0" presId="urn:microsoft.com/office/officeart/2005/8/layout/radial1"/>
    <dgm:cxn modelId="{45F7529D-DBF7-4516-B81F-7FA772B4E17C}" type="presParOf" srcId="{3F33E84E-5B7A-4A3D-915C-C6FCF4E5878F}" destId="{F50CEE16-84C1-4D48-83A4-C423DB947734}" srcOrd="1" destOrd="0" presId="urn:microsoft.com/office/officeart/2005/8/layout/radial1"/>
    <dgm:cxn modelId="{80408DBF-B400-4E5D-8B52-B489DC979903}" type="presParOf" srcId="{F50CEE16-84C1-4D48-83A4-C423DB947734}" destId="{2B2E45E7-859C-4F45-B9DA-E43FA8E7FF46}" srcOrd="0" destOrd="0" presId="urn:microsoft.com/office/officeart/2005/8/layout/radial1"/>
    <dgm:cxn modelId="{EA28E456-C33E-4BB8-A816-948792ECF158}" type="presParOf" srcId="{3F33E84E-5B7A-4A3D-915C-C6FCF4E5878F}" destId="{186988C0-4FFB-47AB-B0AB-A9BA16DB98B9}" srcOrd="2" destOrd="0" presId="urn:microsoft.com/office/officeart/2005/8/layout/radial1"/>
    <dgm:cxn modelId="{F504D825-F36F-4C95-B343-5CD95B072525}" type="presParOf" srcId="{3F33E84E-5B7A-4A3D-915C-C6FCF4E5878F}" destId="{6E91C962-7819-44FD-B5DC-F21E3E071A31}" srcOrd="3" destOrd="0" presId="urn:microsoft.com/office/officeart/2005/8/layout/radial1"/>
    <dgm:cxn modelId="{CF1F7477-5F9D-4166-866E-9F86C1AC6CA0}" type="presParOf" srcId="{6E91C962-7819-44FD-B5DC-F21E3E071A31}" destId="{63EF6B6A-F0DE-42AA-BB49-E4D97519212F}" srcOrd="0" destOrd="0" presId="urn:microsoft.com/office/officeart/2005/8/layout/radial1"/>
    <dgm:cxn modelId="{759B95F0-F391-484E-B244-1E53C21998E0}" type="presParOf" srcId="{3F33E84E-5B7A-4A3D-915C-C6FCF4E5878F}" destId="{9FA79FDD-0228-492F-B47D-914C8C42DF7B}" srcOrd="4" destOrd="0" presId="urn:microsoft.com/office/officeart/2005/8/layout/radial1"/>
    <dgm:cxn modelId="{22D5794E-F002-40A2-9347-703AEF2E9616}" type="presParOf" srcId="{3F33E84E-5B7A-4A3D-915C-C6FCF4E5878F}" destId="{99F92C9E-432A-4652-A2E8-DC827D639BB9}" srcOrd="5" destOrd="0" presId="urn:microsoft.com/office/officeart/2005/8/layout/radial1"/>
    <dgm:cxn modelId="{0E9B71E6-7B20-4F28-B382-B3EFBA929568}" type="presParOf" srcId="{99F92C9E-432A-4652-A2E8-DC827D639BB9}" destId="{E0E517CC-7702-4384-BC71-76CEF9BE7BA6}" srcOrd="0" destOrd="0" presId="urn:microsoft.com/office/officeart/2005/8/layout/radial1"/>
    <dgm:cxn modelId="{F6DC1994-6A92-458D-89AA-C6377E67A15B}" type="presParOf" srcId="{3F33E84E-5B7A-4A3D-915C-C6FCF4E5878F}" destId="{9B8360E4-C1A7-4C39-A92C-E6296DC9FFAF}" srcOrd="6" destOrd="0" presId="urn:microsoft.com/office/officeart/2005/8/layout/radial1"/>
    <dgm:cxn modelId="{C30C61FF-42B7-49ED-A4F6-A548DB69CC7F}" type="presParOf" srcId="{3F33E84E-5B7A-4A3D-915C-C6FCF4E5878F}" destId="{8BEC5DE3-857C-450A-A98C-4301B6DEB3B6}" srcOrd="7" destOrd="0" presId="urn:microsoft.com/office/officeart/2005/8/layout/radial1"/>
    <dgm:cxn modelId="{D3B2A547-A21F-46F6-B711-89C09B674989}" type="presParOf" srcId="{8BEC5DE3-857C-450A-A98C-4301B6DEB3B6}" destId="{0F39C82B-66B0-4657-869B-2C869F5B2E14}" srcOrd="0" destOrd="0" presId="urn:microsoft.com/office/officeart/2005/8/layout/radial1"/>
    <dgm:cxn modelId="{E0B30DFF-EE06-4B7F-9BDF-B3C0848D7A14}" type="presParOf" srcId="{3F33E84E-5B7A-4A3D-915C-C6FCF4E5878F}" destId="{39A3EF40-23D1-4471-B34F-33AA94D80EF0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85A9A-418A-4FA7-9C2F-6A86527310BA}">
      <dsp:nvSpPr>
        <dsp:cNvPr id="0" name=""/>
        <dsp:cNvSpPr/>
      </dsp:nvSpPr>
      <dsp:spPr>
        <a:xfrm>
          <a:off x="3405621" y="2276413"/>
          <a:ext cx="1685700" cy="168570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</a:rPr>
            <a:t>ÁMBITOS DE MEJORA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3652486" y="2523278"/>
        <a:ext cx="1191970" cy="1191970"/>
      </dsp:txXfrm>
    </dsp:sp>
    <dsp:sp modelId="{F50CEE16-84C1-4D48-83A4-C423DB947734}">
      <dsp:nvSpPr>
        <dsp:cNvPr id="0" name=""/>
        <dsp:cNvSpPr/>
      </dsp:nvSpPr>
      <dsp:spPr>
        <a:xfrm rot="16200000">
          <a:off x="3813002" y="1823088"/>
          <a:ext cx="870938" cy="35710"/>
        </a:xfrm>
        <a:custGeom>
          <a:avLst/>
          <a:gdLst/>
          <a:ahLst/>
          <a:cxnLst/>
          <a:rect l="0" t="0" r="0" b="0"/>
          <a:pathLst>
            <a:path>
              <a:moveTo>
                <a:pt x="0" y="17855"/>
              </a:moveTo>
              <a:lnTo>
                <a:pt x="870938" y="17855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</a:endParaRPr>
        </a:p>
      </dsp:txBody>
      <dsp:txXfrm>
        <a:off x="4226698" y="1819170"/>
        <a:ext cx="43546" cy="43546"/>
      </dsp:txXfrm>
    </dsp:sp>
    <dsp:sp modelId="{186988C0-4FFB-47AB-B0AB-A9BA16DB98B9}">
      <dsp:nvSpPr>
        <dsp:cNvPr id="0" name=""/>
        <dsp:cNvSpPr/>
      </dsp:nvSpPr>
      <dsp:spPr>
        <a:xfrm>
          <a:off x="3312368" y="445130"/>
          <a:ext cx="1872206" cy="960343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AMBITO DE DESARROLLO CURRICULAR Y METODOLOGICO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3359248" y="492010"/>
        <a:ext cx="1778446" cy="866583"/>
      </dsp:txXfrm>
    </dsp:sp>
    <dsp:sp modelId="{6E91C962-7819-44FD-B5DC-F21E3E071A31}">
      <dsp:nvSpPr>
        <dsp:cNvPr id="0" name=""/>
        <dsp:cNvSpPr/>
      </dsp:nvSpPr>
      <dsp:spPr>
        <a:xfrm>
          <a:off x="5091322" y="3101408"/>
          <a:ext cx="508260" cy="35710"/>
        </a:xfrm>
        <a:custGeom>
          <a:avLst/>
          <a:gdLst/>
          <a:ahLst/>
          <a:cxnLst/>
          <a:rect l="0" t="0" r="0" b="0"/>
          <a:pathLst>
            <a:path>
              <a:moveTo>
                <a:pt x="0" y="17855"/>
              </a:moveTo>
              <a:lnTo>
                <a:pt x="508260" y="17855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</a:endParaRPr>
        </a:p>
      </dsp:txBody>
      <dsp:txXfrm>
        <a:off x="5332745" y="3106557"/>
        <a:ext cx="25413" cy="25413"/>
      </dsp:txXfrm>
    </dsp:sp>
    <dsp:sp modelId="{9FA79FDD-0228-492F-B47D-914C8C42DF7B}">
      <dsp:nvSpPr>
        <dsp:cNvPr id="0" name=""/>
        <dsp:cNvSpPr/>
      </dsp:nvSpPr>
      <dsp:spPr>
        <a:xfrm>
          <a:off x="5599582" y="2795229"/>
          <a:ext cx="1685700" cy="648067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ES_tradn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rPr>
            <a:t>ORGANIZACIÓN Y FUNCIONAMIENTO</a:t>
          </a:r>
          <a:endParaRPr kumimoji="0" lang="es-ES" sz="14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</a:endParaRPr>
        </a:p>
      </dsp:txBody>
      <dsp:txXfrm>
        <a:off x="5631218" y="2826865"/>
        <a:ext cx="1622428" cy="584795"/>
      </dsp:txXfrm>
    </dsp:sp>
    <dsp:sp modelId="{99F92C9E-432A-4652-A2E8-DC827D639BB9}">
      <dsp:nvSpPr>
        <dsp:cNvPr id="0" name=""/>
        <dsp:cNvSpPr/>
      </dsp:nvSpPr>
      <dsp:spPr>
        <a:xfrm rot="5400000">
          <a:off x="3754078" y="4438652"/>
          <a:ext cx="988786" cy="35710"/>
        </a:xfrm>
        <a:custGeom>
          <a:avLst/>
          <a:gdLst/>
          <a:ahLst/>
          <a:cxnLst/>
          <a:rect l="0" t="0" r="0" b="0"/>
          <a:pathLst>
            <a:path>
              <a:moveTo>
                <a:pt x="0" y="17855"/>
              </a:moveTo>
              <a:lnTo>
                <a:pt x="988786" y="17855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</a:endParaRPr>
        </a:p>
      </dsp:txBody>
      <dsp:txXfrm>
        <a:off x="4223752" y="4431787"/>
        <a:ext cx="49439" cy="49439"/>
      </dsp:txXfrm>
    </dsp:sp>
    <dsp:sp modelId="{9B8360E4-C1A7-4C39-A92C-E6296DC9FFAF}">
      <dsp:nvSpPr>
        <dsp:cNvPr id="0" name=""/>
        <dsp:cNvSpPr/>
      </dsp:nvSpPr>
      <dsp:spPr>
        <a:xfrm>
          <a:off x="3405621" y="4950900"/>
          <a:ext cx="1685700" cy="724649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ÁMBITO DE DESARROLLO PROFESIONAL</a:t>
          </a:r>
          <a:endParaRPr kumimoji="0" lang="es-ES" sz="140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</a:endParaRPr>
        </a:p>
      </dsp:txBody>
      <dsp:txXfrm>
        <a:off x="3440995" y="4986274"/>
        <a:ext cx="1614952" cy="653901"/>
      </dsp:txXfrm>
    </dsp:sp>
    <dsp:sp modelId="{8BEC5DE3-857C-450A-A98C-4301B6DEB3B6}">
      <dsp:nvSpPr>
        <dsp:cNvPr id="0" name=""/>
        <dsp:cNvSpPr/>
      </dsp:nvSpPr>
      <dsp:spPr>
        <a:xfrm rot="10800000">
          <a:off x="2897361" y="3101408"/>
          <a:ext cx="508260" cy="35710"/>
        </a:xfrm>
        <a:custGeom>
          <a:avLst/>
          <a:gdLst/>
          <a:ahLst/>
          <a:cxnLst/>
          <a:rect l="0" t="0" r="0" b="0"/>
          <a:pathLst>
            <a:path>
              <a:moveTo>
                <a:pt x="0" y="17855"/>
              </a:moveTo>
              <a:lnTo>
                <a:pt x="508260" y="17855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</a:endParaRPr>
        </a:p>
      </dsp:txBody>
      <dsp:txXfrm rot="10800000">
        <a:off x="3138784" y="3106557"/>
        <a:ext cx="25413" cy="25413"/>
      </dsp:txXfrm>
    </dsp:sp>
    <dsp:sp modelId="{39A3EF40-23D1-4471-B34F-33AA94D80EF0}">
      <dsp:nvSpPr>
        <dsp:cNvPr id="0" name=""/>
        <dsp:cNvSpPr/>
      </dsp:nvSpPr>
      <dsp:spPr>
        <a:xfrm>
          <a:off x="1211660" y="2723216"/>
          <a:ext cx="1685700" cy="792093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ÁMBITO COMUNITARIO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1250327" y="2761883"/>
        <a:ext cx="1608366" cy="714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85A9A-418A-4FA7-9C2F-6A86527310BA}">
      <dsp:nvSpPr>
        <dsp:cNvPr id="0" name=""/>
        <dsp:cNvSpPr/>
      </dsp:nvSpPr>
      <dsp:spPr>
        <a:xfrm>
          <a:off x="3240355" y="1993839"/>
          <a:ext cx="2016232" cy="196660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</a:rPr>
            <a:t>TALLER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</a:rPr>
            <a:t>MÓDULO DE CONTENIDO 2: NÚMEROS Y OPERACIONES </a:t>
          </a:r>
        </a:p>
      </dsp:txBody>
      <dsp:txXfrm>
        <a:off x="3535625" y="2281842"/>
        <a:ext cx="1425692" cy="1390599"/>
      </dsp:txXfrm>
    </dsp:sp>
    <dsp:sp modelId="{F50CEE16-84C1-4D48-83A4-C423DB947734}">
      <dsp:nvSpPr>
        <dsp:cNvPr id="0" name=""/>
        <dsp:cNvSpPr/>
      </dsp:nvSpPr>
      <dsp:spPr>
        <a:xfrm rot="16200000">
          <a:off x="3741107" y="1468619"/>
          <a:ext cx="1014729" cy="35710"/>
        </a:xfrm>
        <a:custGeom>
          <a:avLst/>
          <a:gdLst/>
          <a:ahLst/>
          <a:cxnLst/>
          <a:rect l="0" t="0" r="0" b="0"/>
          <a:pathLst>
            <a:path>
              <a:moveTo>
                <a:pt x="0" y="17855"/>
              </a:moveTo>
              <a:lnTo>
                <a:pt x="1014729" y="17855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</a:endParaRPr>
        </a:p>
      </dsp:txBody>
      <dsp:txXfrm>
        <a:off x="4223103" y="1461106"/>
        <a:ext cx="50736" cy="50736"/>
      </dsp:txXfrm>
    </dsp:sp>
    <dsp:sp modelId="{186988C0-4FFB-47AB-B0AB-A9BA16DB98B9}">
      <dsp:nvSpPr>
        <dsp:cNvPr id="0" name=""/>
        <dsp:cNvSpPr/>
      </dsp:nvSpPr>
      <dsp:spPr>
        <a:xfrm>
          <a:off x="3312368" y="587252"/>
          <a:ext cx="1872206" cy="391857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CURRICULO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3331497" y="606381"/>
        <a:ext cx="1833948" cy="353599"/>
      </dsp:txXfrm>
    </dsp:sp>
    <dsp:sp modelId="{6E91C962-7819-44FD-B5DC-F21E3E071A31}">
      <dsp:nvSpPr>
        <dsp:cNvPr id="0" name=""/>
        <dsp:cNvSpPr/>
      </dsp:nvSpPr>
      <dsp:spPr>
        <a:xfrm>
          <a:off x="5256588" y="2959287"/>
          <a:ext cx="342994" cy="35710"/>
        </a:xfrm>
        <a:custGeom>
          <a:avLst/>
          <a:gdLst/>
          <a:ahLst/>
          <a:cxnLst/>
          <a:rect l="0" t="0" r="0" b="0"/>
          <a:pathLst>
            <a:path>
              <a:moveTo>
                <a:pt x="0" y="17855"/>
              </a:moveTo>
              <a:lnTo>
                <a:pt x="342994" y="17855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</a:endParaRPr>
        </a:p>
      </dsp:txBody>
      <dsp:txXfrm>
        <a:off x="5419510" y="2968567"/>
        <a:ext cx="17149" cy="17149"/>
      </dsp:txXfrm>
    </dsp:sp>
    <dsp:sp modelId="{9FA79FDD-0228-492F-B47D-914C8C42DF7B}">
      <dsp:nvSpPr>
        <dsp:cNvPr id="0" name=""/>
        <dsp:cNvSpPr/>
      </dsp:nvSpPr>
      <dsp:spPr>
        <a:xfrm>
          <a:off x="5599582" y="2736306"/>
          <a:ext cx="1685700" cy="481672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ES_tradn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rPr>
            <a:t>RECURSOS Y ACTIVIDADES</a:t>
          </a:r>
          <a:endParaRPr kumimoji="0" lang="es-ES" sz="14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</a:endParaRPr>
        </a:p>
      </dsp:txBody>
      <dsp:txXfrm>
        <a:off x="5623095" y="2759819"/>
        <a:ext cx="1638674" cy="434646"/>
      </dsp:txXfrm>
    </dsp:sp>
    <dsp:sp modelId="{99F92C9E-432A-4652-A2E8-DC827D639BB9}">
      <dsp:nvSpPr>
        <dsp:cNvPr id="0" name=""/>
        <dsp:cNvSpPr/>
      </dsp:nvSpPr>
      <dsp:spPr>
        <a:xfrm rot="5400000">
          <a:off x="3824305" y="4366756"/>
          <a:ext cx="848333" cy="35710"/>
        </a:xfrm>
        <a:custGeom>
          <a:avLst/>
          <a:gdLst/>
          <a:ahLst/>
          <a:cxnLst/>
          <a:rect l="0" t="0" r="0" b="0"/>
          <a:pathLst>
            <a:path>
              <a:moveTo>
                <a:pt x="0" y="17855"/>
              </a:moveTo>
              <a:lnTo>
                <a:pt x="848333" y="17855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</a:endParaRPr>
        </a:p>
      </dsp:txBody>
      <dsp:txXfrm>
        <a:off x="4227263" y="4363403"/>
        <a:ext cx="42416" cy="42416"/>
      </dsp:txXfrm>
    </dsp:sp>
    <dsp:sp modelId="{9B8360E4-C1A7-4C39-A92C-E6296DC9FFAF}">
      <dsp:nvSpPr>
        <dsp:cNvPr id="0" name=""/>
        <dsp:cNvSpPr/>
      </dsp:nvSpPr>
      <dsp:spPr>
        <a:xfrm>
          <a:off x="3405621" y="4808778"/>
          <a:ext cx="1685700" cy="724649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INTEGRACIÓN METODOLOGÍCA</a:t>
          </a:r>
          <a:endParaRPr kumimoji="0" lang="es-ES" sz="140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</a:endParaRPr>
        </a:p>
      </dsp:txBody>
      <dsp:txXfrm>
        <a:off x="3440995" y="4844152"/>
        <a:ext cx="1614952" cy="653901"/>
      </dsp:txXfrm>
    </dsp:sp>
    <dsp:sp modelId="{8BEC5DE3-857C-450A-A98C-4301B6DEB3B6}">
      <dsp:nvSpPr>
        <dsp:cNvPr id="0" name=""/>
        <dsp:cNvSpPr/>
      </dsp:nvSpPr>
      <dsp:spPr>
        <a:xfrm rot="10800000">
          <a:off x="2897361" y="2959287"/>
          <a:ext cx="342994" cy="35710"/>
        </a:xfrm>
        <a:custGeom>
          <a:avLst/>
          <a:gdLst/>
          <a:ahLst/>
          <a:cxnLst/>
          <a:rect l="0" t="0" r="0" b="0"/>
          <a:pathLst>
            <a:path>
              <a:moveTo>
                <a:pt x="0" y="17855"/>
              </a:moveTo>
              <a:lnTo>
                <a:pt x="342994" y="17855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</a:endParaRPr>
        </a:p>
      </dsp:txBody>
      <dsp:txXfrm rot="10800000">
        <a:off x="3060283" y="2968567"/>
        <a:ext cx="17149" cy="17149"/>
      </dsp:txXfrm>
    </dsp:sp>
    <dsp:sp modelId="{39A3EF40-23D1-4471-B34F-33AA94D80EF0}">
      <dsp:nvSpPr>
        <dsp:cNvPr id="0" name=""/>
        <dsp:cNvSpPr/>
      </dsp:nvSpPr>
      <dsp:spPr>
        <a:xfrm>
          <a:off x="1211660" y="2581095"/>
          <a:ext cx="1685700" cy="792093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IMPLICACIÓN DE LA COMUNIDAD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1250327" y="2619762"/>
        <a:ext cx="1608366" cy="714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Curso 2016/2017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788FD-39DC-4F92-984B-2506C9294081}" type="datetimeFigureOut">
              <a:rPr lang="es-ES" smtClean="0"/>
              <a:t>13/02/2017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8B55A-CFFD-4144-8097-C37C5AF12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76536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Curso 2016/2017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7B314-0957-4846-9E34-A6CFD0418BF0}" type="datetimeFigureOut">
              <a:rPr lang="es-ES" smtClean="0"/>
              <a:t>13/02/2017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FB47C-3860-4630-B22F-DC9F4470B9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97093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B47C-3860-4630-B22F-DC9F4470B984}" type="slidenum">
              <a:rPr lang="es-ES" smtClean="0"/>
              <a:t>1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" smtClean="0"/>
              <a:t>Curso 2016/2017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93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Curso 2016/2017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FB47C-3860-4630-B22F-DC9F4470B984}" type="slidenum">
              <a:rPr lang="es-ES" smtClean="0"/>
              <a:t>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69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29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28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99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46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2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5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9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33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" y="1635544"/>
            <a:ext cx="9078154" cy="5222456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CuadroTexto"/>
          <p:cNvSpPr txBox="1"/>
          <p:nvPr userDrawn="1"/>
        </p:nvSpPr>
        <p:spPr>
          <a:xfrm>
            <a:off x="611560" y="6402233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b="0" i="1" dirty="0" smtClean="0"/>
              <a:t>Curso 2016/2017</a:t>
            </a:r>
            <a:endParaRPr lang="es-ES" sz="1000" b="0" i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7524" y="6021288"/>
            <a:ext cx="2052228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s-ES" smtClean="0">
                <a:latin typeface="+mj-lt"/>
              </a:rPr>
              <a:t>CEIP TALHARA (Benacazón)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52290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96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52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CEIP TALHARA (Benacazón)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0197B-1D99-490D-8730-42A1440890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45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023828" y="867521"/>
            <a:ext cx="47525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ÁREA DE MATEMÁTICAS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33618" y="2162567"/>
            <a:ext cx="12961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OBJETIVOS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431360" y="2162567"/>
            <a:ext cx="14859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es-ES_tradnl" dirty="0" smtClean="0"/>
              <a:t>DIFICULTADES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721095" y="3047357"/>
            <a:ext cx="558720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RESOLUCIÓN DE PROBLEMAS DE LA VIDA COTIDIANA ATRAVÉS DEL LENGUAJE MATEMÁTICO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707904" y="4611937"/>
            <a:ext cx="466767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r"/>
            <a:r>
              <a:rPr lang="es-ES" b="1" dirty="0" smtClean="0"/>
              <a:t>RESOLUCIÓN DE PROBLEMAS</a:t>
            </a:r>
          </a:p>
          <a:p>
            <a:pPr algn="r"/>
            <a:r>
              <a:rPr lang="es-ES" b="1" dirty="0" smtClean="0"/>
              <a:t>ADQUISICIÓN DE CONCEPTOS ABSTRACTOS</a:t>
            </a:r>
          </a:p>
          <a:p>
            <a:pPr algn="r"/>
            <a:r>
              <a:rPr lang="es-ES" b="1" dirty="0" smtClean="0"/>
              <a:t>CÁLCULO MENTAL</a:t>
            </a:r>
            <a:endParaRPr lang="es-ES" b="1" dirty="0"/>
          </a:p>
        </p:txBody>
      </p:sp>
      <p:cxnSp>
        <p:nvCxnSpPr>
          <p:cNvPr id="18" name="17 Conector angular"/>
          <p:cNvCxnSpPr>
            <a:stCxn id="6" idx="1"/>
            <a:endCxn id="8" idx="1"/>
          </p:cNvCxnSpPr>
          <p:nvPr/>
        </p:nvCxnSpPr>
        <p:spPr>
          <a:xfrm rot="10800000" flipH="1" flipV="1">
            <a:off x="1133617" y="2347233"/>
            <a:ext cx="587477" cy="1023290"/>
          </a:xfrm>
          <a:prstGeom prst="bentConnector3">
            <a:avLst>
              <a:gd name="adj1" fmla="val -38912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stCxn id="7" idx="3"/>
          </p:cNvCxnSpPr>
          <p:nvPr/>
        </p:nvCxnSpPr>
        <p:spPr>
          <a:xfrm>
            <a:off x="7917344" y="2347233"/>
            <a:ext cx="458232" cy="3126917"/>
          </a:xfrm>
          <a:prstGeom prst="bentConnector3">
            <a:avLst>
              <a:gd name="adj1" fmla="val 149887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27 Conector angular"/>
          <p:cNvCxnSpPr>
            <a:stCxn id="5" idx="2"/>
            <a:endCxn id="6" idx="0"/>
          </p:cNvCxnSpPr>
          <p:nvPr/>
        </p:nvCxnSpPr>
        <p:spPr>
          <a:xfrm rot="5400000">
            <a:off x="3128034" y="-109491"/>
            <a:ext cx="925714" cy="36184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angular"/>
          <p:cNvCxnSpPr>
            <a:stCxn id="5" idx="2"/>
            <a:endCxn id="7" idx="0"/>
          </p:cNvCxnSpPr>
          <p:nvPr/>
        </p:nvCxnSpPr>
        <p:spPr>
          <a:xfrm rot="16200000" flipH="1">
            <a:off x="5824365" y="812580"/>
            <a:ext cx="925714" cy="17742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55576" y="589330"/>
            <a:ext cx="11161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Los datos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90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620688"/>
            <a:ext cx="792088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i="1" dirty="0"/>
              <a:t>C.E.2.1.</a:t>
            </a:r>
            <a:r>
              <a:rPr lang="es-ES" i="1" dirty="0"/>
              <a:t> Identificar, plantear y resolver problemas relacionados con el entorno que exijan cierta planificación, aplicando dos operaciones con números</a:t>
            </a:r>
          </a:p>
          <a:p>
            <a:r>
              <a:rPr lang="es-ES" i="1" dirty="0"/>
              <a:t>naturales como máximo, utilizando diferentes estrategias y procedimientos de resolución, expresando verbalmente y por escrito, de forma razonada, el</a:t>
            </a:r>
          </a:p>
          <a:p>
            <a:r>
              <a:rPr lang="es-ES" i="1" dirty="0"/>
              <a:t>proceso realizado.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09126" y="2314429"/>
            <a:ext cx="734481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/>
              <a:t>Por ejemplo, amueblamos nuestra casa: proponemos que por grupos establezcan un presupuesto para amueblar su casa. Deben decidir primero el modelo </a:t>
            </a:r>
            <a:r>
              <a:rPr lang="es-ES" dirty="0" smtClean="0"/>
              <a:t>de vivienda</a:t>
            </a:r>
            <a:r>
              <a:rPr lang="es-ES" dirty="0"/>
              <a:t>, habitaciones y estancias que van a amueblar, buscar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catálogos de tiendas de muebles para comparar precios y modelos </a:t>
            </a:r>
            <a:r>
              <a:rPr lang="es-ES" dirty="0"/>
              <a:t>(se puede utilizar las TIC</a:t>
            </a:r>
            <a:r>
              <a:rPr lang="es-ES" dirty="0" smtClean="0"/>
              <a:t>).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cuenta con una partida económica distinta.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77280" y="4293096"/>
            <a:ext cx="772129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i="1" dirty="0" smtClean="0"/>
              <a:t>Objetivo general</a:t>
            </a:r>
          </a:p>
          <a:p>
            <a:r>
              <a:rPr lang="es-ES" i="1" dirty="0" smtClean="0"/>
              <a:t>e</a:t>
            </a:r>
            <a:r>
              <a:rPr lang="es-ES" i="1" dirty="0"/>
              <a:t>) Comprender y representar algunas nociones y relaciones lógicas y matemáticas referidas 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situaciones de la vida cotidiana</a:t>
            </a:r>
            <a:r>
              <a:rPr lang="es-ES" i="1" dirty="0"/>
              <a:t>, acercándose a estrategias de resolución de problemas. </a:t>
            </a:r>
            <a:endParaRPr lang="es-ES" i="1" dirty="0">
              <a:effectLst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47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55986" y="620688"/>
            <a:ext cx="784887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i="1" dirty="0"/>
              <a:t>C.E.2.2</a:t>
            </a:r>
            <a:r>
              <a:rPr lang="es-ES" i="1" dirty="0"/>
              <a:t> Resolver, de forma </a:t>
            </a:r>
            <a:r>
              <a:rPr lang="es-ES" b="1" i="1" dirty="0">
                <a:solidFill>
                  <a:srgbClr val="FF0000"/>
                </a:solidFill>
              </a:rPr>
              <a:t>individual o en equipo, situaciones problemáticas abiertas, investigaciones matemáticas y pequeños proyectos de trabajo</a:t>
            </a:r>
            <a:r>
              <a:rPr lang="es-ES" i="1" dirty="0"/>
              <a:t>, </a:t>
            </a:r>
            <a:r>
              <a:rPr lang="es-ES" i="1" dirty="0" smtClean="0"/>
              <a:t>referidos a </a:t>
            </a:r>
            <a:r>
              <a:rPr lang="es-ES" i="1" dirty="0"/>
              <a:t>números, cálculos, medidas, geometría y tratamiento de la información, aplicando las fases del método científico (planteamiento de hipótesis, recogida </a:t>
            </a:r>
            <a:r>
              <a:rPr lang="es-ES" i="1" dirty="0" smtClean="0"/>
              <a:t>y registro </a:t>
            </a:r>
            <a:r>
              <a:rPr lang="es-ES" i="1" dirty="0"/>
              <a:t>de datos, análisis de la información y conclusiones), realizando, de forma guiada, informes sencillos sobre el desarrollo, resultados y </a:t>
            </a:r>
            <a:r>
              <a:rPr lang="es-ES" i="1" dirty="0" smtClean="0"/>
              <a:t>conclusiones obtenidas </a:t>
            </a:r>
            <a:r>
              <a:rPr lang="es-ES" i="1" dirty="0"/>
              <a:t>en el proceso de investigación. </a:t>
            </a:r>
            <a:r>
              <a:rPr lang="es-ES" b="1" i="1" dirty="0">
                <a:solidFill>
                  <a:srgbClr val="FF0000"/>
                </a:solidFill>
              </a:rPr>
              <a:t>Comunicación oral del proceso desarrollado.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61124" y="3356992"/>
            <a:ext cx="789930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/>
              <a:t>La reflexión sobre estas experiencias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la verbalización </a:t>
            </a:r>
            <a:r>
              <a:rPr lang="es-ES" dirty="0"/>
              <a:t>sobre las mismas, unidas a la observación interesada del uso cultural que de ellos se hace en nuestro medio, aproximará a los niños al uso contextualizado de los números ordinales. 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11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95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764704"/>
            <a:ext cx="813690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i="1" dirty="0"/>
              <a:t>C.E 2.10</a:t>
            </a:r>
            <a:r>
              <a:rPr lang="es-ES" i="1" dirty="0"/>
              <a:t>. Interpretar situaciones, seguir itinerarios y describirlos en representaciones espaciales sencillas del entorno cercano: maquetas, croquis y planos,</a:t>
            </a:r>
          </a:p>
          <a:p>
            <a:r>
              <a:rPr lang="es-ES" i="1" dirty="0"/>
              <a:t>utilizando las nociones geométricas básicas. (Situación, movimiento, paralelismo, perpendicularidad y simetría).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5576" y="278092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participación en actividades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deportivas de recorridos o </a:t>
            </a:r>
            <a:r>
              <a:rPr lang="es-E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gymkanas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la celebración de eventos ordinarios (juego organizado) o extraordinarios (fiestas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celebraciones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en el centro serán de utilidad para trabajar estos aspectos.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99592" y="4306163"/>
            <a:ext cx="756084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/>
              <a:t>El acercamiento a la resolución de problemas propios del contexto en el que se vive, descubriendo y utilizando algunas de las estrategias que para ello podemos emplear, es otra de las intencionalidades que se pretenden.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73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332656"/>
            <a:ext cx="784887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i="1" dirty="0"/>
              <a:t>C.E. 2.6</a:t>
            </a:r>
            <a:r>
              <a:rPr lang="es-ES" dirty="0"/>
              <a:t>. </a:t>
            </a:r>
            <a:r>
              <a:rPr lang="es-ES" i="1" dirty="0"/>
              <a:t>Realizar estimaciones y mediciones de longitud, masa, capacidad y tiempo en el entorno y la vida cotidianos, escogiendo las unidades e</a:t>
            </a:r>
          </a:p>
          <a:p>
            <a:r>
              <a:rPr lang="es-ES" i="1" dirty="0"/>
              <a:t>instrumentos más adecuados, utilizando estrategias propias y expresando el resultado numérico y las unidades utilizadas.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75556" y="1772816"/>
            <a:ext cx="777686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/>
              <a:t>Finalmente, la lectura y explotación de recursos procedentes de los medios de comunicación relacionados con noticias de interés comunitario, nos dará la</a:t>
            </a:r>
          </a:p>
          <a:p>
            <a:r>
              <a:rPr lang="es-ES" dirty="0"/>
              <a:t>oportunidad de trabajar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las medidas para contrastar, concebir y hacer patente la realidad de sus contenidos. (Ejemplo: concebir las dimensiones reales</a:t>
            </a:r>
          </a:p>
          <a:p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cetáceo recientemente varado en nuestras costas o el número de bañeras de agua desperdiciadas en la última avería de la red de aguas)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1" y="3645024"/>
            <a:ext cx="7698755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/>
              <a:t>5. </a:t>
            </a:r>
            <a:r>
              <a:rPr lang="es-ES" u="sng" dirty="0"/>
              <a:t>En el segundo ciclo de educación infantil</a:t>
            </a:r>
            <a:r>
              <a:rPr lang="es-ES" dirty="0"/>
              <a:t>, se propiciará el acercamiento de los niños y niñas a la lengua escrita como instrumento para expresar, comprender e interpretar la realidad a través de situaciones funcionales de lectura y escritura. Asimismo, la resolución de problemas cotidianos será la fuente para generar habilidades y conocimientos lógicos y matemáticos.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2" y="5373216"/>
            <a:ext cx="77120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6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620688"/>
            <a:ext cx="8136904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/>
              <a:t>C.E.3.1</a:t>
            </a:r>
            <a:r>
              <a:rPr lang="es-ES" dirty="0"/>
              <a:t>. </a:t>
            </a:r>
            <a:r>
              <a:rPr lang="es-ES" i="1" dirty="0"/>
              <a:t>En un contexto de resolución de problemas sencillos, anticipar una solución razonable y buscar los procedimientos matemáticos más adecuado para</a:t>
            </a:r>
          </a:p>
          <a:p>
            <a:r>
              <a:rPr lang="es-ES" i="1" dirty="0"/>
              <a:t>abordar el proceso de resolución. Valorar las diferentes estrategias y perseverar en la búsqueda de datos y soluciones precisas, tanto en la formulación como en</a:t>
            </a:r>
          </a:p>
          <a:p>
            <a:r>
              <a:rPr lang="es-ES" i="1" dirty="0"/>
              <a:t>la resolución de un problema. Expresar de forma ordenada y clara, oralmente y por escrito, el proceso seguido en la resolución de problemas.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19572" y="2996952"/>
            <a:ext cx="792088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/>
              <a:t>Debemos favorecer tareas y actividades en las que el alumnado tenga posibilidad de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aportar sus resultados, explicar sus procedimientos y evitar la respuesta</a:t>
            </a:r>
          </a:p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única.</a:t>
            </a:r>
          </a:p>
          <a:p>
            <a:r>
              <a:rPr lang="es-ES" dirty="0"/>
              <a:t>Resolver situaciones problemáticas presentadas desde la realidad cercana y experiencias próximas.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Analizamos facturas de consumo para prever gastos en un</a:t>
            </a:r>
          </a:p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de tiempo, una lista de compra para fiesta de Navidad u otro acontecimiento, presupuestos para viaje u otros eventos, planos de nuestras aulas 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cambiar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distribución, etc.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83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088382174"/>
              </p:ext>
            </p:extLst>
          </p:nvPr>
        </p:nvGraphicFramePr>
        <p:xfrm>
          <a:off x="323528" y="188640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566365"/>
            <a:ext cx="165618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Diagnóstico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64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544515"/>
              </p:ext>
            </p:extLst>
          </p:nvPr>
        </p:nvGraphicFramePr>
        <p:xfrm>
          <a:off x="611560" y="1124744"/>
          <a:ext cx="813690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604"/>
                <a:gridCol w="5475300"/>
              </a:tblGrid>
              <a:tr h="139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AMBITO DE DESARROLLO CURRICULAR Y METODOLOGICO</a:t>
                      </a:r>
                      <a:endParaRPr lang="es-E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_tradnl" sz="1400" b="0" dirty="0" smtClean="0">
                          <a:solidFill>
                            <a:schemeClr val="tx1"/>
                          </a:solidFill>
                        </a:rPr>
                        <a:t>Conocimiento  más exhaustivo del  currículo vigente, señalando las aportaciones</a:t>
                      </a:r>
                      <a:r>
                        <a:rPr lang="es-ES_tradnl" sz="1400" b="0" baseline="0" dirty="0" smtClean="0">
                          <a:solidFill>
                            <a:schemeClr val="tx1"/>
                          </a:solidFill>
                        </a:rPr>
                        <a:t> relevantes para el desarrollo de la competencia matemática.</a:t>
                      </a:r>
                      <a:endParaRPr lang="es-E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 err="1" smtClean="0">
                          <a:solidFill>
                            <a:schemeClr val="tx1"/>
                          </a:solidFill>
                        </a:rPr>
                        <a:t>Ej</a:t>
                      </a:r>
                      <a:r>
                        <a:rPr lang="es-ES_tradnl" sz="1400" b="0" dirty="0" smtClean="0">
                          <a:solidFill>
                            <a:schemeClr val="tx1"/>
                          </a:solidFill>
                        </a:rPr>
                        <a:t>: Potenciar  la oralidad en las actividades matemáticas,</a:t>
                      </a:r>
                      <a:r>
                        <a:rPr lang="es-ES_tradnl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S_tradnl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 smtClean="0">
                          <a:solidFill>
                            <a:schemeClr val="tx1"/>
                          </a:solidFill>
                        </a:rPr>
                        <a:t>integrar el uso de  recursos cercanos a la realidad cotidiana del alumnado, etc.</a:t>
                      </a:r>
                      <a:endParaRPr lang="es-E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ÁMBITO DE DESARROLLO PROFESIONAL</a:t>
                      </a:r>
                      <a:endParaRPr kumimoji="0" lang="es-ES" sz="1400" b="1" i="0" u="none" strike="noStrike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_tradnl" sz="1400" baseline="0" dirty="0" smtClean="0"/>
                        <a:t>Formación sobre </a:t>
                      </a:r>
                      <a:r>
                        <a:rPr lang="es-ES_tradnl" sz="1400" dirty="0" smtClean="0"/>
                        <a:t> el trabajo didáctico-metodológico</a:t>
                      </a:r>
                      <a:r>
                        <a:rPr lang="es-ES_tradnl" sz="1400" baseline="0" dirty="0" smtClean="0"/>
                        <a:t> de la competencia matemática: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400" baseline="0" dirty="0" smtClean="0"/>
                        <a:t>Uso de recursos documentales.</a:t>
                      </a:r>
                      <a:endParaRPr lang="es-ES_tradnl" sz="1400" dirty="0" smtClean="0"/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400" baseline="0" dirty="0" smtClean="0"/>
                        <a:t>Trabajo por proyectos.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400" baseline="0" dirty="0" smtClean="0"/>
                        <a:t>Investigación matemática.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ORGANIZACIÓN Y FUNCIONAMIENTO</a:t>
                      </a:r>
                      <a:endParaRPr kumimoji="0" lang="es-ES" sz="1400" b="1" i="0" u="none" strike="noStrike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s-ES_tradnl" sz="1400" dirty="0" smtClean="0"/>
                        <a:t>Potenciar la coordinación </a:t>
                      </a:r>
                      <a:r>
                        <a:rPr lang="es-ES_tradnl" sz="1400" baseline="0" dirty="0" smtClean="0"/>
                        <a:t> </a:t>
                      </a:r>
                      <a:r>
                        <a:rPr lang="es-ES_tradnl" sz="1400" baseline="0" dirty="0" err="1" smtClean="0"/>
                        <a:t>interciclo</a:t>
                      </a:r>
                      <a:r>
                        <a:rPr lang="es-ES_tradnl" sz="1400" baseline="0" dirty="0" smtClean="0"/>
                        <a:t>.</a:t>
                      </a:r>
                      <a:endParaRPr lang="es-ES" sz="1400" dirty="0" smtClean="0"/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s-ES" sz="1400" dirty="0" smtClean="0"/>
                        <a:t>Diseñar actividades matemáticas  colectivas, fuera del aula:  </a:t>
                      </a: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Semana de los enigmas, de las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matemáticas, c</a:t>
                      </a: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oncursos fotográficos,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recorridos matemáticos,  el rincón matemático,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etc.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ÁMBITO COMUNITARIO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Realizar concursos a nivel comunitario para favorecer el desarrollo de la competencia matemática.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Implicar a las familias en la mejora de la competencia matemática de los alumnos y las alumnas del centro.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400" dirty="0" smtClean="0"/>
                        <a:t>Utilizar</a:t>
                      </a:r>
                      <a:r>
                        <a:rPr lang="es-ES_tradnl" sz="1400" baseline="0" dirty="0" smtClean="0"/>
                        <a:t> medios TIC (web, blog, etc.)  para difundir el trabajo en matemáticas.</a:t>
                      </a:r>
                      <a:endParaRPr lang="es-E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50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5154" y="548680"/>
            <a:ext cx="244827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NUESTRA PROPUESTA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89315405"/>
              </p:ext>
            </p:extLst>
          </p:nvPr>
        </p:nvGraphicFramePr>
        <p:xfrm>
          <a:off x="251520" y="260648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86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latin typeface="+mj-lt"/>
              </a:rPr>
              <a:t>CEIP TALHARA (Benacazón)</a:t>
            </a:r>
            <a:endParaRPr lang="es-ES" b="1" i="1" dirty="0"/>
          </a:p>
        </p:txBody>
      </p:sp>
      <p:sp>
        <p:nvSpPr>
          <p:cNvPr id="4" name="3 Rectángulo"/>
          <p:cNvSpPr/>
          <p:nvPr/>
        </p:nvSpPr>
        <p:spPr>
          <a:xfrm>
            <a:off x="467544" y="404664"/>
            <a:ext cx="813690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s-ES" b="1" dirty="0"/>
              <a:t>LA HELADERÍA</a:t>
            </a:r>
          </a:p>
          <a:p>
            <a:r>
              <a:rPr lang="es-ES" dirty="0"/>
              <a:t>En la heladería venden </a:t>
            </a:r>
            <a:r>
              <a:rPr lang="es-ES" dirty="0" smtClean="0"/>
              <a:t>súper </a:t>
            </a:r>
            <a:r>
              <a:rPr lang="es-ES" dirty="0"/>
              <a:t>cucuruchos  de tres sabores: fresa, chocolate y limón.</a:t>
            </a:r>
          </a:p>
          <a:p>
            <a:r>
              <a:rPr lang="es-ES" dirty="0"/>
              <a:t>1.	Averigua cuántos cucuruchos de tres bolas diferentes,  podemos pedir 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64" y="2132856"/>
            <a:ext cx="583406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0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latin typeface="+mj-lt"/>
              </a:rPr>
              <a:t>CEIP TALHARA (Benacazón)</a:t>
            </a:r>
            <a:endParaRPr lang="es-ES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40226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59632" y="836712"/>
            <a:ext cx="4584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2.	No todos los sabores valen lo mismo.</a:t>
            </a:r>
          </a:p>
        </p:txBody>
      </p:sp>
    </p:spTree>
    <p:extLst>
      <p:ext uri="{BB962C8B-B14F-4D97-AF65-F5344CB8AC3E}">
        <p14:creationId xmlns:p14="http://schemas.microsoft.com/office/powerpoint/2010/main" val="565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67513" y="1409236"/>
            <a:ext cx="1296144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EFECTOS</a:t>
            </a:r>
            <a:endParaRPr lang="es-ES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9182" y="1782688"/>
            <a:ext cx="129614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ORIGEN</a:t>
            </a:r>
            <a:endParaRPr lang="es-ES" sz="1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73757" y="2816760"/>
            <a:ext cx="372191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 smtClean="0"/>
              <a:t>Falta de formación del profesorado.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rgbClr val="FF0000"/>
                </a:solidFill>
              </a:rPr>
              <a:t>Poco uso del currículo vigente.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 smtClean="0"/>
              <a:t>Poca sistematización del trabajo, </a:t>
            </a:r>
          </a:p>
          <a:p>
            <a:pPr algn="just"/>
            <a:r>
              <a:rPr lang="es-ES" sz="1400" dirty="0" smtClean="0"/>
              <a:t>en algunos bloques de contenidos </a:t>
            </a:r>
            <a:r>
              <a:rPr lang="es-ES_tradnl" sz="1400" dirty="0" smtClean="0"/>
              <a:t>objetivos</a:t>
            </a:r>
            <a:endParaRPr lang="es-ES" sz="1400" dirty="0"/>
          </a:p>
        </p:txBody>
      </p:sp>
      <p:sp>
        <p:nvSpPr>
          <p:cNvPr id="5" name="4 Rectángulo"/>
          <p:cNvSpPr/>
          <p:nvPr/>
        </p:nvSpPr>
        <p:spPr>
          <a:xfrm>
            <a:off x="4572000" y="2033176"/>
            <a:ext cx="3591657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/>
              <a:t>Metodologías poco adecuadas: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 smtClean="0"/>
              <a:t>Uso excesivo del libro de texto.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 smtClean="0"/>
              <a:t>Poca diversidad en el uso  de materiales alternativos.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 smtClean="0"/>
              <a:t>Procesos de enseñanza y aprendizaje  rutinizados y centrados en el ámbito escolar.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 smtClean="0"/>
              <a:t>Aprendizajes poco significativos  para el alumnado.</a:t>
            </a:r>
            <a:endParaRPr lang="es-ES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48698" y="4328928"/>
            <a:ext cx="372191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Falta de implicación del alumnado.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Desfase entre el nivel madurativo del alumnado  y las programaciones.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Déficit en la comprensión lectora.</a:t>
            </a:r>
            <a:endParaRPr lang="es-ES" sz="1400" dirty="0"/>
          </a:p>
        </p:txBody>
      </p:sp>
      <p:sp>
        <p:nvSpPr>
          <p:cNvPr id="7" name="6 Rectángulo"/>
          <p:cNvSpPr/>
          <p:nvPr/>
        </p:nvSpPr>
        <p:spPr>
          <a:xfrm>
            <a:off x="4572000" y="4438724"/>
            <a:ext cx="367464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smtClean="0"/>
              <a:t>Desmotivación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smtClean="0"/>
              <a:t>El alumnado no ve la funcionalidad de</a:t>
            </a:r>
          </a:p>
          <a:p>
            <a:r>
              <a:rPr lang="es-ES" sz="1400" dirty="0" smtClean="0"/>
              <a:t>los aprendizajes.</a:t>
            </a:r>
            <a:endParaRPr lang="es-ES" sz="1400" dirty="0"/>
          </a:p>
        </p:txBody>
      </p:sp>
      <p:sp>
        <p:nvSpPr>
          <p:cNvPr id="8" name="7 Rectángulo"/>
          <p:cNvSpPr/>
          <p:nvPr/>
        </p:nvSpPr>
        <p:spPr>
          <a:xfrm>
            <a:off x="3521543" y="534357"/>
            <a:ext cx="14859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ES_tradnl" dirty="0" smtClean="0"/>
              <a:t>DIFICULTADES</a:t>
            </a:r>
            <a:endParaRPr lang="es-ES" dirty="0"/>
          </a:p>
        </p:txBody>
      </p:sp>
      <p:cxnSp>
        <p:nvCxnSpPr>
          <p:cNvPr id="10" name="9 Conector angular"/>
          <p:cNvCxnSpPr>
            <a:stCxn id="8" idx="1"/>
            <a:endCxn id="3" idx="0"/>
          </p:cNvCxnSpPr>
          <p:nvPr/>
        </p:nvCxnSpPr>
        <p:spPr>
          <a:xfrm rot="10800000" flipV="1">
            <a:off x="1267255" y="719022"/>
            <a:ext cx="2254289" cy="106366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angular"/>
          <p:cNvCxnSpPr>
            <a:stCxn id="8" idx="3"/>
            <a:endCxn id="2" idx="0"/>
          </p:cNvCxnSpPr>
          <p:nvPr/>
        </p:nvCxnSpPr>
        <p:spPr>
          <a:xfrm>
            <a:off x="5007527" y="719023"/>
            <a:ext cx="2508058" cy="69021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13 Conector angular"/>
          <p:cNvCxnSpPr/>
          <p:nvPr/>
        </p:nvCxnSpPr>
        <p:spPr>
          <a:xfrm rot="10800000" flipV="1">
            <a:off x="547200" y="1936576"/>
            <a:ext cx="45425" cy="1357237"/>
          </a:xfrm>
          <a:prstGeom prst="bentConnector3">
            <a:avLst>
              <a:gd name="adj1" fmla="val 60324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>
            <a:stCxn id="3" idx="1"/>
            <a:endCxn id="6" idx="1"/>
          </p:cNvCxnSpPr>
          <p:nvPr/>
        </p:nvCxnSpPr>
        <p:spPr>
          <a:xfrm rot="10800000" flipV="1">
            <a:off x="548698" y="1936576"/>
            <a:ext cx="70484" cy="2869405"/>
          </a:xfrm>
          <a:prstGeom prst="bentConnector3">
            <a:avLst>
              <a:gd name="adj1" fmla="val 42432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angular"/>
          <p:cNvCxnSpPr>
            <a:stCxn id="2" idx="3"/>
            <a:endCxn id="5" idx="3"/>
          </p:cNvCxnSpPr>
          <p:nvPr/>
        </p:nvCxnSpPr>
        <p:spPr>
          <a:xfrm>
            <a:off x="8163657" y="1563125"/>
            <a:ext cx="12700" cy="1485714"/>
          </a:xfrm>
          <a:prstGeom prst="bentConnector3">
            <a:avLst>
              <a:gd name="adj1" fmla="val 2406323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27 Conector angular"/>
          <p:cNvCxnSpPr>
            <a:stCxn id="2" idx="3"/>
            <a:endCxn id="7" idx="3"/>
          </p:cNvCxnSpPr>
          <p:nvPr/>
        </p:nvCxnSpPr>
        <p:spPr>
          <a:xfrm>
            <a:off x="8163657" y="1563125"/>
            <a:ext cx="82991" cy="3244931"/>
          </a:xfrm>
          <a:prstGeom prst="bentConnector3">
            <a:avLst>
              <a:gd name="adj1" fmla="val 37545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2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1141" y="6093296"/>
            <a:ext cx="2052228" cy="365125"/>
          </a:xfrm>
        </p:spPr>
        <p:txBody>
          <a:bodyPr/>
          <a:lstStyle/>
          <a:p>
            <a:r>
              <a:rPr lang="es-ES" dirty="0" smtClean="0"/>
              <a:t>CEIP TALHARA (</a:t>
            </a:r>
            <a:r>
              <a:rPr lang="es-ES" dirty="0" err="1" smtClean="0"/>
              <a:t>Benacazón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27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latin typeface="+mj-lt"/>
              </a:rPr>
              <a:t>CEIP TALHARA (Benacazón)</a:t>
            </a:r>
            <a:endParaRPr lang="es-ES" b="1" i="1" dirty="0"/>
          </a:p>
        </p:txBody>
      </p:sp>
      <p:sp>
        <p:nvSpPr>
          <p:cNvPr id="4" name="3 Rectángulo"/>
          <p:cNvSpPr/>
          <p:nvPr/>
        </p:nvSpPr>
        <p:spPr>
          <a:xfrm>
            <a:off x="899592" y="188640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a)	Teniendo en cuenta los cucuruchos del ejercicio anterior averigua sus precios y contesta:</a:t>
            </a:r>
          </a:p>
          <a:p>
            <a:pPr lvl="1"/>
            <a:r>
              <a:rPr lang="es-ES" dirty="0"/>
              <a:t>•	¿Cuál es el  más caro?</a:t>
            </a:r>
          </a:p>
          <a:p>
            <a:pPr lvl="1"/>
            <a:r>
              <a:rPr lang="es-ES" dirty="0"/>
              <a:t>•	¿Cuál el más barato?</a:t>
            </a:r>
          </a:p>
          <a:p>
            <a:endParaRPr lang="es-ES" dirty="0"/>
          </a:p>
          <a:p>
            <a:r>
              <a:rPr lang="es-ES" dirty="0"/>
              <a:t>b)	María tiene 6 €. </a:t>
            </a:r>
          </a:p>
          <a:p>
            <a:pPr lvl="1"/>
            <a:r>
              <a:rPr lang="es-ES" dirty="0"/>
              <a:t>•	Escribe textos de problemas con este dato.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 smtClean="0"/>
              <a:t>c</a:t>
            </a:r>
            <a:r>
              <a:rPr lang="es-ES" dirty="0"/>
              <a:t>)	Iván tiene 4 € </a:t>
            </a:r>
          </a:p>
          <a:p>
            <a:pPr lvl="1"/>
            <a:r>
              <a:rPr lang="es-ES" dirty="0"/>
              <a:t>•	Escribe textos de problemas con este dato.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d)	Inventa un texto para estas soluciones:</a:t>
            </a:r>
          </a:p>
          <a:p>
            <a:pPr lvl="1"/>
            <a:r>
              <a:rPr lang="es-ES" dirty="0"/>
              <a:t>•	Le devuelven 10 c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r>
              <a:rPr lang="es-ES" dirty="0"/>
              <a:t>•	Le faltan 20 c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r>
              <a:rPr lang="es-ES" dirty="0"/>
              <a:t>•	No puede</a:t>
            </a:r>
          </a:p>
        </p:txBody>
      </p:sp>
    </p:spTree>
    <p:extLst>
      <p:ext uri="{BB962C8B-B14F-4D97-AF65-F5344CB8AC3E}">
        <p14:creationId xmlns:p14="http://schemas.microsoft.com/office/powerpoint/2010/main" val="21839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latin typeface="+mj-lt"/>
              </a:rPr>
              <a:t>CEIP TALHARA (Benacazón)</a:t>
            </a:r>
            <a:endParaRPr lang="es-ES" b="1" i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08872"/>
              </p:ext>
            </p:extLst>
          </p:nvPr>
        </p:nvGraphicFramePr>
        <p:xfrm>
          <a:off x="1367471" y="966882"/>
          <a:ext cx="7236976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8488"/>
                <a:gridCol w="3618488"/>
              </a:tblGrid>
              <a:tr h="16554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¿En cuántos trozos pueden dividirlo con un solo corte?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    2. ¿Y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con dos cortes?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8381"/>
            <a:ext cx="54006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0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81128"/>
            <a:ext cx="54006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Imagen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452" y="1385807"/>
            <a:ext cx="1136650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Imagen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2" y="1567423"/>
            <a:ext cx="11398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3568" y="443662"/>
            <a:ext cx="6048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CORTAR EL PASTEL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Juan y María tienen que cortar esta tarta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398837" y="2824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827213" y="394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259632" y="297335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2. ¿En </a:t>
            </a:r>
            <a:r>
              <a:rPr lang="es-ES" dirty="0"/>
              <a:t>cuántos trozos pueden dividirlo tres cortes</a:t>
            </a:r>
            <a:r>
              <a:rPr lang="es-ES" dirty="0" smtClean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25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latin typeface="+mj-lt"/>
              </a:rPr>
              <a:t>CEIP TALHARA (Benacazón)</a:t>
            </a:r>
            <a:endParaRPr lang="es-ES" b="1" i="1" dirty="0"/>
          </a:p>
        </p:txBody>
      </p:sp>
      <p:sp>
        <p:nvSpPr>
          <p:cNvPr id="4" name="3 Rectángulo"/>
          <p:cNvSpPr/>
          <p:nvPr/>
        </p:nvSpPr>
        <p:spPr>
          <a:xfrm>
            <a:off x="899592" y="69269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4.	¿En cuántos trozos pueden dividirlo 4 cortes?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924944"/>
            <a:ext cx="54022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4022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81128"/>
            <a:ext cx="54022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0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latin typeface="+mj-lt"/>
              </a:rPr>
              <a:t>CEIP TALHARA (Benacazón)</a:t>
            </a:r>
            <a:endParaRPr lang="es-ES" b="1" i="1" dirty="0"/>
          </a:p>
        </p:txBody>
      </p:sp>
      <p:sp>
        <p:nvSpPr>
          <p:cNvPr id="4" name="3 Rectángulo"/>
          <p:cNvSpPr/>
          <p:nvPr/>
        </p:nvSpPr>
        <p:spPr>
          <a:xfrm>
            <a:off x="827584" y="76470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5.	¿En cuántos trozos pueden dividirlo 5 cortes?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56994" y="2132856"/>
            <a:ext cx="7243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6.	¿Cómo podríamos  ir anotando los resultados?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65747"/>
              </p:ext>
            </p:extLst>
          </p:nvPr>
        </p:nvGraphicFramePr>
        <p:xfrm>
          <a:off x="1259632" y="285293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3215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Cortes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trozos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7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latin typeface="+mj-lt"/>
              </a:rPr>
              <a:t>CEIP TALHARA (Benacazón)</a:t>
            </a:r>
            <a:endParaRPr lang="es-ES" b="1" i="1" dirty="0"/>
          </a:p>
        </p:txBody>
      </p:sp>
      <p:sp>
        <p:nvSpPr>
          <p:cNvPr id="4" name="3 Rectángulo"/>
          <p:cNvSpPr/>
          <p:nvPr/>
        </p:nvSpPr>
        <p:spPr>
          <a:xfrm>
            <a:off x="467544" y="4766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7.	Pablo quiere cortar este donut.  ¿En cuántos trozos lo puede dividir con tres cortes rectos?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47555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91680" y="4167664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•	Para que todos los trozos sean iguales.</a:t>
            </a:r>
          </a:p>
          <a:p>
            <a:endParaRPr lang="es-ES" dirty="0"/>
          </a:p>
          <a:p>
            <a:r>
              <a:rPr lang="es-ES" dirty="0"/>
              <a:t>•	Para hacer el mayor número de trozos</a:t>
            </a:r>
          </a:p>
        </p:txBody>
      </p:sp>
    </p:spTree>
    <p:extLst>
      <p:ext uri="{BB962C8B-B14F-4D97-AF65-F5344CB8AC3E}">
        <p14:creationId xmlns:p14="http://schemas.microsoft.com/office/powerpoint/2010/main" val="40617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latin typeface="+mj-lt"/>
              </a:rPr>
              <a:t>CEIP TALHARA (Benacazón)</a:t>
            </a:r>
            <a:endParaRPr lang="es-ES" b="1" i="1" dirty="0"/>
          </a:p>
        </p:txBody>
      </p:sp>
      <p:sp>
        <p:nvSpPr>
          <p:cNvPr id="4" name="3 Rectángulo"/>
          <p:cNvSpPr/>
          <p:nvPr/>
        </p:nvSpPr>
        <p:spPr>
          <a:xfrm>
            <a:off x="755576" y="54868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8.	Carmen  quiere repartir una tarta triangular entre sus cuatro hijos, de manera que todos los trozos sean iguales. ¿Puedes ayudarla?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2830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31640" y="3635829"/>
            <a:ext cx="4281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¿Cómo puedes comprobar que son iguales?</a:t>
            </a:r>
          </a:p>
        </p:txBody>
      </p:sp>
    </p:spTree>
    <p:extLst>
      <p:ext uri="{BB962C8B-B14F-4D97-AF65-F5344CB8AC3E}">
        <p14:creationId xmlns:p14="http://schemas.microsoft.com/office/powerpoint/2010/main" val="2151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908720"/>
            <a:ext cx="14401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A destacar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325485"/>
              </p:ext>
            </p:extLst>
          </p:nvPr>
        </p:nvGraphicFramePr>
        <p:xfrm>
          <a:off x="1187624" y="2492896"/>
          <a:ext cx="6984776" cy="2443837"/>
        </p:xfrm>
        <a:graphic>
          <a:graphicData uri="http://schemas.openxmlformats.org/drawingml/2006/table">
            <a:tbl>
              <a:tblPr/>
              <a:tblGrid>
                <a:gridCol w="5184576"/>
                <a:gridCol w="864096"/>
                <a:gridCol w="936104"/>
              </a:tblGrid>
              <a:tr h="564452">
                <a:tc>
                  <a:txBody>
                    <a:bodyPr/>
                    <a:lstStyle/>
                    <a:p>
                      <a:pPr marL="228600" marR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88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5405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kern="1400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SÍ</a:t>
                      </a:r>
                      <a:endParaRPr lang="es-ES" sz="2000" b="1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5405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kern="1400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NO</a:t>
                      </a:r>
                      <a:endParaRPr lang="es-ES" sz="2000" b="1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5405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4452">
                <a:tc>
                  <a:txBody>
                    <a:bodyPr/>
                    <a:lstStyle/>
                    <a:p>
                      <a:pPr marL="228600" marR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80" b="1" kern="140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7.   </a:t>
                      </a:r>
                      <a:r>
                        <a:rPr lang="es-E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Dispongo de ejemplos, problemas y situaciones para introducir y mostrar la utilidad de los conocimientos matemáticos.</a:t>
                      </a:r>
                      <a:endParaRPr lang="es-ES" sz="88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5405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kern="1400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X</a:t>
                      </a:r>
                      <a:endParaRPr lang="es-ES" sz="18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5405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5405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0481">
                <a:tc>
                  <a:txBody>
                    <a:bodyPr/>
                    <a:lstStyle/>
                    <a:p>
                      <a:pPr marL="228600" marR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80" b="1" kern="140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8.    </a:t>
                      </a:r>
                      <a:r>
                        <a:rPr lang="es-E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Dispongo de una diversidad de tareas y actividades de enseñanza en el aula (explicación, empleo de recursos, investigaciones, etc.) y externas (olimpiadas, concursos, paseos matemáticos, etc.).</a:t>
                      </a:r>
                      <a:endParaRPr lang="es-ES" sz="88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5405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5405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kern="1400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X</a:t>
                      </a:r>
                      <a:endParaRPr lang="es-ES" sz="18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5405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4452">
                <a:tc>
                  <a:txBody>
                    <a:bodyPr/>
                    <a:lstStyle/>
                    <a:p>
                      <a:pPr marL="228600" marR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80" b="1" kern="140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9.   </a:t>
                      </a:r>
                      <a:r>
                        <a:rPr lang="es-E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Conozco el currículo vigente y puedo integrar en la planificación de las actividades las competencias y demás elementos que lo componen.</a:t>
                      </a:r>
                      <a:endParaRPr lang="es-ES" sz="88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5405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kern="1400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X</a:t>
                      </a:r>
                      <a:endParaRPr lang="es-ES" sz="18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5405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5405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090863" y="3405188"/>
            <a:ext cx="3789362" cy="18796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93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23856"/>
              </p:ext>
            </p:extLst>
          </p:nvPr>
        </p:nvGraphicFramePr>
        <p:xfrm>
          <a:off x="971600" y="764703"/>
          <a:ext cx="6048672" cy="4940798"/>
        </p:xfrm>
        <a:graphic>
          <a:graphicData uri="http://schemas.openxmlformats.org/drawingml/2006/table">
            <a:tbl>
              <a:tblPr/>
              <a:tblGrid>
                <a:gridCol w="269636"/>
                <a:gridCol w="3607902"/>
                <a:gridCol w="2171134"/>
              </a:tblGrid>
              <a:tr h="426595">
                <a:tc gridSpan="2">
                  <a:txBody>
                    <a:bodyPr/>
                    <a:lstStyle/>
                    <a:p>
                      <a:pPr marL="228600" marR="0" indent="-228600" algn="just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 En tus clases promueves actividades matemáticas del tipo: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369" marR="42369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500" kern="140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74">
                <a:tc>
                  <a:txBody>
                    <a:bodyPr/>
                    <a:lstStyle/>
                    <a:p>
                      <a:pPr marL="359994" marR="0" indent="-359994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40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Þ</a:t>
                      </a:r>
                      <a:r>
                        <a:rPr lang="es-ES" sz="7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42369" marR="42369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Aprender  contenidos matemáticos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>
                      <a:noFill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500" kern="140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74">
                <a:tc>
                  <a:txBody>
                    <a:bodyPr/>
                    <a:lstStyle/>
                    <a:p>
                      <a:pPr marL="359994" marR="0" indent="-359994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40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Þ</a:t>
                      </a:r>
                      <a:r>
                        <a:rPr lang="es-ES" sz="7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42369" marR="42369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Aplicar los contenidos matemáticos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>
                      <a:noFill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500" kern="140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74">
                <a:tc>
                  <a:txBody>
                    <a:bodyPr/>
                    <a:lstStyle/>
                    <a:p>
                      <a:pPr marL="359994" marR="0" indent="-359994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40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Þ</a:t>
                      </a:r>
                      <a:r>
                        <a:rPr lang="es-ES" sz="7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42369" marR="42369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Resolver problemas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>
                      <a:noFill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500" kern="140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74">
                <a:tc>
                  <a:txBody>
                    <a:bodyPr/>
                    <a:lstStyle/>
                    <a:p>
                      <a:pPr marL="359994" marR="0" indent="-359994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40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Þ</a:t>
                      </a:r>
                      <a:r>
                        <a:rPr lang="es-ES" sz="7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42369" marR="42369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Investigación matemática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>
                      <a:noFill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puntúa</a:t>
                      </a:r>
                      <a:r>
                        <a:rPr lang="es-E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bajo</a:t>
                      </a:r>
                      <a:r>
                        <a:rPr lang="es-E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4574">
                <a:tc>
                  <a:txBody>
                    <a:bodyPr/>
                    <a:lstStyle/>
                    <a:p>
                      <a:pPr marL="359994" marR="0" indent="-359994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40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Þ</a:t>
                      </a:r>
                      <a:r>
                        <a:rPr lang="es-ES" sz="7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42369" marR="42369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Razonamiento  matemático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>
                      <a:noFill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30">
                <a:tc gridSpan="2">
                  <a:txBody>
                    <a:bodyPr/>
                    <a:lstStyle/>
                    <a:p>
                      <a:pPr marL="228600" marR="0" indent="-22860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 En tu aula realizas las siguientes tareas: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369" marR="42369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74">
                <a:tc>
                  <a:txBody>
                    <a:bodyPr/>
                    <a:lstStyle/>
                    <a:p>
                      <a:pPr marL="359994" marR="0" indent="-359994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40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Þ</a:t>
                      </a:r>
                      <a:r>
                        <a:rPr lang="es-ES" sz="7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42369" marR="42369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Automatización de algoritmos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>
                      <a:noFill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74">
                <a:tc>
                  <a:txBody>
                    <a:bodyPr/>
                    <a:lstStyle/>
                    <a:p>
                      <a:pPr marL="359994" marR="0" indent="-359994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40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Þ</a:t>
                      </a:r>
                      <a:r>
                        <a:rPr lang="es-ES" sz="7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42369" marR="42369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 con materiales manipulativos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>
                      <a:noFill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74">
                <a:tc>
                  <a:txBody>
                    <a:bodyPr/>
                    <a:lstStyle/>
                    <a:p>
                      <a:pPr marL="359994" marR="0" indent="-359994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40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Þ</a:t>
                      </a:r>
                      <a:r>
                        <a:rPr lang="es-ES" sz="7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42369" marR="42369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 cooperativo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>
                      <a:noFill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74">
                <a:tc>
                  <a:txBody>
                    <a:bodyPr/>
                    <a:lstStyle/>
                    <a:p>
                      <a:pPr marL="359994" marR="0" indent="-359994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40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Þ</a:t>
                      </a:r>
                      <a:r>
                        <a:rPr lang="es-ES" sz="7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42369" marR="42369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 en grupo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>
                      <a:noFill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74">
                <a:tc>
                  <a:txBody>
                    <a:bodyPr/>
                    <a:lstStyle/>
                    <a:p>
                      <a:pPr marL="359994" marR="0" indent="-359994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40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Þ</a:t>
                      </a:r>
                      <a:r>
                        <a:rPr lang="es-ES" sz="7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42369" marR="42369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Aprendizaje por proyectos de investigación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>
                      <a:noFill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Puntuación baja</a:t>
                      </a:r>
                      <a:r>
                        <a:rPr lang="es-E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4574">
                <a:tc>
                  <a:txBody>
                    <a:bodyPr/>
                    <a:lstStyle/>
                    <a:p>
                      <a:pPr marL="359994" marR="0" indent="-359994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kern="140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Þ</a:t>
                      </a:r>
                      <a:r>
                        <a:rPr lang="es-ES" sz="7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42369" marR="42369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Elaboración y exposición oral de temas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>
                      <a:noFill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ES" sz="12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Puntuación muy baja</a:t>
                      </a:r>
                      <a:endParaRPr lang="es-ES" sz="12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369" marR="42369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636963" y="1981200"/>
            <a:ext cx="4476750" cy="30130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02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700808"/>
            <a:ext cx="799288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/>
              <a:t>Criterio de evaluación:</a:t>
            </a:r>
          </a:p>
          <a:p>
            <a:r>
              <a:rPr lang="es-ES" b="1" dirty="0"/>
              <a:t>C.E.1.2</a:t>
            </a:r>
            <a:r>
              <a:rPr lang="es-ES" dirty="0"/>
              <a:t>. </a:t>
            </a:r>
            <a:r>
              <a:rPr lang="es-ES" i="1" dirty="0"/>
              <a:t>Resolver </a:t>
            </a:r>
            <a:r>
              <a:rPr lang="es-E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situaciones problemáticas abiertas e investigaciones matemáticas sencillas </a:t>
            </a:r>
            <a:r>
              <a:rPr lang="es-ES" i="1" dirty="0"/>
              <a:t>sobre números, cálculos, medidas y geometría, iniciándose</a:t>
            </a:r>
          </a:p>
          <a:p>
            <a:r>
              <a:rPr lang="es-ES" i="1" dirty="0"/>
              <a:t>en el método de trabajo científico, utilizando diferentes estrategias, colaborando con los demás y </a:t>
            </a:r>
            <a:r>
              <a:rPr lang="es-E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explicando oralmente el proceso </a:t>
            </a:r>
            <a:r>
              <a:rPr lang="es-ES" i="1" dirty="0"/>
              <a:t>seguido en la</a:t>
            </a:r>
          </a:p>
          <a:p>
            <a:r>
              <a:rPr lang="es-ES" i="1" dirty="0"/>
              <a:t>resolución y las conclusiones. Utilizar medios tecnológicos para la búsqueda de información y realizar sencillos informes guiados para exponer el proceso</a:t>
            </a:r>
          </a:p>
          <a:p>
            <a:r>
              <a:rPr lang="es-ES" i="1" dirty="0"/>
              <a:t>y las conclusiones obtenidas.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14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836712"/>
            <a:ext cx="8280920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/>
              <a:t>C.E.1.4</a:t>
            </a:r>
            <a:r>
              <a:rPr lang="es-ES" dirty="0"/>
              <a:t> </a:t>
            </a:r>
            <a:r>
              <a:rPr lang="es-ES" i="1" dirty="0"/>
              <a:t>Interpretar y expresar el valor de los números en textos numéricos de la vida cotidiana y formular preguntas y problemas sencillos sobre cantidades</a:t>
            </a:r>
          </a:p>
          <a:p>
            <a:r>
              <a:rPr lang="es-ES" i="1" dirty="0"/>
              <a:t>pequeñas de objetos y hechos o situaciones en los que se precise contar, leer, escribir, comparar y ordenar números de hasta tres cifras, indicando el valor de</a:t>
            </a:r>
          </a:p>
          <a:p>
            <a:r>
              <a:rPr lang="es-ES" i="1" dirty="0"/>
              <a:t>posición de cada una de ellas.</a:t>
            </a:r>
          </a:p>
          <a:p>
            <a:endParaRPr lang="es-ES" dirty="0" smtClean="0"/>
          </a:p>
          <a:p>
            <a:r>
              <a:rPr lang="es-ES" dirty="0" smtClean="0"/>
              <a:t>…</a:t>
            </a:r>
          </a:p>
          <a:p>
            <a:r>
              <a:rPr lang="es-ES" dirty="0" smtClean="0"/>
              <a:t>Podemos </a:t>
            </a:r>
            <a:r>
              <a:rPr lang="es-ES" dirty="0"/>
              <a:t>diseñar actividades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insertas en proyectos de trabajo </a:t>
            </a:r>
            <a:r>
              <a:rPr lang="es-ES" dirty="0"/>
              <a:t>dónde se utilicen los recuentos, trabajos con el número de lista de clase; enumerar las butacas</a:t>
            </a:r>
          </a:p>
          <a:p>
            <a:r>
              <a:rPr lang="es-ES" dirty="0"/>
              <a:t>o sillas para vender localidades en un espectáculo montado en el cole; seguir pistas enumeradas para lograr una meta, etc. Tareas para trabajar con la</a:t>
            </a:r>
          </a:p>
          <a:p>
            <a:r>
              <a:rPr lang="es-ES" dirty="0"/>
              <a:t>información obtenida en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escaparates con precios, folletos de supermercados y publicitarios, tiques de compras y facturas,</a:t>
            </a:r>
            <a:r>
              <a:rPr lang="es-ES" dirty="0"/>
              <a:t> etc. Otras tareas apropiadas pueden</a:t>
            </a:r>
          </a:p>
          <a:p>
            <a:r>
              <a:rPr lang="es-ES" dirty="0"/>
              <a:t>ser montar tiendas o rastrillos con objetos usados,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trabajando las etiquetas de precios y la caja.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31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674674"/>
            <a:ext cx="741682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PRINCIPIOS</a:t>
            </a:r>
          </a:p>
          <a:p>
            <a:r>
              <a:rPr lang="es-ES" dirty="0" smtClean="0"/>
              <a:t>c</a:t>
            </a:r>
            <a:r>
              <a:rPr lang="es-ES" dirty="0"/>
              <a:t>) Dado el carácter educativo de esta etapa, 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vida cotidiana </a:t>
            </a:r>
            <a:r>
              <a:rPr lang="es-ES" dirty="0"/>
              <a:t>será considerada como la realidad a través de la que se aprende y sobre la que se aprende, tanto si los aprendizajes versan sobre sí mismo, como si se refieren al conocimiento del medio físico, natural, cultural y social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83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978431"/>
              </p:ext>
            </p:extLst>
          </p:nvPr>
        </p:nvGraphicFramePr>
        <p:xfrm>
          <a:off x="539552" y="1196752"/>
          <a:ext cx="6120680" cy="1219200"/>
        </p:xfrm>
        <a:graphic>
          <a:graphicData uri="http://schemas.openxmlformats.org/drawingml/2006/table">
            <a:tbl>
              <a:tblPr/>
              <a:tblGrid>
                <a:gridCol w="6120680"/>
              </a:tblGrid>
              <a:tr h="195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 Ordena los recursos que utilizas habitualmente según su eficacia</a:t>
                      </a:r>
                      <a:endParaRPr lang="es-ES" sz="1600" kern="1400" dirty="0" smtClean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3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s-E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Pizarra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s-E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Manipulables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s-E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Materiales editoriales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</a:t>
                      </a:r>
                      <a:r>
                        <a:rPr lang="es-ES_tradnl" sz="16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Pizarra digital (quien la tiene)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743200" y="6824663"/>
            <a:ext cx="4476750" cy="1147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52888"/>
              </p:ext>
            </p:extLst>
          </p:nvPr>
        </p:nvGraphicFramePr>
        <p:xfrm>
          <a:off x="467544" y="2780928"/>
          <a:ext cx="8280921" cy="2523236"/>
        </p:xfrm>
        <a:graphic>
          <a:graphicData uri="http://schemas.openxmlformats.org/drawingml/2006/table">
            <a:tbl>
              <a:tblPr/>
              <a:tblGrid>
                <a:gridCol w="2788481"/>
                <a:gridCol w="1098488"/>
                <a:gridCol w="1009575"/>
                <a:gridCol w="1187401"/>
                <a:gridCol w="1098488"/>
                <a:gridCol w="1098488"/>
              </a:tblGrid>
              <a:tr h="416811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28600" marR="0" indent="-22860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 De los recursos que no utilizas, ¿Cuáles consideras más eficaces?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4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¿Por qué no los usas?</a:t>
                      </a:r>
                      <a:endParaRPr lang="es-E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79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indent="0" algn="ctr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Falta de formación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Falta de disponibilidad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Falta de tiempo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Dificultades para la gestión del aula</a:t>
                      </a:r>
                      <a:endParaRPr lang="es-ES" sz="12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0"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  <a:r>
                        <a:rPr lang="es-ES" sz="1200" b="1" kern="1400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Manipulables</a:t>
                      </a:r>
                      <a:endParaRPr lang="es-ES" sz="88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ES" sz="16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ES" sz="16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0"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  <a:r>
                        <a:rPr lang="es-ES" sz="1200" b="1" kern="1400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PDI</a:t>
                      </a:r>
                      <a:endParaRPr lang="es-ES" sz="88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ES" sz="16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0">
                <a:tc>
                  <a:txBody>
                    <a:bodyPr/>
                    <a:lstStyle/>
                    <a:p>
                      <a:pPr marR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  <a:r>
                        <a:rPr lang="es-ES" sz="1200" b="1" kern="1400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Recursos</a:t>
                      </a:r>
                      <a:r>
                        <a:rPr lang="es-ES" sz="1200" b="1" kern="1400" baseline="0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documentales</a:t>
                      </a:r>
                      <a:endParaRPr lang="es-ES" sz="88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ES" sz="16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  <a:endParaRPr lang="es-ES" sz="88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  <a:endParaRPr lang="es-ES" sz="88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2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2"/>
          <p:cNvSpPr>
            <a:spLocks noChangeArrowheads="1" noChangeShapeType="1"/>
          </p:cNvSpPr>
          <p:nvPr/>
        </p:nvSpPr>
        <p:spPr bwMode="auto">
          <a:xfrm>
            <a:off x="5434013" y="7392988"/>
            <a:ext cx="4476750" cy="23304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8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59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83917"/>
              </p:ext>
            </p:extLst>
          </p:nvPr>
        </p:nvGraphicFramePr>
        <p:xfrm>
          <a:off x="1187624" y="1772816"/>
          <a:ext cx="6336704" cy="1493520"/>
        </p:xfrm>
        <a:graphic>
          <a:graphicData uri="http://schemas.openxmlformats.org/drawingml/2006/table">
            <a:tbl>
              <a:tblPr/>
              <a:tblGrid>
                <a:gridCol w="4104456"/>
                <a:gridCol w="2232248"/>
              </a:tblGrid>
              <a:tr h="378409">
                <a:tc>
                  <a:txBody>
                    <a:bodyPr/>
                    <a:lstStyle/>
                    <a:p>
                      <a:pPr marL="228600" marR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20.Existe algún acuerdo del centro o del ciclo  para la mejora de la Competencia Matemática.</a:t>
                      </a:r>
                      <a:endParaRPr lang="es-ES" sz="14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Sí a nivel de ciclo.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999">
                <a:tc>
                  <a:txBody>
                    <a:bodyPr/>
                    <a:lstStyle/>
                    <a:p>
                      <a:pPr marL="228600" marR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21.¿Existen protocolos y documentación que garanticen una continuidad de prácticas y criterios  en los cambios de ciclo o etapa?</a:t>
                      </a:r>
                      <a:endParaRPr lang="es-ES" sz="14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</a:t>
                      </a:r>
                      <a:endParaRPr lang="es-ES" sz="88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42">
                <a:tc>
                  <a:txBody>
                    <a:bodyPr/>
                    <a:lstStyle/>
                    <a:p>
                      <a:pPr marL="228600" marR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22.Las reuniones de coordinación entre niveles y ciclos se planifican de forma sistemática?</a:t>
                      </a:r>
                      <a:endParaRPr lang="es-ES" sz="140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sí</a:t>
                      </a:r>
                      <a:r>
                        <a:rPr lang="es-E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880" kern="140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8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681288" y="7593013"/>
            <a:ext cx="4500562" cy="16398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197B-1D99-490D-8730-42A144089024}" type="slidenum">
              <a:rPr lang="es-ES" smtClean="0"/>
              <a:t>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TALHARA (Benacazón)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0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1868</Words>
  <Application>Microsoft Office PowerPoint</Application>
  <PresentationFormat>Presentación en pantalla (4:3)</PresentationFormat>
  <Paragraphs>297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Usuario de Windows</cp:lastModifiedBy>
  <cp:revision>30</cp:revision>
  <cp:lastPrinted>2017-02-13T12:12:52Z</cp:lastPrinted>
  <dcterms:created xsi:type="dcterms:W3CDTF">2017-02-12T18:18:09Z</dcterms:created>
  <dcterms:modified xsi:type="dcterms:W3CDTF">2017-02-13T12:52:54Z</dcterms:modified>
</cp:coreProperties>
</file>