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Architects Daughter"/>
      <p:regular r:id="rId20"/>
    </p:embeddedFont>
    <p:embeddedFont>
      <p:font typeface="Proxima Nova"/>
      <p:regular r:id="rId21"/>
      <p:bold r:id="rId22"/>
      <p:italic r:id="rId23"/>
      <p:boldItalic r:id="rId24"/>
    </p:embeddedFont>
    <p:embeddedFont>
      <p:font typeface="Coming Soon"/>
      <p:regular r:id="rId25"/>
    </p:embeddedFont>
    <p:embeddedFont>
      <p:font typeface="Alfa Slab On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chitectsDaughter-regular.fntdata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lfaSlabOne-regular.fntdata"/><Relationship Id="rId25" Type="http://schemas.openxmlformats.org/officeDocument/2006/relationships/font" Target="fonts/ComingSoon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eacnur.org/blog/la-vida-en-los-campamentos-de-refugiados-saharauis/" TargetMode="External"/><Relationship Id="rId4" Type="http://schemas.openxmlformats.org/officeDocument/2006/relationships/hyperlink" Target="http://www.20minutos.es/noticia/2845419/0/campamentos-refugiados-sahara-reciben-camion-bomberos-donado-por-ayuntamiento/" TargetMode="External"/><Relationship Id="rId5" Type="http://schemas.openxmlformats.org/officeDocument/2006/relationships/hyperlink" Target="http://www.lainformacion.com/interes-humano/curiosidades/ivan-helguera-desata-la-pasion-futbolistica-en-la-arena-del-desierto-del-sahara_PZyVOSN6c9lZuJL8B2l3x6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youtube.com/v/lZGDvV6V-pY" TargetMode="External"/><Relationship Id="rId4" Type="http://schemas.openxmlformats.org/officeDocument/2006/relationships/image" Target="../media/image06.jpg"/><Relationship Id="rId5" Type="http://schemas.openxmlformats.org/officeDocument/2006/relationships/hyperlink" Target="http://www.saharasevilla.org/" TargetMode="External"/><Relationship Id="rId6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09.jpg"/><Relationship Id="rId5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aharasevilla.org/" TargetMode="External"/><Relationship Id="rId4" Type="http://schemas.openxmlformats.org/officeDocument/2006/relationships/hyperlink" Target="http://saharasevilla.org/index.php" TargetMode="External"/><Relationship Id="rId5" Type="http://schemas.openxmlformats.org/officeDocument/2006/relationships/hyperlink" Target="https://www.eacnur.org/blog/la-vida-en-los-campamentos-de-refugiados-saharauis/" TargetMode="External"/><Relationship Id="rId6" Type="http://schemas.openxmlformats.org/officeDocument/2006/relationships/hyperlink" Target="http://www.worldvision.es/como-funciona-el-apadrinamient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Relationship Id="rId5" Type="http://schemas.openxmlformats.org/officeDocument/2006/relationships/image" Target="../media/image00.jpg"/><Relationship Id="rId6" Type="http://schemas.openxmlformats.org/officeDocument/2006/relationships/image" Target="../media/image08.jpg"/><Relationship Id="rId7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1757975" y="-5236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500"/>
              <a:t>El </a:t>
            </a:r>
          </a:p>
          <a:p>
            <a:pPr lvl="0">
              <a:spcBef>
                <a:spcPts val="0"/>
              </a:spcBef>
              <a:buNone/>
            </a:pPr>
            <a:r>
              <a:rPr lang="es" sz="4500"/>
              <a:t>Apadrinamiento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171725" y="36790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b="1" lang="es" sz="2000">
                <a:solidFill>
                  <a:srgbClr val="00FFFF"/>
                </a:solidFill>
                <a:latin typeface="Coming Soon"/>
                <a:ea typeface="Coming Soon"/>
                <a:cs typeface="Coming Soon"/>
                <a:sym typeface="Coming Soon"/>
              </a:rPr>
              <a:t>Por: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es" sz="2000">
                <a:solidFill>
                  <a:srgbClr val="00FFFF"/>
                </a:solidFill>
                <a:latin typeface="Coming Soon"/>
                <a:ea typeface="Coming Soon"/>
                <a:cs typeface="Coming Soon"/>
                <a:sym typeface="Coming Soon"/>
              </a:rPr>
              <a:t>Isaí Ballesté, María Soriano, 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es" sz="2000">
                <a:solidFill>
                  <a:srgbClr val="00FFFF"/>
                </a:solidFill>
                <a:latin typeface="Coming Soon"/>
                <a:ea typeface="Coming Soon"/>
                <a:cs typeface="Coming Soon"/>
                <a:sym typeface="Coming Soon"/>
              </a:rPr>
              <a:t>María Quintero, Cayetana Cabrera, 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es" sz="2000">
                <a:solidFill>
                  <a:srgbClr val="00FFFF"/>
                </a:solidFill>
                <a:latin typeface="Coming Soon"/>
                <a:ea typeface="Coming Soon"/>
                <a:cs typeface="Coming Soon"/>
                <a:sym typeface="Coming Soon"/>
              </a:rPr>
              <a:t>María Romero y Ana Coy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de apadrinamiento</a:t>
            </a:r>
          </a:p>
        </p:txBody>
      </p:sp>
      <p:sp>
        <p:nvSpPr>
          <p:cNvPr id="146" name="Shape 146"/>
          <p:cNvSpPr/>
          <p:nvPr/>
        </p:nvSpPr>
        <p:spPr>
          <a:xfrm>
            <a:off x="408900" y="1345050"/>
            <a:ext cx="3518700" cy="678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18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¿Qué podemos hacer nosotros?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807025" y="2668600"/>
            <a:ext cx="1883100" cy="13344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Architects Daughter"/>
                <a:ea typeface="Architects Daughter"/>
                <a:cs typeface="Architects Daughter"/>
                <a:sym typeface="Architects Daughter"/>
              </a:rPr>
              <a:t>Hacernos socios y socias</a:t>
            </a:r>
          </a:p>
        </p:txBody>
      </p:sp>
      <p:sp>
        <p:nvSpPr>
          <p:cNvPr id="148" name="Shape 148"/>
          <p:cNvSpPr/>
          <p:nvPr/>
        </p:nvSpPr>
        <p:spPr>
          <a:xfrm>
            <a:off x="2593275" y="3497550"/>
            <a:ext cx="2291700" cy="1474500"/>
          </a:xfrm>
          <a:prstGeom prst="ellipse">
            <a:avLst/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Architects Daughter"/>
                <a:ea typeface="Architects Daughter"/>
                <a:cs typeface="Architects Daughter"/>
                <a:sym typeface="Architects Daughter"/>
              </a:rPr>
              <a:t>Voluntariados</a:t>
            </a:r>
          </a:p>
        </p:txBody>
      </p:sp>
      <p:sp>
        <p:nvSpPr>
          <p:cNvPr id="149" name="Shape 149"/>
          <p:cNvSpPr/>
          <p:nvPr/>
        </p:nvSpPr>
        <p:spPr>
          <a:xfrm>
            <a:off x="3927600" y="2023050"/>
            <a:ext cx="2001300" cy="14745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Architects Daughter"/>
                <a:ea typeface="Architects Daughter"/>
                <a:cs typeface="Architects Daughter"/>
                <a:sym typeface="Architects Daughter"/>
              </a:rPr>
              <a:t>Donativos</a:t>
            </a:r>
          </a:p>
        </p:txBody>
      </p:sp>
      <p:pic>
        <p:nvPicPr>
          <p:cNvPr descr="aaaaaacvbnmmm.jpg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975" y="1081118"/>
            <a:ext cx="2733550" cy="205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Curiosidades</a:t>
            </a:r>
          </a:p>
        </p:txBody>
      </p:sp>
      <p:sp>
        <p:nvSpPr>
          <p:cNvPr id="156" name="Shape 156"/>
          <p:cNvSpPr/>
          <p:nvPr/>
        </p:nvSpPr>
        <p:spPr>
          <a:xfrm>
            <a:off x="740900" y="1391275"/>
            <a:ext cx="2949300" cy="13962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3"/>
              </a:rPr>
              <a:t>La experiencia de Sidahmed Mohamed</a:t>
            </a:r>
          </a:p>
        </p:txBody>
      </p:sp>
      <p:sp>
        <p:nvSpPr>
          <p:cNvPr id="157" name="Shape 157"/>
          <p:cNvSpPr/>
          <p:nvPr/>
        </p:nvSpPr>
        <p:spPr>
          <a:xfrm>
            <a:off x="4587825" y="1650850"/>
            <a:ext cx="3220025" cy="2450625"/>
          </a:xfrm>
          <a:prstGeom prst="flowChartInternalStorag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Los campamentos de refugiados del Sahara reciben un camión de bomberos donado por el Ayuntamiento de Zaragoza</a:t>
            </a:r>
          </a:p>
        </p:txBody>
      </p:sp>
      <p:sp>
        <p:nvSpPr>
          <p:cNvPr id="158" name="Shape 158"/>
          <p:cNvSpPr/>
          <p:nvPr/>
        </p:nvSpPr>
        <p:spPr>
          <a:xfrm>
            <a:off x="740900" y="3161025"/>
            <a:ext cx="3049200" cy="1396200"/>
          </a:xfrm>
          <a:prstGeom prst="flowChartAlternateProcess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5"/>
              </a:rPr>
              <a:t>Iván Helguera desata la pasión futbolística en la arena del desierto del Sáhara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Entrevista a colaboradora con el pueblo Saharaui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527900"/>
            <a:ext cx="3700500" cy="16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Entrevista a María Naranjo, profesora del IES Ítaca y colaboradora con la asociación Amigos del Sahara.</a:t>
            </a:r>
          </a:p>
        </p:txBody>
      </p:sp>
      <p:sp>
        <p:nvSpPr>
          <p:cNvPr descr="Entrevistamos a María Naranjo con el fin de saber más sobre el apadrinamiento de niños saharauies.  Trabajo de alumnos de 2º bachillerato para Proyecto Integrado." id="165" name="Shape 165" title="Entrevista a María Naranjo: el Apadrinamiento">
            <a:hlinkClick r:id="rId3"/>
          </p:cNvPr>
          <p:cNvSpPr/>
          <p:nvPr/>
        </p:nvSpPr>
        <p:spPr>
          <a:xfrm>
            <a:off x="4315425" y="14038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66" name="Shape 16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549" y="3266350"/>
            <a:ext cx="2294832" cy="16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UNICEF</a:t>
            </a:r>
          </a:p>
        </p:txBody>
      </p:sp>
      <p:sp>
        <p:nvSpPr>
          <p:cNvPr id="172" name="Shape 172"/>
          <p:cNvSpPr/>
          <p:nvPr/>
        </p:nvSpPr>
        <p:spPr>
          <a:xfrm>
            <a:off x="3625735" y="808776"/>
            <a:ext cx="4894799" cy="3938700"/>
          </a:xfrm>
          <a:prstGeom prst="verticalScroll">
            <a:avLst>
              <a:gd fmla="val 12500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20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Emplea programas sostenibles de supervivencia, educación y protección. Esto permite cambiar la vida de millones de niños.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91322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Plan </a:t>
            </a:r>
            <a:r>
              <a:rPr lang="es"/>
              <a:t>internacional 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193937"/>
            <a:ext cx="4113000" cy="33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050" y="975687"/>
            <a:ext cx="229760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350" y="244755"/>
            <a:ext cx="3564648" cy="193804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6148647" y="2835600"/>
            <a:ext cx="5716199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PRINGE GWETU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YEUKAI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Bibliografía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ming Soon"/>
            </a:pPr>
            <a:r>
              <a:rPr lang="es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3"/>
              </a:rPr>
              <a:t>http://www.saharasevilla.org/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ming Soon"/>
            </a:pPr>
            <a:r>
              <a:rPr lang="es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4"/>
              </a:rPr>
              <a:t>http://saharasevilla.org/index.php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ming Soon"/>
            </a:pPr>
            <a:r>
              <a:rPr lang="es" u="sng">
                <a:solidFill>
                  <a:schemeClr val="accent5"/>
                </a:solidFill>
                <a:latin typeface="Coming Soon"/>
                <a:ea typeface="Coming Soon"/>
                <a:cs typeface="Coming Soon"/>
                <a:sym typeface="Coming Soon"/>
              </a:rPr>
              <a:t>http://www.worldvision.es/apadrina/preguntas-frecuentes-sobre-el-apadrinamiento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ming Soon"/>
            </a:pPr>
            <a:r>
              <a:rPr lang="es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5"/>
              </a:rPr>
              <a:t>https://www.eacnur.org/blog/la-vida-en-los-campamentos-de-refugiados-saharauis/</a:t>
            </a:r>
            <a:r>
              <a:rPr lang="es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 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Font typeface="Coming Soon"/>
            </a:pPr>
            <a:r>
              <a:rPr lang="es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6"/>
              </a:rPr>
              <a:t>http://www.worldvision.es/como-funciona-el-apadrinamiento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ÍNDICE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chitects Daughter"/>
            </a:pPr>
            <a:r>
              <a:rPr lang="es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¿Qué es el apadrinamiento?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chitects Daughter"/>
            </a:pPr>
            <a:r>
              <a:rPr lang="es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¿Cómo se realiza?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chitects Daughter"/>
            </a:pPr>
            <a:r>
              <a:rPr lang="es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¿Cómo funciona?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chitects Daughter"/>
            </a:pPr>
            <a:r>
              <a:rPr lang="es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Preguntas frecuentes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chitects Daughter"/>
            </a:pPr>
            <a:r>
              <a:rPr lang="es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UNICEF y plan internacional 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chitects Daughter"/>
            </a:pPr>
            <a:r>
              <a:rPr lang="es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Otro programa de apadrinamiento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chitects Daughter"/>
            </a:pPr>
            <a:r>
              <a:rPr lang="es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Curiosidades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chitects Daughter"/>
            </a:pPr>
            <a:r>
              <a:rPr lang="es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Entrevista a colaboradora con el pueblo Saharaui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chitects Daughter"/>
            </a:pPr>
            <a:r>
              <a:rPr lang="es" sz="22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Bibliografía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¿Qué es el apadrinamiento? 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0" y="11441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8128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DCFCDC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Apadrinar se ha convertido en los últimos años como una muy buena opción a la hora de contribuir al desarrollo de una región que carece de recursos económicos. </a:t>
            </a:r>
          </a:p>
        </p:txBody>
      </p:sp>
      <p:sp>
        <p:nvSpPr>
          <p:cNvPr id="70" name="Shape 70"/>
          <p:cNvSpPr/>
          <p:nvPr/>
        </p:nvSpPr>
        <p:spPr>
          <a:xfrm>
            <a:off x="1283775" y="1800675"/>
            <a:ext cx="608700" cy="808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250100" y="2692625"/>
            <a:ext cx="2451000" cy="1521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8128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1200">
                <a:highlight>
                  <a:srgbClr val="DCFCDC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 Mediante el apadrinamiento, una persona física, una empresa o un grupo de amigos deciden hacer una aportación mensual a un niño o niña de estas regiones.</a:t>
            </a:r>
          </a:p>
        </p:txBody>
      </p:sp>
      <p:sp>
        <p:nvSpPr>
          <p:cNvPr id="72" name="Shape 72"/>
          <p:cNvSpPr/>
          <p:nvPr/>
        </p:nvSpPr>
        <p:spPr>
          <a:xfrm>
            <a:off x="5893750" y="1867325"/>
            <a:ext cx="567000" cy="766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076800" y="2692625"/>
            <a:ext cx="2417400" cy="1667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8128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1200">
                <a:highlight>
                  <a:srgbClr val="DCFCDC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 Hay que dejar claro este último punto, cualquiera puede apadrinar, es por ello que se convierte en algo muy original por ejemplo cuando lo hace un grupo de amigos.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¿Qué es el apadrinamiento?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183400" y="1425500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7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s" sz="15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s" sz="1500">
                <a:solidFill>
                  <a:srgbClr val="222222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Mucha gente se pregunta si es una manera eficaz de ayudar a los niños: </a:t>
            </a:r>
          </a:p>
          <a:p>
            <a:pPr lvl="0" rtl="0">
              <a:lnSpc>
                <a:spcPct val="7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7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7327600" y="775275"/>
            <a:ext cx="933600" cy="908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SI</a:t>
            </a:r>
          </a:p>
        </p:txBody>
      </p:sp>
      <p:sp>
        <p:nvSpPr>
          <p:cNvPr id="81" name="Shape 81"/>
          <p:cNvSpPr/>
          <p:nvPr/>
        </p:nvSpPr>
        <p:spPr>
          <a:xfrm>
            <a:off x="221300" y="2542550"/>
            <a:ext cx="8378100" cy="1575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7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s">
                <a:latin typeface="Architects Daughter"/>
                <a:ea typeface="Architects Daughter"/>
                <a:cs typeface="Architects Daughter"/>
                <a:sym typeface="Architects Daughter"/>
              </a:rPr>
              <a:t>Sí, es una de las mejores formas de ayudar porque tu aportación ayuda a financiar proyectos de desarrollo de vital importancia para el niño, la familia y toda su comunidad. Gracias a tu ayuda, realizamos actividades en las áreas más importantes para el presente y futuro de los niños: salud, nutrición, educación, incremento de los ingresos de los padres, etc.</a:t>
            </a:r>
          </a:p>
          <a:p>
            <a:pPr lvl="0" rtl="0">
              <a:lnSpc>
                <a:spcPct val="75000"/>
              </a:lnSpc>
              <a:spcBef>
                <a:spcPts val="0"/>
              </a:spcBef>
              <a:buNone/>
            </a:pPr>
            <a:r>
              <a:rPr lang="es">
                <a:latin typeface="Architects Daughter"/>
                <a:ea typeface="Architects Daughter"/>
                <a:cs typeface="Architects Daughter"/>
                <a:sym typeface="Architects Daughter"/>
              </a:rPr>
              <a:t>Cuando un niño es apadrinado, los beneficios se extienden a su familia y a su comunidad.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¿Cómo se realiza?</a:t>
            </a:r>
          </a:p>
        </p:txBody>
      </p:sp>
      <p:sp>
        <p:nvSpPr>
          <p:cNvPr id="87" name="Shape 87"/>
          <p:cNvSpPr/>
          <p:nvPr/>
        </p:nvSpPr>
        <p:spPr>
          <a:xfrm>
            <a:off x="481450" y="1280000"/>
            <a:ext cx="8044056" cy="1150848"/>
          </a:xfrm>
          <a:prstGeom prst="flowChartTerminator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600">
                <a:latin typeface="Coming Soon"/>
                <a:ea typeface="Coming Soon"/>
                <a:cs typeface="Coming Soon"/>
                <a:sym typeface="Coming Soon"/>
              </a:rPr>
              <a:t> Las familias de los niños conocen el funcionamiento del apadrinamiento y se involucran cuando toman las fotos de los niños, en la correspondencia con los padrinos y en las actividades de los proyectos.</a:t>
            </a:r>
          </a:p>
        </p:txBody>
      </p:sp>
      <p:cxnSp>
        <p:nvCxnSpPr>
          <p:cNvPr id="88" name="Shape 88"/>
          <p:cNvCxnSpPr/>
          <p:nvPr/>
        </p:nvCxnSpPr>
        <p:spPr>
          <a:xfrm flipH="1">
            <a:off x="1855300" y="2548275"/>
            <a:ext cx="622500" cy="657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9" name="Shape 89"/>
          <p:cNvCxnSpPr/>
          <p:nvPr/>
        </p:nvCxnSpPr>
        <p:spPr>
          <a:xfrm>
            <a:off x="5777625" y="2583500"/>
            <a:ext cx="786900" cy="645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0" name="Shape 90"/>
          <p:cNvSpPr/>
          <p:nvPr/>
        </p:nvSpPr>
        <p:spPr>
          <a:xfrm>
            <a:off x="387550" y="3229400"/>
            <a:ext cx="2877065" cy="1362204"/>
          </a:xfrm>
          <a:prstGeom prst="flowChartTerminator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u="sng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b="1" lang="es" u="sng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Es un proceso a largo plazo</a:t>
            </a:r>
            <a:r>
              <a:rPr lang="es" u="sng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: </a:t>
            </a:r>
            <a:r>
              <a:rPr lang="es">
                <a:latin typeface="Coming Soon"/>
                <a:ea typeface="Coming Soon"/>
                <a:cs typeface="Coming Soon"/>
                <a:sym typeface="Coming Soon"/>
              </a:rPr>
              <a:t>Son procesos duraderos, que realmente logran cambios significativos.</a:t>
            </a:r>
          </a:p>
        </p:txBody>
      </p:sp>
      <p:sp>
        <p:nvSpPr>
          <p:cNvPr id="91" name="Shape 91"/>
          <p:cNvSpPr/>
          <p:nvPr/>
        </p:nvSpPr>
        <p:spPr>
          <a:xfrm>
            <a:off x="5378350" y="3229400"/>
            <a:ext cx="2877065" cy="1339469"/>
          </a:xfrm>
          <a:prstGeom prst="flowChartTerminator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 u="sng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Las familias participan en todas las actividades</a:t>
            </a:r>
            <a:r>
              <a:rPr lang="es">
                <a:latin typeface="Coming Soon"/>
                <a:ea typeface="Coming Soon"/>
                <a:cs typeface="Coming Soon"/>
                <a:sym typeface="Coming Soon"/>
              </a:rPr>
              <a:t>, toman decisiones y con el tiempo la ayuda se convierte en autoayuda.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¿ Cómo funciona?</a:t>
            </a:r>
          </a:p>
        </p:txBody>
      </p:sp>
      <p:sp>
        <p:nvSpPr>
          <p:cNvPr id="97" name="Shape 97"/>
          <p:cNvSpPr/>
          <p:nvPr/>
        </p:nvSpPr>
        <p:spPr>
          <a:xfrm>
            <a:off x="528450" y="1409175"/>
            <a:ext cx="1926000" cy="1139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 sz="1500">
                <a:latin typeface="Coming Soon"/>
                <a:ea typeface="Coming Soon"/>
                <a:cs typeface="Coming Soon"/>
                <a:sym typeface="Coming Soon"/>
              </a:rPr>
              <a:t>LAS DONACIONES SE DESTINAN</a:t>
            </a:r>
          </a:p>
        </p:txBody>
      </p:sp>
      <p:cxnSp>
        <p:nvCxnSpPr>
          <p:cNvPr id="98" name="Shape 98"/>
          <p:cNvCxnSpPr/>
          <p:nvPr/>
        </p:nvCxnSpPr>
        <p:spPr>
          <a:xfrm flipH="1" rot="10800000">
            <a:off x="2583650" y="1972725"/>
            <a:ext cx="704400" cy="6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9" name="Shape 99"/>
          <p:cNvSpPr/>
          <p:nvPr/>
        </p:nvSpPr>
        <p:spPr>
          <a:xfrm>
            <a:off x="3417250" y="1623425"/>
            <a:ext cx="3064975" cy="704600"/>
          </a:xfrm>
          <a:prstGeom prst="flowChartPunchedTap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1500">
                <a:latin typeface="Coming Soon"/>
                <a:ea typeface="Coming Soon"/>
                <a:cs typeface="Coming Soon"/>
                <a:sym typeface="Coming Soon"/>
              </a:rPr>
              <a:t>ACTIVIDADES</a:t>
            </a:r>
          </a:p>
        </p:txBody>
      </p:sp>
      <p:sp>
        <p:nvSpPr>
          <p:cNvPr id="100" name="Shape 100"/>
          <p:cNvSpPr/>
          <p:nvPr/>
        </p:nvSpPr>
        <p:spPr>
          <a:xfrm>
            <a:off x="6728825" y="1914125"/>
            <a:ext cx="1139100" cy="21609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3174600" y="3288075"/>
            <a:ext cx="2794800" cy="1139100"/>
          </a:xfrm>
          <a:prstGeom prst="flowChartAlternateProcess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1500">
                <a:latin typeface="Coming Soon"/>
                <a:ea typeface="Coming Soon"/>
                <a:cs typeface="Coming Soon"/>
                <a:sym typeface="Coming Soon"/>
              </a:rPr>
              <a:t>Benefician a todas las poblaciones de una misma región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Preguntas frecuentes</a:t>
            </a:r>
          </a:p>
        </p:txBody>
      </p:sp>
      <p:sp>
        <p:nvSpPr>
          <p:cNvPr id="107" name="Shape 107"/>
          <p:cNvSpPr/>
          <p:nvPr/>
        </p:nvSpPr>
        <p:spPr>
          <a:xfrm>
            <a:off x="704600" y="1385700"/>
            <a:ext cx="2289900" cy="1174300"/>
          </a:xfrm>
          <a:prstGeom prst="flowChartPunchedTape">
            <a:avLst/>
          </a:prstGeom>
          <a:solidFill>
            <a:srgbClr val="F6B26B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latin typeface="Coming Soon"/>
                <a:ea typeface="Coming Soon"/>
                <a:cs typeface="Coming Soon"/>
                <a:sym typeface="Coming Soon"/>
              </a:rPr>
              <a:t>¿La aportación va íntegramente al niño?</a:t>
            </a:r>
          </a:p>
        </p:txBody>
      </p:sp>
      <p:cxnSp>
        <p:nvCxnSpPr>
          <p:cNvPr id="108" name="Shape 108"/>
          <p:cNvCxnSpPr>
            <a:stCxn id="107" idx="2"/>
          </p:cNvCxnSpPr>
          <p:nvPr/>
        </p:nvCxnSpPr>
        <p:spPr>
          <a:xfrm>
            <a:off x="1849550" y="2442570"/>
            <a:ext cx="6000" cy="434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9" name="Shape 109"/>
          <p:cNvSpPr/>
          <p:nvPr/>
        </p:nvSpPr>
        <p:spPr>
          <a:xfrm>
            <a:off x="446250" y="2982750"/>
            <a:ext cx="2924100" cy="13269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latin typeface="Coming Soon"/>
                <a:ea typeface="Coming Soon"/>
                <a:cs typeface="Coming Soon"/>
                <a:sym typeface="Coming Soon"/>
              </a:rPr>
              <a:t>La aportación mensual que cada padrino realiza se destina a un fondo único para el beneficio de todas las escuelas </a:t>
            </a:r>
          </a:p>
        </p:txBody>
      </p:sp>
      <p:sp>
        <p:nvSpPr>
          <p:cNvPr id="110" name="Shape 110"/>
          <p:cNvSpPr/>
          <p:nvPr/>
        </p:nvSpPr>
        <p:spPr>
          <a:xfrm>
            <a:off x="3497500" y="1385700"/>
            <a:ext cx="2149000" cy="1174300"/>
          </a:xfrm>
          <a:prstGeom prst="flowChartPunchedTap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latin typeface="Coming Soon"/>
                <a:ea typeface="Coming Soon"/>
                <a:cs typeface="Coming Soon"/>
                <a:sym typeface="Coming Soon"/>
              </a:rPr>
              <a:t>¿Qué relación legal existe?</a:t>
            </a:r>
          </a:p>
        </p:txBody>
      </p:sp>
      <p:cxnSp>
        <p:nvCxnSpPr>
          <p:cNvPr id="111" name="Shape 111"/>
          <p:cNvCxnSpPr>
            <a:stCxn id="110" idx="2"/>
          </p:cNvCxnSpPr>
          <p:nvPr/>
        </p:nvCxnSpPr>
        <p:spPr>
          <a:xfrm>
            <a:off x="4572000" y="2442570"/>
            <a:ext cx="7800" cy="434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2" name="Shape 112"/>
          <p:cNvSpPr/>
          <p:nvPr/>
        </p:nvSpPr>
        <p:spPr>
          <a:xfrm>
            <a:off x="3628625" y="3018000"/>
            <a:ext cx="2289900" cy="12213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latin typeface="Coming Soon"/>
                <a:ea typeface="Coming Soon"/>
                <a:cs typeface="Coming Soon"/>
                <a:sym typeface="Coming Soon"/>
              </a:rPr>
              <a:t>El apadrinamiento es un vínculo voluntario. No existe ningún vínculo legal entre niño y padrino. </a:t>
            </a:r>
          </a:p>
        </p:txBody>
      </p:sp>
      <p:sp>
        <p:nvSpPr>
          <p:cNvPr id="113" name="Shape 113"/>
          <p:cNvSpPr/>
          <p:nvPr/>
        </p:nvSpPr>
        <p:spPr>
          <a:xfrm>
            <a:off x="6094700" y="1467900"/>
            <a:ext cx="2149000" cy="1009900"/>
          </a:xfrm>
          <a:prstGeom prst="flowChartPunchedTap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latin typeface="Coming Soon"/>
                <a:ea typeface="Coming Soon"/>
                <a:cs typeface="Coming Soon"/>
                <a:sym typeface="Coming Soon"/>
              </a:rPr>
              <a:t>¿Puedo pagarle una carrera universitaria?</a:t>
            </a:r>
          </a:p>
        </p:txBody>
      </p:sp>
      <p:cxnSp>
        <p:nvCxnSpPr>
          <p:cNvPr id="114" name="Shape 114"/>
          <p:cNvCxnSpPr>
            <a:stCxn id="113" idx="2"/>
          </p:cNvCxnSpPr>
          <p:nvPr/>
        </p:nvCxnSpPr>
        <p:spPr>
          <a:xfrm>
            <a:off x="7169200" y="2376810"/>
            <a:ext cx="17700" cy="465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5" name="Shape 115"/>
          <p:cNvSpPr/>
          <p:nvPr/>
        </p:nvSpPr>
        <p:spPr>
          <a:xfrm>
            <a:off x="6153400" y="3018000"/>
            <a:ext cx="2489550" cy="1221300"/>
          </a:xfrm>
          <a:prstGeom prst="flowChartProcess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latin typeface="Coming Soon"/>
                <a:ea typeface="Coming Soon"/>
                <a:cs typeface="Coming Soon"/>
                <a:sym typeface="Coming Soon"/>
              </a:rPr>
              <a:t>Si el niño quiere seguir estudiando, la Fundación pone a su disposición todos los medios necesarios para que puedan hacerlo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de apadrinamiento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Asociación de Amistad con el Pueblo Saharaui de Sevilla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rPr lang="es" sz="1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22" name="Shape 122"/>
          <p:cNvSpPr/>
          <p:nvPr/>
        </p:nvSpPr>
        <p:spPr>
          <a:xfrm>
            <a:off x="311700" y="1667000"/>
            <a:ext cx="8608500" cy="6780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latin typeface="Architects Daughter"/>
                <a:ea typeface="Architects Daughter"/>
                <a:cs typeface="Architects Daughter"/>
                <a:sym typeface="Architects Daughter"/>
              </a:rPr>
              <a:t>Esta asociación nace de unas personas identificadas por el problema  del pueblo saharaui que quiere difundir y sensibilizar del problema que tienen allí.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2001450" y="2410350"/>
            <a:ext cx="764100" cy="925500"/>
          </a:xfrm>
          <a:prstGeom prst="leftUpArrow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93725" y="2738525"/>
            <a:ext cx="1732500" cy="1350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latin typeface="Architects Daughter"/>
                <a:ea typeface="Architects Daughter"/>
                <a:cs typeface="Architects Daughter"/>
                <a:sym typeface="Architects Daughter"/>
              </a:rPr>
              <a:t>1992: Se constituye la AAPSS.</a:t>
            </a:r>
          </a:p>
        </p:txBody>
      </p:sp>
      <p:sp>
        <p:nvSpPr>
          <p:cNvPr id="125" name="Shape 125"/>
          <p:cNvSpPr/>
          <p:nvPr/>
        </p:nvSpPr>
        <p:spPr>
          <a:xfrm>
            <a:off x="4261150" y="2464150"/>
            <a:ext cx="613500" cy="742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3755500" y="3325800"/>
            <a:ext cx="1624800" cy="1474200"/>
          </a:xfrm>
          <a:prstGeom prst="snip1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latin typeface="Architects Daughter"/>
                <a:ea typeface="Architects Daughter"/>
                <a:cs typeface="Architects Daughter"/>
                <a:sym typeface="Architects Daughter"/>
              </a:rPr>
              <a:t>1993: La AAPSS comienza a impulsar sus primeras actividades.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/>
        </p:nvSpPr>
        <p:spPr>
          <a:xfrm rot="5400000">
            <a:off x="6144225" y="2431500"/>
            <a:ext cx="839400" cy="883200"/>
          </a:xfrm>
          <a:prstGeom prst="leftUpArrow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7274175" y="2464150"/>
            <a:ext cx="1355700" cy="2044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latin typeface="Architects Daughter"/>
                <a:ea typeface="Architects Daughter"/>
                <a:cs typeface="Architects Daughter"/>
                <a:sym typeface="Architects Daughter"/>
              </a:rPr>
              <a:t>1994: En ese mismo año se inicia el programa Vacaciones en Paz,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de apadrinamiento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417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527275" y="1269725"/>
            <a:ext cx="2184300" cy="5727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2500">
                <a:latin typeface="Architects Daughter"/>
                <a:ea typeface="Architects Daughter"/>
                <a:cs typeface="Architects Daughter"/>
                <a:sym typeface="Architects Daughter"/>
              </a:rPr>
              <a:t>¿Que hacen?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aaaasdff.jpg"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800" y="2517149"/>
            <a:ext cx="2726474" cy="1808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aaaaaaaaaavv.jpg"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9750" y="1141700"/>
            <a:ext cx="2231449" cy="167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aaasdf.jpg"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7824" y="3203074"/>
            <a:ext cx="2849574" cy="1886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aaaaccvv.jpg" id="139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6125" y="1017725"/>
            <a:ext cx="2231450" cy="1670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aaacvbnm.jpg" id="140" name="Shape 1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3275" y="3040959"/>
            <a:ext cx="2726474" cy="20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