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escolonizacionafrica.blogspot.com.es/" TargetMode="External"/><Relationship Id="rId4" Type="http://schemas.openxmlformats.org/officeDocument/2006/relationships/hyperlink" Target="http://mediateca.cl/900/historia/universal/europa/guerra%20fria/mapa%20descolonizacion%20de%20africa.htm" TargetMode="External"/><Relationship Id="rId5" Type="http://schemas.openxmlformats.org/officeDocument/2006/relationships/hyperlink" Target="http://www.equilibriointernacional.com/2014/06/primavera-arabe-causas-y-consecuencias.html" TargetMode="External"/><Relationship Id="rId6" Type="http://schemas.openxmlformats.org/officeDocument/2006/relationships/hyperlink" Target="https://es.wikipedia.org/wiki/Primavera_%C3%81ra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9.jpg"/><Relationship Id="rId4" Type="http://schemas.openxmlformats.org/officeDocument/2006/relationships/image" Target="../media/image0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905000" y="0"/>
            <a:ext cx="4782970" cy="5143499"/>
          </a:xfrm>
          <a:prstGeom prst="rect">
            <a:avLst/>
          </a:prstGeom>
          <a:noFill/>
          <a:ln>
            <a:noFill/>
          </a:ln>
        </p:spPr>
      </p:pic>
      <p:sp>
        <p:nvSpPr>
          <p:cNvPr id="55" name="Shape 55"/>
          <p:cNvSpPr txBox="1"/>
          <p:nvPr>
            <p:ph type="ctrTitle"/>
          </p:nvPr>
        </p:nvSpPr>
        <p:spPr>
          <a:xfrm>
            <a:off x="311708" y="328300"/>
            <a:ext cx="8520600" cy="2052600"/>
          </a:xfrm>
          <a:prstGeom prst="rect">
            <a:avLst/>
          </a:prstGeom>
        </p:spPr>
        <p:txBody>
          <a:bodyPr anchorCtr="0" anchor="b" bIns="91425" lIns="91425" rIns="91425" tIns="91425">
            <a:noAutofit/>
          </a:bodyPr>
          <a:lstStyle/>
          <a:p>
            <a:pPr lvl="0" rtl="0">
              <a:spcBef>
                <a:spcPts val="0"/>
              </a:spcBef>
              <a:buClr>
                <a:schemeClr val="dk1"/>
              </a:buClr>
              <a:buSzPct val="25000"/>
              <a:buFont typeface="Arial"/>
              <a:buNone/>
            </a:pPr>
            <a:r>
              <a:rPr b="1" lang="es" sz="4800"/>
              <a:t>LA DESCOLONIZACIÓN</a:t>
            </a:r>
          </a:p>
          <a:p>
            <a:pPr lvl="0" rtl="0">
              <a:spcBef>
                <a:spcPts val="0"/>
              </a:spcBef>
              <a:buNone/>
            </a:pPr>
            <a:r>
              <a:rPr b="1" lang="es" sz="3500">
                <a:solidFill>
                  <a:srgbClr val="434343"/>
                </a:solidFill>
              </a:rPr>
              <a:t>UN CONFLICTO SIN RESOLVER</a:t>
            </a:r>
          </a:p>
        </p:txBody>
      </p:sp>
      <p:sp>
        <p:nvSpPr>
          <p:cNvPr id="56" name="Shape 56"/>
          <p:cNvSpPr txBox="1"/>
          <p:nvPr>
            <p:ph idx="1" type="subTitle"/>
          </p:nvPr>
        </p:nvSpPr>
        <p:spPr>
          <a:xfrm>
            <a:off x="311700" y="3229225"/>
            <a:ext cx="8520600" cy="1215900"/>
          </a:xfrm>
          <a:prstGeom prst="rect">
            <a:avLst/>
          </a:prstGeom>
        </p:spPr>
        <p:txBody>
          <a:bodyPr anchorCtr="0" anchor="t" bIns="91425" lIns="91425" rIns="91425" tIns="91425">
            <a:noAutofit/>
          </a:bodyPr>
          <a:lstStyle/>
          <a:p>
            <a:pPr lvl="0" rtl="0" algn="l">
              <a:spcBef>
                <a:spcPts val="0"/>
              </a:spcBef>
              <a:buClr>
                <a:schemeClr val="dk1"/>
              </a:buClr>
              <a:buSzPct val="78571"/>
              <a:buFont typeface="Arial"/>
              <a:buNone/>
            </a:pPr>
            <a:r>
              <a:rPr b="1" lang="es" sz="1400"/>
              <a:t>Realizado por:</a:t>
            </a:r>
          </a:p>
          <a:p>
            <a:pPr lvl="0" rtl="0" algn="l">
              <a:spcBef>
                <a:spcPts val="0"/>
              </a:spcBef>
              <a:buClr>
                <a:schemeClr val="dk1"/>
              </a:buClr>
              <a:buSzPct val="78571"/>
              <a:buFont typeface="Arial"/>
              <a:buNone/>
            </a:pPr>
            <a:r>
              <a:rPr b="1" lang="es" sz="1400"/>
              <a:t>Noelia Infante, Celia Cortegana,</a:t>
            </a:r>
          </a:p>
          <a:p>
            <a:pPr lvl="0" rtl="0" algn="l">
              <a:spcBef>
                <a:spcPts val="0"/>
              </a:spcBef>
              <a:buClr>
                <a:schemeClr val="dk1"/>
              </a:buClr>
              <a:buSzPct val="78571"/>
              <a:buFont typeface="Arial"/>
              <a:buNone/>
            </a:pPr>
            <a:r>
              <a:rPr b="1" lang="es" sz="1400"/>
              <a:t>Carmen Martín, Lidia Soto,</a:t>
            </a:r>
          </a:p>
          <a:p>
            <a:pPr lvl="0" rtl="0" algn="l">
              <a:spcBef>
                <a:spcPts val="0"/>
              </a:spcBef>
              <a:buClr>
                <a:schemeClr val="dk1"/>
              </a:buClr>
              <a:buSzPct val="78571"/>
              <a:buFont typeface="Arial"/>
              <a:buNone/>
            </a:pPr>
            <a:r>
              <a:rPr b="1" lang="es" sz="1400"/>
              <a:t>Miguel Cortés y Jaime de la Morena.</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La Primavera Árabe. </a:t>
            </a:r>
            <a:r>
              <a:rPr lang="es" sz="2000">
                <a:solidFill>
                  <a:srgbClr val="434343"/>
                </a:solidFill>
              </a:rPr>
              <a:t>Estatuto político de los países árabes (2016)</a:t>
            </a:r>
          </a:p>
        </p:txBody>
      </p:sp>
      <p:pic>
        <p:nvPicPr>
          <p:cNvPr id="121" name="Shape 121"/>
          <p:cNvPicPr preferRelativeResize="0"/>
          <p:nvPr/>
        </p:nvPicPr>
        <p:blipFill>
          <a:blip r:embed="rId3">
            <a:alphaModFix/>
          </a:blip>
          <a:stretch>
            <a:fillRect/>
          </a:stretch>
        </p:blipFill>
        <p:spPr>
          <a:xfrm>
            <a:off x="763812" y="923800"/>
            <a:ext cx="7616377" cy="4006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nvSpPr>
        <p:spPr>
          <a:xfrm>
            <a:off x="311700" y="832100"/>
            <a:ext cx="8520600" cy="10590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Aprovechando el desgobierno de algunos países del Norte de África, grupos terroristas del autodenominado “Estado Islámico” han aprovechado la ocasión para asentarse en estos países.</a:t>
            </a:r>
          </a:p>
          <a:p>
            <a:pPr indent="457200" lvl="0" rtl="0" algn="just">
              <a:lnSpc>
                <a:spcPct val="115000"/>
              </a:lnSpc>
              <a:spcBef>
                <a:spcPts val="0"/>
              </a:spcBef>
              <a:spcAft>
                <a:spcPts val="1600"/>
              </a:spcAft>
              <a:buNone/>
            </a:pPr>
            <a:r>
              <a:t/>
            </a:r>
            <a:endParaRPr sz="1800">
              <a:solidFill>
                <a:srgbClr val="595959"/>
              </a:solidFill>
            </a:endParaRPr>
          </a:p>
          <a:p>
            <a:pPr indent="457200" lvl="0" rtl="0" algn="just">
              <a:lnSpc>
                <a:spcPct val="115000"/>
              </a:lnSpc>
              <a:spcBef>
                <a:spcPts val="0"/>
              </a:spcBef>
              <a:spcAft>
                <a:spcPts val="1600"/>
              </a:spcAft>
              <a:buNone/>
            </a:pPr>
            <a:r>
              <a:t/>
            </a:r>
            <a:endParaRPr sz="1800">
              <a:solidFill>
                <a:srgbClr val="595959"/>
              </a:solidFill>
            </a:endParaRPr>
          </a:p>
          <a:p>
            <a:pPr indent="457200" lvl="0" rtl="0" algn="just">
              <a:lnSpc>
                <a:spcPct val="115000"/>
              </a:lnSpc>
              <a:spcBef>
                <a:spcPts val="0"/>
              </a:spcBef>
              <a:spcAft>
                <a:spcPts val="1600"/>
              </a:spcAft>
              <a:buNone/>
            </a:pPr>
            <a:r>
              <a:t/>
            </a:r>
            <a:endParaRPr sz="1800">
              <a:solidFill>
                <a:srgbClr val="595959"/>
              </a:solidFill>
            </a:endParaRPr>
          </a:p>
        </p:txBody>
      </p:sp>
      <p:sp>
        <p:nvSpPr>
          <p:cNvPr id="127" name="Shape 127"/>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Estado Islámico (DAESH). </a:t>
            </a:r>
            <a:r>
              <a:rPr lang="es" sz="2000">
                <a:solidFill>
                  <a:srgbClr val="434343"/>
                </a:solidFill>
              </a:rPr>
              <a:t>Peligros</a:t>
            </a:r>
          </a:p>
        </p:txBody>
      </p:sp>
      <p:sp>
        <p:nvSpPr>
          <p:cNvPr id="128" name="Shape 128"/>
          <p:cNvSpPr txBox="1"/>
          <p:nvPr/>
        </p:nvSpPr>
        <p:spPr>
          <a:xfrm>
            <a:off x="311700" y="2019650"/>
            <a:ext cx="3297900" cy="26322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Europa se ha dado cuenta tarde del peligro que esto supone, dado que el asentamiento de DAESH en esta región supone un peligro para la seguridad de toda Europa. </a:t>
            </a:r>
          </a:p>
        </p:txBody>
      </p:sp>
      <p:sp>
        <p:nvSpPr>
          <p:cNvPr id="129" name="Shape 129"/>
          <p:cNvSpPr txBox="1"/>
          <p:nvPr/>
        </p:nvSpPr>
        <p:spPr>
          <a:xfrm>
            <a:off x="4016575" y="4334100"/>
            <a:ext cx="4732500" cy="393300"/>
          </a:xfrm>
          <a:prstGeom prst="rect">
            <a:avLst/>
          </a:prstGeom>
          <a:noFill/>
          <a:ln>
            <a:noFill/>
          </a:ln>
        </p:spPr>
        <p:txBody>
          <a:bodyPr anchorCtr="0" anchor="t" bIns="91425" lIns="91425" rIns="91425" tIns="91425">
            <a:noAutofit/>
          </a:bodyPr>
          <a:lstStyle/>
          <a:p>
            <a:pPr lvl="0" rtl="0" algn="ctr">
              <a:spcBef>
                <a:spcPts val="0"/>
              </a:spcBef>
              <a:buNone/>
            </a:pPr>
            <a:r>
              <a:rPr lang="es"/>
              <a:t>Territorio pretendido por DAESH</a:t>
            </a:r>
          </a:p>
        </p:txBody>
      </p:sp>
      <p:pic>
        <p:nvPicPr>
          <p:cNvPr descr="Descolonizacion 6.jpg" id="130" name="Shape 130"/>
          <p:cNvPicPr preferRelativeResize="0"/>
          <p:nvPr/>
        </p:nvPicPr>
        <p:blipFill>
          <a:blip r:embed="rId3">
            <a:alphaModFix/>
          </a:blip>
          <a:stretch>
            <a:fillRect/>
          </a:stretch>
        </p:blipFill>
        <p:spPr>
          <a:xfrm>
            <a:off x="4132087" y="2043500"/>
            <a:ext cx="4501473" cy="213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311700" y="832100"/>
            <a:ext cx="8520600" cy="38274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Mientras existan intereses de terceros países por influir en los gobiernos para tener preferencia en la obtención de los recursos naturales del continente africano, será imposible resolver el “conflicto de descolonización”.</a:t>
            </a:r>
          </a:p>
          <a:p>
            <a:pPr indent="457200" lvl="0" rtl="0" algn="just">
              <a:lnSpc>
                <a:spcPct val="115000"/>
              </a:lnSpc>
              <a:spcBef>
                <a:spcPts val="0"/>
              </a:spcBef>
              <a:spcAft>
                <a:spcPts val="1600"/>
              </a:spcAft>
              <a:buNone/>
            </a:pPr>
            <a:r>
              <a:rPr lang="es" sz="1800">
                <a:solidFill>
                  <a:srgbClr val="595959"/>
                </a:solidFill>
              </a:rPr>
              <a:t>Europa junto a la ONU, deberían tomar las riendas de la “democratización” del continente africano, y no dejar en manos de las grandes empresas el futuro de África.</a:t>
            </a:r>
          </a:p>
          <a:p>
            <a:pPr indent="-342900" lvl="0" marL="457200" rtl="0" algn="just">
              <a:lnSpc>
                <a:spcPct val="115000"/>
              </a:lnSpc>
              <a:spcBef>
                <a:spcPts val="0"/>
              </a:spcBef>
              <a:spcAft>
                <a:spcPts val="1600"/>
              </a:spcAft>
              <a:buClr>
                <a:srgbClr val="595959"/>
              </a:buClr>
              <a:buSzPct val="100000"/>
              <a:buChar char="-"/>
            </a:pPr>
            <a:r>
              <a:rPr lang="es" sz="1800">
                <a:solidFill>
                  <a:srgbClr val="595959"/>
                </a:solidFill>
              </a:rPr>
              <a:t>Favorecer regímenes democráticos, con ayudas socio económicas.</a:t>
            </a:r>
          </a:p>
          <a:p>
            <a:pPr indent="-342900" lvl="0" marL="457200" rtl="0" algn="just">
              <a:lnSpc>
                <a:spcPct val="115000"/>
              </a:lnSpc>
              <a:spcBef>
                <a:spcPts val="0"/>
              </a:spcBef>
              <a:spcAft>
                <a:spcPts val="1600"/>
              </a:spcAft>
              <a:buClr>
                <a:srgbClr val="595959"/>
              </a:buClr>
              <a:buSzPct val="100000"/>
              <a:buChar char="-"/>
            </a:pPr>
            <a:r>
              <a:rPr lang="es" sz="1800">
                <a:solidFill>
                  <a:srgbClr val="595959"/>
                </a:solidFill>
              </a:rPr>
              <a:t>Ayudar al desarrollo industrial de la zona.</a:t>
            </a:r>
          </a:p>
          <a:p>
            <a:pPr indent="-342900" lvl="0" marL="457200" rtl="0" algn="just">
              <a:lnSpc>
                <a:spcPct val="115000"/>
              </a:lnSpc>
              <a:spcBef>
                <a:spcPts val="0"/>
              </a:spcBef>
              <a:spcAft>
                <a:spcPts val="1600"/>
              </a:spcAft>
              <a:buClr>
                <a:srgbClr val="595959"/>
              </a:buClr>
              <a:buSzPct val="100000"/>
              <a:buChar char="-"/>
            </a:pPr>
            <a:r>
              <a:rPr lang="es" sz="1800">
                <a:solidFill>
                  <a:srgbClr val="595959"/>
                </a:solidFill>
              </a:rPr>
              <a:t>Tratar con respeto a los refugiados de los países en conflicto.</a:t>
            </a:r>
          </a:p>
          <a:p>
            <a:pPr lvl="0" rtl="0" algn="just">
              <a:lnSpc>
                <a:spcPct val="115000"/>
              </a:lnSpc>
              <a:spcBef>
                <a:spcPts val="0"/>
              </a:spcBef>
              <a:spcAft>
                <a:spcPts val="1600"/>
              </a:spcAft>
              <a:buNone/>
            </a:pPr>
            <a:r>
              <a:t/>
            </a:r>
            <a:endParaRPr sz="1800">
              <a:solidFill>
                <a:srgbClr val="595959"/>
              </a:solidFill>
            </a:endParaRPr>
          </a:p>
          <a:p>
            <a:pPr indent="457200" lvl="0" rtl="0" algn="just">
              <a:lnSpc>
                <a:spcPct val="115000"/>
              </a:lnSpc>
              <a:spcBef>
                <a:spcPts val="0"/>
              </a:spcBef>
              <a:spcAft>
                <a:spcPts val="1600"/>
              </a:spcAft>
              <a:buNone/>
            </a:pPr>
            <a:r>
              <a:t/>
            </a:r>
            <a:endParaRPr sz="1800">
              <a:solidFill>
                <a:srgbClr val="595959"/>
              </a:solidFill>
            </a:endParaRPr>
          </a:p>
        </p:txBody>
      </p:sp>
      <p:sp>
        <p:nvSpPr>
          <p:cNvPr id="136" name="Shape 136"/>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Reflexión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nvSpPr>
        <p:spPr>
          <a:xfrm>
            <a:off x="311700" y="445025"/>
            <a:ext cx="8520600" cy="572700"/>
          </a:xfrm>
          <a:prstGeom prst="rect">
            <a:avLst/>
          </a:prstGeom>
          <a:noFill/>
          <a:ln>
            <a:noFill/>
          </a:ln>
        </p:spPr>
        <p:txBody>
          <a:bodyPr anchorCtr="0" anchor="t" bIns="91425" lIns="91425" rIns="91425" tIns="91425">
            <a:noAutofit/>
          </a:bodyPr>
          <a:lstStyle/>
          <a:p>
            <a:pPr lvl="0" rtl="0">
              <a:spcBef>
                <a:spcPts val="0"/>
              </a:spcBef>
              <a:buNone/>
            </a:pPr>
            <a:r>
              <a:rPr lang="es" sz="2800">
                <a:solidFill>
                  <a:srgbClr val="000000"/>
                </a:solidFill>
              </a:rPr>
              <a:t>Bibliografía</a:t>
            </a:r>
          </a:p>
        </p:txBody>
      </p:sp>
      <p:sp>
        <p:nvSpPr>
          <p:cNvPr id="142" name="Shape 142"/>
          <p:cNvSpPr txBox="1"/>
          <p:nvPr/>
        </p:nvSpPr>
        <p:spPr>
          <a:xfrm>
            <a:off x="311700" y="1152475"/>
            <a:ext cx="8520600" cy="34164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s" sz="1800" u="sng">
                <a:solidFill>
                  <a:srgbClr val="0097A7"/>
                </a:solidFill>
                <a:hlinkClick r:id="rId3"/>
              </a:rPr>
              <a:t>http://descolonizacionafrica.blogspot.com.es/</a:t>
            </a:r>
          </a:p>
          <a:p>
            <a:pPr lvl="0" rtl="0">
              <a:lnSpc>
                <a:spcPct val="115000"/>
              </a:lnSpc>
              <a:spcBef>
                <a:spcPts val="0"/>
              </a:spcBef>
              <a:spcAft>
                <a:spcPts val="1600"/>
              </a:spcAft>
              <a:buNone/>
            </a:pPr>
            <a:r>
              <a:rPr lang="es" sz="1800" u="sng">
                <a:solidFill>
                  <a:srgbClr val="0097A7"/>
                </a:solidFill>
                <a:hlinkClick r:id="rId4"/>
              </a:rPr>
              <a:t>http://mediateca.cl/900/historia/universal/europa/guerra%20fria/mapa%20descolonizacion%20de%20africa.htm</a:t>
            </a:r>
          </a:p>
          <a:p>
            <a:pPr lvl="0" rtl="0">
              <a:lnSpc>
                <a:spcPct val="115000"/>
              </a:lnSpc>
              <a:spcBef>
                <a:spcPts val="0"/>
              </a:spcBef>
              <a:spcAft>
                <a:spcPts val="1600"/>
              </a:spcAft>
              <a:buNone/>
            </a:pPr>
            <a:r>
              <a:rPr lang="es" sz="1800" u="sng">
                <a:solidFill>
                  <a:srgbClr val="0097A7"/>
                </a:solidFill>
                <a:hlinkClick r:id="rId5"/>
              </a:rPr>
              <a:t>http://www.equilibriointernacional.com/2014/06/primavera-arabe-causas-y-consecuencias.html</a:t>
            </a:r>
          </a:p>
          <a:p>
            <a:pPr lvl="0" rtl="0">
              <a:lnSpc>
                <a:spcPct val="115000"/>
              </a:lnSpc>
              <a:spcBef>
                <a:spcPts val="0"/>
              </a:spcBef>
              <a:spcAft>
                <a:spcPts val="1600"/>
              </a:spcAft>
              <a:buNone/>
            </a:pPr>
            <a:r>
              <a:rPr lang="es" sz="1800" u="sng">
                <a:solidFill>
                  <a:srgbClr val="0097A7"/>
                </a:solidFill>
                <a:hlinkClick r:id="rId6"/>
              </a:rPr>
              <a:t>https://es.wikipedia.org/wiki/Primavera_%C3%81rabe</a:t>
            </a:r>
          </a:p>
          <a:p>
            <a:pPr lvl="0" rtl="0">
              <a:lnSpc>
                <a:spcPct val="115000"/>
              </a:lnSpc>
              <a:spcBef>
                <a:spcPts val="0"/>
              </a:spcBef>
              <a:spcAft>
                <a:spcPts val="1600"/>
              </a:spcAft>
              <a:buNone/>
            </a:pPr>
            <a:r>
              <a:t/>
            </a:r>
            <a:endParaRPr sz="1800">
              <a:solidFill>
                <a:srgbClr val="595959"/>
              </a:solidFill>
            </a:endParaRPr>
          </a:p>
          <a:p>
            <a:pPr lvl="0" rtl="0">
              <a:lnSpc>
                <a:spcPct val="115000"/>
              </a:lnSpc>
              <a:spcBef>
                <a:spcPts val="0"/>
              </a:spcBef>
              <a:spcAft>
                <a:spcPts val="1600"/>
              </a:spcAft>
              <a:buNone/>
            </a:pPr>
            <a:r>
              <a:t/>
            </a:r>
            <a:endParaRPr sz="1800">
              <a:solidFill>
                <a:srgbClr val="595959"/>
              </a:solidFill>
            </a:endParaRPr>
          </a:p>
          <a:p>
            <a:pPr lvl="0" rtl="0">
              <a:lnSpc>
                <a:spcPct val="115000"/>
              </a:lnSpc>
              <a:spcBef>
                <a:spcPts val="0"/>
              </a:spcBef>
              <a:spcAft>
                <a:spcPts val="1600"/>
              </a:spcAft>
              <a:buNone/>
            </a:pPr>
            <a:r>
              <a:t/>
            </a:r>
            <a:endParaRPr sz="1800">
              <a:solidFill>
                <a:srgbClr val="595959"/>
              </a:solidFill>
            </a:endParaRPr>
          </a:p>
          <a:p>
            <a:pPr lvl="0" rtl="0">
              <a:lnSpc>
                <a:spcPct val="115000"/>
              </a:lnSpc>
              <a:spcBef>
                <a:spcPts val="0"/>
              </a:spcBef>
              <a:spcAft>
                <a:spcPts val="1600"/>
              </a:spcAft>
              <a:buNone/>
            </a:pPr>
            <a:r>
              <a:t/>
            </a:r>
            <a:endParaRPr sz="18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Índice</a:t>
            </a:r>
          </a:p>
        </p:txBody>
      </p:sp>
      <p:sp>
        <p:nvSpPr>
          <p:cNvPr id="62" name="Shape 62"/>
          <p:cNvSpPr txBox="1"/>
          <p:nvPr/>
        </p:nvSpPr>
        <p:spPr>
          <a:xfrm>
            <a:off x="311700" y="956976"/>
            <a:ext cx="8520600" cy="3604200"/>
          </a:xfrm>
          <a:prstGeom prst="rect">
            <a:avLst/>
          </a:prstGeom>
          <a:noFill/>
          <a:ln>
            <a:noFill/>
          </a:ln>
        </p:spPr>
        <p:txBody>
          <a:bodyPr anchorCtr="0" anchor="t" bIns="91425" lIns="91425" rIns="91425" tIns="91425">
            <a:noAutofit/>
          </a:bodyPr>
          <a:lstStyle/>
          <a:p>
            <a:pPr indent="-342900" lvl="0" marL="457200" rtl="0" algn="just">
              <a:lnSpc>
                <a:spcPct val="115000"/>
              </a:lnSpc>
              <a:spcBef>
                <a:spcPts val="0"/>
              </a:spcBef>
              <a:spcAft>
                <a:spcPts val="1600"/>
              </a:spcAft>
              <a:buSzPct val="100000"/>
              <a:buAutoNum type="arabicPeriod"/>
            </a:pPr>
            <a:r>
              <a:rPr lang="es" sz="1800">
                <a:solidFill>
                  <a:srgbClr val="000000"/>
                </a:solidFill>
              </a:rPr>
              <a:t>La descolonización.</a:t>
            </a:r>
            <a:r>
              <a:rPr lang="es" sz="1800">
                <a:solidFill>
                  <a:srgbClr val="595959"/>
                </a:solidFill>
              </a:rPr>
              <a:t> Declive del imperialismo europeo</a:t>
            </a:r>
          </a:p>
          <a:p>
            <a:pPr indent="-342900" lvl="0" marL="457200" rtl="0" algn="just">
              <a:lnSpc>
                <a:spcPct val="115000"/>
              </a:lnSpc>
              <a:spcBef>
                <a:spcPts val="0"/>
              </a:spcBef>
              <a:spcAft>
                <a:spcPts val="1600"/>
              </a:spcAft>
              <a:buSzPct val="100000"/>
              <a:buAutoNum type="arabicPeriod"/>
            </a:pPr>
            <a:r>
              <a:rPr lang="es" sz="1800">
                <a:solidFill>
                  <a:srgbClr val="000000"/>
                </a:solidFill>
              </a:rPr>
              <a:t>Causas de la descolonización.</a:t>
            </a:r>
            <a:r>
              <a:rPr lang="es" sz="1800">
                <a:solidFill>
                  <a:srgbClr val="595959"/>
                </a:solidFill>
              </a:rPr>
              <a:t> Independencia de África</a:t>
            </a:r>
          </a:p>
          <a:p>
            <a:pPr indent="-342900" lvl="0" marL="457200" rtl="0" algn="just">
              <a:lnSpc>
                <a:spcPct val="115000"/>
              </a:lnSpc>
              <a:spcBef>
                <a:spcPts val="0"/>
              </a:spcBef>
              <a:spcAft>
                <a:spcPts val="1600"/>
              </a:spcAft>
              <a:buSzPct val="100000"/>
              <a:buAutoNum type="arabicPeriod"/>
            </a:pPr>
            <a:r>
              <a:rPr lang="es" sz="1800">
                <a:solidFill>
                  <a:srgbClr val="000000"/>
                </a:solidFill>
              </a:rPr>
              <a:t>Causas de la descolonización.</a:t>
            </a:r>
            <a:r>
              <a:rPr lang="es" sz="1800">
                <a:solidFill>
                  <a:srgbClr val="595959"/>
                </a:solidFill>
              </a:rPr>
              <a:t> La guerra fría</a:t>
            </a:r>
          </a:p>
          <a:p>
            <a:pPr indent="-342900" lvl="0" marL="457200" rtl="0" algn="just">
              <a:lnSpc>
                <a:spcPct val="115000"/>
              </a:lnSpc>
              <a:spcBef>
                <a:spcPts val="0"/>
              </a:spcBef>
              <a:spcAft>
                <a:spcPts val="1600"/>
              </a:spcAft>
              <a:buSzPct val="100000"/>
              <a:buAutoNum type="arabicPeriod"/>
            </a:pPr>
            <a:r>
              <a:rPr lang="es" sz="1800">
                <a:solidFill>
                  <a:srgbClr val="000000"/>
                </a:solidFill>
              </a:rPr>
              <a:t>Causas de la descolonización.</a:t>
            </a:r>
            <a:r>
              <a:rPr lang="es" sz="1800">
                <a:solidFill>
                  <a:srgbClr val="595959"/>
                </a:solidFill>
              </a:rPr>
              <a:t> Expolio del continente africano</a:t>
            </a:r>
          </a:p>
          <a:p>
            <a:pPr indent="-342900" lvl="0" marL="457200" rtl="0" algn="just">
              <a:lnSpc>
                <a:spcPct val="115000"/>
              </a:lnSpc>
              <a:spcBef>
                <a:spcPts val="0"/>
              </a:spcBef>
              <a:spcAft>
                <a:spcPts val="1600"/>
              </a:spcAft>
              <a:buSzPct val="100000"/>
              <a:buAutoNum type="arabicPeriod"/>
            </a:pPr>
            <a:r>
              <a:rPr lang="es" sz="1800">
                <a:solidFill>
                  <a:srgbClr val="000000"/>
                </a:solidFill>
              </a:rPr>
              <a:t>La Primavera Árabe.</a:t>
            </a:r>
            <a:r>
              <a:rPr lang="es" sz="1800">
                <a:solidFill>
                  <a:srgbClr val="595959"/>
                </a:solidFill>
              </a:rPr>
              <a:t> Factores desencadenantes</a:t>
            </a:r>
          </a:p>
          <a:p>
            <a:pPr indent="-342900" lvl="0" marL="457200" rtl="0" algn="just">
              <a:lnSpc>
                <a:spcPct val="115000"/>
              </a:lnSpc>
              <a:spcBef>
                <a:spcPts val="0"/>
              </a:spcBef>
              <a:spcAft>
                <a:spcPts val="1600"/>
              </a:spcAft>
              <a:buSzPct val="100000"/>
              <a:buAutoNum type="arabicPeriod"/>
            </a:pPr>
            <a:r>
              <a:rPr lang="es" sz="1800">
                <a:solidFill>
                  <a:srgbClr val="000000"/>
                </a:solidFill>
              </a:rPr>
              <a:t>La Primavera Árabe.</a:t>
            </a:r>
            <a:r>
              <a:rPr lang="es" sz="1800">
                <a:solidFill>
                  <a:srgbClr val="595959"/>
                </a:solidFill>
              </a:rPr>
              <a:t> Origen</a:t>
            </a:r>
          </a:p>
          <a:p>
            <a:pPr indent="-342900" lvl="0" marL="457200" rtl="0" algn="just">
              <a:lnSpc>
                <a:spcPct val="115000"/>
              </a:lnSpc>
              <a:spcBef>
                <a:spcPts val="0"/>
              </a:spcBef>
              <a:spcAft>
                <a:spcPts val="1600"/>
              </a:spcAft>
              <a:buSzPct val="100000"/>
              <a:buAutoNum type="arabicPeriod"/>
            </a:pPr>
            <a:r>
              <a:rPr lang="es" sz="1800">
                <a:solidFill>
                  <a:srgbClr val="000000"/>
                </a:solidFill>
              </a:rPr>
              <a:t>La Primavera Árabe.</a:t>
            </a:r>
            <a:r>
              <a:rPr lang="es" sz="1800">
                <a:solidFill>
                  <a:srgbClr val="595959"/>
                </a:solidFill>
              </a:rPr>
              <a:t> Situación actual</a:t>
            </a:r>
          </a:p>
          <a:p>
            <a:pPr indent="-342900" lvl="0" marL="457200" rtl="0" algn="just">
              <a:lnSpc>
                <a:spcPct val="115000"/>
              </a:lnSpc>
              <a:spcBef>
                <a:spcPts val="0"/>
              </a:spcBef>
              <a:spcAft>
                <a:spcPts val="1600"/>
              </a:spcAft>
              <a:buSzPct val="100000"/>
              <a:buAutoNum type="arabicPeriod"/>
            </a:pPr>
            <a:r>
              <a:rPr lang="es" sz="1800">
                <a:solidFill>
                  <a:srgbClr val="000000"/>
                </a:solidFill>
              </a:rPr>
              <a:t>La Primavera Árabe.</a:t>
            </a:r>
            <a:r>
              <a:rPr lang="es" sz="1800">
                <a:solidFill>
                  <a:srgbClr val="595959"/>
                </a:solidFill>
              </a:rPr>
              <a:t> Estatuto político de los países árabes (2016)</a:t>
            </a:r>
          </a:p>
          <a:p>
            <a:pPr indent="-342900" lvl="0" marL="457200" rtl="0" algn="just">
              <a:lnSpc>
                <a:spcPct val="115000"/>
              </a:lnSpc>
              <a:spcBef>
                <a:spcPts val="0"/>
              </a:spcBef>
              <a:spcAft>
                <a:spcPts val="1600"/>
              </a:spcAft>
              <a:buSzPct val="100000"/>
              <a:buAutoNum type="arabicPeriod"/>
            </a:pPr>
            <a:r>
              <a:rPr lang="es" sz="1800">
                <a:solidFill>
                  <a:srgbClr val="000000"/>
                </a:solidFill>
              </a:rPr>
              <a:t>Estado Islámico (DAESH).</a:t>
            </a:r>
            <a:r>
              <a:rPr lang="es" sz="1800">
                <a:solidFill>
                  <a:srgbClr val="595959"/>
                </a:solidFill>
              </a:rPr>
              <a:t> Peligros</a:t>
            </a:r>
          </a:p>
          <a:p>
            <a:pPr indent="-342900" lvl="0" marL="457200" rtl="0" algn="just">
              <a:lnSpc>
                <a:spcPct val="115000"/>
              </a:lnSpc>
              <a:spcBef>
                <a:spcPts val="0"/>
              </a:spcBef>
              <a:spcAft>
                <a:spcPts val="1600"/>
              </a:spcAft>
              <a:buSzPct val="100000"/>
              <a:buAutoNum type="arabicPeriod"/>
            </a:pPr>
            <a:r>
              <a:rPr lang="es" sz="1800">
                <a:solidFill>
                  <a:srgbClr val="000000"/>
                </a:solidFill>
              </a:rPr>
              <a:t>Reflexión</a:t>
            </a:r>
          </a:p>
          <a:p>
            <a:pPr indent="-342900" lvl="0" marL="457200" rtl="0" algn="just">
              <a:lnSpc>
                <a:spcPct val="115000"/>
              </a:lnSpc>
              <a:spcBef>
                <a:spcPts val="0"/>
              </a:spcBef>
              <a:spcAft>
                <a:spcPts val="1600"/>
              </a:spcAft>
              <a:buSzPct val="100000"/>
              <a:buAutoNum type="arabicPeriod"/>
            </a:pPr>
            <a:r>
              <a:rPr lang="es" sz="1800">
                <a:solidFill>
                  <a:srgbClr val="000000"/>
                </a:solidFill>
              </a:rPr>
              <a:t>Bibliografía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La descolonización. </a:t>
            </a:r>
            <a:r>
              <a:rPr lang="es" sz="2000">
                <a:solidFill>
                  <a:srgbClr val="434343"/>
                </a:solidFill>
              </a:rPr>
              <a:t>Declive del imperialismo europeo</a:t>
            </a:r>
          </a:p>
        </p:txBody>
      </p:sp>
      <p:sp>
        <p:nvSpPr>
          <p:cNvPr id="68" name="Shape 68"/>
          <p:cNvSpPr txBox="1"/>
          <p:nvPr/>
        </p:nvSpPr>
        <p:spPr>
          <a:xfrm>
            <a:off x="311700" y="956937"/>
            <a:ext cx="8520600" cy="13905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El fin de la Segunda Guerra Mundial supone el declive de los imperios coloniales europeos y el comienzo de la emancipación de las Colonias. Los nuevos países se caracterizan por su dependencia al exterior y la desarticulación de sus economías.</a:t>
            </a:r>
          </a:p>
        </p:txBody>
      </p:sp>
      <p:pic>
        <p:nvPicPr>
          <p:cNvPr id="69" name="Shape 69"/>
          <p:cNvPicPr preferRelativeResize="0"/>
          <p:nvPr/>
        </p:nvPicPr>
        <p:blipFill>
          <a:blip r:embed="rId3">
            <a:alphaModFix/>
          </a:blip>
          <a:stretch>
            <a:fillRect/>
          </a:stretch>
        </p:blipFill>
        <p:spPr>
          <a:xfrm>
            <a:off x="311700" y="2443387"/>
            <a:ext cx="4109094" cy="2491262"/>
          </a:xfrm>
          <a:prstGeom prst="rect">
            <a:avLst/>
          </a:prstGeom>
          <a:noFill/>
          <a:ln>
            <a:noFill/>
          </a:ln>
        </p:spPr>
      </p:pic>
      <p:pic>
        <p:nvPicPr>
          <p:cNvPr id="70" name="Shape 70"/>
          <p:cNvPicPr preferRelativeResize="0"/>
          <p:nvPr/>
        </p:nvPicPr>
        <p:blipFill>
          <a:blip r:embed="rId4">
            <a:alphaModFix/>
          </a:blip>
          <a:stretch>
            <a:fillRect/>
          </a:stretch>
        </p:blipFill>
        <p:spPr>
          <a:xfrm>
            <a:off x="4732869" y="2472287"/>
            <a:ext cx="4099427" cy="2491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nvSpPr>
        <p:spPr>
          <a:xfrm>
            <a:off x="311700" y="1376900"/>
            <a:ext cx="3803100" cy="31539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Tras la Segunda Guerra Mundial, los países europeos no tienen capacidad para mantener los imperios coloniales, y esto es aprovechado por los movimientos nacionalistas emergentes de las colonias, para iniciar la lucha por la independencia política de los territorios africanos y asiáticos.</a:t>
            </a:r>
          </a:p>
          <a:p>
            <a:pPr indent="457200" lvl="0" rtl="0" algn="just">
              <a:lnSpc>
                <a:spcPct val="115000"/>
              </a:lnSpc>
              <a:spcBef>
                <a:spcPts val="0"/>
              </a:spcBef>
              <a:spcAft>
                <a:spcPts val="1600"/>
              </a:spcAft>
              <a:buNone/>
            </a:pPr>
            <a:r>
              <a:t/>
            </a:r>
            <a:endParaRPr sz="1800">
              <a:solidFill>
                <a:srgbClr val="595959"/>
              </a:solidFill>
            </a:endParaRPr>
          </a:p>
        </p:txBody>
      </p:sp>
      <p:sp>
        <p:nvSpPr>
          <p:cNvPr id="76" name="Shape 76"/>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Causas de la descolonización. </a:t>
            </a:r>
            <a:r>
              <a:rPr lang="es" sz="2000">
                <a:solidFill>
                  <a:srgbClr val="434343"/>
                </a:solidFill>
              </a:rPr>
              <a:t>Independencia de África</a:t>
            </a:r>
          </a:p>
        </p:txBody>
      </p:sp>
      <p:pic>
        <p:nvPicPr>
          <p:cNvPr id="77" name="Shape 77"/>
          <p:cNvPicPr preferRelativeResize="0"/>
          <p:nvPr/>
        </p:nvPicPr>
        <p:blipFill>
          <a:blip r:embed="rId3">
            <a:alphaModFix/>
          </a:blip>
          <a:stretch>
            <a:fillRect/>
          </a:stretch>
        </p:blipFill>
        <p:spPr>
          <a:xfrm>
            <a:off x="4267200" y="984500"/>
            <a:ext cx="4724398" cy="37531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nvSpPr>
        <p:spPr>
          <a:xfrm>
            <a:off x="311700" y="1152475"/>
            <a:ext cx="3466200" cy="35598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También tuvo una gran influencia el comienzo de la guerra fría, dado que E.E.U.U. y la Unión Soviética apoyaron los movimientos independentistas para tener más influencia entre los nuevos gobiernos y sus poblaciones, y atraerlos a sus bloques respectivos.</a:t>
            </a:r>
          </a:p>
          <a:p>
            <a:pPr indent="457200" lvl="0" rtl="0" algn="just">
              <a:lnSpc>
                <a:spcPct val="115000"/>
              </a:lnSpc>
              <a:spcBef>
                <a:spcPts val="0"/>
              </a:spcBef>
              <a:spcAft>
                <a:spcPts val="1600"/>
              </a:spcAft>
              <a:buNone/>
            </a:pPr>
            <a:r>
              <a:t/>
            </a:r>
            <a:endParaRPr sz="1800">
              <a:solidFill>
                <a:srgbClr val="595959"/>
              </a:solidFill>
            </a:endParaRPr>
          </a:p>
        </p:txBody>
      </p:sp>
      <p:sp>
        <p:nvSpPr>
          <p:cNvPr id="83" name="Shape 83"/>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Causas de la descolonización. </a:t>
            </a:r>
            <a:r>
              <a:rPr lang="es" sz="2000">
                <a:solidFill>
                  <a:srgbClr val="434343"/>
                </a:solidFill>
              </a:rPr>
              <a:t>La guerra fría</a:t>
            </a:r>
          </a:p>
        </p:txBody>
      </p:sp>
      <p:pic>
        <p:nvPicPr>
          <p:cNvPr id="84" name="Shape 84"/>
          <p:cNvPicPr preferRelativeResize="0"/>
          <p:nvPr/>
        </p:nvPicPr>
        <p:blipFill>
          <a:blip r:embed="rId3">
            <a:alphaModFix/>
          </a:blip>
          <a:stretch>
            <a:fillRect/>
          </a:stretch>
        </p:blipFill>
        <p:spPr>
          <a:xfrm>
            <a:off x="3880925" y="1196150"/>
            <a:ext cx="5061301" cy="30826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nvSpPr>
        <p:spPr>
          <a:xfrm>
            <a:off x="311700" y="990875"/>
            <a:ext cx="5043600" cy="19137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Los países colonizadores y posteriormente las superpotencias de la guerra fría que ayudaron a la independencia del continente africano, no han dejado de ejercer su influencia sobre estos nuevos países.</a:t>
            </a:r>
          </a:p>
          <a:p>
            <a:pPr indent="457200" lvl="0" rtl="0" algn="just">
              <a:lnSpc>
                <a:spcPct val="115000"/>
              </a:lnSpc>
              <a:spcBef>
                <a:spcPts val="0"/>
              </a:spcBef>
              <a:spcAft>
                <a:spcPts val="1600"/>
              </a:spcAft>
              <a:buNone/>
            </a:pPr>
            <a:r>
              <a:t/>
            </a:r>
            <a:endParaRPr sz="1800">
              <a:solidFill>
                <a:srgbClr val="595959"/>
              </a:solidFill>
            </a:endParaRPr>
          </a:p>
          <a:p>
            <a:pPr indent="457200" lvl="0" rtl="0" algn="just">
              <a:lnSpc>
                <a:spcPct val="115000"/>
              </a:lnSpc>
              <a:spcBef>
                <a:spcPts val="0"/>
              </a:spcBef>
              <a:spcAft>
                <a:spcPts val="1600"/>
              </a:spcAft>
              <a:buNone/>
            </a:pPr>
            <a:r>
              <a:t/>
            </a:r>
            <a:endParaRPr sz="1800">
              <a:solidFill>
                <a:srgbClr val="595959"/>
              </a:solidFill>
            </a:endParaRPr>
          </a:p>
        </p:txBody>
      </p:sp>
      <p:sp>
        <p:nvSpPr>
          <p:cNvPr id="90" name="Shape 90"/>
          <p:cNvSpPr txBox="1"/>
          <p:nvPr/>
        </p:nvSpPr>
        <p:spPr>
          <a:xfrm>
            <a:off x="258750" y="2904575"/>
            <a:ext cx="5096400" cy="14598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Desde Europa, E.E.U.U. y Rusia, se ha ayudado a mantener regímenes dictatoriales, y como contraprestación sacar provecho de los recursos naturales existentes en África. </a:t>
            </a:r>
          </a:p>
        </p:txBody>
      </p:sp>
      <p:sp>
        <p:nvSpPr>
          <p:cNvPr id="91" name="Shape 91"/>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Causas de la descolonización. </a:t>
            </a:r>
            <a:r>
              <a:rPr lang="es" sz="2000">
                <a:solidFill>
                  <a:srgbClr val="434343"/>
                </a:solidFill>
              </a:rPr>
              <a:t>Expolio del continente africano</a:t>
            </a:r>
          </a:p>
        </p:txBody>
      </p:sp>
      <p:pic>
        <p:nvPicPr>
          <p:cNvPr id="92" name="Shape 92"/>
          <p:cNvPicPr preferRelativeResize="0"/>
          <p:nvPr/>
        </p:nvPicPr>
        <p:blipFill>
          <a:blip r:embed="rId3">
            <a:alphaModFix/>
          </a:blip>
          <a:stretch>
            <a:fillRect/>
          </a:stretch>
        </p:blipFill>
        <p:spPr>
          <a:xfrm>
            <a:off x="5493600" y="885700"/>
            <a:ext cx="3462494" cy="400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nvSpPr>
        <p:spPr>
          <a:xfrm>
            <a:off x="311700" y="832100"/>
            <a:ext cx="8520600" cy="11394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El continente africano ha vivido en una continua guerra civil desde la descolonización por diferentes facciones que quieren el monopolio de los recursos naturales existentes.</a:t>
            </a:r>
          </a:p>
          <a:p>
            <a:pPr indent="457200" lvl="0" rtl="0" algn="just">
              <a:lnSpc>
                <a:spcPct val="115000"/>
              </a:lnSpc>
              <a:spcBef>
                <a:spcPts val="0"/>
              </a:spcBef>
              <a:spcAft>
                <a:spcPts val="1600"/>
              </a:spcAft>
              <a:buNone/>
            </a:pPr>
            <a:r>
              <a:t/>
            </a:r>
            <a:endParaRPr sz="1800">
              <a:solidFill>
                <a:srgbClr val="595959"/>
              </a:solidFill>
            </a:endParaRPr>
          </a:p>
        </p:txBody>
      </p:sp>
      <p:sp>
        <p:nvSpPr>
          <p:cNvPr id="98" name="Shape 98"/>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La Primavera Árabe. </a:t>
            </a:r>
            <a:r>
              <a:rPr lang="es" sz="2000">
                <a:solidFill>
                  <a:srgbClr val="434343"/>
                </a:solidFill>
              </a:rPr>
              <a:t>Factores desencadenantes</a:t>
            </a:r>
          </a:p>
        </p:txBody>
      </p:sp>
      <p:sp>
        <p:nvSpPr>
          <p:cNvPr id="99" name="Shape 99"/>
          <p:cNvSpPr txBox="1"/>
          <p:nvPr/>
        </p:nvSpPr>
        <p:spPr>
          <a:xfrm>
            <a:off x="597550" y="3827375"/>
            <a:ext cx="8305200" cy="10590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El alto nivel de corrupción, ineficacia y afán represivo de los regímenes de la zona han sido los factores desencadenantes de las movilizaciones civiles de la “Primavera Árabe”.</a:t>
            </a:r>
          </a:p>
        </p:txBody>
      </p:sp>
      <p:pic>
        <p:nvPicPr>
          <p:cNvPr id="100" name="Shape 100"/>
          <p:cNvPicPr preferRelativeResize="0"/>
          <p:nvPr/>
        </p:nvPicPr>
        <p:blipFill>
          <a:blip r:embed="rId3">
            <a:alphaModFix/>
          </a:blip>
          <a:stretch>
            <a:fillRect/>
          </a:stretch>
        </p:blipFill>
        <p:spPr>
          <a:xfrm>
            <a:off x="2109599" y="1920100"/>
            <a:ext cx="4958299" cy="182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nvSpPr>
        <p:spPr>
          <a:xfrm>
            <a:off x="311700" y="832100"/>
            <a:ext cx="8520600" cy="11394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Aunque hay conatos de insurrección algunos años antes, el estallido de la Primavera Árabe comienza en 2011, con una serie de movilizaciones sociales que reclaman una mayor apertura política y social.</a:t>
            </a:r>
          </a:p>
          <a:p>
            <a:pPr indent="457200" lvl="0" rtl="0" algn="just">
              <a:lnSpc>
                <a:spcPct val="115000"/>
              </a:lnSpc>
              <a:spcBef>
                <a:spcPts val="0"/>
              </a:spcBef>
              <a:spcAft>
                <a:spcPts val="1600"/>
              </a:spcAft>
              <a:buNone/>
            </a:pPr>
            <a:r>
              <a:t/>
            </a:r>
            <a:endParaRPr sz="1800">
              <a:solidFill>
                <a:srgbClr val="595959"/>
              </a:solidFill>
            </a:endParaRPr>
          </a:p>
        </p:txBody>
      </p:sp>
      <p:sp>
        <p:nvSpPr>
          <p:cNvPr id="106" name="Shape 106"/>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La Primavera Árabe. </a:t>
            </a:r>
            <a:r>
              <a:rPr lang="es" sz="2000">
                <a:solidFill>
                  <a:srgbClr val="434343"/>
                </a:solidFill>
              </a:rPr>
              <a:t>Origen</a:t>
            </a:r>
          </a:p>
        </p:txBody>
      </p:sp>
      <p:sp>
        <p:nvSpPr>
          <p:cNvPr id="107" name="Shape 107"/>
          <p:cNvSpPr txBox="1"/>
          <p:nvPr/>
        </p:nvSpPr>
        <p:spPr>
          <a:xfrm>
            <a:off x="311700" y="2004450"/>
            <a:ext cx="8520600" cy="877500"/>
          </a:xfrm>
          <a:prstGeom prst="rect">
            <a:avLst/>
          </a:prstGeom>
          <a:noFill/>
          <a:ln>
            <a:noFill/>
          </a:ln>
        </p:spPr>
        <p:txBody>
          <a:bodyPr anchorCtr="0" anchor="t" bIns="91425" lIns="91425" rIns="91425" tIns="91425">
            <a:noAutofit/>
          </a:bodyPr>
          <a:lstStyle/>
          <a:p>
            <a:pPr lvl="0" rtl="0">
              <a:spcBef>
                <a:spcPts val="0"/>
              </a:spcBef>
              <a:buNone/>
            </a:pPr>
            <a:r>
              <a:rPr lang="es"/>
              <a:t>	</a:t>
            </a:r>
            <a:r>
              <a:rPr lang="es" sz="1800">
                <a:solidFill>
                  <a:srgbClr val="595959"/>
                </a:solidFill>
              </a:rPr>
              <a:t>Estas movilizaciones tuvieron su origen en Túnez y Egipto, pero rápidamente tuvo un efecto contagio en otras regiones del Norte de África, con suerte desigual en el resultado final de las rebeliones populares.</a:t>
            </a:r>
          </a:p>
        </p:txBody>
      </p:sp>
      <p:sp>
        <p:nvSpPr>
          <p:cNvPr id="108" name="Shape 108"/>
          <p:cNvSpPr txBox="1"/>
          <p:nvPr/>
        </p:nvSpPr>
        <p:spPr>
          <a:xfrm>
            <a:off x="408450" y="3086100"/>
            <a:ext cx="4583700" cy="1875900"/>
          </a:xfrm>
          <a:prstGeom prst="rect">
            <a:avLst/>
          </a:prstGeom>
          <a:noFill/>
          <a:ln>
            <a:noFill/>
          </a:ln>
        </p:spPr>
        <p:txBody>
          <a:bodyPr anchorCtr="0" anchor="t" bIns="91425" lIns="91425" rIns="91425" tIns="91425">
            <a:noAutofit/>
          </a:bodyPr>
          <a:lstStyle/>
          <a:p>
            <a:pPr indent="457200" lvl="0" rtl="0" algn="just">
              <a:spcBef>
                <a:spcPts val="0"/>
              </a:spcBef>
              <a:buNone/>
            </a:pPr>
            <a:r>
              <a:rPr lang="es" sz="1800">
                <a:solidFill>
                  <a:srgbClr val="595959"/>
                </a:solidFill>
              </a:rPr>
              <a:t>El vendedor ambulante Mohamed Bouazizi se inmoló en forma de protesta, al ser despojado de sus mercancías por la policía el 17 de diciembre de 2010 en la ciudad de Túnez. Esto pudo ser motivo de la “Primavera Árabe”.</a:t>
            </a:r>
          </a:p>
        </p:txBody>
      </p:sp>
      <p:pic>
        <p:nvPicPr>
          <p:cNvPr id="109" name="Shape 109"/>
          <p:cNvPicPr preferRelativeResize="0"/>
          <p:nvPr/>
        </p:nvPicPr>
        <p:blipFill>
          <a:blip r:embed="rId3">
            <a:alphaModFix/>
          </a:blip>
          <a:stretch>
            <a:fillRect/>
          </a:stretch>
        </p:blipFill>
        <p:spPr>
          <a:xfrm>
            <a:off x="5151600" y="3086100"/>
            <a:ext cx="3583299" cy="1791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nvSpPr>
        <p:spPr>
          <a:xfrm>
            <a:off x="311700" y="832100"/>
            <a:ext cx="8520600" cy="41676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spcAft>
                <a:spcPts val="1600"/>
              </a:spcAft>
              <a:buNone/>
            </a:pPr>
            <a:r>
              <a:rPr lang="es" sz="1800">
                <a:solidFill>
                  <a:srgbClr val="595959"/>
                </a:solidFill>
              </a:rPr>
              <a:t>Tras las revueltas de la Primavera Árabe, tan solo Túnez parece tener un futuro alentador y continúa su transición hacia la democracia.</a:t>
            </a:r>
          </a:p>
          <a:p>
            <a:pPr indent="457200" lvl="0" rtl="0" algn="just">
              <a:lnSpc>
                <a:spcPct val="115000"/>
              </a:lnSpc>
              <a:spcBef>
                <a:spcPts val="0"/>
              </a:spcBef>
              <a:spcAft>
                <a:spcPts val="1600"/>
              </a:spcAft>
              <a:buNone/>
            </a:pPr>
            <a:r>
              <a:rPr lang="es" sz="1800">
                <a:solidFill>
                  <a:srgbClr val="595959"/>
                </a:solidFill>
              </a:rPr>
              <a:t>A pesar de continuar siendo una autocracia, Marruecos ha conseguido ciertos avances hacia una democracia más participativa.</a:t>
            </a:r>
          </a:p>
          <a:p>
            <a:pPr indent="457200" lvl="0" rtl="0" algn="just">
              <a:lnSpc>
                <a:spcPct val="115000"/>
              </a:lnSpc>
              <a:spcBef>
                <a:spcPts val="0"/>
              </a:spcBef>
              <a:spcAft>
                <a:spcPts val="1600"/>
              </a:spcAft>
              <a:buNone/>
            </a:pPr>
            <a:r>
              <a:rPr lang="es" sz="1800">
                <a:solidFill>
                  <a:srgbClr val="595959"/>
                </a:solidFill>
              </a:rPr>
              <a:t>Egipto consiguió la renuncia del dictador Mubarak, pero tras el breve gobierno de los hermanos musulmanes tras unas elecciones de 2012. Vuelve a tener un gobierno autoritario dirigido por Al-Sissi que ha empeorado la situación de la región.</a:t>
            </a:r>
          </a:p>
          <a:p>
            <a:pPr indent="457200" lvl="0" rtl="0" algn="just">
              <a:lnSpc>
                <a:spcPct val="115000"/>
              </a:lnSpc>
              <a:spcBef>
                <a:spcPts val="0"/>
              </a:spcBef>
              <a:spcAft>
                <a:spcPts val="1600"/>
              </a:spcAft>
              <a:buNone/>
            </a:pPr>
            <a:r>
              <a:rPr lang="es" sz="1800">
                <a:solidFill>
                  <a:srgbClr val="595959"/>
                </a:solidFill>
              </a:rPr>
              <a:t>Tras el derrocamiento de Muamar Al Gadafi, parecía que Libia podía servir de ejemplo a la Primavera Árabe, pero en la actualidad es un estado anárquico gobernado por diferentes grupos rebeldes.</a:t>
            </a:r>
          </a:p>
          <a:p>
            <a:pPr indent="457200" lvl="0" rtl="0" algn="just">
              <a:lnSpc>
                <a:spcPct val="115000"/>
              </a:lnSpc>
              <a:spcBef>
                <a:spcPts val="0"/>
              </a:spcBef>
              <a:spcAft>
                <a:spcPts val="1600"/>
              </a:spcAft>
              <a:buNone/>
            </a:pPr>
            <a:r>
              <a:t/>
            </a:r>
            <a:endParaRPr sz="1800">
              <a:solidFill>
                <a:srgbClr val="595959"/>
              </a:solidFill>
            </a:endParaRPr>
          </a:p>
          <a:p>
            <a:pPr indent="457200" lvl="0" rtl="0" algn="just">
              <a:lnSpc>
                <a:spcPct val="115000"/>
              </a:lnSpc>
              <a:spcBef>
                <a:spcPts val="0"/>
              </a:spcBef>
              <a:spcAft>
                <a:spcPts val="1600"/>
              </a:spcAft>
              <a:buNone/>
            </a:pPr>
            <a:r>
              <a:t/>
            </a:r>
            <a:endParaRPr sz="1800">
              <a:solidFill>
                <a:srgbClr val="595959"/>
              </a:solidFill>
            </a:endParaRPr>
          </a:p>
        </p:txBody>
      </p:sp>
      <p:sp>
        <p:nvSpPr>
          <p:cNvPr id="115" name="Shape 115"/>
          <p:cNvSpPr txBox="1"/>
          <p:nvPr/>
        </p:nvSpPr>
        <p:spPr>
          <a:xfrm>
            <a:off x="311700" y="234500"/>
            <a:ext cx="8520600" cy="597600"/>
          </a:xfrm>
          <a:prstGeom prst="rect">
            <a:avLst/>
          </a:prstGeom>
          <a:noFill/>
          <a:ln>
            <a:noFill/>
          </a:ln>
        </p:spPr>
        <p:txBody>
          <a:bodyPr anchorCtr="0" anchor="t" bIns="91425" lIns="91425" rIns="91425" tIns="91425">
            <a:noAutofit/>
          </a:bodyPr>
          <a:lstStyle/>
          <a:p>
            <a:pPr lvl="0" rtl="0">
              <a:spcBef>
                <a:spcPts val="0"/>
              </a:spcBef>
              <a:buNone/>
            </a:pPr>
            <a:r>
              <a:rPr lang="es" sz="2600">
                <a:solidFill>
                  <a:srgbClr val="000000"/>
                </a:solidFill>
              </a:rPr>
              <a:t>La Primavera Árabe. </a:t>
            </a:r>
            <a:r>
              <a:rPr lang="es" sz="2000">
                <a:solidFill>
                  <a:srgbClr val="434343"/>
                </a:solidFill>
              </a:rPr>
              <a:t>Situación actual</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