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6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07/04/2017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1000" y="1196753"/>
            <a:ext cx="8458200" cy="4879034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FORMACIÓN EN CENTROS </a:t>
            </a:r>
            <a:br>
              <a:rPr lang="es-ES" dirty="0"/>
            </a:br>
            <a:r>
              <a:rPr lang="es-ES" dirty="0"/>
              <a:t>CEP </a:t>
            </a:r>
            <a:r>
              <a:rPr lang="es-ES" dirty="0" smtClean="0"/>
              <a:t>PEÑARROYA-PUEBLONUEVO </a:t>
            </a:r>
            <a:br>
              <a:rPr lang="es-ES" dirty="0" smtClean="0"/>
            </a:br>
            <a:r>
              <a:rPr lang="es-ES" dirty="0" smtClean="0"/>
              <a:t>COMPETENCIAS </a:t>
            </a:r>
            <a:r>
              <a:rPr lang="es-ES" dirty="0"/>
              <a:t>CLAVE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pPr algn="r"/>
            <a:r>
              <a:rPr lang="es-ES" dirty="0" smtClean="0"/>
              <a:t>AGUSTÍN DURÁN CABALLERO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675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44016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s-ES" dirty="0"/>
              <a:t>Nueva filosofía en el proceso de </a:t>
            </a:r>
            <a:br>
              <a:rPr lang="es-ES" dirty="0"/>
            </a:br>
            <a:r>
              <a:rPr lang="es-ES" dirty="0"/>
              <a:t>   enseñanza –</a:t>
            </a:r>
            <a:r>
              <a:rPr lang="es-ES" dirty="0" smtClean="0"/>
              <a:t>aprendizaje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Establece </a:t>
            </a:r>
            <a:r>
              <a:rPr lang="es-ES" dirty="0"/>
              <a:t>las relaciones entre contenidos, criterios de evaluación y estándares de aprendizaje de las asignaturas troncales.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747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Se organiza por bloques de contenidos.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6601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Nueva </a:t>
            </a:r>
            <a:r>
              <a:rPr lang="es-ES" dirty="0"/>
              <a:t>metodología para la adquisición y el desarrollo de las Competencias Clave: </a:t>
            </a:r>
          </a:p>
          <a:p>
            <a:pPr marL="0" indent="0">
              <a:buNone/>
            </a:pPr>
            <a:r>
              <a:rPr lang="es-ES" dirty="0" smtClean="0"/>
              <a:t>                            LAS </a:t>
            </a:r>
            <a:r>
              <a:rPr lang="es-ES" dirty="0"/>
              <a:t>TAREAS</a:t>
            </a:r>
          </a:p>
        </p:txBody>
      </p:sp>
    </p:spTree>
    <p:extLst>
      <p:ext uri="{BB962C8B-B14F-4D97-AF65-F5344CB8AC3E}">
        <p14:creationId xmlns:p14="http://schemas.microsoft.com/office/powerpoint/2010/main" val="3068248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RECOMENDACIÓN2006/962/EC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b="1" dirty="0" smtClean="0"/>
          </a:p>
          <a:p>
            <a:r>
              <a:rPr lang="es-ES" b="1" dirty="0" smtClean="0"/>
              <a:t>Recomendaciones  del PARLAMENTO EUROPEO y del  CONSEJO EUROPEO de 18 DEDICIEMBRE DE 2006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0273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/>
              <a:t>Aprendizaje </a:t>
            </a:r>
            <a:r>
              <a:rPr lang="es-ES" b="1" dirty="0" smtClean="0"/>
              <a:t>permanente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b="1" dirty="0"/>
              <a:t>Renovación en la práctica docente y </a:t>
            </a:r>
            <a:endParaRPr lang="es-ES" dirty="0"/>
          </a:p>
          <a:p>
            <a:pPr marL="0" indent="0">
              <a:buNone/>
            </a:pPr>
            <a:r>
              <a:rPr lang="es-ES" b="1" dirty="0" smtClean="0"/>
              <a:t>   en </a:t>
            </a:r>
            <a:r>
              <a:rPr lang="es-ES" b="1" dirty="0"/>
              <a:t>el proceso de enseñanza y </a:t>
            </a:r>
            <a:r>
              <a:rPr lang="es-ES" b="1" dirty="0" smtClean="0"/>
              <a:t>aprendizaje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b="1" dirty="0"/>
              <a:t>Cambio en las tareas que han de resolver </a:t>
            </a:r>
            <a:endParaRPr lang="es-ES" dirty="0"/>
          </a:p>
          <a:p>
            <a:pPr marL="0" indent="0">
              <a:buNone/>
            </a:pPr>
            <a:r>
              <a:rPr lang="es-ES" b="1" dirty="0" smtClean="0"/>
              <a:t>    los </a:t>
            </a:r>
            <a:r>
              <a:rPr lang="es-ES" b="1" dirty="0"/>
              <a:t>alumnos y planteamientos metodológicos </a:t>
            </a:r>
            <a:endParaRPr lang="es-ES" dirty="0"/>
          </a:p>
          <a:p>
            <a:pPr marL="0" indent="0">
              <a:buNone/>
            </a:pPr>
            <a:r>
              <a:rPr lang="es-ES" b="1" dirty="0" smtClean="0"/>
              <a:t>    innovadores.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0691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tareas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Las tareas deben estar “integradas” </a:t>
            </a:r>
            <a:r>
              <a:rPr lang="es-ES" b="1" dirty="0"/>
              <a:t>en los elementos </a:t>
            </a:r>
            <a:r>
              <a:rPr lang="es-ES" b="1" dirty="0" smtClean="0"/>
              <a:t>curriculares.</a:t>
            </a:r>
          </a:p>
          <a:p>
            <a:endParaRPr lang="es-ES" b="1" dirty="0" smtClean="0"/>
          </a:p>
          <a:p>
            <a:r>
              <a:rPr lang="es-ES" b="1" dirty="0" smtClean="0"/>
              <a:t>Enfocadas en alcanzar: Habilidades </a:t>
            </a:r>
            <a:r>
              <a:rPr lang="es-ES" b="1" dirty="0"/>
              <a:t>prácticas, conocimientos, </a:t>
            </a:r>
            <a:r>
              <a:rPr lang="es-ES" b="1" dirty="0" smtClean="0"/>
              <a:t> “motivación”, </a:t>
            </a:r>
            <a:r>
              <a:rPr lang="es-ES" b="1" dirty="0"/>
              <a:t>valores éticos, actitudes, </a:t>
            </a:r>
            <a:r>
              <a:rPr lang="es-ES" b="1" dirty="0" smtClean="0"/>
              <a:t>emociones  </a:t>
            </a:r>
            <a:r>
              <a:rPr lang="es-ES" b="1" dirty="0"/>
              <a:t>y otros componentes </a:t>
            </a:r>
            <a:r>
              <a:rPr lang="es-ES" b="1" dirty="0" smtClean="0"/>
              <a:t>sociales</a:t>
            </a:r>
          </a:p>
          <a:p>
            <a:pPr marL="0" indent="0">
              <a:buNone/>
            </a:pPr>
            <a:r>
              <a:rPr lang="es-ES" b="1" dirty="0" smtClean="0"/>
              <a:t>-   El FIN: Conocimiento </a:t>
            </a:r>
            <a:r>
              <a:rPr lang="es-ES" b="1" dirty="0"/>
              <a:t>en la práctica</a:t>
            </a:r>
            <a:r>
              <a:rPr lang="es-E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1748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¿En qué contextos?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b="1" dirty="0" smtClean="0"/>
          </a:p>
          <a:p>
            <a:r>
              <a:rPr lang="es-ES" b="1" dirty="0" smtClean="0"/>
              <a:t>Contexto </a:t>
            </a:r>
            <a:r>
              <a:rPr lang="es-ES" b="1" dirty="0"/>
              <a:t>educativo formal, a través del currículo, como en los contextos educativos no formales e </a:t>
            </a:r>
            <a:r>
              <a:rPr lang="es-ES" b="1" dirty="0" smtClean="0"/>
              <a:t>informales.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8416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Sabemos cómo deben ser las tareas, pero: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¿</a:t>
            </a:r>
            <a:r>
              <a:rPr lang="es-ES" dirty="0" smtClean="0"/>
              <a:t>Cuál debe ser nuestro ROL como docentes?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1156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0000"/>
                </a:solidFill>
                <a:latin typeface="Calibri"/>
              </a:rPr>
              <a:t>El rol del docente es fundamental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0000"/>
                </a:solidFill>
                <a:latin typeface="Calibri"/>
              </a:rPr>
              <a:t>Diseña las </a:t>
            </a:r>
            <a:r>
              <a:rPr lang="es-ES" dirty="0">
                <a:solidFill>
                  <a:srgbClr val="000000"/>
                </a:solidFill>
                <a:latin typeface="Calibri"/>
              </a:rPr>
              <a:t>tareas o situaciones de </a:t>
            </a:r>
            <a:r>
              <a:rPr lang="es-ES" dirty="0" smtClean="0">
                <a:solidFill>
                  <a:srgbClr val="000000"/>
                </a:solidFill>
                <a:latin typeface="Calibri"/>
              </a:rPr>
              <a:t>aprendizaje</a:t>
            </a:r>
          </a:p>
          <a:p>
            <a:endParaRPr lang="es-ES" dirty="0">
              <a:solidFill>
                <a:srgbClr val="000000"/>
              </a:solidFill>
              <a:latin typeface="Calibri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Calibri"/>
              </a:rPr>
              <a:t>Éstas deben posibilitar:</a:t>
            </a:r>
          </a:p>
          <a:p>
            <a:pPr marL="0" indent="0">
              <a:buNone/>
            </a:pPr>
            <a:r>
              <a:rPr lang="es-ES" dirty="0" smtClean="0"/>
              <a:t>1º- Aplicación </a:t>
            </a:r>
            <a:r>
              <a:rPr lang="es-ES" dirty="0"/>
              <a:t>de los conocimientos </a:t>
            </a:r>
            <a:r>
              <a:rPr lang="es-ES" dirty="0" smtClean="0"/>
              <a:t>aprendidos.</a:t>
            </a:r>
          </a:p>
          <a:p>
            <a:pPr marL="0" indent="0">
              <a:buNone/>
            </a:pPr>
            <a:r>
              <a:rPr lang="es-ES" dirty="0" smtClean="0"/>
              <a:t>2º- Resolución </a:t>
            </a:r>
            <a:r>
              <a:rPr lang="es-ES" dirty="0"/>
              <a:t>de </a:t>
            </a:r>
            <a:r>
              <a:rPr lang="es-ES" dirty="0" smtClean="0"/>
              <a:t>problemas.</a:t>
            </a:r>
          </a:p>
          <a:p>
            <a:pPr marL="0" indent="0">
              <a:buNone/>
            </a:pPr>
            <a:r>
              <a:rPr lang="es-ES" dirty="0" smtClean="0"/>
              <a:t>3º- Promoción </a:t>
            </a:r>
            <a:r>
              <a:rPr lang="es-ES" dirty="0"/>
              <a:t>de la actividad de los </a:t>
            </a:r>
            <a:r>
              <a:rPr lang="es-ES" dirty="0" smtClean="0"/>
              <a:t>estudiantes</a:t>
            </a:r>
            <a:r>
              <a:rPr lang="es-ES" dirty="0" smtClean="0">
                <a:solidFill>
                  <a:srgbClr val="000000"/>
                </a:solidFill>
                <a:latin typeface="Calibri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2835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rol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Favorecer </a:t>
            </a:r>
            <a:r>
              <a:rPr lang="es-ES" dirty="0"/>
              <a:t>una visión </a:t>
            </a:r>
            <a:r>
              <a:rPr lang="es-ES" dirty="0" smtClean="0"/>
              <a:t>interdisciplinar.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Desde </a:t>
            </a:r>
            <a:r>
              <a:rPr lang="es-ES" dirty="0" smtClean="0"/>
              <a:t>todas </a:t>
            </a:r>
            <a:r>
              <a:rPr lang="es-ES" dirty="0"/>
              <a:t>las áreas de </a:t>
            </a:r>
            <a:r>
              <a:rPr lang="es-ES" dirty="0" smtClean="0"/>
              <a:t>conocimiento.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Mayor autonomía a la función </a:t>
            </a:r>
            <a:r>
              <a:rPr lang="es-ES" dirty="0" smtClean="0"/>
              <a:t>docente.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Personalización de la </a:t>
            </a:r>
            <a:r>
              <a:rPr lang="es-ES" dirty="0" smtClean="0"/>
              <a:t>educación.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816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			RD 126/2014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  <a:p>
            <a:r>
              <a:rPr lang="es-ES" sz="12800" dirty="0"/>
              <a:t>Competencias </a:t>
            </a:r>
            <a:r>
              <a:rPr lang="es-ES" sz="12800" dirty="0" smtClean="0"/>
              <a:t>clave  / Contenidos            </a:t>
            </a:r>
          </a:p>
          <a:p>
            <a:r>
              <a:rPr lang="es-ES" sz="12800" dirty="0" smtClean="0"/>
              <a:t>Actividades  /  Mapa </a:t>
            </a:r>
            <a:r>
              <a:rPr lang="es-ES" sz="12800" dirty="0"/>
              <a:t>de </a:t>
            </a:r>
            <a:r>
              <a:rPr lang="es-ES" sz="12800" dirty="0" smtClean="0"/>
              <a:t>desempeño</a:t>
            </a:r>
            <a:endParaRPr lang="es-ES" sz="12800" dirty="0"/>
          </a:p>
          <a:p>
            <a:r>
              <a:rPr lang="es-ES" sz="12800" dirty="0"/>
              <a:t>Indicadores </a:t>
            </a:r>
            <a:r>
              <a:rPr lang="es-ES" sz="12800" dirty="0" smtClean="0"/>
              <a:t>de evaluación </a:t>
            </a:r>
          </a:p>
          <a:p>
            <a:r>
              <a:rPr lang="es-ES" sz="12800" dirty="0" smtClean="0"/>
              <a:t>Bloques de contenidos</a:t>
            </a:r>
          </a:p>
          <a:p>
            <a:r>
              <a:rPr lang="es-ES" sz="12800" dirty="0" smtClean="0"/>
              <a:t>Contextos / Procesos </a:t>
            </a:r>
            <a:r>
              <a:rPr lang="es-ES" sz="12800" dirty="0"/>
              <a:t>cognitivos</a:t>
            </a:r>
          </a:p>
          <a:p>
            <a:r>
              <a:rPr lang="es-ES" sz="12800" dirty="0"/>
              <a:t>Transposición didáctica</a:t>
            </a:r>
          </a:p>
          <a:p>
            <a:r>
              <a:rPr lang="es-ES" sz="12800" dirty="0" smtClean="0"/>
              <a:t>Proyecto educativo </a:t>
            </a:r>
          </a:p>
          <a:p>
            <a:r>
              <a:rPr lang="es-ES" sz="12800" dirty="0" smtClean="0"/>
              <a:t>Estándares de aprendizaje</a:t>
            </a:r>
            <a:endParaRPr lang="es-ES" sz="12800" dirty="0"/>
          </a:p>
          <a:p>
            <a:r>
              <a:rPr lang="es-ES" sz="12800" dirty="0"/>
              <a:t>Criterios de </a:t>
            </a:r>
            <a:r>
              <a:rPr lang="es-ES" sz="12800" dirty="0" smtClean="0"/>
              <a:t>evaluación/ Evaluación</a:t>
            </a:r>
            <a:endParaRPr lang="es-ES" sz="12800" dirty="0"/>
          </a:p>
          <a:p>
            <a:r>
              <a:rPr lang="es-ES" sz="12800" dirty="0"/>
              <a:t>Metodología </a:t>
            </a:r>
            <a:r>
              <a:rPr lang="es-ES" sz="12800" dirty="0" smtClean="0"/>
              <a:t>/ didáctica</a:t>
            </a:r>
            <a:endParaRPr lang="es-ES" sz="12800" dirty="0"/>
          </a:p>
          <a:p>
            <a:r>
              <a:rPr lang="es-ES" sz="12800" dirty="0" err="1" smtClean="0"/>
              <a:t>UDIs</a:t>
            </a:r>
            <a:r>
              <a:rPr lang="es-ES" sz="12800" dirty="0" smtClean="0"/>
              <a:t> / Tareas /Elementos curriculares</a:t>
            </a:r>
            <a:endParaRPr lang="es-ES" sz="12800" dirty="0"/>
          </a:p>
        </p:txBody>
      </p:sp>
    </p:spTree>
    <p:extLst>
      <p:ext uri="{BB962C8B-B14F-4D97-AF65-F5344CB8AC3E}">
        <p14:creationId xmlns:p14="http://schemas.microsoft.com/office/powerpoint/2010/main" val="4191274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				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			</a:t>
            </a:r>
            <a:r>
              <a:rPr lang="es-ES" sz="7200" dirty="0" smtClean="0"/>
              <a:t>	FIN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308471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</a:t>
            </a:r>
            <a:r>
              <a:rPr lang="es-ES" dirty="0" smtClean="0"/>
              <a:t>cambia en la </a:t>
            </a:r>
            <a:r>
              <a:rPr lang="es-ES" dirty="0" err="1" smtClean="0"/>
              <a:t>lomce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dirty="0"/>
          </a:p>
          <a:p>
            <a:r>
              <a:rPr lang="es-ES" dirty="0"/>
              <a:t>Artículos del 16 al </a:t>
            </a:r>
            <a:r>
              <a:rPr lang="es-ES" dirty="0" smtClean="0"/>
              <a:t>21: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Ahora se habla de 6 cursos en </a:t>
            </a:r>
            <a:r>
              <a:rPr lang="es-ES" dirty="0" smtClean="0"/>
              <a:t>primaria.</a:t>
            </a:r>
            <a:endParaRPr lang="es-ES" dirty="0"/>
          </a:p>
          <a:p>
            <a:r>
              <a:rPr lang="es-ES" dirty="0" smtClean="0"/>
              <a:t>No </a:t>
            </a:r>
            <a:r>
              <a:rPr lang="es-ES" dirty="0"/>
              <a:t>hay </a:t>
            </a:r>
            <a:r>
              <a:rPr lang="es-ES" dirty="0" smtClean="0"/>
              <a:t>Conocimiento del Medio.</a:t>
            </a:r>
          </a:p>
          <a:p>
            <a:r>
              <a:rPr lang="es-ES" dirty="0" smtClean="0"/>
              <a:t>Se crean: </a:t>
            </a:r>
            <a:r>
              <a:rPr lang="es-ES" dirty="0"/>
              <a:t>Naturales y Sociales</a:t>
            </a:r>
          </a:p>
          <a:p>
            <a:r>
              <a:rPr lang="es-ES" dirty="0" smtClean="0"/>
              <a:t>Evaluaciones </a:t>
            </a:r>
            <a:r>
              <a:rPr lang="es-ES" dirty="0"/>
              <a:t>externas en 3º y 6º</a:t>
            </a:r>
          </a:p>
          <a:p>
            <a:r>
              <a:rPr lang="es-ES" dirty="0" smtClean="0"/>
              <a:t>Educación </a:t>
            </a:r>
            <a:r>
              <a:rPr lang="es-ES" dirty="0"/>
              <a:t>plurilingüe (2ª lengua extranjera)</a:t>
            </a:r>
          </a:p>
          <a:p>
            <a:r>
              <a:rPr lang="es-ES" dirty="0" smtClean="0"/>
              <a:t>CAMBIOS </a:t>
            </a:r>
            <a:r>
              <a:rPr lang="es-ES" dirty="0"/>
              <a:t>TERMINOLÓGICOS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304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¿Quién establece los criterios de evaluación? 21.2</a:t>
            </a:r>
          </a:p>
          <a:p>
            <a:r>
              <a:rPr lang="es-ES" dirty="0" smtClean="0"/>
              <a:t>¿Cómo se organiza la etapa y qué comprende?  18.1</a:t>
            </a:r>
          </a:p>
          <a:p>
            <a:r>
              <a:rPr lang="es-ES" dirty="0" smtClean="0"/>
              <a:t>¿Cuál es la finalidad de la Educación Primaria? 16.2</a:t>
            </a:r>
          </a:p>
          <a:p>
            <a:r>
              <a:rPr lang="es-ES" dirty="0" smtClean="0"/>
              <a:t>Características de la evaluación 20.1</a:t>
            </a:r>
          </a:p>
          <a:p>
            <a:r>
              <a:rPr lang="es-ES" dirty="0" smtClean="0"/>
              <a:t>Evaluación individualizada ¿cuándo se realizará? 20.3 y 21.1</a:t>
            </a:r>
          </a:p>
          <a:p>
            <a:r>
              <a:rPr lang="es-ES" dirty="0" smtClean="0"/>
              <a:t>Si resulta desfavorable ¿qué debe hacer el equipo docente? 20.3</a:t>
            </a:r>
          </a:p>
          <a:p>
            <a:r>
              <a:rPr lang="es-ES" dirty="0" smtClean="0"/>
              <a:t>¿Quién establece los criterios de evaluación? 21.2</a:t>
            </a:r>
          </a:p>
          <a:p>
            <a:r>
              <a:rPr lang="es-ES" dirty="0" smtClean="0"/>
              <a:t>¿Cómo se expresa el resultado dela evaluación?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688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		LOE- COMPETENCIAS BÁSICAS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1</a:t>
            </a:r>
            <a:r>
              <a:rPr lang="es-ES" dirty="0"/>
              <a:t>. Competencia en comunicación lingüística </a:t>
            </a:r>
          </a:p>
          <a:p>
            <a:r>
              <a:rPr lang="es-ES" dirty="0"/>
              <a:t>2. Competencia matemática </a:t>
            </a:r>
          </a:p>
          <a:p>
            <a:r>
              <a:rPr lang="es-ES" dirty="0"/>
              <a:t>3. Competencia en el conocimiento y la interacción con el mundo físico </a:t>
            </a:r>
          </a:p>
          <a:p>
            <a:r>
              <a:rPr lang="es-ES" dirty="0"/>
              <a:t>4. Tratamiento de la información y competencia digital </a:t>
            </a:r>
          </a:p>
          <a:p>
            <a:r>
              <a:rPr lang="es-ES" dirty="0"/>
              <a:t>5. Competencia social y ciudadana </a:t>
            </a:r>
          </a:p>
          <a:p>
            <a:r>
              <a:rPr lang="es-ES" dirty="0"/>
              <a:t>6. Competencia cultural y artística </a:t>
            </a:r>
          </a:p>
          <a:p>
            <a:r>
              <a:rPr lang="es-ES" dirty="0"/>
              <a:t>7. Competencia para aprender a aprender </a:t>
            </a:r>
          </a:p>
          <a:p>
            <a:r>
              <a:rPr lang="es-ES" dirty="0"/>
              <a:t>8. Autonomía e iniciativa persona	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35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	LOMCE / </a:t>
            </a:r>
            <a:r>
              <a:rPr lang="es-ES" b="1" dirty="0"/>
              <a:t>Competencias Clave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1. Comunicación lingüística.</a:t>
            </a:r>
          </a:p>
          <a:p>
            <a:r>
              <a:rPr lang="es-ES" dirty="0"/>
              <a:t>2. Competencia matemática y competencias </a:t>
            </a:r>
            <a:r>
              <a:rPr lang="es-ES" dirty="0" smtClean="0"/>
              <a:t>       </a:t>
            </a:r>
            <a:r>
              <a:rPr lang="es-ES" dirty="0"/>
              <a:t> </a:t>
            </a:r>
            <a:r>
              <a:rPr lang="es-ES" dirty="0" smtClean="0"/>
              <a:t> básicas </a:t>
            </a:r>
            <a:r>
              <a:rPr lang="es-ES" dirty="0"/>
              <a:t>en ciencia y tecnología.</a:t>
            </a:r>
          </a:p>
          <a:p>
            <a:r>
              <a:rPr lang="es-ES" dirty="0"/>
              <a:t>3. Competencia digital.</a:t>
            </a:r>
          </a:p>
          <a:p>
            <a:r>
              <a:rPr lang="es-ES" dirty="0"/>
              <a:t>4. Aprender a aprender.</a:t>
            </a:r>
          </a:p>
          <a:p>
            <a:r>
              <a:rPr lang="es-ES" dirty="0"/>
              <a:t>5. Competencias sociales y cívicas.</a:t>
            </a:r>
          </a:p>
          <a:p>
            <a:r>
              <a:rPr lang="es-ES" dirty="0"/>
              <a:t>6. Sentido de iniciativa y espíritu emprendedor.</a:t>
            </a:r>
          </a:p>
          <a:p>
            <a:r>
              <a:rPr lang="es-ES" dirty="0"/>
              <a:t>7. Conciencia y expresiones culturales. 	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917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EDUCACIÓN PRIMARIA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Nueva </a:t>
            </a:r>
            <a:r>
              <a:rPr lang="es-ES" dirty="0"/>
              <a:t>filosofía en el proceso de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enseñanza </a:t>
            </a:r>
            <a:r>
              <a:rPr lang="es-ES" dirty="0"/>
              <a:t>–aprendizaje.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119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Cambia la terminología de uso de los elementos del currículo, los define e incluye otros nuevos (ESTÁNDARES DE APRENDIZAJE).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7122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ESTÁNDARES DE APRENDIZAJE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Especificaciones de los criterios de evaluación que permiten definir los resultados de </a:t>
            </a:r>
            <a:r>
              <a:rPr lang="es-ES" b="1" dirty="0" smtClean="0"/>
              <a:t>aprendizaje</a:t>
            </a:r>
            <a:r>
              <a:rPr lang="es-ES" dirty="0" smtClean="0"/>
              <a:t> </a:t>
            </a:r>
            <a:r>
              <a:rPr lang="es-ES" dirty="0"/>
              <a:t>y que concretan lo que el alumno debe saber, comprender y saber hacer en cada asignatura; deben ser observables, medibles y evaluables y permitir graduar el rendimiento o </a:t>
            </a:r>
            <a:r>
              <a:rPr lang="es-ES" dirty="0" smtClean="0"/>
              <a:t>logro.</a:t>
            </a:r>
          </a:p>
          <a:p>
            <a:r>
              <a:rPr lang="es-ES" dirty="0" smtClean="0"/>
              <a:t>(Aquello que queremos alcanzar)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1725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411</TotalTime>
  <Words>573</Words>
  <Application>Microsoft Office PowerPoint</Application>
  <PresentationFormat>Presentación en pantalla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Viajes</vt:lpstr>
      <vt:lpstr>FORMACIÓN EN CENTROS  CEP PEÑARROYA-PUEBLONUEVO  COMPETENCIAS CLAVE</vt:lpstr>
      <vt:lpstr>   RD 126/2014</vt:lpstr>
      <vt:lpstr>¿Qué cambia en la lomce?</vt:lpstr>
      <vt:lpstr>Presentación de PowerPoint</vt:lpstr>
      <vt:lpstr>  LOE- COMPETENCIAS BÁSICAS </vt:lpstr>
      <vt:lpstr> LOMCE / Competencias Clave</vt:lpstr>
      <vt:lpstr>EDUCACIÓN PRIMARIA</vt:lpstr>
      <vt:lpstr>Presentación de PowerPoint</vt:lpstr>
      <vt:lpstr>ESTÁNDARES DE APRENDIZAJE</vt:lpstr>
      <vt:lpstr>Nueva filosofía en el proceso de     enseñanza –aprendizaje </vt:lpstr>
      <vt:lpstr>Presentación de PowerPoint</vt:lpstr>
      <vt:lpstr>Presentación de PowerPoint</vt:lpstr>
      <vt:lpstr>RECOMENDACIÓN2006/962/EC</vt:lpstr>
      <vt:lpstr>recomendaciones</vt:lpstr>
      <vt:lpstr>tareas</vt:lpstr>
      <vt:lpstr>¿En qué contextos?</vt:lpstr>
      <vt:lpstr>Presentación de PowerPoint</vt:lpstr>
      <vt:lpstr>El rol del docente es fundamental</vt:lpstr>
      <vt:lpstr>rol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EN CENTROS  CEP  PEÑARROYA-PUEBLONUEVO  COMPETENCIAS CLAVE</dc:title>
  <dc:creator>Agustín</dc:creator>
  <cp:lastModifiedBy>Agustín</cp:lastModifiedBy>
  <cp:revision>14</cp:revision>
  <dcterms:created xsi:type="dcterms:W3CDTF">2017-02-16T17:55:35Z</dcterms:created>
  <dcterms:modified xsi:type="dcterms:W3CDTF">2017-04-07T11:15:40Z</dcterms:modified>
</cp:coreProperties>
</file>