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5" r:id="rId4"/>
    <p:sldId id="266" r:id="rId5"/>
    <p:sldId id="269" r:id="rId6"/>
    <p:sldId id="271" r:id="rId7"/>
    <p:sldId id="272" r:id="rId8"/>
    <p:sldId id="268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2" r:id="rId19"/>
    <p:sldId id="264" r:id="rId20"/>
    <p:sldId id="257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1172" autoAdjust="0"/>
  </p:normalViewPr>
  <p:slideViewPr>
    <p:cSldViewPr showGuides="1">
      <p:cViewPr varScale="1">
        <p:scale>
          <a:sx n="59" d="100"/>
          <a:sy n="59" d="100"/>
        </p:scale>
        <p:origin x="-8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3A1FC-266D-4F9B-B30A-5EEFB59475CA}" type="doc">
      <dgm:prSet loTypeId="urn:microsoft.com/office/officeart/2005/8/layout/pyramid1" loCatId="pyramid" qsTypeId="urn:microsoft.com/office/officeart/2005/8/quickstyle/simple2" qsCatId="simple" csTypeId="urn:microsoft.com/office/officeart/2005/8/colors/accent6_4" csCatId="accent6" phldr="1"/>
      <dgm:spPr/>
    </dgm:pt>
    <dgm:pt modelId="{A735A0CF-244C-4ABC-9123-431BD66D4712}">
      <dgm:prSet phldrT="[Texto]"/>
      <dgm:spPr/>
      <dgm:t>
        <a:bodyPr/>
        <a:lstStyle/>
        <a:p>
          <a:r>
            <a:rPr lang="es-ES" dirty="0" smtClean="0"/>
            <a:t>Asesinatos</a:t>
          </a:r>
          <a:endParaRPr lang="es-ES" dirty="0"/>
        </a:p>
      </dgm:t>
    </dgm:pt>
    <dgm:pt modelId="{EAF9F1A5-2556-4BB2-95A1-17D602DB031B}" type="parTrans" cxnId="{0E84CF4E-7970-4335-AAFD-A69B0402C1EC}">
      <dgm:prSet/>
      <dgm:spPr/>
      <dgm:t>
        <a:bodyPr/>
        <a:lstStyle/>
        <a:p>
          <a:endParaRPr lang="es-ES"/>
        </a:p>
      </dgm:t>
    </dgm:pt>
    <dgm:pt modelId="{3C9A17C9-B458-4920-AD9C-DA96E5033D1F}" type="sibTrans" cxnId="{0E84CF4E-7970-4335-AAFD-A69B0402C1EC}">
      <dgm:prSet/>
      <dgm:spPr/>
      <dgm:t>
        <a:bodyPr/>
        <a:lstStyle/>
        <a:p>
          <a:endParaRPr lang="es-ES"/>
        </a:p>
      </dgm:t>
    </dgm:pt>
    <dgm:pt modelId="{264235C1-DC12-46AA-87DC-15289C8A3223}">
      <dgm:prSet phldrT="[Texto]"/>
      <dgm:spPr/>
      <dgm:t>
        <a:bodyPr/>
        <a:lstStyle/>
        <a:p>
          <a:r>
            <a:rPr lang="es-ES" dirty="0" smtClean="0"/>
            <a:t>Maltrato (psicológico, sexual, físico o económico)</a:t>
          </a:r>
          <a:endParaRPr lang="es-ES" dirty="0"/>
        </a:p>
      </dgm:t>
    </dgm:pt>
    <dgm:pt modelId="{D4A71475-4612-42E7-A136-668CB480C7FF}" type="parTrans" cxnId="{6B32EACB-AC8D-4D6D-837B-382CF9E22A22}">
      <dgm:prSet/>
      <dgm:spPr/>
      <dgm:t>
        <a:bodyPr/>
        <a:lstStyle/>
        <a:p>
          <a:endParaRPr lang="es-ES"/>
        </a:p>
      </dgm:t>
    </dgm:pt>
    <dgm:pt modelId="{B0E5519E-E874-44DF-AD30-E8B2B1753B58}" type="sibTrans" cxnId="{6B32EACB-AC8D-4D6D-837B-382CF9E22A22}">
      <dgm:prSet/>
      <dgm:spPr/>
      <dgm:t>
        <a:bodyPr/>
        <a:lstStyle/>
        <a:p>
          <a:endParaRPr lang="es-ES"/>
        </a:p>
      </dgm:t>
    </dgm:pt>
    <dgm:pt modelId="{D705A200-87F6-4ECD-96A2-20D2C49B6960}">
      <dgm:prSet phldrT="[Texto]"/>
      <dgm:spPr/>
      <dgm:t>
        <a:bodyPr/>
        <a:lstStyle/>
        <a:p>
          <a:r>
            <a:rPr lang="es-ES" dirty="0" err="1" smtClean="0"/>
            <a:t>Micromachismo</a:t>
          </a:r>
          <a:endParaRPr lang="es-ES" dirty="0"/>
        </a:p>
      </dgm:t>
    </dgm:pt>
    <dgm:pt modelId="{0F9D97B4-4458-4E87-AA70-82BFAD0B954D}" type="parTrans" cxnId="{08F1D5B0-B1D3-4A48-BB5C-73464EFE29A6}">
      <dgm:prSet/>
      <dgm:spPr/>
      <dgm:t>
        <a:bodyPr/>
        <a:lstStyle/>
        <a:p>
          <a:endParaRPr lang="es-ES"/>
        </a:p>
      </dgm:t>
    </dgm:pt>
    <dgm:pt modelId="{BB5CFA74-3615-4C94-BE8A-8FA76561CB15}" type="sibTrans" cxnId="{08F1D5B0-B1D3-4A48-BB5C-73464EFE29A6}">
      <dgm:prSet/>
      <dgm:spPr/>
      <dgm:t>
        <a:bodyPr/>
        <a:lstStyle/>
        <a:p>
          <a:endParaRPr lang="es-ES"/>
        </a:p>
      </dgm:t>
    </dgm:pt>
    <dgm:pt modelId="{162B94C6-78BE-402C-95F9-1648717DD3C5}" type="pres">
      <dgm:prSet presAssocID="{97D3A1FC-266D-4F9B-B30A-5EEFB59475CA}" presName="Name0" presStyleCnt="0">
        <dgm:presLayoutVars>
          <dgm:dir/>
          <dgm:animLvl val="lvl"/>
          <dgm:resizeHandles val="exact"/>
        </dgm:presLayoutVars>
      </dgm:prSet>
      <dgm:spPr/>
    </dgm:pt>
    <dgm:pt modelId="{B1F2E1F8-AA44-4331-8686-624F230583A0}" type="pres">
      <dgm:prSet presAssocID="{A735A0CF-244C-4ABC-9123-431BD66D4712}" presName="Name8" presStyleCnt="0"/>
      <dgm:spPr/>
    </dgm:pt>
    <dgm:pt modelId="{6BEA8FA4-01F4-4A71-AE46-C55825972813}" type="pres">
      <dgm:prSet presAssocID="{A735A0CF-244C-4ABC-9123-431BD66D471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8F1EBD-3EE3-4497-B444-DBA85E2A49DF}" type="pres">
      <dgm:prSet presAssocID="{A735A0CF-244C-4ABC-9123-431BD66D47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4C790E-FC08-4469-8080-15A21361BDA0}" type="pres">
      <dgm:prSet presAssocID="{264235C1-DC12-46AA-87DC-15289C8A3223}" presName="Name8" presStyleCnt="0"/>
      <dgm:spPr/>
    </dgm:pt>
    <dgm:pt modelId="{17E82367-049E-4AF9-A8B3-6258015B7EEF}" type="pres">
      <dgm:prSet presAssocID="{264235C1-DC12-46AA-87DC-15289C8A322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6730C6-1F70-493C-8CC4-C14EB5B71AB1}" type="pres">
      <dgm:prSet presAssocID="{264235C1-DC12-46AA-87DC-15289C8A322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9F7134-D61D-45FB-BED3-70BC02ECF0D1}" type="pres">
      <dgm:prSet presAssocID="{D705A200-87F6-4ECD-96A2-20D2C49B6960}" presName="Name8" presStyleCnt="0"/>
      <dgm:spPr/>
    </dgm:pt>
    <dgm:pt modelId="{EC99FB3F-6E73-4849-AC06-064D9B635C4C}" type="pres">
      <dgm:prSet presAssocID="{D705A200-87F6-4ECD-96A2-20D2C49B696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13A508-6854-4F73-9F82-75F1AC254708}" type="pres">
      <dgm:prSet presAssocID="{D705A200-87F6-4ECD-96A2-20D2C49B69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243AC7-7C52-4D19-B055-6AA0B99CD113}" type="presOf" srcId="{A735A0CF-244C-4ABC-9123-431BD66D4712}" destId="{698F1EBD-3EE3-4497-B444-DBA85E2A49DF}" srcOrd="1" destOrd="0" presId="urn:microsoft.com/office/officeart/2005/8/layout/pyramid1"/>
    <dgm:cxn modelId="{CDE9C382-08F2-42AA-B5CC-2F3DDBA5539C}" type="presOf" srcId="{264235C1-DC12-46AA-87DC-15289C8A3223}" destId="{17E82367-049E-4AF9-A8B3-6258015B7EEF}" srcOrd="0" destOrd="0" presId="urn:microsoft.com/office/officeart/2005/8/layout/pyramid1"/>
    <dgm:cxn modelId="{70F9AF29-9DE4-45FF-A2B6-5A749506964D}" type="presOf" srcId="{D705A200-87F6-4ECD-96A2-20D2C49B6960}" destId="{9213A508-6854-4F73-9F82-75F1AC254708}" srcOrd="1" destOrd="0" presId="urn:microsoft.com/office/officeart/2005/8/layout/pyramid1"/>
    <dgm:cxn modelId="{A11B33A5-7100-42C1-B9E8-76AE7391F79E}" type="presOf" srcId="{97D3A1FC-266D-4F9B-B30A-5EEFB59475CA}" destId="{162B94C6-78BE-402C-95F9-1648717DD3C5}" srcOrd="0" destOrd="0" presId="urn:microsoft.com/office/officeart/2005/8/layout/pyramid1"/>
    <dgm:cxn modelId="{1C8C53C2-EE06-4F7E-A4F0-5E0ACF18B7D0}" type="presOf" srcId="{D705A200-87F6-4ECD-96A2-20D2C49B6960}" destId="{EC99FB3F-6E73-4849-AC06-064D9B635C4C}" srcOrd="0" destOrd="0" presId="urn:microsoft.com/office/officeart/2005/8/layout/pyramid1"/>
    <dgm:cxn modelId="{0E84CF4E-7970-4335-AAFD-A69B0402C1EC}" srcId="{97D3A1FC-266D-4F9B-B30A-5EEFB59475CA}" destId="{A735A0CF-244C-4ABC-9123-431BD66D4712}" srcOrd="0" destOrd="0" parTransId="{EAF9F1A5-2556-4BB2-95A1-17D602DB031B}" sibTransId="{3C9A17C9-B458-4920-AD9C-DA96E5033D1F}"/>
    <dgm:cxn modelId="{45BB0BDC-7D42-4928-8FFA-94487E0BA2B3}" type="presOf" srcId="{A735A0CF-244C-4ABC-9123-431BD66D4712}" destId="{6BEA8FA4-01F4-4A71-AE46-C55825972813}" srcOrd="0" destOrd="0" presId="urn:microsoft.com/office/officeart/2005/8/layout/pyramid1"/>
    <dgm:cxn modelId="{6B32EACB-AC8D-4D6D-837B-382CF9E22A22}" srcId="{97D3A1FC-266D-4F9B-B30A-5EEFB59475CA}" destId="{264235C1-DC12-46AA-87DC-15289C8A3223}" srcOrd="1" destOrd="0" parTransId="{D4A71475-4612-42E7-A136-668CB480C7FF}" sibTransId="{B0E5519E-E874-44DF-AD30-E8B2B1753B58}"/>
    <dgm:cxn modelId="{08F1D5B0-B1D3-4A48-BB5C-73464EFE29A6}" srcId="{97D3A1FC-266D-4F9B-B30A-5EEFB59475CA}" destId="{D705A200-87F6-4ECD-96A2-20D2C49B6960}" srcOrd="2" destOrd="0" parTransId="{0F9D97B4-4458-4E87-AA70-82BFAD0B954D}" sibTransId="{BB5CFA74-3615-4C94-BE8A-8FA76561CB15}"/>
    <dgm:cxn modelId="{98F2CFCC-4FCD-4C99-A195-3ACD40D2C1AF}" type="presOf" srcId="{264235C1-DC12-46AA-87DC-15289C8A3223}" destId="{A36730C6-1F70-493C-8CC4-C14EB5B71AB1}" srcOrd="1" destOrd="0" presId="urn:microsoft.com/office/officeart/2005/8/layout/pyramid1"/>
    <dgm:cxn modelId="{77B0706B-55F1-4FF5-9C3B-BB60021392DB}" type="presParOf" srcId="{162B94C6-78BE-402C-95F9-1648717DD3C5}" destId="{B1F2E1F8-AA44-4331-8686-624F230583A0}" srcOrd="0" destOrd="0" presId="urn:microsoft.com/office/officeart/2005/8/layout/pyramid1"/>
    <dgm:cxn modelId="{4C8214A1-CDDD-4D89-9ED5-36163924130D}" type="presParOf" srcId="{B1F2E1F8-AA44-4331-8686-624F230583A0}" destId="{6BEA8FA4-01F4-4A71-AE46-C55825972813}" srcOrd="0" destOrd="0" presId="urn:microsoft.com/office/officeart/2005/8/layout/pyramid1"/>
    <dgm:cxn modelId="{8857F54E-2B61-4315-B626-80504587BB5E}" type="presParOf" srcId="{B1F2E1F8-AA44-4331-8686-624F230583A0}" destId="{698F1EBD-3EE3-4497-B444-DBA85E2A49DF}" srcOrd="1" destOrd="0" presId="urn:microsoft.com/office/officeart/2005/8/layout/pyramid1"/>
    <dgm:cxn modelId="{8EAD1F1C-27DB-4028-AEA2-9820FE9D8684}" type="presParOf" srcId="{162B94C6-78BE-402C-95F9-1648717DD3C5}" destId="{604C790E-FC08-4469-8080-15A21361BDA0}" srcOrd="1" destOrd="0" presId="urn:microsoft.com/office/officeart/2005/8/layout/pyramid1"/>
    <dgm:cxn modelId="{E4DBCFC0-60F8-478C-A3EA-4DB385432949}" type="presParOf" srcId="{604C790E-FC08-4469-8080-15A21361BDA0}" destId="{17E82367-049E-4AF9-A8B3-6258015B7EEF}" srcOrd="0" destOrd="0" presId="urn:microsoft.com/office/officeart/2005/8/layout/pyramid1"/>
    <dgm:cxn modelId="{10D213E9-546C-4E17-934E-D0412F1F2ABE}" type="presParOf" srcId="{604C790E-FC08-4469-8080-15A21361BDA0}" destId="{A36730C6-1F70-493C-8CC4-C14EB5B71AB1}" srcOrd="1" destOrd="0" presId="urn:microsoft.com/office/officeart/2005/8/layout/pyramid1"/>
    <dgm:cxn modelId="{02969D9F-3B32-46F1-AC29-58C4BE6203A2}" type="presParOf" srcId="{162B94C6-78BE-402C-95F9-1648717DD3C5}" destId="{BB9F7134-D61D-45FB-BED3-70BC02ECF0D1}" srcOrd="2" destOrd="0" presId="urn:microsoft.com/office/officeart/2005/8/layout/pyramid1"/>
    <dgm:cxn modelId="{07D7302F-CDD9-4EF8-AC64-4A1A6B681979}" type="presParOf" srcId="{BB9F7134-D61D-45FB-BED3-70BC02ECF0D1}" destId="{EC99FB3F-6E73-4849-AC06-064D9B635C4C}" srcOrd="0" destOrd="0" presId="urn:microsoft.com/office/officeart/2005/8/layout/pyramid1"/>
    <dgm:cxn modelId="{8A62ED59-2C58-4009-BCFF-D2884196176E}" type="presParOf" srcId="{BB9F7134-D61D-45FB-BED3-70BC02ECF0D1}" destId="{9213A508-6854-4F73-9F82-75F1AC25470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A8FA4-01F4-4A71-AE46-C55825972813}">
      <dsp:nvSpPr>
        <dsp:cNvPr id="0" name=""/>
        <dsp:cNvSpPr/>
      </dsp:nvSpPr>
      <dsp:spPr>
        <a:xfrm>
          <a:off x="2743199" y="0"/>
          <a:ext cx="2743200" cy="1907166"/>
        </a:xfrm>
        <a:prstGeom prst="trapezoid">
          <a:avLst>
            <a:gd name="adj" fmla="val 71918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Asesinatos</a:t>
          </a:r>
          <a:endParaRPr lang="es-ES" sz="3400" kern="1200" dirty="0"/>
        </a:p>
      </dsp:txBody>
      <dsp:txXfrm>
        <a:off x="2743199" y="0"/>
        <a:ext cx="2743200" cy="1907166"/>
      </dsp:txXfrm>
    </dsp:sp>
    <dsp:sp modelId="{17E82367-049E-4AF9-A8B3-6258015B7EEF}">
      <dsp:nvSpPr>
        <dsp:cNvPr id="0" name=""/>
        <dsp:cNvSpPr/>
      </dsp:nvSpPr>
      <dsp:spPr>
        <a:xfrm>
          <a:off x="1371599" y="1907166"/>
          <a:ext cx="5486400" cy="1907166"/>
        </a:xfrm>
        <a:prstGeom prst="trapezoid">
          <a:avLst>
            <a:gd name="adj" fmla="val 71918"/>
          </a:avLst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Maltrato (psicológico, sexual, físico o económico)</a:t>
          </a:r>
          <a:endParaRPr lang="es-ES" sz="3400" kern="1200" dirty="0"/>
        </a:p>
      </dsp:txBody>
      <dsp:txXfrm>
        <a:off x="2331719" y="1907166"/>
        <a:ext cx="3566160" cy="1907166"/>
      </dsp:txXfrm>
    </dsp:sp>
    <dsp:sp modelId="{EC99FB3F-6E73-4849-AC06-064D9B635C4C}">
      <dsp:nvSpPr>
        <dsp:cNvPr id="0" name=""/>
        <dsp:cNvSpPr/>
      </dsp:nvSpPr>
      <dsp:spPr>
        <a:xfrm>
          <a:off x="0" y="3814332"/>
          <a:ext cx="8229600" cy="1907166"/>
        </a:xfrm>
        <a:prstGeom prst="trapezoid">
          <a:avLst>
            <a:gd name="adj" fmla="val 71918"/>
          </a:avLst>
        </a:prstGeom>
        <a:solidFill>
          <a:schemeClr val="accent6">
            <a:shade val="50000"/>
            <a:hueOff val="-307797"/>
            <a:satOff val="20520"/>
            <a:lumOff val="2679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err="1" smtClean="0"/>
            <a:t>Micromachismo</a:t>
          </a:r>
          <a:endParaRPr lang="es-ES" sz="3400" kern="1200" dirty="0"/>
        </a:p>
      </dsp:txBody>
      <dsp:txXfrm>
        <a:off x="1440179" y="3814332"/>
        <a:ext cx="5349240" cy="1907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A4FB4-506B-4B6F-B483-4B9D112A0472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713DC-A27E-4CBD-B32F-7C554AB9D9D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6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13DC-A27E-4CBD-B32F-7C554AB9D9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4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Chicos</a:t>
            </a:r>
            <a:r>
              <a:rPr lang="es-ES" baseline="0" dirty="0" smtClean="0"/>
              <a:t> -&gt; Robinson Crusoe: Independiente, autónomo, competitividad, aislamiento, racionalidad</a:t>
            </a:r>
          </a:p>
          <a:p>
            <a:r>
              <a:rPr lang="es-ES" baseline="0" dirty="0" smtClean="0"/>
              <a:t>Chicas -&gt; Cenicienta: Dependencia, sumisión, espera, necesidad de compañía, subjetividad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13DC-A27E-4CBD-B32F-7C554AB9D9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45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Somos</a:t>
            </a:r>
            <a:r>
              <a:rPr lang="en-GB" dirty="0" smtClean="0"/>
              <a:t> </a:t>
            </a:r>
            <a:r>
              <a:rPr lang="en-GB" dirty="0" err="1" smtClean="0"/>
              <a:t>diferentes</a:t>
            </a:r>
            <a:r>
              <a:rPr lang="en-GB" dirty="0" smtClean="0"/>
              <a:t>, </a:t>
            </a:r>
            <a:r>
              <a:rPr lang="en-GB" dirty="0" err="1" smtClean="0"/>
              <a:t>cuando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habla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buscar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igualdad</a:t>
            </a:r>
            <a:r>
              <a:rPr lang="en-GB" baseline="0" dirty="0" smtClean="0"/>
              <a:t>, se </a:t>
            </a:r>
            <a:r>
              <a:rPr lang="en-GB" baseline="0" dirty="0" err="1" smtClean="0"/>
              <a:t>habla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buscar</a:t>
            </a:r>
            <a:r>
              <a:rPr lang="en-GB" baseline="0" dirty="0" smtClean="0"/>
              <a:t> la </a:t>
            </a:r>
            <a:r>
              <a:rPr lang="en-GB" baseline="0" dirty="0" err="1" smtClean="0"/>
              <a:t>equidad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Diferentes</a:t>
            </a:r>
            <a:r>
              <a:rPr lang="en-GB" baseline="0" dirty="0" smtClean="0"/>
              <a:t> personas, </a:t>
            </a:r>
            <a:r>
              <a:rPr lang="en-GB" baseline="0" dirty="0" err="1" smtClean="0"/>
              <a:t>pero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igualdad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derechos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13DC-A27E-4CBD-B32F-7C554AB9D9D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42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Poner</a:t>
            </a:r>
            <a:r>
              <a:rPr lang="en-GB" dirty="0" smtClean="0"/>
              <a:t> el </a:t>
            </a:r>
            <a:r>
              <a:rPr lang="en-GB" dirty="0" err="1" smtClean="0"/>
              <a:t>vídeo</a:t>
            </a:r>
            <a:r>
              <a:rPr lang="en-GB" dirty="0" smtClean="0"/>
              <a:t> de “</a:t>
            </a:r>
            <a:r>
              <a:rPr lang="en-GB" dirty="0" err="1" smtClean="0"/>
              <a:t>tienes</a:t>
            </a:r>
            <a:r>
              <a:rPr lang="en-GB" baseline="0" dirty="0" smtClean="0"/>
              <a:t> un </a:t>
            </a:r>
            <a:r>
              <a:rPr lang="en-GB" baseline="0" dirty="0" err="1" smtClean="0"/>
              <a:t>problema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sexismo</a:t>
            </a:r>
            <a:r>
              <a:rPr lang="en-GB" baseline="0" dirty="0" smtClean="0"/>
              <a:t>” (</a:t>
            </a:r>
            <a:r>
              <a:rPr lang="en-GB" baseline="0" dirty="0" err="1" smtClean="0"/>
              <a:t>Bloque</a:t>
            </a:r>
            <a:r>
              <a:rPr lang="en-GB" baseline="0" dirty="0" smtClean="0"/>
              <a:t> 1)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13DC-A27E-4CBD-B32F-7C554AB9D9D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81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0D47-D874-4134-959A-9A74BFB74AD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F664-3180-485C-99E8-B945F8CB240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39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0D47-D874-4134-959A-9A74BFB74AD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F664-3180-485C-99E8-B945F8CB240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6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0D47-D874-4134-959A-9A74BFB74AD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F664-3180-485C-99E8-B945F8CB240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92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0D47-D874-4134-959A-9A74BFB74AD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F664-3180-485C-99E8-B945F8CB240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9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0D47-D874-4134-959A-9A74BFB74AD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F664-3180-485C-99E8-B945F8CB240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83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0D47-D874-4134-959A-9A74BFB74AD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F664-3180-485C-99E8-B945F8CB240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1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0D47-D874-4134-959A-9A74BFB74AD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F664-3180-485C-99E8-B945F8CB240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0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0D47-D874-4134-959A-9A74BFB74AD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F664-3180-485C-99E8-B945F8CB240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0D47-D874-4134-959A-9A74BFB74AD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F664-3180-485C-99E8-B945F8CB240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6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0D47-D874-4134-959A-9A74BFB74AD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F664-3180-485C-99E8-B945F8CB240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81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0D47-D874-4134-959A-9A74BFB74AD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2F664-3180-485C-99E8-B945F8CB240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62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0D47-D874-4134-959A-9A74BFB74AD7}" type="datetimeFigureOut">
              <a:rPr lang="en-GB" smtClean="0"/>
              <a:t>09/06/2014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2F664-3180-485C-99E8-B945F8CB240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11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4608512" cy="269173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MASCULINIDAD +</a:t>
            </a:r>
            <a:endParaRPr lang="en-GB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53638" y="5672665"/>
            <a:ext cx="1882258" cy="958860"/>
          </a:xfrm>
        </p:spPr>
        <p:txBody>
          <a:bodyPr>
            <a:normAutofit/>
          </a:bodyPr>
          <a:lstStyle/>
          <a:p>
            <a:pPr algn="l"/>
            <a:r>
              <a:rPr lang="en-GB" sz="1600" dirty="0" err="1" smtClean="0">
                <a:solidFill>
                  <a:schemeClr val="tx1"/>
                </a:solidFill>
              </a:rPr>
              <a:t>Proyecto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cofinanciado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por</a:t>
            </a:r>
            <a:r>
              <a:rPr lang="en-GB" sz="1600" dirty="0" smtClean="0">
                <a:solidFill>
                  <a:schemeClr val="tx1"/>
                </a:solidFill>
              </a:rPr>
              <a:t> la Unión </a:t>
            </a:r>
            <a:r>
              <a:rPr lang="en-GB" sz="1600" dirty="0" err="1" smtClean="0">
                <a:solidFill>
                  <a:schemeClr val="tx1"/>
                </a:solidFill>
              </a:rPr>
              <a:t>Europea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centros5.pntic.mec.es/ies.manuela.malasana/otros_servicios/ampliacion/images/bandera-ue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85675"/>
            <a:ext cx="1608113" cy="11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ndaluciasolidaria.org/medias/Image/pics/LOGO_FAMSI_HOR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66071"/>
            <a:ext cx="3963543" cy="124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ndaluciasolidaria.org/medias/Image/AREA_FAMSI/Logo_Jovenes_Masculinid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33" y="188640"/>
            <a:ext cx="31813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¿Por qué ocurren los </a:t>
            </a:r>
            <a:r>
              <a:rPr lang="es-ES" dirty="0" err="1" smtClean="0"/>
              <a:t>micromachismos</a:t>
            </a:r>
            <a:r>
              <a:rPr lang="es-ES" dirty="0"/>
              <a:t>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Para dominar a la chica</a:t>
            </a:r>
          </a:p>
          <a:p>
            <a:r>
              <a:rPr lang="es-ES" dirty="0" smtClean="0"/>
              <a:t>Para imponerse a una chica que se comporta de una manera que a él no le gusta</a:t>
            </a:r>
          </a:p>
          <a:p>
            <a:r>
              <a:rPr lang="es-ES" dirty="0" smtClean="0"/>
              <a:t>Cuando al chico no le gusta que la chica se comporte de forma independiente</a:t>
            </a:r>
          </a:p>
          <a:p>
            <a:r>
              <a:rPr lang="es-ES" dirty="0" smtClean="0"/>
              <a:t>Para hacer que sean las chicas las únicas que se encarguen de las tareas relacionadas con la limpieza</a:t>
            </a:r>
          </a:p>
          <a:p>
            <a:r>
              <a:rPr lang="es-ES" dirty="0" smtClean="0"/>
              <a:t>Por miedo a que la chica lo deje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43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addedvalues.files.wordpress.com/2013/12/pregunta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t="4069" r="3933" b="5278"/>
          <a:stretch/>
        </p:blipFill>
        <p:spPr bwMode="auto">
          <a:xfrm>
            <a:off x="5724128" y="3284984"/>
            <a:ext cx="3160295" cy="316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7366" y="1700808"/>
            <a:ext cx="602929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¿Qué tipos de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micromachismos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se os ocurren?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92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Si un chico…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Te insulta o te dice cosas degradantes</a:t>
            </a:r>
          </a:p>
          <a:p>
            <a:endParaRPr lang="es-ES" dirty="0" smtClean="0"/>
          </a:p>
          <a:p>
            <a:r>
              <a:rPr lang="es-ES" dirty="0" smtClean="0"/>
              <a:t>Te amenaza con hacerte daño físico</a:t>
            </a:r>
          </a:p>
          <a:p>
            <a:endParaRPr lang="es-ES" dirty="0" smtClean="0"/>
          </a:p>
          <a:p>
            <a:r>
              <a:rPr lang="es-ES" dirty="0" smtClean="0"/>
              <a:t>Te toca sin tu consentimiento</a:t>
            </a:r>
          </a:p>
          <a:p>
            <a:endParaRPr lang="es-ES" dirty="0" smtClean="0"/>
          </a:p>
          <a:p>
            <a:r>
              <a:rPr lang="es-ES" dirty="0" smtClean="0"/>
              <a:t>No tiene en cuenta tu opinión</a:t>
            </a:r>
          </a:p>
          <a:p>
            <a:endParaRPr lang="es-ES" dirty="0" smtClean="0"/>
          </a:p>
          <a:p>
            <a:r>
              <a:rPr lang="es-ES" dirty="0" smtClean="0"/>
              <a:t>No te deja participar en el juego porque “no es cosa de chicas”</a:t>
            </a:r>
          </a:p>
          <a:p>
            <a:endParaRPr lang="es-ES" dirty="0" smtClean="0"/>
          </a:p>
          <a:p>
            <a:r>
              <a:rPr lang="es-ES" dirty="0" smtClean="0"/>
              <a:t>Te piropea de forma desagradable cuando pasas</a:t>
            </a:r>
          </a:p>
          <a:p>
            <a:endParaRPr lang="es-ES" dirty="0" smtClean="0"/>
          </a:p>
          <a:p>
            <a:r>
              <a:rPr lang="es-ES" dirty="0" smtClean="0"/>
              <a:t>Te deja las tareas de recoger (patio, clase…) o limpiar</a:t>
            </a:r>
          </a:p>
          <a:p>
            <a:endParaRPr lang="es-ES" dirty="0" smtClean="0"/>
          </a:p>
          <a:p>
            <a:r>
              <a:rPr lang="es-ES" dirty="0" smtClean="0"/>
              <a:t>Quiere protegerte siempre porque él es más fuerte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79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Si un chico…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Controla a quién ves, con quién hablas, qué llamadas y/o mensajes tienes en tu móvil o correo electrónico, qué cosas lees, en qué gastas el dinero…</a:t>
            </a:r>
          </a:p>
          <a:p>
            <a:endParaRPr lang="es-ES" dirty="0" smtClean="0"/>
          </a:p>
          <a:p>
            <a:r>
              <a:rPr lang="es-ES" dirty="0" smtClean="0"/>
              <a:t>En enfada si no le avisas de que sales, o porque salgas sin él y el no sepa dónde vas</a:t>
            </a:r>
          </a:p>
          <a:p>
            <a:endParaRPr lang="es-ES" dirty="0" smtClean="0"/>
          </a:p>
          <a:p>
            <a:r>
              <a:rPr lang="es-ES" dirty="0" smtClean="0"/>
              <a:t>Te humilla o ridiculiza en privado o en presencia de otras personas</a:t>
            </a:r>
          </a:p>
          <a:p>
            <a:endParaRPr lang="es-ES" dirty="0" smtClean="0"/>
          </a:p>
          <a:p>
            <a:r>
              <a:rPr lang="es-ES" dirty="0" smtClean="0"/>
              <a:t>Te hace sentir miedo con miradas, gestos, gritos, golpeando cosas de la casa o golpeando a tu mascota</a:t>
            </a:r>
          </a:p>
          <a:p>
            <a:endParaRPr lang="es-ES" dirty="0" smtClean="0"/>
          </a:p>
          <a:p>
            <a:r>
              <a:rPr lang="es-ES" dirty="0" smtClean="0"/>
              <a:t>Te culpa frecuentemente de las peleas o del malestar que él pueda sentir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47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Si un chico…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Te dice cómo tienes que vestir, qué topa te puedes poner y cuál no</a:t>
            </a:r>
          </a:p>
          <a:p>
            <a:endParaRPr lang="es-ES" dirty="0" smtClean="0"/>
          </a:p>
          <a:p>
            <a:r>
              <a:rPr lang="es-ES" dirty="0" smtClean="0"/>
              <a:t>Te prohíbe o te insiste en que no le gusta que te maquilles</a:t>
            </a:r>
          </a:p>
          <a:p>
            <a:endParaRPr lang="es-ES" dirty="0" smtClean="0"/>
          </a:p>
          <a:p>
            <a:r>
              <a:rPr lang="es-ES" dirty="0" smtClean="0"/>
              <a:t>Te impide estudiar, formarte o trabajar</a:t>
            </a:r>
          </a:p>
          <a:p>
            <a:endParaRPr lang="es-ES" dirty="0" smtClean="0"/>
          </a:p>
          <a:p>
            <a:r>
              <a:rPr lang="es-ES" dirty="0" smtClean="0"/>
              <a:t>Te acusa falsamente de coquetear cuando te ve con otros chicos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12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88977" y="2274838"/>
            <a:ext cx="836604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Soluciones ante los </a:t>
            </a:r>
            <a:r>
              <a:rPr lang="es-ES" sz="7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micromachismos</a:t>
            </a:r>
            <a:endParaRPr lang="es-E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6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</a:t>
            </a:r>
            <a:r>
              <a:rPr lang="es-ES" dirty="0" smtClean="0">
                <a:solidFill>
                  <a:schemeClr val="accent6"/>
                </a:solidFill>
              </a:rPr>
              <a:t>chicas</a:t>
            </a: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02459" y="1257049"/>
            <a:ext cx="4258816" cy="48965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s-ES" dirty="0" smtClean="0"/>
              <a:t>Conocer y reconocer los </a:t>
            </a:r>
            <a:r>
              <a:rPr lang="es-ES" dirty="0" err="1" smtClean="0"/>
              <a:t>micromachismos</a:t>
            </a:r>
            <a:endParaRPr lang="es-ES" dirty="0" smtClean="0"/>
          </a:p>
          <a:p>
            <a:pPr>
              <a:lnSpc>
                <a:spcPct val="120000"/>
              </a:lnSpc>
            </a:pPr>
            <a:r>
              <a:rPr lang="es-ES" dirty="0" smtClean="0"/>
              <a:t>Reconocer cuándo quieren manipularte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Entender que no es culpa tuya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Recuperar tu forma de pensar y sentir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Aumentar las formas de evitarlos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Conocer las consecuencias de los </a:t>
            </a:r>
            <a:r>
              <a:rPr lang="es-ES" dirty="0" err="1" smtClean="0"/>
              <a:t>micromachismos</a:t>
            </a:r>
            <a:endParaRPr lang="es-ES" dirty="0" smtClean="0"/>
          </a:p>
          <a:p>
            <a:pPr>
              <a:lnSpc>
                <a:spcPct val="120000"/>
              </a:lnSpc>
            </a:pPr>
            <a:r>
              <a:rPr lang="es-ES" dirty="0" smtClean="0"/>
              <a:t>No confundirlos con problemas personales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482532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</a:t>
            </a:r>
            <a:r>
              <a:rPr lang="es-ES" dirty="0" smtClean="0">
                <a:solidFill>
                  <a:schemeClr val="accent6"/>
                </a:solidFill>
              </a:rPr>
              <a:t>chicos</a:t>
            </a: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s-ES" dirty="0" smtClean="0"/>
              <a:t>Reconocer que a veces podemos ser </a:t>
            </a:r>
            <a:r>
              <a:rPr lang="es-ES" dirty="0" err="1" smtClean="0"/>
              <a:t>micromachistas</a:t>
            </a:r>
            <a:endParaRPr lang="es-ES" dirty="0" smtClean="0"/>
          </a:p>
          <a:p>
            <a:pPr>
              <a:lnSpc>
                <a:spcPct val="120000"/>
              </a:lnSpc>
            </a:pPr>
            <a:r>
              <a:rPr lang="es-ES" dirty="0" smtClean="0"/>
              <a:t>Entender que no podemos cambiar cómo nos han enseñado a ser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Cambiar nuestras relaciones con las chicas hacia la igualdad y el respeto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Corresponsabilizarse en las tareas domésticas y de cuidado</a:t>
            </a:r>
          </a:p>
          <a:p>
            <a:pPr>
              <a:lnSpc>
                <a:spcPct val="120000"/>
              </a:lnSpc>
            </a:pPr>
            <a:r>
              <a:rPr lang="es-ES" dirty="0" smtClean="0"/>
              <a:t>Participar como chicos que somos en actos contra la violencia hacia las mujeres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779912" cy="538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/>
                </a:solidFill>
              </a:rPr>
              <a:t>Retos del futuro</a:t>
            </a: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45000"/>
              </a:lnSpc>
            </a:pPr>
            <a:r>
              <a:rPr lang="es-ES" dirty="0" smtClean="0"/>
              <a:t>Erradicar </a:t>
            </a:r>
            <a:r>
              <a:rPr lang="es-ES" dirty="0" smtClean="0"/>
              <a:t>la violencia de género</a:t>
            </a:r>
          </a:p>
          <a:p>
            <a:pPr>
              <a:lnSpc>
                <a:spcPct val="145000"/>
              </a:lnSpc>
            </a:pPr>
            <a:r>
              <a:rPr lang="es-ES" dirty="0" smtClean="0"/>
              <a:t>Ejercer una paternidad responsable</a:t>
            </a:r>
          </a:p>
          <a:p>
            <a:pPr>
              <a:lnSpc>
                <a:spcPct val="145000"/>
              </a:lnSpc>
            </a:pPr>
            <a:r>
              <a:rPr lang="es-ES" dirty="0" smtClean="0"/>
              <a:t>Acabar con las </a:t>
            </a:r>
            <a:r>
              <a:rPr lang="es-ES" dirty="0" err="1" smtClean="0"/>
              <a:t>microviolencias</a:t>
            </a:r>
            <a:endParaRPr lang="es-ES" dirty="0" smtClean="0"/>
          </a:p>
          <a:p>
            <a:pPr>
              <a:lnSpc>
                <a:spcPct val="145000"/>
              </a:lnSpc>
            </a:pPr>
            <a:r>
              <a:rPr lang="es-ES" dirty="0" smtClean="0"/>
              <a:t>Tener conciencia del cuidado</a:t>
            </a:r>
          </a:p>
          <a:p>
            <a:pPr>
              <a:lnSpc>
                <a:spcPct val="145000"/>
              </a:lnSpc>
            </a:pPr>
            <a:r>
              <a:rPr lang="es-ES" dirty="0" smtClean="0"/>
              <a:t>Eliminar la homofobia</a:t>
            </a:r>
          </a:p>
          <a:p>
            <a:pPr>
              <a:lnSpc>
                <a:spcPct val="145000"/>
              </a:lnSpc>
            </a:pPr>
            <a:r>
              <a:rPr lang="es-ES" dirty="0" smtClean="0"/>
              <a:t>Llegar a la autonomía doméstica</a:t>
            </a:r>
          </a:p>
          <a:p>
            <a:pPr>
              <a:lnSpc>
                <a:spcPct val="145000"/>
              </a:lnSpc>
            </a:pPr>
            <a:r>
              <a:rPr lang="es-ES" dirty="0" smtClean="0"/>
              <a:t>Alcanzar las habilidades sociales como la empatía o la escucha activa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58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3.bp.blogspot.com/-kt0jwG3DpHE/TuGDxcqdA_I/AAAAAAAAAD8/CAyH1OVuNPA/s1600/Equidad-de-G%25C3%25A9ner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" t="-1889" r="2208"/>
          <a:stretch/>
        </p:blipFill>
        <p:spPr bwMode="auto">
          <a:xfrm>
            <a:off x="1418960" y="0"/>
            <a:ext cx="6306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TALLER 3:</a:t>
            </a:r>
            <a:br>
              <a:rPr lang="en-GB" sz="6600" dirty="0" smtClean="0"/>
            </a:br>
            <a:r>
              <a:rPr lang="en-GB" sz="6600" dirty="0" smtClean="0"/>
              <a:t>DECONSTRUCCIÓN HACIA UNA </a:t>
            </a:r>
            <a:r>
              <a:rPr lang="en-GB" sz="6600" dirty="0" smtClean="0">
                <a:solidFill>
                  <a:schemeClr val="accent6"/>
                </a:solidFill>
              </a:rPr>
              <a:t>MASCULINIDAD POSITIVA</a:t>
            </a:r>
            <a:endParaRPr lang="en-GB" sz="6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daluciasolidaria.org/medias/Image/AREA_FAMSI/imagen_concur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17" y="-40659"/>
            <a:ext cx="4860565" cy="689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Masculinidad</a:t>
            </a:r>
            <a:r>
              <a:rPr lang="es-ES" dirty="0" smtClean="0"/>
              <a:t> Vs </a:t>
            </a:r>
            <a:r>
              <a:rPr lang="es-ES" dirty="0" smtClean="0">
                <a:solidFill>
                  <a:schemeClr val="accent6"/>
                </a:solidFill>
              </a:rPr>
              <a:t>Masculinidades</a:t>
            </a:r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4114800" cy="4896544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Masculinidad</a:t>
            </a:r>
          </a:p>
          <a:p>
            <a:pPr lvl="1"/>
            <a:r>
              <a:rPr lang="es-ES" dirty="0" smtClean="0"/>
              <a:t>Tradicional</a:t>
            </a:r>
          </a:p>
          <a:p>
            <a:pPr lvl="1"/>
            <a:r>
              <a:rPr lang="es-ES" dirty="0" smtClean="0"/>
              <a:t>Pensamiento único</a:t>
            </a:r>
          </a:p>
          <a:p>
            <a:pPr lvl="1"/>
            <a:r>
              <a:rPr lang="es-ES" dirty="0" smtClean="0"/>
              <a:t>Pensamiento convergente</a:t>
            </a:r>
          </a:p>
          <a:p>
            <a:pPr lvl="1"/>
            <a:r>
              <a:rPr lang="es-ES" dirty="0" smtClean="0"/>
              <a:t>Concepto de fuerza</a:t>
            </a:r>
          </a:p>
          <a:p>
            <a:pPr lvl="1"/>
            <a:r>
              <a:rPr lang="es-ES" dirty="0" smtClean="0"/>
              <a:t>Desigualdad</a:t>
            </a:r>
          </a:p>
          <a:p>
            <a:pPr lvl="1"/>
            <a:r>
              <a:rPr lang="es-ES" dirty="0" smtClean="0"/>
              <a:t>Machismo</a:t>
            </a:r>
          </a:p>
          <a:p>
            <a:pPr lvl="1"/>
            <a:r>
              <a:rPr lang="es-ES" dirty="0" smtClean="0"/>
              <a:t>No legal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427984" y="1484784"/>
            <a:ext cx="425881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accent6"/>
                </a:solidFill>
              </a:rPr>
              <a:t>Masculinidades</a:t>
            </a:r>
          </a:p>
          <a:p>
            <a:pPr lvl="1"/>
            <a:r>
              <a:rPr lang="es-ES" dirty="0" smtClean="0"/>
              <a:t>Nuevas</a:t>
            </a:r>
          </a:p>
          <a:p>
            <a:pPr lvl="1"/>
            <a:r>
              <a:rPr lang="es-ES" dirty="0" smtClean="0"/>
              <a:t>Pensamiento plural</a:t>
            </a:r>
          </a:p>
          <a:p>
            <a:pPr lvl="1"/>
            <a:r>
              <a:rPr lang="es-ES" dirty="0" smtClean="0"/>
              <a:t>Pensamiento divergente</a:t>
            </a:r>
          </a:p>
          <a:p>
            <a:pPr lvl="1"/>
            <a:r>
              <a:rPr lang="es-ES" dirty="0" smtClean="0"/>
              <a:t>Concepto de equilibrio</a:t>
            </a:r>
          </a:p>
          <a:p>
            <a:pPr lvl="1"/>
            <a:r>
              <a:rPr lang="es-ES" dirty="0" smtClean="0"/>
              <a:t>Equidad</a:t>
            </a:r>
          </a:p>
          <a:p>
            <a:pPr lvl="1"/>
            <a:r>
              <a:rPr lang="es-ES" dirty="0" smtClean="0"/>
              <a:t>Justicia social</a:t>
            </a:r>
          </a:p>
          <a:p>
            <a:pPr lvl="1"/>
            <a:r>
              <a:rPr lang="es-ES" dirty="0"/>
              <a:t>L</a:t>
            </a:r>
            <a:r>
              <a:rPr lang="es-ES" dirty="0" smtClean="0"/>
              <a:t>egal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63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</a:t>
            </a:r>
            <a:r>
              <a:rPr lang="es-ES" dirty="0" smtClean="0">
                <a:solidFill>
                  <a:schemeClr val="accent6"/>
                </a:solidFill>
              </a:rPr>
              <a:t>deconstrucción</a:t>
            </a:r>
            <a:r>
              <a:rPr lang="es-ES" dirty="0" smtClean="0"/>
              <a:t> de la masculinidad tradicional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637112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Corresponsabilidad</a:t>
            </a:r>
          </a:p>
          <a:p>
            <a:endParaRPr lang="es-ES" dirty="0" smtClean="0"/>
          </a:p>
          <a:p>
            <a:r>
              <a:rPr lang="es-ES" dirty="0" smtClean="0"/>
              <a:t>Paternidad responsable</a:t>
            </a:r>
          </a:p>
          <a:p>
            <a:endParaRPr lang="es-ES" dirty="0" smtClean="0"/>
          </a:p>
          <a:p>
            <a:r>
              <a:rPr lang="es-ES" dirty="0" smtClean="0"/>
              <a:t>Machismos y </a:t>
            </a:r>
            <a:r>
              <a:rPr lang="es-ES" dirty="0" err="1" smtClean="0"/>
              <a:t>micromachismos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Homofobia</a:t>
            </a:r>
          </a:p>
          <a:p>
            <a:endParaRPr lang="es-ES" dirty="0" smtClean="0"/>
          </a:p>
          <a:p>
            <a:r>
              <a:rPr lang="es-ES" dirty="0" smtClean="0"/>
              <a:t>Violencia de género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572000" cy="33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rZO2I3_Y1aA/T75GcfwvqYI/AAAAAAAABU4/nUoQDbiYp1c/s1600/vinilo-adhesivo-la-princesa-de-la-torre-y-su-princi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77888"/>
            <a:ext cx="5580112" cy="55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dstatic.com/canalviajes.com/defo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067944" cy="59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0" y="3429000"/>
            <a:ext cx="4067944" cy="28803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charset="0"/>
              <a:buChar char="•"/>
            </a:pPr>
            <a:r>
              <a:rPr lang="es-ES" sz="2400" dirty="0" smtClean="0"/>
              <a:t>Conexión con las emociones</a:t>
            </a:r>
          </a:p>
          <a:p>
            <a:pPr marL="285750" indent="-285750" algn="ctr">
              <a:buFont typeface="Arial" charset="0"/>
              <a:buChar char="•"/>
            </a:pPr>
            <a:endParaRPr lang="es-ES" sz="2400" dirty="0" smtClean="0"/>
          </a:p>
          <a:p>
            <a:pPr marL="285750" indent="-285750" algn="ctr">
              <a:buFont typeface="Arial" charset="0"/>
              <a:buChar char="•"/>
            </a:pPr>
            <a:r>
              <a:rPr lang="es-ES" sz="2400" dirty="0" smtClean="0"/>
              <a:t>Superar la violencia masculina</a:t>
            </a:r>
            <a:endParaRPr lang="es-ES" sz="2400" dirty="0"/>
          </a:p>
        </p:txBody>
      </p:sp>
      <p:sp>
        <p:nvSpPr>
          <p:cNvPr id="5" name="4 Elipse"/>
          <p:cNvSpPr/>
          <p:nvPr/>
        </p:nvSpPr>
        <p:spPr>
          <a:xfrm>
            <a:off x="4716016" y="692696"/>
            <a:ext cx="3960440" cy="27363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charset="0"/>
              <a:buChar char="•"/>
            </a:pPr>
            <a:r>
              <a:rPr lang="es-ES" sz="2400" dirty="0" smtClean="0"/>
              <a:t>Autonomía y autoestima</a:t>
            </a:r>
          </a:p>
          <a:p>
            <a:pPr marL="285750" indent="-285750" algn="ctr">
              <a:buFont typeface="Arial" charset="0"/>
              <a:buChar char="•"/>
            </a:pPr>
            <a:endParaRPr lang="es-ES" sz="2400" dirty="0" smtClean="0"/>
          </a:p>
          <a:p>
            <a:pPr marL="285750" indent="-285750" algn="ctr">
              <a:buFont typeface="Arial" charset="0"/>
              <a:buChar char="•"/>
            </a:pPr>
            <a:r>
              <a:rPr lang="es-ES" sz="2400" dirty="0" smtClean="0"/>
              <a:t>Superar la dependencia emocional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295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Elipse"/>
          <p:cNvSpPr/>
          <p:nvPr/>
        </p:nvSpPr>
        <p:spPr>
          <a:xfrm>
            <a:off x="5755940" y="5080330"/>
            <a:ext cx="2920516" cy="14450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Renunciar a algo por amor, es bonito</a:t>
            </a:r>
            <a:endParaRPr lang="es-ES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¿Cómo vivimos nuestra sexualidad?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660412" y="1412776"/>
            <a:ext cx="7992888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Referente cultural: Amor romántico = dominación masculina</a:t>
            </a:r>
          </a:p>
        </p:txBody>
      </p:sp>
      <p:sp>
        <p:nvSpPr>
          <p:cNvPr id="6" name="5 Elipse"/>
          <p:cNvSpPr/>
          <p:nvPr/>
        </p:nvSpPr>
        <p:spPr>
          <a:xfrm>
            <a:off x="300372" y="2708920"/>
            <a:ext cx="2736304" cy="15121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Complicado</a:t>
            </a:r>
            <a:endParaRPr lang="es-ES" sz="2400" dirty="0"/>
          </a:p>
        </p:txBody>
      </p:sp>
      <p:sp>
        <p:nvSpPr>
          <p:cNvPr id="7" name="6 Elipse"/>
          <p:cNvSpPr/>
          <p:nvPr/>
        </p:nvSpPr>
        <p:spPr>
          <a:xfrm>
            <a:off x="6012160" y="2857128"/>
            <a:ext cx="2943944" cy="12199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Con conquistador y conquistada</a:t>
            </a:r>
            <a:endParaRPr lang="es-ES" sz="2400" dirty="0"/>
          </a:p>
        </p:txBody>
      </p:sp>
      <p:sp>
        <p:nvSpPr>
          <p:cNvPr id="8" name="7 Elipse"/>
          <p:cNvSpPr/>
          <p:nvPr/>
        </p:nvSpPr>
        <p:spPr>
          <a:xfrm>
            <a:off x="280482" y="5080330"/>
            <a:ext cx="3859470" cy="14450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Mito de la media naranja. Complementariedad</a:t>
            </a:r>
            <a:endParaRPr lang="es-ES" sz="2400" dirty="0"/>
          </a:p>
        </p:txBody>
      </p:sp>
      <p:sp>
        <p:nvSpPr>
          <p:cNvPr id="9" name="8 Elipse"/>
          <p:cNvSpPr/>
          <p:nvPr/>
        </p:nvSpPr>
        <p:spPr>
          <a:xfrm>
            <a:off x="3223946" y="3585819"/>
            <a:ext cx="2696108" cy="14945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Celos = sinónimo de amor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944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</a:t>
            </a:r>
            <a:r>
              <a:rPr lang="es-ES" dirty="0" smtClean="0">
                <a:solidFill>
                  <a:schemeClr val="accent6"/>
                </a:solidFill>
              </a:rPr>
              <a:t>sexismo</a:t>
            </a:r>
            <a:r>
              <a:rPr lang="es-ES" dirty="0" smtClean="0"/>
              <a:t> heredado en nuestras relaciones sexuales: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Mandato fundamental de género:</a:t>
            </a:r>
          </a:p>
          <a:p>
            <a:pPr lvl="1"/>
            <a:r>
              <a:rPr lang="es-ES" dirty="0" smtClean="0"/>
              <a:t>Chicos -&gt; conquista, imposición, posesión, protección</a:t>
            </a:r>
          </a:p>
          <a:p>
            <a:pPr lvl="1"/>
            <a:r>
              <a:rPr lang="es-ES" dirty="0" smtClean="0"/>
              <a:t>Chicas -&gt; anulación del yo</a:t>
            </a:r>
          </a:p>
          <a:p>
            <a:r>
              <a:rPr lang="es-ES" dirty="0" err="1" smtClean="0"/>
              <a:t>Relacíones</a:t>
            </a:r>
            <a:r>
              <a:rPr lang="es-ES" dirty="0" smtClean="0"/>
              <a:t> desiguales</a:t>
            </a:r>
          </a:p>
          <a:p>
            <a:r>
              <a:rPr lang="es-ES" dirty="0" smtClean="0"/>
              <a:t>Esfuerzo por ocultar la afectividad entendida como debilidad por parte de los hombres</a:t>
            </a:r>
          </a:p>
          <a:p>
            <a:r>
              <a:rPr lang="es-ES" dirty="0" smtClean="0"/>
              <a:t>Aparición de celos</a:t>
            </a:r>
          </a:p>
          <a:p>
            <a:r>
              <a:rPr lang="es-ES" dirty="0" smtClean="0"/>
              <a:t>Consumo y abuso de la pornografía</a:t>
            </a:r>
          </a:p>
          <a:p>
            <a:r>
              <a:rPr lang="es-ES" dirty="0" err="1" smtClean="0"/>
              <a:t>Heteronormatividad</a:t>
            </a:r>
            <a:endParaRPr lang="es-ES" dirty="0" smtClean="0"/>
          </a:p>
          <a:p>
            <a:r>
              <a:rPr lang="es-ES" dirty="0" smtClean="0"/>
              <a:t>Medicación de la sexualidad: </a:t>
            </a:r>
            <a:r>
              <a:rPr lang="es-ES" dirty="0" err="1" smtClean="0"/>
              <a:t>viagra</a:t>
            </a:r>
            <a:r>
              <a:rPr lang="es-ES" dirty="0" smtClean="0"/>
              <a:t>, </a:t>
            </a:r>
            <a:r>
              <a:rPr lang="es-ES" dirty="0" err="1" smtClean="0"/>
              <a:t>cialis</a:t>
            </a:r>
            <a:r>
              <a:rPr lang="es-ES" dirty="0" smtClean="0"/>
              <a:t>, </a:t>
            </a:r>
            <a:r>
              <a:rPr lang="es-ES" dirty="0" err="1" smtClean="0"/>
              <a:t>levitra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467544" y="1628800"/>
            <a:ext cx="4104456" cy="1800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Otras formas de amar son posibles</a:t>
            </a:r>
            <a:endParaRPr lang="es-ES" sz="2800" dirty="0"/>
          </a:p>
        </p:txBody>
      </p:sp>
      <p:sp>
        <p:nvSpPr>
          <p:cNvPr id="5" name="4 Elipse"/>
          <p:cNvSpPr/>
          <p:nvPr/>
        </p:nvSpPr>
        <p:spPr>
          <a:xfrm>
            <a:off x="4355976" y="4005064"/>
            <a:ext cx="3744416" cy="19442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Respetar las diferencias es un signo de cultura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9079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Eliminación de </a:t>
            </a:r>
            <a:r>
              <a:rPr lang="es-ES" dirty="0" err="1" smtClean="0"/>
              <a:t>micromachismos</a:t>
            </a:r>
            <a:r>
              <a:rPr lang="es-ES" dirty="0" smtClean="0"/>
              <a:t> y </a:t>
            </a:r>
            <a:r>
              <a:rPr lang="es-ES" dirty="0" err="1" smtClean="0"/>
              <a:t>microviolencias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23528" y="1916832"/>
            <a:ext cx="8424936" cy="44644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“Los </a:t>
            </a:r>
            <a:r>
              <a:rPr lang="es-ES" sz="4000" dirty="0" err="1" smtClean="0"/>
              <a:t>micromachismos</a:t>
            </a:r>
            <a:r>
              <a:rPr lang="es-ES" sz="4000" dirty="0" smtClean="0"/>
              <a:t> son aquellos pequeños actos de poder de los chicos sobre las chicas, que nos rodean en nuestra vida diaria, que pasan desapercibidos porque a veces están normalizados y que pueden ser el principio de la violencia de género”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5140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469296"/>
              </p:ext>
            </p:extLst>
          </p:nvPr>
        </p:nvGraphicFramePr>
        <p:xfrm>
          <a:off x="457200" y="404664"/>
          <a:ext cx="822960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09283" y="623731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Pirámide de la violencia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24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761</Words>
  <Application>Microsoft Office PowerPoint</Application>
  <PresentationFormat>Presentación en pantalla (4:3)</PresentationFormat>
  <Paragraphs>133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MASCULINIDAD +</vt:lpstr>
      <vt:lpstr>TALLER 3: DECONSTRUCCIÓN HACIA UNA MASCULINIDAD POSITIVA</vt:lpstr>
      <vt:lpstr>Masculinidad Vs Masculinidades</vt:lpstr>
      <vt:lpstr>La deconstrucción de la masculinidad tradicional</vt:lpstr>
      <vt:lpstr>Presentación de PowerPoint</vt:lpstr>
      <vt:lpstr>¿Cómo vivimos nuestra sexualidad?</vt:lpstr>
      <vt:lpstr>El sexismo heredado en nuestras relaciones sexuales:</vt:lpstr>
      <vt:lpstr>Eliminación de micromachismos y microviolencias</vt:lpstr>
      <vt:lpstr>Presentación de PowerPoint</vt:lpstr>
      <vt:lpstr>¿Por qué ocurren los micromachismos?</vt:lpstr>
      <vt:lpstr>Presentación de PowerPoint</vt:lpstr>
      <vt:lpstr>Si un chico…</vt:lpstr>
      <vt:lpstr>Si un chico…</vt:lpstr>
      <vt:lpstr>Si un chico…</vt:lpstr>
      <vt:lpstr>Presentación de PowerPoint</vt:lpstr>
      <vt:lpstr>Las chicas</vt:lpstr>
      <vt:lpstr>Los chicos</vt:lpstr>
      <vt:lpstr>Retos del futuro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MASCULINIDAD +</dc:title>
  <dc:creator>Daniel Méndez</dc:creator>
  <cp:lastModifiedBy>Daniel Méndez</cp:lastModifiedBy>
  <cp:revision>55</cp:revision>
  <dcterms:created xsi:type="dcterms:W3CDTF">2014-05-27T10:43:07Z</dcterms:created>
  <dcterms:modified xsi:type="dcterms:W3CDTF">2014-06-09T11:34:58Z</dcterms:modified>
</cp:coreProperties>
</file>