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06/03/17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cionadistancia.juntadeandalucia.es/profesorado/mod/page/view.php?id=10107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4200" y="919239"/>
            <a:ext cx="5446713" cy="3518718"/>
          </a:xfrm>
        </p:spPr>
        <p:txBody>
          <a:bodyPr/>
          <a:lstStyle/>
          <a:p>
            <a:r>
              <a:rPr lang="es-ES_tradnl" sz="3200" dirty="0" smtClean="0">
                <a:latin typeface="+mn-lt"/>
              </a:rPr>
              <a:t/>
            </a:r>
            <a:br>
              <a:rPr lang="es-ES_tradnl" sz="3200" dirty="0" smtClean="0">
                <a:latin typeface="+mn-lt"/>
              </a:rPr>
            </a:br>
            <a:r>
              <a:rPr lang="es-ES_tradnl" sz="3200" dirty="0">
                <a:latin typeface="+mn-lt"/>
              </a:rPr>
              <a:t/>
            </a:r>
            <a:br>
              <a:rPr lang="es-ES_tradnl" sz="3200" dirty="0">
                <a:latin typeface="+mn-lt"/>
              </a:rPr>
            </a:br>
            <a:r>
              <a:rPr lang="es-ES_tradnl" sz="3200" dirty="0" smtClean="0">
                <a:latin typeface="+mn-lt"/>
              </a:rPr>
              <a:t/>
            </a:r>
            <a:br>
              <a:rPr lang="es-ES_tradnl" sz="3200" dirty="0" smtClean="0">
                <a:latin typeface="+mn-lt"/>
              </a:rPr>
            </a:br>
            <a:r>
              <a:rPr lang="es-ES_tradnl" sz="3200" b="1" dirty="0" smtClean="0">
                <a:latin typeface="+mn-lt"/>
              </a:rPr>
              <a:t>Nuevo </a:t>
            </a:r>
            <a:r>
              <a:rPr lang="es-ES_tradnl" sz="3200" b="1" dirty="0">
                <a:latin typeface="+mn-lt"/>
              </a:rPr>
              <a:t>Modelo de Competición Igualitario en </a:t>
            </a:r>
            <a:r>
              <a:rPr lang="es-ES_tradnl" sz="3200" b="1" dirty="0" smtClean="0">
                <a:latin typeface="+mn-lt"/>
              </a:rPr>
              <a:t>la</a:t>
            </a:r>
            <a:r>
              <a:rPr lang="es-ES_tradnl" sz="3200" b="1" dirty="0">
                <a:latin typeface="+mn-lt"/>
              </a:rPr>
              <a:t> </a:t>
            </a:r>
            <a:r>
              <a:rPr lang="es-ES_tradnl" sz="3200" b="1" dirty="0" smtClean="0">
                <a:latin typeface="+mn-lt"/>
              </a:rPr>
              <a:t>Escuela</a:t>
            </a:r>
            <a:endParaRPr lang="es-ES" sz="3200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400" b="1" dirty="0" smtClean="0"/>
              <a:t>Experiencia Práctica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24210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FÚTBOL GAÉLICO</a:t>
            </a:r>
            <a:endParaRPr lang="es-ES" dirty="0"/>
          </a:p>
        </p:txBody>
      </p:sp>
      <p:pic>
        <p:nvPicPr>
          <p:cNvPr id="4" name="Marcador de contenido 3" descr="tabla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6" b="67899"/>
          <a:stretch/>
        </p:blipFill>
        <p:spPr>
          <a:xfrm>
            <a:off x="-108857" y="725714"/>
            <a:ext cx="9833427" cy="6700762"/>
          </a:xfrm>
        </p:spPr>
      </p:pic>
    </p:spTree>
    <p:extLst>
      <p:ext uri="{BB962C8B-B14F-4D97-AF65-F5344CB8AC3E}">
        <p14:creationId xmlns:p14="http://schemas.microsoft.com/office/powerpoint/2010/main" val="148386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II PLAN DE IGUALDAD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8" y="1452282"/>
            <a:ext cx="8357810" cy="5405718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>
                <a:hlinkClick r:id="rId2" tooltip="Actuaciones"/>
              </a:rPr>
              <a:t>c)</a:t>
            </a:r>
            <a:r>
              <a:rPr lang="es-ES_tradnl" b="1" dirty="0">
                <a:hlinkClick r:id="rId2" tooltip="Actuaciones"/>
              </a:rPr>
              <a:t> Actuaciones</a:t>
            </a:r>
            <a:r>
              <a:rPr lang="es-ES_tradnl" dirty="0">
                <a:hlinkClick r:id="rId2" tooltip="Actuaciones"/>
              </a:rPr>
              <a:t> concretas para integrar la perspectiva de género en el Plan de Centro de acuerdo con los objetivos establecidos:</a:t>
            </a:r>
            <a:endParaRPr lang="es-ES_tradnl" dirty="0"/>
          </a:p>
          <a:p>
            <a:r>
              <a:rPr lang="es-ES_tradnl" dirty="0"/>
              <a:t>c.1) En el </a:t>
            </a:r>
            <a:r>
              <a:rPr lang="es-ES_tradnl" u="sng" dirty="0"/>
              <a:t>proyecto educativo</a:t>
            </a:r>
            <a:r>
              <a:rPr lang="es-ES_tradnl" dirty="0"/>
              <a:t>, al menos en los siguientes aspectos:</a:t>
            </a:r>
          </a:p>
          <a:p>
            <a:r>
              <a:rPr lang="es-ES_tradnl" dirty="0"/>
              <a:t>- En la utilización de un lenguaje no sexista e inclusivo en la documentación del centro, recursos y materiales didácticos, </a:t>
            </a:r>
            <a:r>
              <a:rPr lang="es-ES_tradnl" dirty="0" err="1"/>
              <a:t>cartelería</a:t>
            </a:r>
            <a:r>
              <a:rPr lang="es-ES_tradnl" dirty="0"/>
              <a:t> del centro, páginas web, comunicación con las familias, etc.</a:t>
            </a:r>
          </a:p>
          <a:p>
            <a:r>
              <a:rPr lang="es-ES_tradnl" dirty="0"/>
              <a:t>- En las programaciones didácticas y en las propuestas pedagógicas.</a:t>
            </a:r>
            <a:br>
              <a:rPr lang="es-ES_tradnl" dirty="0"/>
            </a:br>
            <a:r>
              <a:rPr lang="es-ES_tradnl" dirty="0"/>
              <a:t>- En el Plan de Convivencia.</a:t>
            </a:r>
            <a:br>
              <a:rPr lang="es-ES_tradnl" dirty="0"/>
            </a:br>
            <a:r>
              <a:rPr lang="es-ES_tradnl" dirty="0"/>
              <a:t>- En el Plan de Orientación y Acción Tutorial.</a:t>
            </a:r>
            <a:br>
              <a:rPr lang="es-ES_tradnl" dirty="0"/>
            </a:br>
            <a:r>
              <a:rPr lang="es-ES_tradnl" dirty="0"/>
              <a:t>- En el Plan de Formación del Profesorado.</a:t>
            </a:r>
            <a:br>
              <a:rPr lang="es-ES_tradnl" dirty="0"/>
            </a:br>
            <a:r>
              <a:rPr lang="es-ES_tradnl" dirty="0"/>
              <a:t>- En los criterios para establecer los agrupamientos del alumnado.</a:t>
            </a:r>
            <a:br>
              <a:rPr lang="es-ES_tradnl" dirty="0"/>
            </a:br>
            <a:r>
              <a:rPr lang="es-ES_tradnl" dirty="0"/>
              <a:t>- En las actividades complementarias y extraescolares que se programen.</a:t>
            </a:r>
            <a:br>
              <a:rPr lang="es-ES_tradnl" dirty="0"/>
            </a:br>
            <a:r>
              <a:rPr lang="es-ES_tradnl" dirty="0"/>
              <a:t>- En el informe de autoevaluación del centro.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II PLAN DE IGUALDAD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c.2) En el </a:t>
            </a:r>
            <a:r>
              <a:rPr lang="es-ES_tradnl" u="sng" dirty="0"/>
              <a:t>Reglamento de Organización y Funcionamiento</a:t>
            </a:r>
            <a:r>
              <a:rPr lang="es-ES_tradnl" dirty="0"/>
              <a:t> del centro, al menos en los siguientes aspectos:</a:t>
            </a:r>
          </a:p>
          <a:p>
            <a:r>
              <a:rPr lang="es-ES_tradnl" dirty="0"/>
              <a:t>- En la organización de los espacios, instalaciones y recursos materiales del centro.</a:t>
            </a:r>
            <a:br>
              <a:rPr lang="es-ES_tradnl" dirty="0"/>
            </a:br>
            <a:r>
              <a:rPr lang="es-ES_tradnl" dirty="0"/>
              <a:t>- En la paridad en los cauces de </a:t>
            </a:r>
            <a:r>
              <a:rPr lang="es-ES_tradnl" dirty="0" err="1"/>
              <a:t>descisión</a:t>
            </a:r>
            <a:r>
              <a:rPr lang="es-ES_tradnl" dirty="0"/>
              <a:t>, responsabilidad y participación de los distintos sectores de la comunidad educativa.</a:t>
            </a:r>
            <a:br>
              <a:rPr lang="es-ES_tradnl" dirty="0"/>
            </a:br>
            <a:r>
              <a:rPr lang="es-ES_tradnl" dirty="0"/>
              <a:t>- En el reparto de roles y responsabilidades entre el alumnado.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151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/>
              <a:t>MODELO DIALÓGICO DE RESOLUCIÓN DE CONFLICTOS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03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b="1" dirty="0"/>
              <a:t>Modelo Dialógico de Resolución de Conflictos</a:t>
            </a:r>
            <a:r>
              <a:rPr lang="es-ES_tradnl" dirty="0"/>
              <a:t>: Este modelo de prevención y resolución de conflictos se fundamenta </a:t>
            </a:r>
            <a:r>
              <a:rPr lang="es-ES_tradnl" dirty="0" smtClean="0"/>
              <a:t>en:</a:t>
            </a:r>
          </a:p>
          <a:p>
            <a:r>
              <a:rPr lang="es-ES_tradnl" dirty="0" smtClean="0"/>
              <a:t>el</a:t>
            </a:r>
            <a:r>
              <a:rPr lang="es-ES_tradnl" dirty="0"/>
              <a:t> diálogo como herramienta que permite superar las desigualdades. </a:t>
            </a: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dirty="0"/>
              <a:t>el tratamiento del conflicto toma protagonismo el </a:t>
            </a:r>
            <a:r>
              <a:rPr lang="es-ES_tradnl" b="1" dirty="0"/>
              <a:t>consenso</a:t>
            </a:r>
            <a:r>
              <a:rPr lang="es-ES_tradnl" dirty="0"/>
              <a:t> entre todas las partes implicadas, especialmente el alumnado, sobre las normas de convivencia, generando un diálogo compartido por toda la </a:t>
            </a:r>
            <a:r>
              <a:rPr lang="es-ES_tradnl" b="1" dirty="0"/>
              <a:t>comunidad</a:t>
            </a:r>
            <a:r>
              <a:rPr lang="es-ES_tradnl" dirty="0"/>
              <a:t> en todo el proceso normativo (ética procedimental).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721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ÁREA DE EDUCACIÓN FÍSICA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00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/>
              <a:t>Desde el área de </a:t>
            </a:r>
            <a:r>
              <a:rPr lang="es-ES_tradnl" b="1" dirty="0"/>
              <a:t>Educación Física</a:t>
            </a:r>
            <a:r>
              <a:rPr lang="es-ES_tradnl" dirty="0"/>
              <a:t> se trabaja este modelo de </a:t>
            </a:r>
            <a:r>
              <a:rPr lang="es-ES_tradnl" b="1" dirty="0"/>
              <a:t>resolución del conflicto</a:t>
            </a:r>
            <a:r>
              <a:rPr lang="es-ES_tradnl" dirty="0"/>
              <a:t> desde el </a:t>
            </a:r>
            <a:r>
              <a:rPr lang="es-ES_tradnl" b="1" dirty="0"/>
              <a:t>consenso</a:t>
            </a:r>
            <a:r>
              <a:rPr lang="es-ES_tradnl" dirty="0"/>
              <a:t> de las partes implicadas. 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Normalmente</a:t>
            </a:r>
            <a:r>
              <a:rPr lang="es-ES_tradnl" dirty="0"/>
              <a:t>, durante la interacción en los juegos surgen más conflictos. El alumnado cuando tiene que resolver algún problema lo hace en el </a:t>
            </a:r>
            <a:r>
              <a:rPr lang="es-ES_tradnl" b="1" dirty="0"/>
              <a:t>Universo de las Soluciones</a:t>
            </a:r>
            <a:r>
              <a:rPr lang="es-ES_tradnl" dirty="0"/>
              <a:t>, un espacio acordado para ello. En </a:t>
            </a:r>
            <a:r>
              <a:rPr lang="es-ES_tradnl" dirty="0" smtClean="0"/>
              <a:t>él </a:t>
            </a:r>
            <a:r>
              <a:rPr lang="es-ES_tradnl" dirty="0"/>
              <a:t>utilizan la </a:t>
            </a:r>
            <a:r>
              <a:rPr lang="es-ES_tradnl" b="1" dirty="0"/>
              <a:t>Comunicación No Violenta</a:t>
            </a:r>
            <a:r>
              <a:rPr lang="es-ES_tradnl" dirty="0"/>
              <a:t> a través de la </a:t>
            </a:r>
            <a:r>
              <a:rPr lang="es-ES_tradnl" b="1" dirty="0"/>
              <a:t>empatía</a:t>
            </a:r>
            <a:r>
              <a:rPr lang="es-ES_tradnl" dirty="0"/>
              <a:t> y la </a:t>
            </a:r>
            <a:r>
              <a:rPr lang="es-ES_tradnl" b="1" dirty="0"/>
              <a:t>asertividad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37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/>
              <a:t>OBJETIVOS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24721"/>
          </a:xfrm>
        </p:spPr>
        <p:txBody>
          <a:bodyPr>
            <a:normAutofit/>
          </a:bodyPr>
          <a:lstStyle/>
          <a:p>
            <a:pPr lvl="0" algn="just"/>
            <a:r>
              <a:rPr lang="es-ES_tradnl" dirty="0"/>
              <a:t>Desarrollar las relaciones afectivo-sexuales que no son de poder y sí de igualdad: solidaridad y amistad. Éste será el eje principal del Nuevo Modelo de Competición Igualitario en la Escuela.</a:t>
            </a:r>
          </a:p>
          <a:p>
            <a:pPr lvl="0" algn="just"/>
            <a:r>
              <a:rPr lang="es-ES_tradnl" dirty="0"/>
              <a:t>Conocer las jerarquías de poder.</a:t>
            </a:r>
          </a:p>
          <a:p>
            <a:pPr lvl="0" algn="just"/>
            <a:r>
              <a:rPr lang="es-ES_tradnl" dirty="0"/>
              <a:t>Desarrollar el espíritu crítico respecto al patriarcado y a los diferentes fundamentalismos.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919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OBJETIVO DURANTE EL JUEGO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85197"/>
          </a:xfrm>
        </p:spPr>
        <p:txBody>
          <a:bodyPr/>
          <a:lstStyle/>
          <a:p>
            <a:endParaRPr lang="es-ES" sz="3600" dirty="0" smtClean="0"/>
          </a:p>
          <a:p>
            <a:r>
              <a:rPr lang="es-ES" sz="3600" dirty="0" smtClean="0"/>
              <a:t>Desarrollar roles igualitarios a través del trabajo personal enfocado en integrar las nuevas masculinidades y nuevas feminidades.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02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¿CÓMO?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Haciendo visible los roles que tienen establecidos como programas.</a:t>
            </a:r>
          </a:p>
          <a:p>
            <a:pPr marL="0" indent="0">
              <a:buNone/>
            </a:pPr>
            <a:r>
              <a:rPr lang="es-ES" dirty="0" smtClean="0"/>
              <a:t>Por lo tanto:</a:t>
            </a:r>
          </a:p>
          <a:p>
            <a:r>
              <a:rPr lang="es-ES" dirty="0" smtClean="0"/>
              <a:t>La persona que se acerque más a un </a:t>
            </a:r>
            <a:r>
              <a:rPr lang="es-ES" b="1" dirty="0" smtClean="0"/>
              <a:t>rol masculino</a:t>
            </a:r>
            <a:r>
              <a:rPr lang="es-ES" dirty="0" smtClean="0"/>
              <a:t> </a:t>
            </a:r>
            <a:r>
              <a:rPr lang="es-ES" dirty="0" smtClean="0"/>
              <a:t>se </a:t>
            </a:r>
            <a:r>
              <a:rPr lang="es-ES" dirty="0" smtClean="0"/>
              <a:t>le invita a trabajar en </a:t>
            </a:r>
            <a:r>
              <a:rPr lang="es-ES" b="1" dirty="0" smtClean="0"/>
              <a:t>confiar</a:t>
            </a:r>
            <a:r>
              <a:rPr lang="es-ES" dirty="0" smtClean="0"/>
              <a:t> en las personas que se acerquen más a un rol femenino, </a:t>
            </a:r>
            <a:r>
              <a:rPr lang="es-ES" b="1" dirty="0" smtClean="0"/>
              <a:t>liderazgo compartido </a:t>
            </a:r>
            <a:r>
              <a:rPr lang="es-ES" dirty="0" smtClean="0"/>
              <a:t>a través del reparto de juego, entrar </a:t>
            </a:r>
            <a:r>
              <a:rPr lang="es-ES" b="1" dirty="0" smtClean="0"/>
              <a:t>menos</a:t>
            </a:r>
            <a:r>
              <a:rPr lang="es-ES" dirty="0" smtClean="0"/>
              <a:t> en </a:t>
            </a:r>
            <a:r>
              <a:rPr lang="es-ES" b="1" dirty="0" smtClean="0"/>
              <a:t>acción</a:t>
            </a:r>
            <a:r>
              <a:rPr lang="es-ES" dirty="0" smtClean="0"/>
              <a:t>, </a:t>
            </a:r>
            <a:r>
              <a:rPr lang="es-ES" b="1" dirty="0" err="1" smtClean="0"/>
              <a:t>empatizar</a:t>
            </a:r>
            <a:r>
              <a:rPr lang="es-ES" dirty="0" smtClean="0"/>
              <a:t> con sus </a:t>
            </a:r>
            <a:r>
              <a:rPr lang="es-ES" dirty="0" err="1" smtClean="0"/>
              <a:t>compañer@s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014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¿CÓMO?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persona que se acerque más a un </a:t>
            </a:r>
            <a:r>
              <a:rPr lang="es-ES" b="1" dirty="0" smtClean="0"/>
              <a:t>rol femenino </a:t>
            </a:r>
            <a:r>
              <a:rPr lang="es-ES" dirty="0" smtClean="0"/>
              <a:t>se le invita a trabajar el </a:t>
            </a:r>
            <a:r>
              <a:rPr lang="es-ES" b="1" dirty="0" smtClean="0"/>
              <a:t>actuar más</a:t>
            </a:r>
            <a:r>
              <a:rPr lang="es-ES" dirty="0" smtClean="0"/>
              <a:t>, el hacerse </a:t>
            </a:r>
            <a:r>
              <a:rPr lang="es-ES" b="1" dirty="0" smtClean="0"/>
              <a:t>visibles</a:t>
            </a:r>
            <a:r>
              <a:rPr lang="es-ES" dirty="0" smtClean="0"/>
              <a:t> y en que cojan </a:t>
            </a:r>
            <a:r>
              <a:rPr lang="es-ES" b="1" dirty="0" smtClean="0"/>
              <a:t>confianza</a:t>
            </a:r>
            <a:r>
              <a:rPr lang="es-ES" dirty="0" smtClean="0"/>
              <a:t> en ellas mismas.</a:t>
            </a:r>
          </a:p>
          <a:p>
            <a:r>
              <a:rPr lang="es-ES" dirty="0" smtClean="0"/>
              <a:t>Antes de la competición y el juego se recuerda el trabajo personal.</a:t>
            </a:r>
          </a:p>
          <a:p>
            <a:r>
              <a:rPr lang="es-ES" dirty="0" smtClean="0"/>
              <a:t>Después de la competición se hace una reflexión de cómo se han sentido y qué deben mejorar.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859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FÚTBOL GAÉLICO</a:t>
            </a:r>
            <a:endParaRPr lang="es-ES" b="1" dirty="0"/>
          </a:p>
        </p:txBody>
      </p:sp>
      <p:pic>
        <p:nvPicPr>
          <p:cNvPr id="4" name="Marcador de contenido 3" descr="Normas Generales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1" t="6202" r="11890" b="65462"/>
          <a:stretch/>
        </p:blipFill>
        <p:spPr>
          <a:xfrm>
            <a:off x="495905" y="1328869"/>
            <a:ext cx="8430381" cy="5263036"/>
          </a:xfrm>
        </p:spPr>
      </p:pic>
    </p:spTree>
    <p:extLst>
      <p:ext uri="{BB962C8B-B14F-4D97-AF65-F5344CB8AC3E}">
        <p14:creationId xmlns:p14="http://schemas.microsoft.com/office/powerpoint/2010/main" val="371535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FÚTBOL GAÉLICO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8190" y="1452282"/>
            <a:ext cx="8527143" cy="50549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b="1" dirty="0"/>
              <a:t>Puntuación</a:t>
            </a:r>
            <a:endParaRPr lang="es-ES_tradnl" dirty="0"/>
          </a:p>
          <a:p>
            <a:pPr lvl="0"/>
            <a:r>
              <a:rPr lang="es-ES_tradnl" dirty="0"/>
              <a:t>Los goles dentro de la portería valen 2 puntos y se pueden hacer con el pie o con la mano.</a:t>
            </a:r>
          </a:p>
          <a:p>
            <a:pPr lvl="0"/>
            <a:r>
              <a:rPr lang="es-ES_tradnl" dirty="0"/>
              <a:t>Los goles por encima de la portería valen 1 punto y se pueden hacer con el pie o la mano.</a:t>
            </a:r>
          </a:p>
          <a:p>
            <a:pPr lvl="0"/>
            <a:r>
              <a:rPr lang="es-ES_tradnl" dirty="0"/>
              <a:t>Los goles de las niñas valen el doble.</a:t>
            </a:r>
          </a:p>
          <a:p>
            <a:pPr lvl="0"/>
            <a:r>
              <a:rPr lang="es-ES_tradnl" dirty="0"/>
              <a:t>El grupo que juegue en equipo haciendo participar a todo el mundo al final del partido tendrá 2 puntos más.</a:t>
            </a:r>
          </a:p>
          <a:p>
            <a:pPr lvl="0"/>
            <a:r>
              <a:rPr lang="es-ES_tradnl" dirty="0"/>
              <a:t>El gol después de un contra ataque sólo será válido si es elaborado por una niña y un niño o por dos niñas. No valdrá el gol si lo hacen dos niños.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31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ó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Infusión.thmx</Template>
  <TotalTime>54</TotalTime>
  <Words>443</Words>
  <Application>Microsoft Macintosh PowerPoint</Application>
  <PresentationFormat>Presentación en pantalla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Infusión</vt:lpstr>
      <vt:lpstr>   Nuevo Modelo de Competición Igualitario en la Escuela</vt:lpstr>
      <vt:lpstr>MODELO DIALÓGICO DE RESOLUCIÓN DE CONFLICTOS</vt:lpstr>
      <vt:lpstr>ÁREA DE EDUCACIÓN FÍSICA</vt:lpstr>
      <vt:lpstr>OBJETIVOS</vt:lpstr>
      <vt:lpstr>OBJETIVO DURANTE EL JUEGO</vt:lpstr>
      <vt:lpstr>¿CÓMO?</vt:lpstr>
      <vt:lpstr>¿CÓMO?</vt:lpstr>
      <vt:lpstr>FÚTBOL GAÉLICO</vt:lpstr>
      <vt:lpstr>FÚTBOL GAÉLICO</vt:lpstr>
      <vt:lpstr>FÚTBOL GAÉLICO</vt:lpstr>
      <vt:lpstr>II PLAN DE IGUALDAD</vt:lpstr>
      <vt:lpstr>II PLAN DE IGUALDAD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Nuevo Modelo de Competición Igualitario en la Escuela</dc:title>
  <dc:creator>Silvia</dc:creator>
  <cp:lastModifiedBy>Silvia</cp:lastModifiedBy>
  <cp:revision>6</cp:revision>
  <dcterms:created xsi:type="dcterms:W3CDTF">2017-03-03T19:28:45Z</dcterms:created>
  <dcterms:modified xsi:type="dcterms:W3CDTF">2017-03-06T00:03:33Z</dcterms:modified>
</cp:coreProperties>
</file>